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4"/>
  </p:notesMasterIdLst>
  <p:sldIdLst>
    <p:sldId id="280" r:id="rId3"/>
    <p:sldId id="288" r:id="rId4"/>
    <p:sldId id="296" r:id="rId5"/>
    <p:sldId id="298" r:id="rId6"/>
    <p:sldId id="305" r:id="rId7"/>
    <p:sldId id="301" r:id="rId8"/>
    <p:sldId id="302" r:id="rId9"/>
    <p:sldId id="303" r:id="rId10"/>
    <p:sldId id="304" r:id="rId11"/>
    <p:sldId id="306" r:id="rId12"/>
    <p:sldId id="307" r:id="rId13"/>
  </p:sldIdLst>
  <p:sldSz cx="12192000" cy="6858000"/>
  <p:notesSz cx="6858000" cy="9144000"/>
  <p:embeddedFontLst>
    <p:embeddedFont>
      <p:font typeface="Calibri" panose="020F0502020204030204" pitchFamily="34" charset="0"/>
      <p:regular r:id="rId15"/>
      <p:bold r:id="rId16"/>
      <p:italic r:id="rId17"/>
      <p:boldItalic r:id="rId18"/>
    </p:embeddedFont>
    <p:embeddedFont>
      <p:font typeface="Helvetica Neue"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243E18-F0DC-4E8D-8063-8754A4749531}">
  <a:tblStyle styleId="{E9243E18-F0DC-4E8D-8063-8754A474953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89" autoAdjust="0"/>
    <p:restoredTop sz="94606"/>
  </p:normalViewPr>
  <p:slideViewPr>
    <p:cSldViewPr snapToGrid="0" snapToObjects="1">
      <p:cViewPr varScale="1">
        <p:scale>
          <a:sx n="86" d="100"/>
          <a:sy n="86" d="100"/>
        </p:scale>
        <p:origin x="61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ZA"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182" name="Google Shape;18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ZA"/>
              <a:t>1</a:t>
            </a:fld>
            <a:endParaRPr dirty="0"/>
          </a:p>
        </p:txBody>
      </p:sp>
    </p:spTree>
    <p:extLst>
      <p:ext uri="{BB962C8B-B14F-4D97-AF65-F5344CB8AC3E}">
        <p14:creationId xmlns:p14="http://schemas.microsoft.com/office/powerpoint/2010/main" val="3122502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10</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8984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11</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75284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2398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2693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2718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05224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488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32938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38732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06480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3FE9AD2E-8269-8847-AB3B-0DA54A5BCD23}" type="datetime1">
              <a:rPr lang="en-ZA" smtClean="0"/>
              <a:t>2022/04/13</a:t>
            </a:fld>
            <a:endParaRPr dirty="0"/>
          </a:p>
        </p:txBody>
      </p:sp>
      <p:sp>
        <p:nvSpPr>
          <p:cNvPr id="17" name="Google Shape;17;p2"/>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8" name="Google Shape;18;p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09600" y="273050"/>
            <a:ext cx="4011300" cy="11619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75" name="Google Shape;75;p11"/>
          <p:cNvSpPr txBox="1">
            <a:spLocks noGrp="1"/>
          </p:cNvSpPr>
          <p:nvPr>
            <p:ph type="body" idx="1"/>
          </p:nvPr>
        </p:nvSpPr>
        <p:spPr>
          <a:xfrm>
            <a:off x="4766733" y="273050"/>
            <a:ext cx="6815700" cy="58530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6" name="Google Shape;76;p11"/>
          <p:cNvSpPr txBox="1">
            <a:spLocks noGrp="1"/>
          </p:cNvSpPr>
          <p:nvPr>
            <p:ph type="body" idx="2"/>
          </p:nvPr>
        </p:nvSpPr>
        <p:spPr>
          <a:xfrm>
            <a:off x="609600" y="1435100"/>
            <a:ext cx="4011300" cy="46911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7" name="Google Shape;77;p11"/>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4100CCE-282C-FC45-98F9-9B48C4820672}" type="datetime1">
              <a:rPr lang="en-ZA" smtClean="0"/>
              <a:t>2022/04/13</a:t>
            </a:fld>
            <a:endParaRPr dirty="0"/>
          </a:p>
        </p:txBody>
      </p:sp>
      <p:sp>
        <p:nvSpPr>
          <p:cNvPr id="78" name="Google Shape;78;p11"/>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79" name="Google Shape;79;p1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2389717" y="4800600"/>
            <a:ext cx="7315200" cy="566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82" name="Google Shape;82;p12"/>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dirty="0"/>
              <a:t>Click icon to add picture</a:t>
            </a:r>
            <a:endParaRPr dirty="0"/>
          </a:p>
        </p:txBody>
      </p:sp>
      <p:sp>
        <p:nvSpPr>
          <p:cNvPr id="83" name="Google Shape;83;p12"/>
          <p:cNvSpPr txBox="1">
            <a:spLocks noGrp="1"/>
          </p:cNvSpPr>
          <p:nvPr>
            <p:ph type="body" idx="1"/>
          </p:nvPr>
        </p:nvSpPr>
        <p:spPr>
          <a:xfrm>
            <a:off x="2389717" y="5367338"/>
            <a:ext cx="7315200" cy="8049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512449C-6DEC-C241-8163-229764CD092E}" type="datetime1">
              <a:rPr lang="en-ZA" smtClean="0"/>
              <a:t>2022/04/13</a:t>
            </a:fld>
            <a:endParaRPr dirty="0"/>
          </a:p>
        </p:txBody>
      </p:sp>
      <p:sp>
        <p:nvSpPr>
          <p:cNvPr id="85" name="Google Shape;85;p12"/>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86" name="Google Shape;86;p1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89" name="Google Shape;89;p13"/>
          <p:cNvSpPr txBox="1">
            <a:spLocks noGrp="1"/>
          </p:cNvSpPr>
          <p:nvPr>
            <p:ph type="body" idx="1"/>
          </p:nvPr>
        </p:nvSpPr>
        <p:spPr>
          <a:xfrm rot="5400000">
            <a:off x="3832950" y="-1623150"/>
            <a:ext cx="4526100" cy="109728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0" name="Google Shape;90;p13"/>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A4CEFE7-9951-054B-A232-A83C30611334}" type="datetime1">
              <a:rPr lang="en-ZA" smtClean="0"/>
              <a:t>2022/04/13</a:t>
            </a:fld>
            <a:endParaRPr dirty="0"/>
          </a:p>
        </p:txBody>
      </p:sp>
      <p:sp>
        <p:nvSpPr>
          <p:cNvPr id="91" name="Google Shape;91;p13"/>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92" name="Google Shape;92;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rot="5400000">
            <a:off x="7285050" y="1828788"/>
            <a:ext cx="5851500" cy="2743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95" name="Google Shape;95;p14"/>
          <p:cNvSpPr txBox="1">
            <a:spLocks noGrp="1"/>
          </p:cNvSpPr>
          <p:nvPr>
            <p:ph type="body" idx="1"/>
          </p:nvPr>
        </p:nvSpPr>
        <p:spPr>
          <a:xfrm rot="5400000">
            <a:off x="1697000" y="-812862"/>
            <a:ext cx="5851500" cy="80265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6" name="Google Shape;96;p14"/>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BEF3D03-C268-D44C-94BE-3527585FF8B5}" type="datetime1">
              <a:rPr lang="en-ZA" smtClean="0"/>
              <a:t>2022/04/13</a:t>
            </a:fld>
            <a:endParaRPr dirty="0"/>
          </a:p>
        </p:txBody>
      </p:sp>
      <p:sp>
        <p:nvSpPr>
          <p:cNvPr id="97" name="Google Shape;97;p14"/>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98" name="Google Shape;98;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4_Title" type="tx">
  <p:cSld name="TITLE_AND_BODY">
    <p:spTree>
      <p:nvGrpSpPr>
        <p:cNvPr id="1" name="Shape 99"/>
        <p:cNvGrpSpPr/>
        <p:nvPr/>
      </p:nvGrpSpPr>
      <p:grpSpPr>
        <a:xfrm>
          <a:off x="0" y="0"/>
          <a:ext cx="0" cy="0"/>
          <a:chOff x="0" y="0"/>
          <a:chExt cx="0" cy="0"/>
        </a:xfrm>
      </p:grpSpPr>
      <p:pic>
        <p:nvPicPr>
          <p:cNvPr id="100" name="Google Shape;100;p15" descr="logo-mail.jpg"/>
          <p:cNvPicPr preferRelativeResize="0"/>
          <p:nvPr/>
        </p:nvPicPr>
        <p:blipFill rotWithShape="1">
          <a:blip r:embed="rId2">
            <a:alphaModFix/>
          </a:blip>
          <a:srcRect/>
          <a:stretch/>
        </p:blipFill>
        <p:spPr>
          <a:xfrm>
            <a:off x="8548380" y="6203388"/>
            <a:ext cx="2308716" cy="526388"/>
          </a:xfrm>
          <a:prstGeom prst="rect">
            <a:avLst/>
          </a:prstGeom>
          <a:noFill/>
          <a:ln>
            <a:noFill/>
          </a:ln>
        </p:spPr>
      </p:pic>
      <p:sp>
        <p:nvSpPr>
          <p:cNvPr id="101" name="Google Shape;101;p15"/>
          <p:cNvSpPr txBox="1">
            <a:spLocks noGrp="1"/>
          </p:cNvSpPr>
          <p:nvPr>
            <p:ph type="title"/>
          </p:nvPr>
        </p:nvSpPr>
        <p:spPr>
          <a:xfrm>
            <a:off x="609599" y="92075"/>
            <a:ext cx="10972800" cy="1508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4200"/>
              <a:buFont typeface="Calibri"/>
              <a:buNone/>
              <a:defRPr sz="4200" b="0" i="0" u="none" strike="noStrike" cap="none">
                <a:solidFill>
                  <a:srgbClr val="000000"/>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102" name="Google Shape;102;p15"/>
          <p:cNvSpPr txBox="1">
            <a:spLocks noGrp="1"/>
          </p:cNvSpPr>
          <p:nvPr>
            <p:ph type="sldNum" idx="12"/>
          </p:nvPr>
        </p:nvSpPr>
        <p:spPr>
          <a:xfrm>
            <a:off x="11582400" y="6400801"/>
            <a:ext cx="609600" cy="336300"/>
          </a:xfrm>
          <a:prstGeom prst="rect">
            <a:avLst/>
          </a:prstGeom>
          <a:noFill/>
          <a:ln>
            <a:noFill/>
          </a:ln>
        </p:spPr>
        <p:txBody>
          <a:bodyPr spcFirstLastPara="1" wrap="square" lIns="47500" tIns="47500" rIns="47500" bIns="47500" anchor="t" anchorCtr="0">
            <a:noAutofit/>
          </a:bodyPr>
          <a:lstStyle>
            <a:lvl1pPr marL="0" marR="0" lvl="0"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1" name="Google Shape;111;p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2" name="Google Shape;112;p1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9A363149-DE49-0E46-B073-14F29AF038D0}" type="datetime1">
              <a:rPr lang="en-ZA" smtClean="0"/>
              <a:t>2022/04/13</a:t>
            </a:fld>
            <a:endParaRPr dirty="0"/>
          </a:p>
        </p:txBody>
      </p:sp>
      <p:sp>
        <p:nvSpPr>
          <p:cNvPr id="113" name="Google Shape;113;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14" name="Google Shape;1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pic>
        <p:nvPicPr>
          <p:cNvPr id="115" name="Google Shape;115;p17"/>
          <p:cNvPicPr preferRelativeResize="0"/>
          <p:nvPr/>
        </p:nvPicPr>
        <p:blipFill rotWithShape="1">
          <a:blip r:embed="rId2">
            <a:alphaModFix/>
          </a:blip>
          <a:srcRect/>
          <a:stretch/>
        </p:blipFill>
        <p:spPr>
          <a:xfrm>
            <a:off x="-203200" y="-30259"/>
            <a:ext cx="12395199" cy="123091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0" name="Google Shape;130;p20"/>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 name="Google Shape;131;p2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D731C29B-35E8-514A-8803-FB5E1D08D645}" type="datetime1">
              <a:rPr lang="en-ZA" smtClean="0"/>
              <a:t>2022/04/13</a:t>
            </a:fld>
            <a:endParaRPr dirty="0"/>
          </a:p>
        </p:txBody>
      </p:sp>
      <p:sp>
        <p:nvSpPr>
          <p:cNvPr id="133" name="Google Shape;133;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34" name="Google Shape;13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7" name="Google Shape;137;p21"/>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0" name="Google Shape;140;p21"/>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2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7926881A-7A36-C14C-8890-FF0237504336}" type="datetime1">
              <a:rPr lang="en-ZA" smtClean="0"/>
              <a:t>2022/04/13</a:t>
            </a:fld>
            <a:endParaRPr dirty="0"/>
          </a:p>
        </p:txBody>
      </p:sp>
      <p:sp>
        <p:nvSpPr>
          <p:cNvPr id="142" name="Google Shape;142;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3" name="Google Shape;1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46" name="Google Shape;146;p2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A6967B26-BAF3-4740-A0BB-9370EBE11BDD}" type="datetime1">
              <a:rPr lang="en-ZA" smtClean="0"/>
              <a:t>2022/04/13</a:t>
            </a:fld>
            <a:endParaRPr dirty="0"/>
          </a:p>
        </p:txBody>
      </p:sp>
      <p:sp>
        <p:nvSpPr>
          <p:cNvPr id="147" name="Google Shape;147;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8" name="Google Shape;1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
        <p:nvSpPr>
          <p:cNvPr id="150" name="Google Shape;150;p2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CDBA5E9-C351-4640-9630-793A239A684B}" type="datetime1">
              <a:rPr lang="en-ZA" smtClean="0"/>
              <a:t>2022/04/13</a:t>
            </a:fld>
            <a:endParaRPr dirty="0"/>
          </a:p>
        </p:txBody>
      </p:sp>
      <p:sp>
        <p:nvSpPr>
          <p:cNvPr id="151" name="Google Shape;151;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52" name="Google Shape;1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8898340" y="6331980"/>
            <a:ext cx="2470245" cy="526020"/>
          </a:xfrm>
          <a:prstGeom prst="rect">
            <a:avLst/>
          </a:prstGeom>
          <a:noFill/>
          <a:ln>
            <a:noFill/>
          </a:ln>
        </p:spPr>
      </p:pic>
      <p:pic>
        <p:nvPicPr>
          <p:cNvPr id="21" name="Google Shape;21;p3" descr="bg_1.png"/>
          <p:cNvPicPr preferRelativeResize="0"/>
          <p:nvPr/>
        </p:nvPicPr>
        <p:blipFill rotWithShape="1">
          <a:blip r:embed="rId3">
            <a:alphaModFix/>
          </a:blip>
          <a:srcRect/>
          <a:stretch/>
        </p:blipFill>
        <p:spPr>
          <a:xfrm>
            <a:off x="0" y="0"/>
            <a:ext cx="9144000" cy="4014186"/>
          </a:xfrm>
          <a:prstGeom prst="rect">
            <a:avLst/>
          </a:prstGeom>
          <a:noFill/>
          <a:ln>
            <a:noFill/>
          </a:ln>
        </p:spPr>
      </p:pic>
      <p:sp>
        <p:nvSpPr>
          <p:cNvPr id="22" name="Google Shape;22;p3"/>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23" name="Google Shape;23;p3"/>
          <p:cNvSpPr txBox="1">
            <a:spLocks noGrp="1"/>
          </p:cNvSpPr>
          <p:nvPr>
            <p:ph type="sldNum" idx="12"/>
          </p:nvPr>
        </p:nvSpPr>
        <p:spPr>
          <a:xfrm>
            <a:off x="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55" name="Google Shape;155;p24"/>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6" name="Google Shape;156;p24"/>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57" name="Google Shape;157;p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240139D-9346-FC4E-B443-38949CECE033}" type="datetime1">
              <a:rPr lang="en-ZA" smtClean="0"/>
              <a:t>2022/04/13</a:t>
            </a:fld>
            <a:endParaRPr dirty="0"/>
          </a:p>
        </p:txBody>
      </p:sp>
      <p:sp>
        <p:nvSpPr>
          <p:cNvPr id="158" name="Google Shape;158;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59" name="Google Shape;1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2" name="Google Shape;162;p25"/>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63" name="Google Shape;163;p25"/>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4" name="Google Shape;164;p2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0D8B95E-A146-DE48-96FE-7AC55E4119FC}" type="datetime1">
              <a:rPr lang="en-ZA" smtClean="0"/>
              <a:t>2022/04/13</a:t>
            </a:fld>
            <a:endParaRPr dirty="0"/>
          </a:p>
        </p:txBody>
      </p:sp>
      <p:sp>
        <p:nvSpPr>
          <p:cNvPr id="165" name="Google Shape;165;p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66" name="Google Shape;1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9" name="Google Shape;169;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E5D8E00-2719-B240-B107-15A18654BF7D}" type="datetime1">
              <a:rPr lang="en-ZA" smtClean="0"/>
              <a:t>2022/04/13</a:t>
            </a:fld>
            <a:endParaRPr dirty="0"/>
          </a:p>
        </p:txBody>
      </p:sp>
      <p:sp>
        <p:nvSpPr>
          <p:cNvPr id="171" name="Google Shape;171;p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72" name="Google Shape;17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5" name="Google Shape;175;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6" name="Google Shape;176;p2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A24EB6-C49F-A34F-BA82-C8E970F471B6}" type="datetime1">
              <a:rPr lang="en-ZA" smtClean="0"/>
              <a:t>2022/04/13</a:t>
            </a:fld>
            <a:endParaRPr dirty="0"/>
          </a:p>
        </p:txBody>
      </p:sp>
      <p:sp>
        <p:nvSpPr>
          <p:cNvPr id="177" name="Google Shape;177;p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78" name="Google Shape;1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4"/>
        <p:cNvGrpSpPr/>
        <p:nvPr/>
      </p:nvGrpSpPr>
      <p:grpSpPr>
        <a:xfrm>
          <a:off x="0" y="0"/>
          <a:ext cx="0" cy="0"/>
          <a:chOff x="0" y="0"/>
          <a:chExt cx="0" cy="0"/>
        </a:xfrm>
      </p:grpSpPr>
      <p:pic>
        <p:nvPicPr>
          <p:cNvPr id="25" name="Google Shape;25;p4" descr="bg_2_superb.png"/>
          <p:cNvPicPr preferRelativeResize="0"/>
          <p:nvPr/>
        </p:nvPicPr>
        <p:blipFill rotWithShape="1">
          <a:blip r:embed="rId2">
            <a:alphaModFix/>
          </a:blip>
          <a:srcRect/>
          <a:stretch/>
        </p:blipFill>
        <p:spPr>
          <a:xfrm>
            <a:off x="0" y="0"/>
            <a:ext cx="9144000" cy="904495"/>
          </a:xfrm>
          <a:prstGeom prst="rect">
            <a:avLst/>
          </a:prstGeom>
          <a:noFill/>
          <a:ln>
            <a:noFill/>
          </a:ln>
        </p:spPr>
      </p:pic>
      <p:sp>
        <p:nvSpPr>
          <p:cNvPr id="26" name="Google Shape;26;p4"/>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4"/>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8F8A4CE-8A77-C04E-8E77-2ABF3AFC6C49}" type="datetime1">
              <a:rPr lang="en-ZA" smtClean="0"/>
              <a:t>2022/04/13</a:t>
            </a:fld>
            <a:endParaRPr dirty="0"/>
          </a:p>
        </p:txBody>
      </p:sp>
      <p:sp>
        <p:nvSpPr>
          <p:cNvPr id="28" name="Google Shape;28;p4"/>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29" name="Google Shape;29;p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30" name="Google Shape;30;p4"/>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a:stretch/>
        </p:blipFill>
        <p:spPr>
          <a:xfrm>
            <a:off x="0" y="0"/>
            <a:ext cx="9144002" cy="901700"/>
          </a:xfrm>
          <a:prstGeom prst="rect">
            <a:avLst/>
          </a:prstGeom>
          <a:noFill/>
          <a:ln>
            <a:noFill/>
          </a:ln>
        </p:spPr>
      </p:pic>
      <p:sp>
        <p:nvSpPr>
          <p:cNvPr id="33" name="Google Shape;33;p5"/>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4" name="Google Shape;34;p5"/>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4A9892-CCEB-C046-9A82-FAC68A1B6823}" type="datetime1">
              <a:rPr lang="en-ZA" smtClean="0"/>
              <a:t>2022/04/13</a:t>
            </a:fld>
            <a:endParaRPr dirty="0"/>
          </a:p>
        </p:txBody>
      </p:sp>
      <p:sp>
        <p:nvSpPr>
          <p:cNvPr id="35" name="Google Shape;35;p5"/>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36" name="Google Shape;36;p5"/>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37" name="Google Shape;37;p5"/>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8"/>
        <p:cNvGrpSpPr/>
        <p:nvPr/>
      </p:nvGrpSpPr>
      <p:grpSpPr>
        <a:xfrm>
          <a:off x="0" y="0"/>
          <a:ext cx="0" cy="0"/>
          <a:chOff x="0" y="0"/>
          <a:chExt cx="0" cy="0"/>
        </a:xfrm>
      </p:grpSpPr>
      <p:pic>
        <p:nvPicPr>
          <p:cNvPr id="39" name="Google Shape;39;p6"/>
          <p:cNvPicPr preferRelativeResize="0"/>
          <p:nvPr/>
        </p:nvPicPr>
        <p:blipFill rotWithShape="1">
          <a:blip r:embed="rId2">
            <a:alphaModFix/>
          </a:blip>
          <a:srcRect/>
          <a:stretch/>
        </p:blipFill>
        <p:spPr>
          <a:xfrm>
            <a:off x="0" y="0"/>
            <a:ext cx="9144002" cy="901700"/>
          </a:xfrm>
          <a:prstGeom prst="rect">
            <a:avLst/>
          </a:prstGeom>
          <a:noFill/>
          <a:ln>
            <a:noFill/>
          </a:ln>
        </p:spPr>
      </p:pic>
      <p:sp>
        <p:nvSpPr>
          <p:cNvPr id="40" name="Google Shape;40;p6"/>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1" name="Google Shape;41;p6"/>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F4836EE-B5BA-4B44-B1CA-ADC3B8FBED8A}" type="datetime1">
              <a:rPr lang="en-ZA" smtClean="0"/>
              <a:t>2022/04/13</a:t>
            </a:fld>
            <a:endParaRPr dirty="0"/>
          </a:p>
        </p:txBody>
      </p:sp>
      <p:sp>
        <p:nvSpPr>
          <p:cNvPr id="42" name="Google Shape;42;p6"/>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43" name="Google Shape;43;p6"/>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44" name="Google Shape;44;p6"/>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5"/>
        <p:cNvGrpSpPr/>
        <p:nvPr/>
      </p:nvGrpSpPr>
      <p:grpSpPr>
        <a:xfrm>
          <a:off x="0" y="0"/>
          <a:ext cx="0" cy="0"/>
          <a:chOff x="0" y="0"/>
          <a:chExt cx="0" cy="0"/>
        </a:xfrm>
      </p:grpSpPr>
      <p:pic>
        <p:nvPicPr>
          <p:cNvPr id="46" name="Google Shape;46;p7" descr="bg_2.png"/>
          <p:cNvPicPr preferRelativeResize="0"/>
          <p:nvPr/>
        </p:nvPicPr>
        <p:blipFill rotWithShape="1">
          <a:blip r:embed="rId2">
            <a:alphaModFix/>
          </a:blip>
          <a:srcRect/>
          <a:stretch/>
        </p:blipFill>
        <p:spPr>
          <a:xfrm>
            <a:off x="0" y="0"/>
            <a:ext cx="9144000" cy="904495"/>
          </a:xfrm>
          <a:prstGeom prst="rect">
            <a:avLst/>
          </a:prstGeom>
          <a:noFill/>
          <a:ln>
            <a:noFill/>
          </a:ln>
        </p:spPr>
      </p:pic>
      <p:sp>
        <p:nvSpPr>
          <p:cNvPr id="47" name="Google Shape;47;p7"/>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8" name="Google Shape;48;p7"/>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60DD694-7AB7-D042-B8CC-7AA69B0B721C}" type="datetime1">
              <a:rPr lang="en-ZA" smtClean="0"/>
              <a:t>2022/04/13</a:t>
            </a:fld>
            <a:endParaRPr dirty="0"/>
          </a:p>
        </p:txBody>
      </p:sp>
      <p:sp>
        <p:nvSpPr>
          <p:cNvPr id="49" name="Google Shape;49;p7"/>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50" name="Google Shape;50;p7"/>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51" name="Google Shape;51;p7"/>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54" name="Google Shape;54;p8"/>
          <p:cNvSpPr txBox="1">
            <a:spLocks noGrp="1"/>
          </p:cNvSpPr>
          <p:nvPr>
            <p:ph type="body" idx="1"/>
          </p:nvPr>
        </p:nvSpPr>
        <p:spPr>
          <a:xfrm>
            <a:off x="609600" y="1600200"/>
            <a:ext cx="5384700" cy="45261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5" name="Google Shape;55;p8"/>
          <p:cNvSpPr txBox="1">
            <a:spLocks noGrp="1"/>
          </p:cNvSpPr>
          <p:nvPr>
            <p:ph type="body" idx="2"/>
          </p:nvPr>
        </p:nvSpPr>
        <p:spPr>
          <a:xfrm>
            <a:off x="6197600" y="1600200"/>
            <a:ext cx="5384700" cy="45261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6" name="Google Shape;56;p8"/>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9A2C5A0-EDE0-B04F-984C-891A98CCFAD2}" type="datetime1">
              <a:rPr lang="en-ZA" smtClean="0"/>
              <a:t>2022/04/13</a:t>
            </a:fld>
            <a:endParaRPr dirty="0"/>
          </a:p>
        </p:txBody>
      </p:sp>
      <p:sp>
        <p:nvSpPr>
          <p:cNvPr id="57" name="Google Shape;57;p8"/>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58" name="Google Shape;58;p8"/>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61" name="Google Shape;61;p9"/>
          <p:cNvSpPr txBox="1">
            <a:spLocks noGrp="1"/>
          </p:cNvSpPr>
          <p:nvPr>
            <p:ph type="body" idx="1"/>
          </p:nvPr>
        </p:nvSpPr>
        <p:spPr>
          <a:xfrm>
            <a:off x="609600" y="1535113"/>
            <a:ext cx="5386800" cy="6399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2" name="Google Shape;62;p9"/>
          <p:cNvSpPr txBox="1">
            <a:spLocks noGrp="1"/>
          </p:cNvSpPr>
          <p:nvPr>
            <p:ph type="body" idx="2"/>
          </p:nvPr>
        </p:nvSpPr>
        <p:spPr>
          <a:xfrm>
            <a:off x="609600" y="2174875"/>
            <a:ext cx="5386800" cy="39513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3" name="Google Shape;63;p9"/>
          <p:cNvSpPr txBox="1">
            <a:spLocks noGrp="1"/>
          </p:cNvSpPr>
          <p:nvPr>
            <p:ph type="body" idx="3"/>
          </p:nvPr>
        </p:nvSpPr>
        <p:spPr>
          <a:xfrm>
            <a:off x="6193367" y="1535113"/>
            <a:ext cx="5389200" cy="6399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4"/>
          </p:nvPr>
        </p:nvSpPr>
        <p:spPr>
          <a:xfrm>
            <a:off x="6193367" y="2174875"/>
            <a:ext cx="5389200" cy="39513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6ADDFE3-5A3F-7B46-88F7-A517B296BB12}" type="datetime1">
              <a:rPr lang="en-ZA" smtClean="0"/>
              <a:t>2022/04/13</a:t>
            </a:fld>
            <a:endParaRPr dirty="0"/>
          </a:p>
        </p:txBody>
      </p:sp>
      <p:sp>
        <p:nvSpPr>
          <p:cNvPr id="66" name="Google Shape;66;p9"/>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67" name="Google Shape;67;p9"/>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70" name="Google Shape;70;p10"/>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2889D61-877A-E147-9696-E291D26BF6FF}" type="datetime1">
              <a:rPr lang="en-ZA" smtClean="0"/>
              <a:t>2022/04/13</a:t>
            </a:fld>
            <a:endParaRPr dirty="0"/>
          </a:p>
        </p:txBody>
      </p:sp>
      <p:sp>
        <p:nvSpPr>
          <p:cNvPr id="71" name="Google Shape;71;p10"/>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72" name="Google Shape;72;p10"/>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0"/>
            <a:ext cx="10972800" cy="45261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D90D860-C272-1F40-8A05-A05EF5F517EA}" type="datetime1">
              <a:rPr lang="en-ZA" smtClean="0"/>
              <a:t>2022/04/13</a:t>
            </a:fld>
            <a:endParaRPr dirty="0"/>
          </a:p>
        </p:txBody>
      </p:sp>
      <p:sp>
        <p:nvSpPr>
          <p:cNvPr id="13" name="Google Shape;13;p1"/>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 name="Google Shape;14;p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16"/>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1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0EE9519D-FA23-FE43-8351-A95F56B19657}" type="datetime1">
              <a:rPr lang="en-ZA" smtClean="0"/>
              <a:t>2022/04/13</a:t>
            </a:fld>
            <a:endParaRPr dirty="0"/>
          </a:p>
        </p:txBody>
      </p:sp>
      <p:sp>
        <p:nvSpPr>
          <p:cNvPr id="107" name="Google Shape;107;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08" name="Google Shape;10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5" name="Google Shape;185;p28"/>
          <p:cNvSpPr txBox="1"/>
          <p:nvPr/>
        </p:nvSpPr>
        <p:spPr>
          <a:xfrm>
            <a:off x="0" y="2013000"/>
            <a:ext cx="7695300" cy="141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ZA" sz="3600" b="1" i="0" u="none" strike="noStrike" cap="none" dirty="0">
                <a:solidFill>
                  <a:srgbClr val="FFFFFF"/>
                </a:solidFill>
                <a:latin typeface="Helvetica Neue"/>
                <a:ea typeface="Helvetica Neue"/>
                <a:cs typeface="Helvetica Neue"/>
                <a:sym typeface="Helvetica Neue"/>
              </a:rPr>
              <a:t>Retail Promo vs. Non-Promo GMV Deep Dive Analysis</a:t>
            </a:r>
          </a:p>
          <a:p>
            <a:pPr marL="0" marR="0" lvl="0" indent="0" algn="ctr" rtl="0">
              <a:lnSpc>
                <a:spcPct val="100000"/>
              </a:lnSpc>
              <a:spcBef>
                <a:spcPts val="0"/>
              </a:spcBef>
              <a:spcAft>
                <a:spcPts val="0"/>
              </a:spcAft>
              <a:buClr>
                <a:srgbClr val="000000"/>
              </a:buClr>
              <a:buSzPts val="3600"/>
              <a:buFont typeface="Arial"/>
              <a:buNone/>
            </a:pPr>
            <a:endParaRPr lang="en-US" b="0" i="0" u="none" strike="noStrike" cap="none" dirty="0">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3600"/>
              <a:buFont typeface="Arial"/>
              <a:buNone/>
            </a:pPr>
            <a:endParaRPr lang="en-US" dirty="0">
              <a:solidFill>
                <a:srgbClr val="FFFFFF"/>
              </a:solidFill>
              <a:latin typeface="Helvetica Neue"/>
              <a:ea typeface="Helvetica Neue"/>
              <a:cs typeface="Helvetica Neue"/>
              <a:sym typeface="Helvetica Neue"/>
            </a:endParaRPr>
          </a:p>
        </p:txBody>
      </p:sp>
      <p:sp>
        <p:nvSpPr>
          <p:cNvPr id="2" name="Date Placeholder 1">
            <a:extLst>
              <a:ext uri="{FF2B5EF4-FFF2-40B4-BE49-F238E27FC236}">
                <a16:creationId xmlns:a16="http://schemas.microsoft.com/office/drawing/2014/main" id="{109725E9-1548-0146-8601-7FBAC5160C01}"/>
              </a:ext>
            </a:extLst>
          </p:cNvPr>
          <p:cNvSpPr>
            <a:spLocks noGrp="1"/>
          </p:cNvSpPr>
          <p:nvPr>
            <p:ph type="dt" idx="10"/>
          </p:nvPr>
        </p:nvSpPr>
        <p:spPr/>
        <p:txBody>
          <a:bodyPr/>
          <a:lstStyle/>
          <a:p>
            <a:fld id="{7180486C-9537-7842-A5CB-62782B1A7035}" type="datetime1">
              <a:rPr lang="en-ZA" smtClean="0"/>
              <a:t>2022/04/13</a:t>
            </a:fld>
            <a:endParaRPr lang="en-ZA" dirty="0"/>
          </a:p>
        </p:txBody>
      </p:sp>
      <p:sp>
        <p:nvSpPr>
          <p:cNvPr id="3" name="Footer Placeholder 2">
            <a:extLst>
              <a:ext uri="{FF2B5EF4-FFF2-40B4-BE49-F238E27FC236}">
                <a16:creationId xmlns:a16="http://schemas.microsoft.com/office/drawing/2014/main" id="{F81ABCDD-BCA0-F54E-8DD5-2984094ACDF4}"/>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E2C3E012-1111-E944-B2F2-0364B7D5D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1</a:t>
            </a:fld>
            <a:endParaRPr lang="en-ZA" dirty="0"/>
          </a:p>
        </p:txBody>
      </p:sp>
    </p:spTree>
    <p:extLst>
      <p:ext uri="{BB962C8B-B14F-4D97-AF65-F5344CB8AC3E}">
        <p14:creationId xmlns:p14="http://schemas.microsoft.com/office/powerpoint/2010/main" val="4236198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b="1" dirty="0">
                <a:solidFill>
                  <a:schemeClr val="lt1"/>
                </a:solidFill>
                <a:latin typeface="Helvetica Neue"/>
                <a:ea typeface="Helvetica Neue"/>
                <a:cs typeface="Helvetica Neue"/>
                <a:sym typeface="Helvetica Neue"/>
              </a:rPr>
              <a:t>By comparing the average rate of sale of Promo and Non-promo Tsins for Feb’22, it’s clear that even though the average rate of sale of non-promo Tsins is a little higher than Promo Tsins, the difference is not that big considering that non-promo Tsins were 2 times more than promo Tsins. This is an indication that Tsins that are naturally selling were briefed into promo, hence this would increase promo GMV. </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10</a:t>
            </a:fld>
            <a:endParaRPr lang="en-ZA" dirty="0"/>
          </a:p>
        </p:txBody>
      </p:sp>
      <p:pic>
        <p:nvPicPr>
          <p:cNvPr id="3" name="Picture 2">
            <a:extLst>
              <a:ext uri="{FF2B5EF4-FFF2-40B4-BE49-F238E27FC236}">
                <a16:creationId xmlns:a16="http://schemas.microsoft.com/office/drawing/2014/main" id="{5B6BFC0A-1973-492D-BB02-018B0C80933E}"/>
              </a:ext>
            </a:extLst>
          </p:cNvPr>
          <p:cNvPicPr>
            <a:picLocks noChangeAspect="1"/>
          </p:cNvPicPr>
          <p:nvPr/>
        </p:nvPicPr>
        <p:blipFill>
          <a:blip r:embed="rId3"/>
          <a:stretch>
            <a:fillRect/>
          </a:stretch>
        </p:blipFill>
        <p:spPr>
          <a:xfrm>
            <a:off x="225019" y="1376039"/>
            <a:ext cx="11741961" cy="5282214"/>
          </a:xfrm>
          <a:prstGeom prst="rect">
            <a:avLst/>
          </a:prstGeom>
        </p:spPr>
      </p:pic>
    </p:spTree>
    <p:extLst>
      <p:ext uri="{BB962C8B-B14F-4D97-AF65-F5344CB8AC3E}">
        <p14:creationId xmlns:p14="http://schemas.microsoft.com/office/powerpoint/2010/main" val="773511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b="1" dirty="0">
                <a:solidFill>
                  <a:schemeClr val="lt1"/>
                </a:solidFill>
                <a:latin typeface="Helvetica Neue"/>
                <a:ea typeface="Helvetica Neue"/>
                <a:cs typeface="Helvetica Neue"/>
                <a:sym typeface="Helvetica Neue"/>
              </a:rPr>
              <a:t>By comparing the average rate of sale of Promo and Non-promo Tsins for Feb’22, it’s clear that even though the average rate of sale of non-promo Tsins is a little higher than Promo Tsins, the difference is not that big considering that non-promo Tsins were 2 times more than promo Tsins. This is an indication that Tsins that are naturally selling were briefed into promo, hence this would increase promo GMV. </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11</a:t>
            </a:fld>
            <a:endParaRPr lang="en-ZA" dirty="0"/>
          </a:p>
        </p:txBody>
      </p:sp>
      <p:pic>
        <p:nvPicPr>
          <p:cNvPr id="7" name="Picture 6">
            <a:extLst>
              <a:ext uri="{FF2B5EF4-FFF2-40B4-BE49-F238E27FC236}">
                <a16:creationId xmlns:a16="http://schemas.microsoft.com/office/drawing/2014/main" id="{DF6C4813-BE34-461E-9776-2B822753830D}"/>
              </a:ext>
            </a:extLst>
          </p:cNvPr>
          <p:cNvPicPr>
            <a:picLocks noChangeAspect="1"/>
          </p:cNvPicPr>
          <p:nvPr/>
        </p:nvPicPr>
        <p:blipFill>
          <a:blip r:embed="rId3"/>
          <a:stretch>
            <a:fillRect/>
          </a:stretch>
        </p:blipFill>
        <p:spPr>
          <a:xfrm>
            <a:off x="79899" y="1221758"/>
            <a:ext cx="12020365" cy="5516393"/>
          </a:xfrm>
          <a:prstGeom prst="rect">
            <a:avLst/>
          </a:prstGeom>
        </p:spPr>
      </p:pic>
    </p:spTree>
    <p:extLst>
      <p:ext uri="{BB962C8B-B14F-4D97-AF65-F5344CB8AC3E}">
        <p14:creationId xmlns:p14="http://schemas.microsoft.com/office/powerpoint/2010/main" val="2511772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9" name="Picture 28">
            <a:extLst>
              <a:ext uri="{FF2B5EF4-FFF2-40B4-BE49-F238E27FC236}">
                <a16:creationId xmlns:a16="http://schemas.microsoft.com/office/drawing/2014/main" id="{8D2E0B5B-DC1E-4062-9D68-3FBEEC6458A8}"/>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9899" y="1180730"/>
            <a:ext cx="12038119" cy="5540745"/>
          </a:xfrm>
          <a:prstGeom prst="rect">
            <a:avLst/>
          </a:prstGeom>
        </p:spPr>
      </p:pic>
      <p:sp>
        <p:nvSpPr>
          <p:cNvPr id="221" name="Google Shape;221;p32"/>
          <p:cNvSpPr txBox="1"/>
          <p:nvPr/>
        </p:nvSpPr>
        <p:spPr>
          <a:xfrm>
            <a:off x="79899" y="312244"/>
            <a:ext cx="9800948"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200" b="1" i="0" u="none" strike="noStrike" cap="none" dirty="0">
                <a:solidFill>
                  <a:schemeClr val="lt1"/>
                </a:solidFill>
                <a:latin typeface="Helvetica Neue"/>
                <a:ea typeface="Helvetica Neue"/>
                <a:cs typeface="Helvetica Neue"/>
                <a:sym typeface="Helvetica Neue"/>
              </a:rPr>
              <a:t>The YoY Non-promo </a:t>
            </a:r>
            <a:r>
              <a:rPr lang="en-ZA" sz="1200" b="1" dirty="0">
                <a:solidFill>
                  <a:schemeClr val="lt1"/>
                </a:solidFill>
                <a:latin typeface="Helvetica Neue"/>
                <a:ea typeface="Helvetica Neue"/>
                <a:cs typeface="Helvetica Neue"/>
                <a:sym typeface="Helvetica Neue"/>
              </a:rPr>
              <a:t>GMV growth for Retail was gradually increasing until August 2014. A sharp drop can be observed between August 2014 and October 2014, thereafter the YoY non-promo growth continued in a downward trend. On the contrary, the Retail YoY Promo GMV growth started rising above non-promo growth in the same period Aug’2014-Oct’2014. Despite some fluctuations over the years in the Promo GMV growth, it continued to grow above non-promo GMV. </a:t>
            </a:r>
          </a:p>
          <a:p>
            <a:pPr marL="0" marR="0" lvl="0" indent="0" algn="l" rtl="0">
              <a:lnSpc>
                <a:spcPct val="90000"/>
              </a:lnSpc>
              <a:spcBef>
                <a:spcPts val="0"/>
              </a:spcBef>
              <a:spcAft>
                <a:spcPts val="0"/>
              </a:spcAft>
              <a:buClr>
                <a:schemeClr val="lt1"/>
              </a:buClr>
              <a:buSzPts val="2400"/>
              <a:buFont typeface="Arial"/>
              <a:buNone/>
            </a:pPr>
            <a:endParaRPr lang="en-ZA" sz="1200" b="1" dirty="0">
              <a:solidFill>
                <a:schemeClr val="lt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lt1"/>
              </a:buClr>
              <a:buSzPts val="2400"/>
              <a:buFont typeface="Arial"/>
              <a:buNone/>
            </a:pPr>
            <a:r>
              <a:rPr lang="en-ZA" sz="1200" b="1" i="0" u="none" strike="noStrike" cap="none" dirty="0">
                <a:solidFill>
                  <a:schemeClr val="lt1"/>
                </a:solidFill>
                <a:latin typeface="Helvetica Neue"/>
                <a:ea typeface="Helvetica Neue"/>
                <a:cs typeface="Helvetica Neue"/>
                <a:sym typeface="Helvetica Neue"/>
              </a:rPr>
              <a:t>The Yo</a:t>
            </a:r>
            <a:r>
              <a:rPr lang="en-ZA" sz="1200" b="1" dirty="0">
                <a:solidFill>
                  <a:schemeClr val="lt1"/>
                </a:solidFill>
                <a:latin typeface="Helvetica Neue"/>
                <a:ea typeface="Helvetica Neue"/>
                <a:cs typeface="Helvetica Neue"/>
                <a:sym typeface="Helvetica Neue"/>
              </a:rPr>
              <a:t>Y Promo and Non-Promo GMV growth for Marketplace has been following a similar trend.  </a:t>
            </a:r>
            <a:endParaRPr lang="en-ZA" sz="1200" b="1" i="0" u="none" strike="noStrike" cap="none" dirty="0">
              <a:solidFill>
                <a:schemeClr val="lt1"/>
              </a:solidFill>
              <a:latin typeface="Helvetica Neue"/>
              <a:ea typeface="Helvetica Neue"/>
              <a:cs typeface="Helvetica Neue"/>
              <a:sym typeface="Helvetica Neue"/>
            </a:endParaRPr>
          </a:p>
        </p:txBody>
      </p:sp>
      <p:cxnSp>
        <p:nvCxnSpPr>
          <p:cNvPr id="12" name="Google Shape;85;p17">
            <a:extLst>
              <a:ext uri="{FF2B5EF4-FFF2-40B4-BE49-F238E27FC236}">
                <a16:creationId xmlns:a16="http://schemas.microsoft.com/office/drawing/2014/main" id="{4DAF7426-BE16-4E1E-A145-7E180D4E43B8}"/>
              </a:ext>
            </a:extLst>
          </p:cNvPr>
          <p:cNvCxnSpPr>
            <a:cxnSpLocks/>
          </p:cNvCxnSpPr>
          <p:nvPr/>
        </p:nvCxnSpPr>
        <p:spPr>
          <a:xfrm flipH="1">
            <a:off x="4749553" y="1856129"/>
            <a:ext cx="470517" cy="882633"/>
          </a:xfrm>
          <a:prstGeom prst="straightConnector1">
            <a:avLst/>
          </a:prstGeom>
          <a:noFill/>
          <a:ln w="19050" cap="flat" cmpd="sng">
            <a:solidFill>
              <a:srgbClr val="980000"/>
            </a:solidFill>
            <a:prstDash val="solid"/>
            <a:round/>
            <a:headEnd type="none" w="med" len="med"/>
            <a:tailEnd type="stealth" w="med" len="med"/>
          </a:ln>
        </p:spPr>
      </p:cxnSp>
      <p:cxnSp>
        <p:nvCxnSpPr>
          <p:cNvPr id="17" name="Google Shape;85;p17">
            <a:extLst>
              <a:ext uri="{FF2B5EF4-FFF2-40B4-BE49-F238E27FC236}">
                <a16:creationId xmlns:a16="http://schemas.microsoft.com/office/drawing/2014/main" id="{1DE62C2F-6EBB-46EC-A532-F296597C4ACA}"/>
              </a:ext>
            </a:extLst>
          </p:cNvPr>
          <p:cNvCxnSpPr>
            <a:cxnSpLocks/>
          </p:cNvCxnSpPr>
          <p:nvPr/>
        </p:nvCxnSpPr>
        <p:spPr>
          <a:xfrm flipH="1">
            <a:off x="4563122" y="1856129"/>
            <a:ext cx="656948" cy="882633"/>
          </a:xfrm>
          <a:prstGeom prst="straightConnector1">
            <a:avLst/>
          </a:prstGeom>
          <a:noFill/>
          <a:ln w="19050" cap="flat" cmpd="sng">
            <a:solidFill>
              <a:srgbClr val="980000"/>
            </a:solidFill>
            <a:prstDash val="solid"/>
            <a:round/>
            <a:headEnd type="none" w="med" len="med"/>
            <a:tailEnd type="stealth" w="med" len="med"/>
          </a:ln>
        </p:spPr>
      </p:cxnSp>
      <p:sp>
        <p:nvSpPr>
          <p:cNvPr id="21" name="TextBox 20">
            <a:extLst>
              <a:ext uri="{FF2B5EF4-FFF2-40B4-BE49-F238E27FC236}">
                <a16:creationId xmlns:a16="http://schemas.microsoft.com/office/drawing/2014/main" id="{C5F5BF3E-E58B-4117-8BC2-0774839292C6}"/>
              </a:ext>
            </a:extLst>
          </p:cNvPr>
          <p:cNvSpPr txBox="1"/>
          <p:nvPr/>
        </p:nvSpPr>
        <p:spPr>
          <a:xfrm>
            <a:off x="5220070" y="1625297"/>
            <a:ext cx="4456589" cy="23083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a:latin typeface="Helvetica Neue"/>
                <a:ea typeface="Helvetica Neue"/>
                <a:cs typeface="Helvetica Neue"/>
                <a:sym typeface="Helvetica Neue"/>
              </a:rPr>
              <a:t>Retail YoY Non-Promo GMV growth started declining while Promo increased</a:t>
            </a:r>
            <a:endParaRPr lang="en-US" sz="900" dirty="0"/>
          </a:p>
        </p:txBody>
      </p:sp>
    </p:spTree>
    <p:extLst>
      <p:ext uri="{BB962C8B-B14F-4D97-AF65-F5344CB8AC3E}">
        <p14:creationId xmlns:p14="http://schemas.microsoft.com/office/powerpoint/2010/main" val="135292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3" name="Picture 2">
            <a:extLst>
              <a:ext uri="{FF2B5EF4-FFF2-40B4-BE49-F238E27FC236}">
                <a16:creationId xmlns:a16="http://schemas.microsoft.com/office/drawing/2014/main" id="{0FBBF76F-2CB9-496F-94F8-2B189819A83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205666" y="1216241"/>
            <a:ext cx="11780668" cy="5627261"/>
          </a:xfrm>
          <a:prstGeom prst="rect">
            <a:avLst/>
          </a:prstGeom>
        </p:spPr>
      </p:pic>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b="1" i="0" u="none" strike="noStrike" cap="none" dirty="0">
                <a:solidFill>
                  <a:schemeClr val="lt1"/>
                </a:solidFill>
                <a:latin typeface="Helvetica Neue"/>
                <a:ea typeface="Helvetica Neue"/>
                <a:cs typeface="Helvetica Neue"/>
                <a:sym typeface="Helvetica Neue"/>
              </a:rPr>
              <a:t>When the Retail YoY Non-promo GMV growth started declining between Aug’2014-Oct’2014 (as pointed out in the previous slide), it was mainly driven by the Media division. On the other hand, when the Retail YoY Promo GMV started rising above YoY non-promo GMV in the same period Aug’2014-Oct’2014, it was mainly driven by Home and Lifestyle division with the highest YoY Promo growth compared to other divisions.</a:t>
            </a:r>
          </a:p>
        </p:txBody>
      </p:sp>
      <p:cxnSp>
        <p:nvCxnSpPr>
          <p:cNvPr id="12" name="Google Shape;85;p17">
            <a:extLst>
              <a:ext uri="{FF2B5EF4-FFF2-40B4-BE49-F238E27FC236}">
                <a16:creationId xmlns:a16="http://schemas.microsoft.com/office/drawing/2014/main" id="{4DAF7426-BE16-4E1E-A145-7E180D4E43B8}"/>
              </a:ext>
            </a:extLst>
          </p:cNvPr>
          <p:cNvCxnSpPr>
            <a:cxnSpLocks/>
          </p:cNvCxnSpPr>
          <p:nvPr/>
        </p:nvCxnSpPr>
        <p:spPr>
          <a:xfrm flipH="1">
            <a:off x="3488924" y="1988598"/>
            <a:ext cx="639193" cy="642438"/>
          </a:xfrm>
          <a:prstGeom prst="straightConnector1">
            <a:avLst/>
          </a:prstGeom>
          <a:noFill/>
          <a:ln w="19050" cap="flat" cmpd="sng">
            <a:solidFill>
              <a:srgbClr val="980000"/>
            </a:solidFill>
            <a:prstDash val="solid"/>
            <a:round/>
            <a:headEnd type="none" w="med" len="med"/>
            <a:tailEnd type="stealth" w="med" len="med"/>
          </a:ln>
        </p:spPr>
      </p:cxnSp>
      <p:cxnSp>
        <p:nvCxnSpPr>
          <p:cNvPr id="17" name="Google Shape;85;p17">
            <a:extLst>
              <a:ext uri="{FF2B5EF4-FFF2-40B4-BE49-F238E27FC236}">
                <a16:creationId xmlns:a16="http://schemas.microsoft.com/office/drawing/2014/main" id="{1DE62C2F-6EBB-46EC-A532-F296597C4ACA}"/>
              </a:ext>
            </a:extLst>
          </p:cNvPr>
          <p:cNvCxnSpPr>
            <a:cxnSpLocks/>
          </p:cNvCxnSpPr>
          <p:nvPr/>
        </p:nvCxnSpPr>
        <p:spPr>
          <a:xfrm flipH="1">
            <a:off x="3329126" y="1988598"/>
            <a:ext cx="798991" cy="642438"/>
          </a:xfrm>
          <a:prstGeom prst="straightConnector1">
            <a:avLst/>
          </a:prstGeom>
          <a:noFill/>
          <a:ln w="19050" cap="flat" cmpd="sng">
            <a:solidFill>
              <a:srgbClr val="980000"/>
            </a:solidFill>
            <a:prstDash val="solid"/>
            <a:round/>
            <a:headEnd type="none" w="med" len="med"/>
            <a:tailEnd type="stealth" w="med" len="med"/>
          </a:ln>
        </p:spPr>
      </p:cxnSp>
      <p:sp>
        <p:nvSpPr>
          <p:cNvPr id="21" name="TextBox 20">
            <a:extLst>
              <a:ext uri="{FF2B5EF4-FFF2-40B4-BE49-F238E27FC236}">
                <a16:creationId xmlns:a16="http://schemas.microsoft.com/office/drawing/2014/main" id="{C5F5BF3E-E58B-4117-8BC2-0774839292C6}"/>
              </a:ext>
            </a:extLst>
          </p:cNvPr>
          <p:cNvSpPr txBox="1"/>
          <p:nvPr/>
        </p:nvSpPr>
        <p:spPr>
          <a:xfrm>
            <a:off x="4154011" y="1758449"/>
            <a:ext cx="4456589" cy="23083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a:latin typeface="Helvetica Neue"/>
                <a:ea typeface="Helvetica Neue"/>
                <a:cs typeface="Helvetica Neue"/>
                <a:sym typeface="Helvetica Neue"/>
              </a:rPr>
              <a:t>Retail YoY Non-Promo GMV growth started declining while Promo increased</a:t>
            </a:r>
            <a:endParaRPr lang="en-US" sz="900" dirty="0"/>
          </a:p>
        </p:txBody>
      </p:sp>
    </p:spTree>
    <p:extLst>
      <p:ext uri="{BB962C8B-B14F-4D97-AF65-F5344CB8AC3E}">
        <p14:creationId xmlns:p14="http://schemas.microsoft.com/office/powerpoint/2010/main" val="1036228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200" b="1" dirty="0">
                <a:solidFill>
                  <a:schemeClr val="lt1"/>
                </a:solidFill>
                <a:latin typeface="Helvetica Neue"/>
                <a:ea typeface="Helvetica Neue"/>
                <a:cs typeface="Helvetica Neue"/>
                <a:sym typeface="Helvetica Neue"/>
              </a:rPr>
              <a:t>The most up to date (2021’Feb vs. 2022’Feb) YoY Non-promo GMV growth for Retail shows a negative growth of -4%. This is mainly driven by Electronics and Consumables division with a YoY non-promo GMV growth of -15% and -16%, respectively. The other Divisions have a positive YoY non-promo growth.</a:t>
            </a:r>
          </a:p>
          <a:p>
            <a:pPr marL="0" marR="0" lvl="0" indent="0" algn="l" rtl="0">
              <a:lnSpc>
                <a:spcPct val="90000"/>
              </a:lnSpc>
              <a:spcBef>
                <a:spcPts val="0"/>
              </a:spcBef>
              <a:spcAft>
                <a:spcPts val="0"/>
              </a:spcAft>
              <a:buClr>
                <a:schemeClr val="lt1"/>
              </a:buClr>
              <a:buSzPts val="2400"/>
              <a:buFont typeface="Arial"/>
              <a:buNone/>
            </a:pPr>
            <a:endParaRPr lang="en-ZA" sz="1200" b="1" dirty="0">
              <a:solidFill>
                <a:schemeClr val="lt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lt1"/>
              </a:buClr>
              <a:buSzPts val="2400"/>
              <a:buFont typeface="Arial"/>
              <a:buNone/>
            </a:pPr>
            <a:r>
              <a:rPr lang="en-ZA" sz="1200" b="1" dirty="0">
                <a:solidFill>
                  <a:schemeClr val="lt1"/>
                </a:solidFill>
                <a:latin typeface="Helvetica Neue"/>
                <a:ea typeface="Helvetica Neue"/>
                <a:cs typeface="Helvetica Neue"/>
                <a:sym typeface="Helvetica Neue"/>
              </a:rPr>
              <a:t>On the contrary, the most up to date YoY Promo GMV growth for Retail shows a positive YoY growth for all Divisions except Home with a</a:t>
            </a:r>
          </a:p>
          <a:p>
            <a:pPr marL="0" marR="0" lvl="0" indent="0" algn="l" rtl="0">
              <a:lnSpc>
                <a:spcPct val="90000"/>
              </a:lnSpc>
              <a:spcBef>
                <a:spcPts val="0"/>
              </a:spcBef>
              <a:spcAft>
                <a:spcPts val="0"/>
              </a:spcAft>
              <a:buClr>
                <a:schemeClr val="lt1"/>
              </a:buClr>
              <a:buSzPts val="2400"/>
              <a:buFont typeface="Arial"/>
              <a:buNone/>
            </a:pPr>
            <a:r>
              <a:rPr lang="en-ZA" sz="1200" b="1" dirty="0">
                <a:solidFill>
                  <a:schemeClr val="lt1"/>
                </a:solidFill>
                <a:latin typeface="Helvetica Neue"/>
                <a:ea typeface="Helvetica Neue"/>
                <a:cs typeface="Helvetica Neue"/>
                <a:sym typeface="Helvetica Neue"/>
              </a:rPr>
              <a:t> -4% YoY Promo GMV growth.</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4</a:t>
            </a:fld>
            <a:endParaRPr lang="en-ZA" dirty="0"/>
          </a:p>
        </p:txBody>
      </p:sp>
      <p:pic>
        <p:nvPicPr>
          <p:cNvPr id="3" name="Picture 2">
            <a:extLst>
              <a:ext uri="{FF2B5EF4-FFF2-40B4-BE49-F238E27FC236}">
                <a16:creationId xmlns:a16="http://schemas.microsoft.com/office/drawing/2014/main" id="{187D5323-7E4D-412D-B46C-620144B18198}"/>
              </a:ext>
            </a:extLst>
          </p:cNvPr>
          <p:cNvPicPr>
            <a:picLocks noChangeAspect="1"/>
          </p:cNvPicPr>
          <p:nvPr/>
        </p:nvPicPr>
        <p:blipFill>
          <a:blip r:embed="rId3"/>
          <a:stretch>
            <a:fillRect/>
          </a:stretch>
        </p:blipFill>
        <p:spPr>
          <a:xfrm>
            <a:off x="79899" y="1218605"/>
            <a:ext cx="11941973" cy="5502869"/>
          </a:xfrm>
          <a:prstGeom prst="rect">
            <a:avLst/>
          </a:prstGeom>
        </p:spPr>
      </p:pic>
    </p:spTree>
    <p:extLst>
      <p:ext uri="{BB962C8B-B14F-4D97-AF65-F5344CB8AC3E}">
        <p14:creationId xmlns:p14="http://schemas.microsoft.com/office/powerpoint/2010/main" val="1049471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1269506" y="3094768"/>
            <a:ext cx="9481351" cy="5103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lt1"/>
              </a:buClr>
              <a:buSzPts val="2400"/>
              <a:buFont typeface="Arial"/>
              <a:buNone/>
            </a:pPr>
            <a:r>
              <a:rPr lang="en-ZA" sz="4400" b="1" dirty="0">
                <a:solidFill>
                  <a:schemeClr val="tx1"/>
                </a:solidFill>
                <a:latin typeface="Helvetica Neue"/>
                <a:ea typeface="Helvetica Neue"/>
                <a:cs typeface="Helvetica Neue"/>
                <a:sym typeface="Helvetica Neue"/>
              </a:rPr>
              <a:t>Reasons why Retail YoY Non-promo GMV growth has been declining while Promo GMV increased.</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5</a:t>
            </a:fld>
            <a:endParaRPr lang="en-ZA" dirty="0"/>
          </a:p>
        </p:txBody>
      </p:sp>
    </p:spTree>
    <p:extLst>
      <p:ext uri="{BB962C8B-B14F-4D97-AF65-F5344CB8AC3E}">
        <p14:creationId xmlns:p14="http://schemas.microsoft.com/office/powerpoint/2010/main" val="2525637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The YoY and MoM growth for Retail Promo pageviews has been increasing more than the non-promo pageviews for the last 2-3 years. This is one of the reasons the non-promo GMV has been declining while promo GMV has been increasing.</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6</a:t>
            </a:fld>
            <a:endParaRPr lang="en-ZA" dirty="0"/>
          </a:p>
        </p:txBody>
      </p:sp>
      <p:pic>
        <p:nvPicPr>
          <p:cNvPr id="12" name="Picture 11">
            <a:extLst>
              <a:ext uri="{FF2B5EF4-FFF2-40B4-BE49-F238E27FC236}">
                <a16:creationId xmlns:a16="http://schemas.microsoft.com/office/drawing/2014/main" id="{98BFB5AC-3253-4B19-BE44-27BDE80D62D6}"/>
              </a:ext>
            </a:extLst>
          </p:cNvPr>
          <p:cNvPicPr>
            <a:picLocks noChangeAspect="1"/>
          </p:cNvPicPr>
          <p:nvPr/>
        </p:nvPicPr>
        <p:blipFill>
          <a:blip r:embed="rId3"/>
          <a:stretch>
            <a:fillRect/>
          </a:stretch>
        </p:blipFill>
        <p:spPr>
          <a:xfrm>
            <a:off x="139083" y="1305017"/>
            <a:ext cx="11913833" cy="5416458"/>
          </a:xfrm>
          <a:prstGeom prst="rect">
            <a:avLst/>
          </a:prstGeom>
        </p:spPr>
      </p:pic>
    </p:spTree>
    <p:extLst>
      <p:ext uri="{BB962C8B-B14F-4D97-AF65-F5344CB8AC3E}">
        <p14:creationId xmlns:p14="http://schemas.microsoft.com/office/powerpoint/2010/main" val="403966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The Media, Consumables and Lifestyle divisions are the main drivers of the declining YoY non-promo pageviews growth for Retail.</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7</a:t>
            </a:fld>
            <a:endParaRPr lang="en-ZA" dirty="0"/>
          </a:p>
        </p:txBody>
      </p:sp>
      <p:pic>
        <p:nvPicPr>
          <p:cNvPr id="3" name="Picture 2">
            <a:extLst>
              <a:ext uri="{FF2B5EF4-FFF2-40B4-BE49-F238E27FC236}">
                <a16:creationId xmlns:a16="http://schemas.microsoft.com/office/drawing/2014/main" id="{F2C5CB61-2E9B-4803-BCCB-B94B16A51AF6}"/>
              </a:ext>
            </a:extLst>
          </p:cNvPr>
          <p:cNvPicPr>
            <a:picLocks noChangeAspect="1"/>
          </p:cNvPicPr>
          <p:nvPr/>
        </p:nvPicPr>
        <p:blipFill>
          <a:blip r:embed="rId3"/>
          <a:stretch>
            <a:fillRect/>
          </a:stretch>
        </p:blipFill>
        <p:spPr>
          <a:xfrm>
            <a:off x="116889" y="1233996"/>
            <a:ext cx="11958221" cy="5557421"/>
          </a:xfrm>
          <a:prstGeom prst="rect">
            <a:avLst/>
          </a:prstGeom>
        </p:spPr>
      </p:pic>
    </p:spTree>
    <p:extLst>
      <p:ext uri="{BB962C8B-B14F-4D97-AF65-F5344CB8AC3E}">
        <p14:creationId xmlns:p14="http://schemas.microsoft.com/office/powerpoint/2010/main" val="1563840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The number of buyable Tsins in promotions have been increasing YoY more than the buyable non-promo Tsins. This is another reason why the Retail YoY Promo GMV has been increasing more than the non-promo GMV. </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8</a:t>
            </a:fld>
            <a:endParaRPr lang="en-ZA" dirty="0"/>
          </a:p>
        </p:txBody>
      </p:sp>
      <p:pic>
        <p:nvPicPr>
          <p:cNvPr id="5" name="Picture 4">
            <a:extLst>
              <a:ext uri="{FF2B5EF4-FFF2-40B4-BE49-F238E27FC236}">
                <a16:creationId xmlns:a16="http://schemas.microsoft.com/office/drawing/2014/main" id="{F7BB9958-3F2F-48E4-99D6-138320D19040}"/>
              </a:ext>
            </a:extLst>
          </p:cNvPr>
          <p:cNvPicPr>
            <a:picLocks noChangeAspect="1"/>
          </p:cNvPicPr>
          <p:nvPr/>
        </p:nvPicPr>
        <p:blipFill>
          <a:blip r:embed="rId3"/>
          <a:stretch>
            <a:fillRect/>
          </a:stretch>
        </p:blipFill>
        <p:spPr>
          <a:xfrm>
            <a:off x="79898" y="1278384"/>
            <a:ext cx="12020365" cy="5513034"/>
          </a:xfrm>
          <a:prstGeom prst="rect">
            <a:avLst/>
          </a:prstGeom>
        </p:spPr>
      </p:pic>
    </p:spTree>
    <p:extLst>
      <p:ext uri="{BB962C8B-B14F-4D97-AF65-F5344CB8AC3E}">
        <p14:creationId xmlns:p14="http://schemas.microsoft.com/office/powerpoint/2010/main" val="53883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The decrease in the YoY Buyable non-promo Tsins is mainly driven by Media, Electronics and Consumables.  This also explains the negative YoY non-promo GMV growth for Feb</a:t>
            </a:r>
          </a:p>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 (-4%) as these divisions had the highest negative growth.</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9</a:t>
            </a:fld>
            <a:endParaRPr lang="en-ZA" dirty="0"/>
          </a:p>
        </p:txBody>
      </p:sp>
      <p:pic>
        <p:nvPicPr>
          <p:cNvPr id="3" name="Picture 2">
            <a:extLst>
              <a:ext uri="{FF2B5EF4-FFF2-40B4-BE49-F238E27FC236}">
                <a16:creationId xmlns:a16="http://schemas.microsoft.com/office/drawing/2014/main" id="{F466E9CB-7B23-4470-AF68-011CC5239626}"/>
              </a:ext>
            </a:extLst>
          </p:cNvPr>
          <p:cNvPicPr>
            <a:picLocks noChangeAspect="1"/>
          </p:cNvPicPr>
          <p:nvPr/>
        </p:nvPicPr>
        <p:blipFill>
          <a:blip r:embed="rId3"/>
          <a:stretch>
            <a:fillRect/>
          </a:stretch>
        </p:blipFill>
        <p:spPr>
          <a:xfrm>
            <a:off x="204186" y="1231881"/>
            <a:ext cx="11896078" cy="5489594"/>
          </a:xfrm>
          <a:prstGeom prst="rect">
            <a:avLst/>
          </a:prstGeom>
        </p:spPr>
      </p:pic>
    </p:spTree>
    <p:extLst>
      <p:ext uri="{BB962C8B-B14F-4D97-AF65-F5344CB8AC3E}">
        <p14:creationId xmlns:p14="http://schemas.microsoft.com/office/powerpoint/2010/main" val="258055179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L ppt template" id="{15B158C7-0628-404B-B86B-9FFDDFBA2E51}" vid="{0CF6C9B5-CA04-5943-9514-8B52BE35C45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L ppt template" id="{15B158C7-0628-404B-B86B-9FFDDFBA2E51}" vid="{E6A1D341-B8DB-0D47-84FE-D62E16924258}"/>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TAL ppt template</Template>
  <TotalTime>30343</TotalTime>
  <Words>637</Words>
  <Application>Microsoft Office PowerPoint</Application>
  <PresentationFormat>Widescreen</PresentationFormat>
  <Paragraphs>41</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Arial</vt:lpstr>
      <vt:lpstr>Calibri</vt:lpstr>
      <vt:lpstr>Helvetica Neue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 Carelse</dc:creator>
  <cp:lastModifiedBy>Mncedisi Mncwabe</cp:lastModifiedBy>
  <cp:revision>435</cp:revision>
  <dcterms:created xsi:type="dcterms:W3CDTF">2021-06-02T13:20:54Z</dcterms:created>
  <dcterms:modified xsi:type="dcterms:W3CDTF">2022-04-13T09:51:14Z</dcterms:modified>
</cp:coreProperties>
</file>