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  <p:sldMasterId id="2147483674" r:id="rId2"/>
  </p:sldMasterIdLst>
  <p:notesMasterIdLst>
    <p:notesMasterId r:id="rId6"/>
  </p:notesMasterIdLst>
  <p:sldIdLst>
    <p:sldId id="280" r:id="rId3"/>
    <p:sldId id="283" r:id="rId4"/>
    <p:sldId id="305" r:id="rId5"/>
  </p:sldIdLst>
  <p:sldSz cx="12192000" cy="6858000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Helvetica Neue" panose="020B0604020202020204" charset="0"/>
      <p:regular r:id="rId11"/>
      <p:bold r:id="rId12"/>
      <p:italic r:id="rId13"/>
      <p:boldItalic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9243E18-F0DC-4E8D-8063-8754A4749531}">
  <a:tblStyle styleId="{E9243E18-F0DC-4E8D-8063-8754A4749531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800" autoAdjust="0"/>
    <p:restoredTop sz="94606"/>
  </p:normalViewPr>
  <p:slideViewPr>
    <p:cSldViewPr snapToGrid="0" snapToObjects="1">
      <p:cViewPr varScale="1">
        <p:scale>
          <a:sx n="86" d="100"/>
          <a:sy n="86" d="100"/>
        </p:scale>
        <p:origin x="6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font" Target="fonts/font4.fntdata"/><Relationship Id="rId4" Type="http://schemas.openxmlformats.org/officeDocument/2006/relationships/slide" Target="slides/slide2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600" b="1" dirty="0">
                <a:solidFill>
                  <a:schemeClr val="accent1"/>
                </a:solidFill>
                <a:latin typeface="Helvetica Neue" panose="020B0604020202020204" charset="0"/>
              </a:rPr>
              <a:t>Feature Importance</a:t>
            </a:r>
          </a:p>
        </c:rich>
      </c:tx>
      <c:layout>
        <c:manualLayout>
          <c:xMode val="edge"/>
          <c:yMode val="edge"/>
          <c:x val="0.29134555221162611"/>
          <c:y val="4.115121884833832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Feature Importance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Desc_count</c:v>
                </c:pt>
                <c:pt idx="1">
                  <c:v>Qty_sold</c:v>
                </c:pt>
                <c:pt idx="2">
                  <c:v>Product_Age</c:v>
                </c:pt>
                <c:pt idx="3">
                  <c:v>Seller_Age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0.1</c:v>
                </c:pt>
                <c:pt idx="1">
                  <c:v>0.08</c:v>
                </c:pt>
                <c:pt idx="2">
                  <c:v>7.0000000000000007E-2</c:v>
                </c:pt>
                <c:pt idx="3">
                  <c:v>0.06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C93-46F3-A828-4EA3D7FE30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559506128"/>
        <c:axId val="559514032"/>
      </c:barChart>
      <c:catAx>
        <c:axId val="559506128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59514032"/>
        <c:crosses val="autoZero"/>
        <c:auto val="1"/>
        <c:lblAlgn val="ctr"/>
        <c:lblOffset val="100"/>
        <c:noMultiLvlLbl val="0"/>
      </c:catAx>
      <c:valAx>
        <c:axId val="559514032"/>
        <c:scaling>
          <c:orientation val="minMax"/>
        </c:scaling>
        <c:delete val="1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5595061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Z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1" name="Google Shape;1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82" name="Google Shape;182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ZA"/>
              <a:t>1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225029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8" name="Google Shape;21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Z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794895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8" name="Google Shape;21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Calibri"/>
              <a:buNone/>
            </a:pPr>
            <a:endParaRPr sz="105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ZA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450789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3FE9AD2E-8269-8847-AB3B-0DA54A5BCD23}" type="datetime1">
              <a:rPr lang="en-ZA" smtClean="0"/>
              <a:t>2021/11/12</a:t>
            </a:fld>
            <a:endParaRPr dirty="0"/>
          </a:p>
        </p:txBody>
      </p:sp>
      <p:sp>
        <p:nvSpPr>
          <p:cNvPr id="17" name="Google Shape;17;p2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ZA" dirty="0"/>
              <a:t>Takealot Online (Pty) Ltd. All Rights Reserved. Proprietary &amp; Confidential.</a:t>
            </a:r>
            <a:endParaRPr dirty="0"/>
          </a:p>
        </p:txBody>
      </p:sp>
      <p:sp>
        <p:nvSpPr>
          <p:cNvPr id="18" name="Google Shape;18;p2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ZA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1"/>
          <p:cNvSpPr txBox="1">
            <a:spLocks noGrp="1"/>
          </p:cNvSpPr>
          <p:nvPr>
            <p:ph type="title"/>
          </p:nvPr>
        </p:nvSpPr>
        <p:spPr>
          <a:xfrm>
            <a:off x="609600" y="273050"/>
            <a:ext cx="4011300" cy="11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body" idx="1"/>
          </p:nvPr>
        </p:nvSpPr>
        <p:spPr>
          <a:xfrm>
            <a:off x="4766733" y="273050"/>
            <a:ext cx="6815700" cy="58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Google Shape;76;p11"/>
          <p:cNvSpPr txBox="1">
            <a:spLocks noGrp="1"/>
          </p:cNvSpPr>
          <p:nvPr>
            <p:ph type="body" idx="2"/>
          </p:nvPr>
        </p:nvSpPr>
        <p:spPr>
          <a:xfrm>
            <a:off x="609600" y="1435100"/>
            <a:ext cx="40113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Google Shape;77;p11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4100CCE-282C-FC45-98F9-9B48C4820672}" type="datetime1">
              <a:rPr lang="en-ZA" smtClean="0"/>
              <a:t>2021/11/12</a:t>
            </a:fld>
            <a:endParaRPr dirty="0"/>
          </a:p>
        </p:txBody>
      </p:sp>
      <p:sp>
        <p:nvSpPr>
          <p:cNvPr id="78" name="Google Shape;78;p11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ZA" dirty="0"/>
              <a:t>Takealot Online (Pty) Ltd. All Rights Reserved. Proprietary &amp; Confidential.</a:t>
            </a:r>
            <a:endParaRPr dirty="0"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ZA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title"/>
          </p:nvPr>
        </p:nvSpPr>
        <p:spPr>
          <a:xfrm>
            <a:off x="2389717" y="4800600"/>
            <a:ext cx="73152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2" name="Google Shape;82;p12"/>
          <p:cNvSpPr>
            <a:spLocks noGrp="1"/>
          </p:cNvSpPr>
          <p:nvPr>
            <p:ph type="pic" idx="2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dirty="0"/>
              <a:t>Click icon to add picture</a:t>
            </a:r>
            <a:endParaRPr dirty="0"/>
          </a:p>
        </p:txBody>
      </p:sp>
      <p:sp>
        <p:nvSpPr>
          <p:cNvPr id="83" name="Google Shape;83;p12"/>
          <p:cNvSpPr txBox="1">
            <a:spLocks noGrp="1"/>
          </p:cNvSpPr>
          <p:nvPr>
            <p:ph type="body" idx="1"/>
          </p:nvPr>
        </p:nvSpPr>
        <p:spPr>
          <a:xfrm>
            <a:off x="2389717" y="5367338"/>
            <a:ext cx="73152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4" name="Google Shape;84;p12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6512449C-6DEC-C241-8163-229764CD092E}" type="datetime1">
              <a:rPr lang="en-ZA" smtClean="0"/>
              <a:t>2021/11/12</a:t>
            </a:fld>
            <a:endParaRPr dirty="0"/>
          </a:p>
        </p:txBody>
      </p:sp>
      <p:sp>
        <p:nvSpPr>
          <p:cNvPr id="85" name="Google Shape;85;p12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ZA" dirty="0"/>
              <a:t>Takealot Online (Pty) Ltd. All Rights Reserved. Proprietary &amp; Confidential.</a:t>
            </a:r>
            <a:endParaRPr dirty="0"/>
          </a:p>
        </p:txBody>
      </p:sp>
      <p:sp>
        <p:nvSpPr>
          <p:cNvPr id="86" name="Google Shape;86;p12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ZA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body" idx="1"/>
          </p:nvPr>
        </p:nvSpPr>
        <p:spPr>
          <a:xfrm rot="5400000">
            <a:off x="3832950" y="-1623150"/>
            <a:ext cx="4526100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0" name="Google Shape;90;p13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5A4CEFE7-9951-054B-A232-A83C30611334}" type="datetime1">
              <a:rPr lang="en-ZA" smtClean="0"/>
              <a:t>2021/11/12</a:t>
            </a:fld>
            <a:endParaRPr dirty="0"/>
          </a:p>
        </p:txBody>
      </p:sp>
      <p:sp>
        <p:nvSpPr>
          <p:cNvPr id="91" name="Google Shape;91;p13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ZA" dirty="0"/>
              <a:t>Takealot Online (Pty) Ltd. All Rights Reserved. Proprietary &amp; Confidential.</a:t>
            </a:r>
            <a:endParaRPr dirty="0"/>
          </a:p>
        </p:txBody>
      </p:sp>
      <p:sp>
        <p:nvSpPr>
          <p:cNvPr id="92" name="Google Shape;92;p13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ZA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>
            <a:spLocks noGrp="1"/>
          </p:cNvSpPr>
          <p:nvPr>
            <p:ph type="title"/>
          </p:nvPr>
        </p:nvSpPr>
        <p:spPr>
          <a:xfrm rot="5400000">
            <a:off x="7285050" y="1828788"/>
            <a:ext cx="5851500" cy="27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body" idx="1"/>
          </p:nvPr>
        </p:nvSpPr>
        <p:spPr>
          <a:xfrm rot="5400000">
            <a:off x="1697000" y="-812862"/>
            <a:ext cx="5851500" cy="802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6" name="Google Shape;96;p14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BBEF3D03-C268-D44C-94BE-3527585FF8B5}" type="datetime1">
              <a:rPr lang="en-ZA" smtClean="0"/>
              <a:t>2021/11/12</a:t>
            </a:fld>
            <a:endParaRPr dirty="0"/>
          </a:p>
        </p:txBody>
      </p:sp>
      <p:sp>
        <p:nvSpPr>
          <p:cNvPr id="97" name="Google Shape;97;p14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ZA" dirty="0"/>
              <a:t>Takealot Online (Pty) Ltd. All Rights Reserved. Proprietary &amp; Confidential.</a:t>
            </a:r>
            <a:endParaRPr dirty="0"/>
          </a:p>
        </p:txBody>
      </p:sp>
      <p:sp>
        <p:nvSpPr>
          <p:cNvPr id="98" name="Google Shape;98;p14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ZA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4_Title" type="tx">
  <p:cSld name="TITLE_AND_BOD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" name="Google Shape;100;p15" descr="logo-mail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548380" y="6203388"/>
            <a:ext cx="2308716" cy="526388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5"/>
          <p:cNvSpPr txBox="1">
            <a:spLocks noGrp="1"/>
          </p:cNvSpPr>
          <p:nvPr>
            <p:ph type="title"/>
          </p:nvPr>
        </p:nvSpPr>
        <p:spPr>
          <a:xfrm>
            <a:off x="609599" y="92075"/>
            <a:ext cx="10972800" cy="15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Calibri"/>
              <a:buNone/>
              <a:defRPr sz="4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02" name="Google Shape;102;p15"/>
          <p:cNvSpPr txBox="1">
            <a:spLocks noGrp="1"/>
          </p:cNvSpPr>
          <p:nvPr>
            <p:ph type="sldNum" idx="12"/>
          </p:nvPr>
        </p:nvSpPr>
        <p:spPr>
          <a:xfrm>
            <a:off x="11582400" y="6400801"/>
            <a:ext cx="6096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7500" tIns="47500" rIns="47500" bIns="47500" anchor="t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ZA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1" name="Google Shape;111;p1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Google Shape;112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9A363149-DE49-0E46-B073-14F29AF038D0}" type="datetime1">
              <a:rPr lang="en-ZA" smtClean="0"/>
              <a:t>2021/11/12</a:t>
            </a:fld>
            <a:endParaRPr dirty="0"/>
          </a:p>
        </p:txBody>
      </p:sp>
      <p:sp>
        <p:nvSpPr>
          <p:cNvPr id="113" name="Google Shape;113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ZA" dirty="0"/>
              <a:t>Takealot Online (Pty) Ltd. All Rights Reserved. Proprietary &amp; Confidential.</a:t>
            </a:r>
            <a:endParaRPr dirty="0"/>
          </a:p>
        </p:txBody>
      </p:sp>
      <p:sp>
        <p:nvSpPr>
          <p:cNvPr id="114" name="Google Shape;114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ZA"/>
              <a:t>‹#›</a:t>
            </a:fld>
            <a:endParaRPr dirty="0"/>
          </a:p>
        </p:txBody>
      </p:sp>
      <p:pic>
        <p:nvPicPr>
          <p:cNvPr id="115" name="Google Shape;115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-203200" y="-30259"/>
            <a:ext cx="12395199" cy="12309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0" name="Google Shape;130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1" name="Google Shape;131;p2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2" name="Google Shape;132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D731C29B-35E8-514A-8803-FB5E1D08D645}" type="datetime1">
              <a:rPr lang="en-ZA" smtClean="0"/>
              <a:t>2021/11/12</a:t>
            </a:fld>
            <a:endParaRPr dirty="0"/>
          </a:p>
        </p:txBody>
      </p:sp>
      <p:sp>
        <p:nvSpPr>
          <p:cNvPr id="133" name="Google Shape;133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ZA" dirty="0"/>
              <a:t>Takealot Online (Pty) Ltd. All Rights Reserved. Proprietary &amp; Confidential.</a:t>
            </a:r>
            <a:endParaRPr dirty="0"/>
          </a:p>
        </p:txBody>
      </p:sp>
      <p:sp>
        <p:nvSpPr>
          <p:cNvPr id="134" name="Google Shape;134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ZA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37" name="Google Shape;137;p2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8" name="Google Shape;138;p2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9" name="Google Shape;139;p2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0" name="Google Shape;140;p2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1" name="Google Shape;141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7926881A-7A36-C14C-8890-FF0237504336}" type="datetime1">
              <a:rPr lang="en-ZA" smtClean="0"/>
              <a:t>2021/11/12</a:t>
            </a:fld>
            <a:endParaRPr dirty="0"/>
          </a:p>
        </p:txBody>
      </p:sp>
      <p:sp>
        <p:nvSpPr>
          <p:cNvPr id="142" name="Google Shape;142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ZA" dirty="0"/>
              <a:t>Takealot Online (Pty) Ltd. All Rights Reserved. Proprietary &amp; Confidential.</a:t>
            </a:r>
            <a:endParaRPr dirty="0"/>
          </a:p>
        </p:txBody>
      </p:sp>
      <p:sp>
        <p:nvSpPr>
          <p:cNvPr id="143" name="Google Shape;143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ZA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6" name="Google Shape;146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A6967B26-BAF3-4740-A0BB-9370EBE11BDD}" type="datetime1">
              <a:rPr lang="en-ZA" smtClean="0"/>
              <a:t>2021/11/12</a:t>
            </a:fld>
            <a:endParaRPr dirty="0"/>
          </a:p>
        </p:txBody>
      </p:sp>
      <p:sp>
        <p:nvSpPr>
          <p:cNvPr id="147" name="Google Shape;147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ZA" dirty="0"/>
              <a:t>Takealot Online (Pty) Ltd. All Rights Reserved. Proprietary &amp; Confidential.</a:t>
            </a:r>
            <a:endParaRPr dirty="0"/>
          </a:p>
        </p:txBody>
      </p:sp>
      <p:sp>
        <p:nvSpPr>
          <p:cNvPr id="148" name="Google Shape;148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ZA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2CDBA5E9-C351-4640-9630-793A239A684B}" type="datetime1">
              <a:rPr lang="en-ZA" smtClean="0"/>
              <a:t>2021/11/12</a:t>
            </a:fld>
            <a:endParaRPr dirty="0"/>
          </a:p>
        </p:txBody>
      </p:sp>
      <p:sp>
        <p:nvSpPr>
          <p:cNvPr id="151" name="Google Shape;151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ZA" dirty="0"/>
              <a:t>Takealot Online (Pty) Ltd. All Rights Reserved. Proprietary &amp; Confidential.</a:t>
            </a:r>
            <a:endParaRPr dirty="0"/>
          </a:p>
        </p:txBody>
      </p:sp>
      <p:sp>
        <p:nvSpPr>
          <p:cNvPr id="152" name="Google Shape;152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ZA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Google Shape;20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898340" y="6331980"/>
            <a:ext cx="2470245" cy="5260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3" descr="bg_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4014186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3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ZA" dirty="0"/>
              <a:t>Takealot Online (Pty) Ltd. All Rights Reserved. Proprietary &amp; Confidential.</a:t>
            </a:r>
            <a:endParaRPr dirty="0"/>
          </a:p>
        </p:txBody>
      </p:sp>
      <p:sp>
        <p:nvSpPr>
          <p:cNvPr id="23" name="Google Shape;23;p3"/>
          <p:cNvSpPr txBox="1">
            <a:spLocks noGrp="1"/>
          </p:cNvSpPr>
          <p:nvPr>
            <p:ph type="sldNum" idx="12"/>
          </p:nvPr>
        </p:nvSpPr>
        <p:spPr>
          <a:xfrm>
            <a:off x="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ZA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5" name="Google Shape;155;p2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6" name="Google Shape;156;p2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57" name="Google Shape;157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4240139D-9346-FC4E-B443-38949CECE033}" type="datetime1">
              <a:rPr lang="en-ZA" smtClean="0"/>
              <a:t>2021/11/12</a:t>
            </a:fld>
            <a:endParaRPr dirty="0"/>
          </a:p>
        </p:txBody>
      </p:sp>
      <p:sp>
        <p:nvSpPr>
          <p:cNvPr id="158" name="Google Shape;158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ZA" dirty="0"/>
              <a:t>Takealot Online (Pty) Ltd. All Rights Reserved. Proprietary &amp; Confidential.</a:t>
            </a:r>
            <a:endParaRPr dirty="0"/>
          </a:p>
        </p:txBody>
      </p:sp>
      <p:sp>
        <p:nvSpPr>
          <p:cNvPr id="159" name="Google Shape;159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ZA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62" name="Google Shape;162;p2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163" name="Google Shape;163;p2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64" name="Google Shape;164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F0D8B95E-A146-DE48-96FE-7AC55E4119FC}" type="datetime1">
              <a:rPr lang="en-ZA" smtClean="0"/>
              <a:t>2021/11/12</a:t>
            </a:fld>
            <a:endParaRPr dirty="0"/>
          </a:p>
        </p:txBody>
      </p:sp>
      <p:sp>
        <p:nvSpPr>
          <p:cNvPr id="165" name="Google Shape;165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ZA" dirty="0"/>
              <a:t>Takealot Online (Pty) Ltd. All Rights Reserved. Proprietary &amp; Confidential.</a:t>
            </a:r>
            <a:endParaRPr dirty="0"/>
          </a:p>
        </p:txBody>
      </p:sp>
      <p:sp>
        <p:nvSpPr>
          <p:cNvPr id="166" name="Google Shape;166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ZA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69" name="Google Shape;169;p2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0" name="Google Shape;170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6E5D8E00-2719-B240-B107-15A18654BF7D}" type="datetime1">
              <a:rPr lang="en-ZA" smtClean="0"/>
              <a:t>2021/11/12</a:t>
            </a:fld>
            <a:endParaRPr dirty="0"/>
          </a:p>
        </p:txBody>
      </p:sp>
      <p:sp>
        <p:nvSpPr>
          <p:cNvPr id="171" name="Google Shape;171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ZA" dirty="0"/>
              <a:t>Takealot Online (Pty) Ltd. All Rights Reserved. Proprietary &amp; Confidential.</a:t>
            </a:r>
            <a:endParaRPr dirty="0"/>
          </a:p>
        </p:txBody>
      </p:sp>
      <p:sp>
        <p:nvSpPr>
          <p:cNvPr id="172" name="Google Shape;172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ZA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75" name="Google Shape;175;p2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6" name="Google Shape;176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CCA24EB6-C49F-A34F-BA82-C8E970F471B6}" type="datetime1">
              <a:rPr lang="en-ZA" smtClean="0"/>
              <a:t>2021/11/12</a:t>
            </a:fld>
            <a:endParaRPr dirty="0"/>
          </a:p>
        </p:txBody>
      </p:sp>
      <p:sp>
        <p:nvSpPr>
          <p:cNvPr id="177" name="Google Shape;177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ZA" dirty="0"/>
              <a:t>Takealot Online (Pty) Ltd. All Rights Reserved. Proprietary &amp; Confidential.</a:t>
            </a:r>
            <a:endParaRPr dirty="0"/>
          </a:p>
        </p:txBody>
      </p:sp>
      <p:sp>
        <p:nvSpPr>
          <p:cNvPr id="178" name="Google Shape;178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ZA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Title and Content">
  <p:cSld name="3_Title and Conten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Google Shape;25;p4" descr="bg_2_superb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904495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Google Shape;26;p4"/>
          <p:cNvSpPr txBox="1">
            <a:spLocks noGrp="1"/>
          </p:cNvSpPr>
          <p:nvPr>
            <p:ph type="body" idx="1"/>
          </p:nvPr>
        </p:nvSpPr>
        <p:spPr>
          <a:xfrm>
            <a:off x="609600" y="1045820"/>
            <a:ext cx="10972800" cy="50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Google Shape;27;p4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68F8A4CE-8A77-C04E-8E77-2ABF3AFC6C49}" type="datetime1">
              <a:rPr lang="en-ZA" smtClean="0"/>
              <a:t>2021/11/12</a:t>
            </a:fld>
            <a:endParaRPr dirty="0"/>
          </a:p>
        </p:txBody>
      </p:sp>
      <p:sp>
        <p:nvSpPr>
          <p:cNvPr id="28" name="Google Shape;28;p4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ZA" dirty="0"/>
              <a:t>Takealot Online (Pty) Ltd. All Rights Reserved. Proprietary &amp; Confidential.</a:t>
            </a:r>
            <a:endParaRPr dirty="0"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ZA"/>
              <a:t>‹#›</a:t>
            </a:fld>
            <a:endParaRPr dirty="0"/>
          </a:p>
        </p:txBody>
      </p:sp>
      <p:sp>
        <p:nvSpPr>
          <p:cNvPr id="30" name="Google Shape;30;p4"/>
          <p:cNvSpPr txBox="1">
            <a:spLocks noGrp="1"/>
          </p:cNvSpPr>
          <p:nvPr>
            <p:ph type="title"/>
          </p:nvPr>
        </p:nvSpPr>
        <p:spPr>
          <a:xfrm>
            <a:off x="264241" y="0"/>
            <a:ext cx="8648400" cy="8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le and Content">
  <p:cSld name="2_Title and Conte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2" cy="9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609600" y="1045820"/>
            <a:ext cx="10972800" cy="50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Google Shape;34;p5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CC4A9892-CCEB-C046-9A82-FAC68A1B6823}" type="datetime1">
              <a:rPr lang="en-ZA" smtClean="0"/>
              <a:t>2021/11/12</a:t>
            </a:fld>
            <a:endParaRPr dirty="0"/>
          </a:p>
        </p:txBody>
      </p:sp>
      <p:sp>
        <p:nvSpPr>
          <p:cNvPr id="35" name="Google Shape;35;p5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ZA" dirty="0"/>
              <a:t>Takealot Online (Pty) Ltd. All Rights Reserved. Proprietary &amp; Confidential.</a:t>
            </a:r>
            <a:endParaRPr dirty="0"/>
          </a:p>
        </p:txBody>
      </p:sp>
      <p:sp>
        <p:nvSpPr>
          <p:cNvPr id="36" name="Google Shape;36;p5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ZA"/>
              <a:t>‹#›</a:t>
            </a:fld>
            <a:endParaRPr dirty="0"/>
          </a:p>
        </p:txBody>
      </p:sp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264241" y="0"/>
            <a:ext cx="8648400" cy="8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2" cy="90170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6"/>
          <p:cNvSpPr txBox="1">
            <a:spLocks noGrp="1"/>
          </p:cNvSpPr>
          <p:nvPr>
            <p:ph type="body" idx="1"/>
          </p:nvPr>
        </p:nvSpPr>
        <p:spPr>
          <a:xfrm>
            <a:off x="609600" y="1045820"/>
            <a:ext cx="10972800" cy="50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Google Shape;41;p6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4F4836EE-B5BA-4B44-B1CA-ADC3B8FBED8A}" type="datetime1">
              <a:rPr lang="en-ZA" smtClean="0"/>
              <a:t>2021/11/12</a:t>
            </a:fld>
            <a:endParaRPr dirty="0"/>
          </a:p>
        </p:txBody>
      </p:sp>
      <p:sp>
        <p:nvSpPr>
          <p:cNvPr id="42" name="Google Shape;42;p6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ZA" dirty="0"/>
              <a:t>Takealot Online (Pty) Ltd. All Rights Reserved. Proprietary &amp; Confidential.</a:t>
            </a:r>
            <a:endParaRPr dirty="0"/>
          </a:p>
        </p:txBody>
      </p:sp>
      <p:sp>
        <p:nvSpPr>
          <p:cNvPr id="43" name="Google Shape;43;p6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ZA"/>
              <a:t>‹#›</a:t>
            </a:fld>
            <a:endParaRPr dirty="0"/>
          </a:p>
        </p:txBody>
      </p:sp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264241" y="0"/>
            <a:ext cx="8648400" cy="8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7" descr="bg_2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904495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7"/>
          <p:cNvSpPr txBox="1">
            <a:spLocks noGrp="1"/>
          </p:cNvSpPr>
          <p:nvPr>
            <p:ph type="body" idx="1"/>
          </p:nvPr>
        </p:nvSpPr>
        <p:spPr>
          <a:xfrm>
            <a:off x="609600" y="1045820"/>
            <a:ext cx="10972800" cy="508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Google Shape;48;p7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560DD694-7AB7-D042-B8CC-7AA69B0B721C}" type="datetime1">
              <a:rPr lang="en-ZA" smtClean="0"/>
              <a:t>2021/11/12</a:t>
            </a:fld>
            <a:endParaRPr dirty="0"/>
          </a:p>
        </p:txBody>
      </p:sp>
      <p:sp>
        <p:nvSpPr>
          <p:cNvPr id="49" name="Google Shape;49;p7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ZA" dirty="0"/>
              <a:t>Takealot Online (Pty) Ltd. All Rights Reserved. Proprietary &amp; Confidential.</a:t>
            </a:r>
            <a:endParaRPr dirty="0"/>
          </a:p>
        </p:txBody>
      </p:sp>
      <p:sp>
        <p:nvSpPr>
          <p:cNvPr id="50" name="Google Shape;50;p7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ZA"/>
              <a:t>‹#›</a:t>
            </a:fld>
            <a:endParaRPr dirty="0"/>
          </a:p>
        </p:txBody>
      </p:sp>
      <p:sp>
        <p:nvSpPr>
          <p:cNvPr id="51" name="Google Shape;51;p7"/>
          <p:cNvSpPr txBox="1">
            <a:spLocks noGrp="1"/>
          </p:cNvSpPr>
          <p:nvPr>
            <p:ph type="title"/>
          </p:nvPr>
        </p:nvSpPr>
        <p:spPr>
          <a:xfrm>
            <a:off x="264241" y="0"/>
            <a:ext cx="8648400" cy="81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54" name="Google Shape;54;p8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Google Shape;55;p8"/>
          <p:cNvSpPr txBox="1">
            <a:spLocks noGrp="1"/>
          </p:cNvSpPr>
          <p:nvPr>
            <p:ph type="body" idx="2"/>
          </p:nvPr>
        </p:nvSpPr>
        <p:spPr>
          <a:xfrm>
            <a:off x="6197600" y="1600200"/>
            <a:ext cx="53847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Google Shape;56;p8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59A2C5A0-EDE0-B04F-984C-891A98CCFAD2}" type="datetime1">
              <a:rPr lang="en-ZA" smtClean="0"/>
              <a:t>2021/11/12</a:t>
            </a:fld>
            <a:endParaRPr dirty="0"/>
          </a:p>
        </p:txBody>
      </p:sp>
      <p:sp>
        <p:nvSpPr>
          <p:cNvPr id="57" name="Google Shape;57;p8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ZA" dirty="0"/>
              <a:t>Takealot Online (Pty) Ltd. All Rights Reserved. Proprietary &amp; Confidential.</a:t>
            </a:r>
            <a:endParaRPr dirty="0"/>
          </a:p>
        </p:txBody>
      </p:sp>
      <p:sp>
        <p:nvSpPr>
          <p:cNvPr id="58" name="Google Shape;58;p8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ZA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1"/>
          </p:nvPr>
        </p:nvSpPr>
        <p:spPr>
          <a:xfrm>
            <a:off x="609600" y="1535113"/>
            <a:ext cx="53868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Google Shape;62;p9"/>
          <p:cNvSpPr txBox="1">
            <a:spLocks noGrp="1"/>
          </p:cNvSpPr>
          <p:nvPr>
            <p:ph type="body" idx="2"/>
          </p:nvPr>
        </p:nvSpPr>
        <p:spPr>
          <a:xfrm>
            <a:off x="609600" y="2174875"/>
            <a:ext cx="53868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Google Shape;63;p9"/>
          <p:cNvSpPr txBox="1">
            <a:spLocks noGrp="1"/>
          </p:cNvSpPr>
          <p:nvPr>
            <p:ph type="body" idx="3"/>
          </p:nvPr>
        </p:nvSpPr>
        <p:spPr>
          <a:xfrm>
            <a:off x="6193367" y="1535113"/>
            <a:ext cx="53892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4"/>
          </p:nvPr>
        </p:nvSpPr>
        <p:spPr>
          <a:xfrm>
            <a:off x="6193367" y="2174875"/>
            <a:ext cx="53892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Google Shape;65;p9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56ADDFE3-5A3F-7B46-88F7-A517B296BB12}" type="datetime1">
              <a:rPr lang="en-ZA" smtClean="0"/>
              <a:t>2021/11/12</a:t>
            </a:fld>
            <a:endParaRPr dirty="0"/>
          </a:p>
        </p:txBody>
      </p:sp>
      <p:sp>
        <p:nvSpPr>
          <p:cNvPr id="66" name="Google Shape;66;p9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ZA" dirty="0"/>
              <a:t>Takealot Online (Pty) Ltd. All Rights Reserved. Proprietary &amp; Confidential.</a:t>
            </a:r>
            <a:endParaRPr dirty="0"/>
          </a:p>
        </p:txBody>
      </p:sp>
      <p:sp>
        <p:nvSpPr>
          <p:cNvPr id="67" name="Google Shape;67;p9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ZA"/>
              <a:t>‹#›</a:t>
            </a:fld>
            <a:endParaRPr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C2889D61-877A-E147-9696-E291D26BF6FF}" type="datetime1">
              <a:rPr lang="en-ZA" smtClean="0"/>
              <a:t>2021/11/12</a:t>
            </a:fld>
            <a:endParaRPr dirty="0"/>
          </a:p>
        </p:txBody>
      </p:sp>
      <p:sp>
        <p:nvSpPr>
          <p:cNvPr id="71" name="Google Shape;71;p10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ZA" dirty="0"/>
              <a:t>Takealot Online (Pty) Ltd. All Rights Reserved. Proprietary &amp; Confidential.</a:t>
            </a:r>
            <a:endParaRPr dirty="0"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ZA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9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6D90D860-C272-1F40-8A05-A05EF5F517EA}" type="datetime1">
              <a:rPr lang="en-ZA" smtClean="0"/>
              <a:t>2021/11/12</a:t>
            </a:fld>
            <a:endParaRPr dirty="0"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ZA" dirty="0"/>
              <a:t>Takealot Online (Pty) Ltd. All Rights Reserved. Proprietary &amp; Confidential.</a:t>
            </a:r>
            <a:endParaRPr dirty="0"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ZA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Google Shape;106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EE9519D-FA23-FE43-8351-A95F56B19657}" type="datetime1">
              <a:rPr lang="en-ZA" smtClean="0"/>
              <a:t>2021/11/12</a:t>
            </a:fld>
            <a:endParaRPr dirty="0"/>
          </a:p>
        </p:txBody>
      </p:sp>
      <p:sp>
        <p:nvSpPr>
          <p:cNvPr id="107" name="Google Shape;107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ZA" dirty="0"/>
              <a:t>Takealot Online (Pty) Ltd. All Rights Reserved. Proprietary &amp; Confidential.</a:t>
            </a:r>
            <a:endParaRPr dirty="0"/>
          </a:p>
        </p:txBody>
      </p:sp>
      <p:sp>
        <p:nvSpPr>
          <p:cNvPr id="108" name="Google Shape;108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ZA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</p:sldLayoutIdLst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8"/>
          <p:cNvSpPr txBox="1"/>
          <p:nvPr/>
        </p:nvSpPr>
        <p:spPr>
          <a:xfrm>
            <a:off x="0" y="2172798"/>
            <a:ext cx="7695300" cy="14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ZA" sz="3600" b="1" i="0" u="none" strike="noStrike" cap="none" dirty="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Returns Model Development 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endParaRPr sz="3000" b="0" i="0" u="none" strike="noStrike" cap="none" dirty="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9725E9-1548-0146-8601-7FBAC5160C01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7180486C-9537-7842-A5CB-62782B1A7035}" type="datetime1">
              <a:rPr lang="en-ZA" smtClean="0"/>
              <a:t>2021/11/12</a:t>
            </a:fld>
            <a:endParaRPr lang="en-Z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1ABCDD-BCA0-F54E-8DD5-2984094ACDF4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ZA" dirty="0"/>
              <a:t>Takealot Online (Pty) Ltd. All Rights Reserved. Proprietary &amp; Confidential.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C3E012-1111-E944-B2F2-0364B7D5D6F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ZA" smtClean="0"/>
              <a:t>1</a:t>
            </a:fld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236198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2"/>
          <p:cNvSpPr txBox="1"/>
          <p:nvPr/>
        </p:nvSpPr>
        <p:spPr>
          <a:xfrm>
            <a:off x="314329" y="314828"/>
            <a:ext cx="9065645" cy="627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ZA" sz="2400" b="1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Filtering Applied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17A08D-461F-7344-B0C5-3CDBEEA5624E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99AA16B0-2BAD-8848-93C3-0D165FC17E2F}" type="datetime1">
              <a:rPr lang="en-ZA" smtClean="0"/>
              <a:t>2021/11/12</a:t>
            </a:fld>
            <a:endParaRPr lang="en-ZA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9D7D86-3695-AF47-97A4-C885EC95187B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r>
              <a:rPr lang="en-ZA" dirty="0"/>
              <a:t>Takealot Online (Pty) Ltd. All Rights Reserved. Proprietary &amp; Confidential.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CBE49F-E604-3C4A-A48E-10300B4DA65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ZA" smtClean="0"/>
              <a:t>2</a:t>
            </a:fld>
            <a:endParaRPr lang="en-ZA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9AE0B2-3D73-4D13-AAEC-E5DAA1DE2B46}"/>
              </a:ext>
            </a:extLst>
          </p:cNvPr>
          <p:cNvSpPr txBox="1"/>
          <p:nvPr/>
        </p:nvSpPr>
        <p:spPr>
          <a:xfrm>
            <a:off x="314328" y="2105561"/>
            <a:ext cx="995713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Marketplace and Retail Returns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Valid returns only </a:t>
            </a:r>
            <a:r>
              <a:rPr lang="en-US" sz="2000" dirty="0">
                <a:solidFill>
                  <a:schemeClr val="bg1">
                    <a:lumMod val="65000"/>
                  </a:schemeClr>
                </a:solidFill>
              </a:rPr>
              <a:t>(Cancelled, declined, failed deliveries &amp; rejected return excluded)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</a:rPr>
              <a:t>Poor quality products only (defective or damaged)</a:t>
            </a:r>
          </a:p>
          <a:p>
            <a:endParaRPr lang="en-US" sz="20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2221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2"/>
          <p:cNvSpPr txBox="1"/>
          <p:nvPr/>
        </p:nvSpPr>
        <p:spPr>
          <a:xfrm>
            <a:off x="314329" y="314828"/>
            <a:ext cx="9065645" cy="627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ZA" sz="2400" b="1" dirty="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Returns Prediction Model Results</a:t>
            </a:r>
            <a:endParaRPr lang="en-ZA" sz="1800" b="1" dirty="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17A08D-461F-7344-B0C5-3CDBEEA5624E}"/>
              </a:ext>
            </a:extLst>
          </p:cNvPr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fld id="{99AA16B0-2BAD-8848-93C3-0D165FC17E2F}" type="datetime1">
              <a:rPr lang="en-ZA" smtClean="0"/>
              <a:t>2021/11/14</a:t>
            </a:fld>
            <a:endParaRPr lang="en-Z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CBE49F-E604-3C4A-A48E-10300B4DA65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ZA" smtClean="0"/>
              <a:t>3</a:t>
            </a:fld>
            <a:endParaRPr lang="en-ZA" dirty="0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B0EB3FA1-D744-4695-9235-925BFC0C5B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8224273"/>
              </p:ext>
            </p:extLst>
          </p:nvPr>
        </p:nvGraphicFramePr>
        <p:xfrm>
          <a:off x="1184301" y="1926583"/>
          <a:ext cx="4200690" cy="1442158"/>
        </p:xfrm>
        <a:graphic>
          <a:graphicData uri="http://schemas.openxmlformats.org/drawingml/2006/table">
            <a:tbl>
              <a:tblPr firstRow="1" bandRow="1">
                <a:tableStyleId>{E9243E18-F0DC-4E8D-8063-8754A4749531}</a:tableStyleId>
              </a:tblPr>
              <a:tblGrid>
                <a:gridCol w="1400230">
                  <a:extLst>
                    <a:ext uri="{9D8B030D-6E8A-4147-A177-3AD203B41FA5}">
                      <a16:colId xmlns:a16="http://schemas.microsoft.com/office/drawing/2014/main" val="2063753757"/>
                    </a:ext>
                  </a:extLst>
                </a:gridCol>
                <a:gridCol w="1400230">
                  <a:extLst>
                    <a:ext uri="{9D8B030D-6E8A-4147-A177-3AD203B41FA5}">
                      <a16:colId xmlns:a16="http://schemas.microsoft.com/office/drawing/2014/main" val="3261950255"/>
                    </a:ext>
                  </a:extLst>
                </a:gridCol>
                <a:gridCol w="1400230">
                  <a:extLst>
                    <a:ext uri="{9D8B030D-6E8A-4147-A177-3AD203B41FA5}">
                      <a16:colId xmlns:a16="http://schemas.microsoft.com/office/drawing/2014/main" val="4165512241"/>
                    </a:ext>
                  </a:extLst>
                </a:gridCol>
              </a:tblGrid>
              <a:tr h="4365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Returned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Returned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740137"/>
                  </a:ext>
                </a:extLst>
              </a:tr>
              <a:tr h="4874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Returned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7810107"/>
                  </a:ext>
                </a:extLst>
              </a:tr>
              <a:tr h="48742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Returned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27342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4847006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EB549775-9510-40AD-8B9F-4482E361F595}"/>
              </a:ext>
            </a:extLst>
          </p:cNvPr>
          <p:cNvSpPr txBox="1"/>
          <p:nvPr/>
        </p:nvSpPr>
        <p:spPr>
          <a:xfrm>
            <a:off x="2499834" y="1577293"/>
            <a:ext cx="1922755" cy="2868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ZA" sz="1400" b="1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Predicted Class</a:t>
            </a:r>
            <a:endParaRPr lang="en-ZA" sz="1100" b="1" dirty="0">
              <a:solidFill>
                <a:schemeClr val="tx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39AD43-1A2C-4BED-9825-D56493E95026}"/>
              </a:ext>
            </a:extLst>
          </p:cNvPr>
          <p:cNvSpPr txBox="1"/>
          <p:nvPr/>
        </p:nvSpPr>
        <p:spPr>
          <a:xfrm>
            <a:off x="0" y="2479143"/>
            <a:ext cx="1281342" cy="2868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ZA" sz="1400" b="1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Actual  Class</a:t>
            </a:r>
            <a:endParaRPr lang="en-ZA" sz="1100" b="1" dirty="0">
              <a:solidFill>
                <a:schemeClr val="tx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5F9F214-E652-4132-9EF0-E6B0D47926AC}"/>
              </a:ext>
            </a:extLst>
          </p:cNvPr>
          <p:cNvSpPr txBox="1"/>
          <p:nvPr/>
        </p:nvSpPr>
        <p:spPr>
          <a:xfrm>
            <a:off x="2321454" y="1200175"/>
            <a:ext cx="2101135" cy="3146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ZA" sz="1600" b="1" dirty="0">
                <a:solidFill>
                  <a:schemeClr val="accent1">
                    <a:lumMod val="75000"/>
                  </a:schemeClr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Confusion Matrix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C6A5DEA-A686-413F-A59E-D291960116F4}"/>
              </a:ext>
            </a:extLst>
          </p:cNvPr>
          <p:cNvSpPr txBox="1"/>
          <p:nvPr/>
        </p:nvSpPr>
        <p:spPr>
          <a:xfrm>
            <a:off x="186340" y="3835894"/>
            <a:ext cx="2636759" cy="3146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ZA" sz="1600" b="1" dirty="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Performance Metrics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F5D8D97-58FA-4806-BED8-B5C4839A3693}"/>
              </a:ext>
            </a:extLst>
          </p:cNvPr>
          <p:cNvSpPr txBox="1"/>
          <p:nvPr/>
        </p:nvSpPr>
        <p:spPr>
          <a:xfrm>
            <a:off x="186340" y="4196031"/>
            <a:ext cx="6196612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b="1" dirty="0"/>
              <a:t>AUC (Area Under Curve) </a:t>
            </a:r>
            <a:r>
              <a:rPr lang="en-US" sz="1400" dirty="0"/>
              <a:t>= 0.93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b="1" dirty="0"/>
              <a:t>Accuracy</a:t>
            </a:r>
            <a:r>
              <a:rPr lang="en-US" dirty="0"/>
              <a:t> = 0.89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b="1" dirty="0"/>
              <a:t>Recall</a:t>
            </a:r>
            <a:r>
              <a:rPr lang="en-US" sz="1400" dirty="0"/>
              <a:t> : </a:t>
            </a:r>
            <a:r>
              <a:rPr lang="en-US" sz="1400" dirty="0">
                <a:solidFill>
                  <a:srgbClr val="FF0000"/>
                </a:solidFill>
              </a:rPr>
              <a:t>Returned</a:t>
            </a:r>
            <a:r>
              <a:rPr lang="en-US" sz="1400" dirty="0"/>
              <a:t> = 0.87, </a:t>
            </a:r>
            <a:r>
              <a:rPr lang="en-US" sz="1400" dirty="0">
                <a:solidFill>
                  <a:srgbClr val="00B050"/>
                </a:solidFill>
              </a:rPr>
              <a:t>Not Returned </a:t>
            </a:r>
            <a:r>
              <a:rPr lang="en-US" sz="1400" dirty="0"/>
              <a:t>= 0.90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400" b="1" dirty="0"/>
              <a:t>F-1 Score: </a:t>
            </a:r>
            <a:r>
              <a:rPr lang="en-US" sz="1400" dirty="0"/>
              <a:t>0.79</a:t>
            </a:r>
          </a:p>
          <a:p>
            <a:r>
              <a:rPr lang="en-US" dirty="0"/>
              <a:t>        </a:t>
            </a:r>
            <a:endParaRPr lang="en-US" sz="1400" dirty="0"/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6041A740-4BB5-4382-A20A-C3DC6EDFC7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124537"/>
              </p:ext>
            </p:extLst>
          </p:nvPr>
        </p:nvGraphicFramePr>
        <p:xfrm>
          <a:off x="5384991" y="1923408"/>
          <a:ext cx="1400230" cy="1442158"/>
        </p:xfrm>
        <a:graphic>
          <a:graphicData uri="http://schemas.openxmlformats.org/drawingml/2006/table">
            <a:tbl>
              <a:tblPr firstRow="1" bandRow="1">
                <a:tableStyleId>{E9243E18-F0DC-4E8D-8063-8754A4749531}</a:tableStyleId>
              </a:tblPr>
              <a:tblGrid>
                <a:gridCol w="1400230">
                  <a:extLst>
                    <a:ext uri="{9D8B030D-6E8A-4147-A177-3AD203B41FA5}">
                      <a16:colId xmlns:a16="http://schemas.microsoft.com/office/drawing/2014/main" val="4198452237"/>
                    </a:ext>
                  </a:extLst>
                </a:gridCol>
              </a:tblGrid>
              <a:tr h="43657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Total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9303244"/>
                  </a:ext>
                </a:extLst>
              </a:tr>
              <a:tr h="48742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728956"/>
                  </a:ext>
                </a:extLst>
              </a:tr>
              <a:tr h="48742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30380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2874943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FDE6B0D7-C555-4FB7-BC5E-0D736507C1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0057739"/>
              </p:ext>
            </p:extLst>
          </p:nvPr>
        </p:nvGraphicFramePr>
        <p:xfrm>
          <a:off x="152400" y="5420982"/>
          <a:ext cx="4114800" cy="131437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58813">
                  <a:extLst>
                    <a:ext uri="{9D8B030D-6E8A-4147-A177-3AD203B41FA5}">
                      <a16:colId xmlns:a16="http://schemas.microsoft.com/office/drawing/2014/main" val="198810460"/>
                    </a:ext>
                  </a:extLst>
                </a:gridCol>
                <a:gridCol w="1262031">
                  <a:extLst>
                    <a:ext uri="{9D8B030D-6E8A-4147-A177-3AD203B41FA5}">
                      <a16:colId xmlns:a16="http://schemas.microsoft.com/office/drawing/2014/main" val="3789062711"/>
                    </a:ext>
                  </a:extLst>
                </a:gridCol>
                <a:gridCol w="1193956">
                  <a:extLst>
                    <a:ext uri="{9D8B030D-6E8A-4147-A177-3AD203B41FA5}">
                      <a16:colId xmlns:a16="http://schemas.microsoft.com/office/drawing/2014/main" val="1588105022"/>
                    </a:ext>
                  </a:extLst>
                </a:gridCol>
              </a:tblGrid>
              <a:tr h="51203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ZA" sz="1100" dirty="0">
                          <a:effectLst/>
                        </a:rPr>
                        <a:t> </a:t>
                      </a:r>
                      <a:endParaRPr lang="en-Z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ZA" sz="1100" dirty="0">
                          <a:effectLst/>
                        </a:rPr>
                        <a:t>Misclassification rate</a:t>
                      </a:r>
                      <a:endParaRPr lang="en-Z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ZA" sz="1100" dirty="0">
                          <a:effectLst/>
                        </a:rPr>
                        <a:t>Accuracy</a:t>
                      </a:r>
                      <a:endParaRPr lang="en-Z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7581652"/>
                  </a:ext>
                </a:extLst>
              </a:tr>
              <a:tr h="39805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ZA" sz="1100">
                          <a:effectLst/>
                        </a:rPr>
                        <a:t>Training dataset</a:t>
                      </a:r>
                      <a:endParaRPr lang="en-Z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ZA" sz="1100" dirty="0">
                          <a:effectLst/>
                        </a:rPr>
                        <a:t>0.10</a:t>
                      </a:r>
                      <a:endParaRPr lang="en-Z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ZA" sz="1100" dirty="0">
                          <a:effectLst/>
                        </a:rPr>
                        <a:t>0.90</a:t>
                      </a:r>
                      <a:endParaRPr lang="en-Z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854694525"/>
                  </a:ext>
                </a:extLst>
              </a:tr>
              <a:tr h="404287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ZA" sz="1100">
                          <a:effectLst/>
                        </a:rPr>
                        <a:t>Validation dataset</a:t>
                      </a:r>
                      <a:endParaRPr lang="en-ZA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0.11</a:t>
                      </a:r>
                      <a:endParaRPr lang="en-Z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ZA" sz="1100" dirty="0">
                          <a:effectLst/>
                        </a:rPr>
                        <a:t>0.89</a:t>
                      </a:r>
                      <a:endParaRPr lang="en-ZA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1499428"/>
                  </a:ext>
                </a:extLst>
              </a:tr>
            </a:tbl>
          </a:graphicData>
        </a:graphic>
      </p:graphicFrame>
      <p:graphicFrame>
        <p:nvGraphicFramePr>
          <p:cNvPr id="29" name="Table 31">
            <a:extLst>
              <a:ext uri="{FF2B5EF4-FFF2-40B4-BE49-F238E27FC236}">
                <a16:creationId xmlns:a16="http://schemas.microsoft.com/office/drawing/2014/main" id="{3953659B-9E7D-4B62-8FBD-79DFD261C9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7291954"/>
              </p:ext>
            </p:extLst>
          </p:nvPr>
        </p:nvGraphicFramePr>
        <p:xfrm>
          <a:off x="4551230" y="4557210"/>
          <a:ext cx="7353725" cy="2182020"/>
        </p:xfrm>
        <a:graphic>
          <a:graphicData uri="http://schemas.openxmlformats.org/drawingml/2006/table">
            <a:tbl>
              <a:tblPr firstRow="1" bandRow="1">
                <a:tableStyleId>{E9243E18-F0DC-4E8D-8063-8754A4749531}</a:tableStyleId>
              </a:tblPr>
              <a:tblGrid>
                <a:gridCol w="1360200">
                  <a:extLst>
                    <a:ext uri="{9D8B030D-6E8A-4147-A177-3AD203B41FA5}">
                      <a16:colId xmlns:a16="http://schemas.microsoft.com/office/drawing/2014/main" val="1626940952"/>
                    </a:ext>
                  </a:extLst>
                </a:gridCol>
                <a:gridCol w="1867764">
                  <a:extLst>
                    <a:ext uri="{9D8B030D-6E8A-4147-A177-3AD203B41FA5}">
                      <a16:colId xmlns:a16="http://schemas.microsoft.com/office/drawing/2014/main" val="2887322394"/>
                    </a:ext>
                  </a:extLst>
                </a:gridCol>
                <a:gridCol w="1645987">
                  <a:extLst>
                    <a:ext uri="{9D8B030D-6E8A-4147-A177-3AD203B41FA5}">
                      <a16:colId xmlns:a16="http://schemas.microsoft.com/office/drawing/2014/main" val="2837940270"/>
                    </a:ext>
                  </a:extLst>
                </a:gridCol>
                <a:gridCol w="2479774">
                  <a:extLst>
                    <a:ext uri="{9D8B030D-6E8A-4147-A177-3AD203B41FA5}">
                      <a16:colId xmlns:a16="http://schemas.microsoft.com/office/drawing/2014/main" val="338226816"/>
                    </a:ext>
                  </a:extLst>
                </a:gridCol>
              </a:tblGrid>
              <a:tr h="1277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Product 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Return Actual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Model Prediction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Predicted Prob. of Return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14992673"/>
                  </a:ext>
                </a:extLst>
              </a:tr>
              <a:tr h="33976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105022751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Returned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Returned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0.045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0288089"/>
                  </a:ext>
                </a:extLst>
              </a:tr>
              <a:tr h="47474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105022752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Not Returned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Not Returned</a:t>
                      </a:r>
                    </a:p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0.031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0163120"/>
                  </a:ext>
                </a:extLst>
              </a:tr>
              <a:tr h="33976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105022759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Returned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Returned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0.89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902939521"/>
                  </a:ext>
                </a:extLst>
              </a:tr>
              <a:tr h="33976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105022783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Returned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Returned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0.88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369710612"/>
                  </a:ext>
                </a:extLst>
              </a:tr>
              <a:tr h="33976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4159493"/>
                  </a:ext>
                </a:extLst>
              </a:tr>
            </a:tbl>
          </a:graphicData>
        </a:graphic>
      </p:graphicFrame>
      <p:graphicFrame>
        <p:nvGraphicFramePr>
          <p:cNvPr id="35" name="Chart 34">
            <a:extLst>
              <a:ext uri="{FF2B5EF4-FFF2-40B4-BE49-F238E27FC236}">
                <a16:creationId xmlns:a16="http://schemas.microsoft.com/office/drawing/2014/main" id="{34504AB6-9634-4DEB-80DF-87DBA427DD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67279396"/>
              </p:ext>
            </p:extLst>
          </p:nvPr>
        </p:nvGraphicFramePr>
        <p:xfrm>
          <a:off x="7311909" y="1577293"/>
          <a:ext cx="4371105" cy="18517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8" name="TextBox 37">
            <a:extLst>
              <a:ext uri="{FF2B5EF4-FFF2-40B4-BE49-F238E27FC236}">
                <a16:creationId xmlns:a16="http://schemas.microsoft.com/office/drawing/2014/main" id="{3A18BC7D-DB50-4FF9-8B9A-6C2F2160D2F8}"/>
              </a:ext>
            </a:extLst>
          </p:cNvPr>
          <p:cNvSpPr txBox="1"/>
          <p:nvPr/>
        </p:nvSpPr>
        <p:spPr>
          <a:xfrm>
            <a:off x="6968970" y="3849808"/>
            <a:ext cx="2411003" cy="3146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</a:pPr>
            <a:r>
              <a:rPr lang="en-ZA" sz="1600" b="1" dirty="0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How to use the model</a:t>
            </a:r>
          </a:p>
        </p:txBody>
      </p:sp>
    </p:spTree>
    <p:extLst>
      <p:ext uri="{BB962C8B-B14F-4D97-AF65-F5344CB8AC3E}">
        <p14:creationId xmlns:p14="http://schemas.microsoft.com/office/powerpoint/2010/main" val="4129519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AL ppt template" id="{15B158C7-0628-404B-B86B-9FFDDFBA2E51}" vid="{0CF6C9B5-CA04-5943-9514-8B52BE35C45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AL ppt template" id="{15B158C7-0628-404B-B86B-9FFDDFBA2E51}" vid="{E6A1D341-B8DB-0D47-84FE-D62E16924258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TAL ppt template</Template>
  <TotalTime>40371</TotalTime>
  <Words>178</Words>
  <Application>Microsoft Office PowerPoint</Application>
  <PresentationFormat>Widescreen</PresentationFormat>
  <Paragraphs>72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Calibri</vt:lpstr>
      <vt:lpstr>Wingdings</vt:lpstr>
      <vt:lpstr>Helvetica Neue</vt:lpstr>
      <vt:lpstr>Arial</vt:lpstr>
      <vt:lpstr>Office Theme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Sune Carelse</dc:creator>
  <cp:lastModifiedBy>Bulungisa Jarana</cp:lastModifiedBy>
  <cp:revision>600</cp:revision>
  <dcterms:created xsi:type="dcterms:W3CDTF">2021-06-02T13:20:54Z</dcterms:created>
  <dcterms:modified xsi:type="dcterms:W3CDTF">2021-11-16T15:44:42Z</dcterms:modified>
</cp:coreProperties>
</file>