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6"/>
  </p:notesMasterIdLst>
  <p:sldIdLst>
    <p:sldId id="279" r:id="rId2"/>
    <p:sldId id="262" r:id="rId3"/>
    <p:sldId id="280" r:id="rId4"/>
    <p:sldId id="278" r:id="rId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Helvetica Neue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60"/>
  </p:normalViewPr>
  <p:slideViewPr>
    <p:cSldViewPr snapToGrid="0">
      <p:cViewPr>
        <p:scale>
          <a:sx n="95" d="100"/>
          <a:sy n="95" d="100"/>
        </p:scale>
        <p:origin x="10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7940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 descr="bg_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90449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67544" y="6356350"/>
            <a:ext cx="555225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198181" y="0"/>
            <a:ext cx="6486182" cy="810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1045820"/>
            <a:ext cx="8229600" cy="5080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rgbClr val="0F79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6725" y="2305200"/>
            <a:ext cx="2540075" cy="65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6"/>
          <p:cNvSpPr txBox="1"/>
          <p:nvPr/>
        </p:nvSpPr>
        <p:spPr>
          <a:xfrm>
            <a:off x="478699" y="3291099"/>
            <a:ext cx="4093301" cy="950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478699" y="4336208"/>
            <a:ext cx="2784600" cy="4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" sz="14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9" name="Google Shape;109;p26"/>
          <p:cNvCxnSpPr/>
          <p:nvPr/>
        </p:nvCxnSpPr>
        <p:spPr>
          <a:xfrm>
            <a:off x="601575" y="3196950"/>
            <a:ext cx="20541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1" name="Google Shape;111;p2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pic>
        <p:nvPicPr>
          <p:cNvPr id="3" name="Picture 2" descr="A picture containing text, person, person&#10;&#10;Description automatically generated">
            <a:extLst>
              <a:ext uri="{FF2B5EF4-FFF2-40B4-BE49-F238E27FC236}">
                <a16:creationId xmlns:a16="http://schemas.microsoft.com/office/drawing/2014/main" id="{569A9AB1-35E5-4B57-B536-5DF696FCE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0"/>
            <a:ext cx="457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E2B3AAF-8CFC-478A-A5E0-3FB83614519F}"/>
              </a:ext>
            </a:extLst>
          </p:cNvPr>
          <p:cNvSpPr txBox="1"/>
          <p:nvPr/>
        </p:nvSpPr>
        <p:spPr>
          <a:xfrm>
            <a:off x="596725" y="3399770"/>
            <a:ext cx="2522466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i="1" dirty="0">
                <a:latin typeface="Helvetica Neue"/>
                <a:ea typeface="Helvetica Neue"/>
                <a:cs typeface="Helvetica Neue"/>
                <a:sym typeface="Helvetica Neue"/>
              </a:rPr>
              <a:t>Daily Deals Promotion Analysis</a:t>
            </a:r>
            <a:endParaRPr lang="en-US" sz="1100" i="1" dirty="0"/>
          </a:p>
        </p:txBody>
      </p:sp>
    </p:spTree>
    <p:extLst>
      <p:ext uri="{BB962C8B-B14F-4D97-AF65-F5344CB8AC3E}">
        <p14:creationId xmlns:p14="http://schemas.microsoft.com/office/powerpoint/2010/main" val="143642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90A9C97-A209-4464-B4D2-3D2DDE0D9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02" y="1072876"/>
            <a:ext cx="8879756" cy="358929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0CABC1-6C88-46E7-B23A-FC61FBA704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74F09F-3E6A-4A44-AE49-B8B2ABFE64E2}"/>
              </a:ext>
            </a:extLst>
          </p:cNvPr>
          <p:cNvSpPr txBox="1"/>
          <p:nvPr/>
        </p:nvSpPr>
        <p:spPr>
          <a:xfrm>
            <a:off x="321546" y="138340"/>
            <a:ext cx="67391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800" b="1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story of Daily Deals products rating and their conversion rate</a:t>
            </a:r>
            <a:endParaRPr lang="en-US" sz="18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1;p17">
            <a:extLst>
              <a:ext uri="{FF2B5EF4-FFF2-40B4-BE49-F238E27FC236}">
                <a16:creationId xmlns:a16="http://schemas.microsoft.com/office/drawing/2014/main" id="{F8B91FC6-A385-438D-9DF5-A9481102FEE9}"/>
              </a:ext>
            </a:extLst>
          </p:cNvPr>
          <p:cNvSpPr/>
          <p:nvPr/>
        </p:nvSpPr>
        <p:spPr>
          <a:xfrm rot="5400000">
            <a:off x="3980456" y="2829032"/>
            <a:ext cx="1546103" cy="584462"/>
          </a:xfrm>
          <a:prstGeom prst="ellipse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Google Shape;85;p17">
            <a:extLst>
              <a:ext uri="{FF2B5EF4-FFF2-40B4-BE49-F238E27FC236}">
                <a16:creationId xmlns:a16="http://schemas.microsoft.com/office/drawing/2014/main" id="{A2F0D4CE-9189-454E-9B06-E9B1F9D96915}"/>
              </a:ext>
            </a:extLst>
          </p:cNvPr>
          <p:cNvCxnSpPr>
            <a:cxnSpLocks/>
          </p:cNvCxnSpPr>
          <p:nvPr/>
        </p:nvCxnSpPr>
        <p:spPr>
          <a:xfrm>
            <a:off x="4091233" y="1999577"/>
            <a:ext cx="480620" cy="506196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6CDCCE0-14BF-4814-AC22-4226EA81E9E4}"/>
              </a:ext>
            </a:extLst>
          </p:cNvPr>
          <p:cNvSpPr txBox="1"/>
          <p:nvPr/>
        </p:nvSpPr>
        <p:spPr>
          <a:xfrm>
            <a:off x="2894544" y="1722578"/>
            <a:ext cx="1196689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" sz="1200" dirty="0">
                <a:latin typeface="Helvetica Neue"/>
                <a:ea typeface="Helvetica Neue"/>
                <a:cs typeface="Helvetica Neue"/>
                <a:sym typeface="Helvetica Neue"/>
              </a:rPr>
              <a:t>nflection point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9F993D-7D41-4FBA-A802-25A5500C26D3}"/>
              </a:ext>
            </a:extLst>
          </p:cNvPr>
          <p:cNvSpPr txBox="1"/>
          <p:nvPr/>
        </p:nvSpPr>
        <p:spPr>
          <a:xfrm>
            <a:off x="217850" y="4950380"/>
            <a:ext cx="604538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sz="1400" dirty="0">
                <a:latin typeface="Helvetica Neue"/>
                <a:ea typeface="Helvetica Neue"/>
                <a:cs typeface="Helvetica Neue"/>
                <a:sym typeface="Helvetica Neue"/>
              </a:rPr>
              <a:t>The daily deals conversion rate starts changing concavity at 3-star product rating across all Divisions.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latin typeface="Helvetica Neue"/>
                <a:sym typeface="Helvetica Neue"/>
              </a:rPr>
              <a:t>Consider briefing into daily deals products with 4-5 start rating.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60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0CABC1-6C88-46E7-B23A-FC61FBA7041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5951856"/>
            <a:ext cx="548700" cy="524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7BDD1-8ABE-4367-96B2-0872A1C93CAC}"/>
              </a:ext>
            </a:extLst>
          </p:cNvPr>
          <p:cNvSpPr txBox="1"/>
          <p:nvPr/>
        </p:nvSpPr>
        <p:spPr>
          <a:xfrm>
            <a:off x="264039" y="102853"/>
            <a:ext cx="6726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800" b="1" dirty="0">
                <a:solidFill>
                  <a:srgbClr val="FFFFFF"/>
                </a:solidFill>
                <a:latin typeface="Helvetica Neue"/>
                <a:ea typeface="Arial"/>
                <a:cs typeface="Arial"/>
                <a:sym typeface="Helvetica Neue"/>
              </a:rPr>
              <a:t>Daily Deals overall conversion rate per % discount bucket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800" b="1" dirty="0">
                <a:solidFill>
                  <a:srgbClr val="FFFFFF"/>
                </a:solidFill>
                <a:latin typeface="Helvetica Neue"/>
                <a:sym typeface="Helvetica Neue"/>
              </a:rPr>
              <a:t>(discount from selling price)</a:t>
            </a:r>
            <a:endParaRPr lang="en-US" sz="18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" name="Google Shape;85;p17">
            <a:extLst>
              <a:ext uri="{FF2B5EF4-FFF2-40B4-BE49-F238E27FC236}">
                <a16:creationId xmlns:a16="http://schemas.microsoft.com/office/drawing/2014/main" id="{529947CC-B40A-435B-B4B2-6445F03BD2BE}"/>
              </a:ext>
            </a:extLst>
          </p:cNvPr>
          <p:cNvCxnSpPr>
            <a:cxnSpLocks/>
          </p:cNvCxnSpPr>
          <p:nvPr/>
        </p:nvCxnSpPr>
        <p:spPr>
          <a:xfrm>
            <a:off x="2540000" y="1473200"/>
            <a:ext cx="172374" cy="306764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2B34FA8-E63C-4392-BF43-18D1BF0CE43E}"/>
              </a:ext>
            </a:extLst>
          </p:cNvPr>
          <p:cNvSpPr txBox="1"/>
          <p:nvPr/>
        </p:nvSpPr>
        <p:spPr>
          <a:xfrm>
            <a:off x="1593531" y="1253277"/>
            <a:ext cx="1200470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i="1" dirty="0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" sz="1100" i="1" dirty="0">
                <a:latin typeface="Helvetica Neue"/>
                <a:ea typeface="Helvetica Neue"/>
                <a:cs typeface="Helvetica Neue"/>
                <a:sym typeface="Helvetica Neue"/>
              </a:rPr>
              <a:t>nflection point</a:t>
            </a:r>
            <a:endParaRPr lang="en-US" sz="1100" i="1" dirty="0"/>
          </a:p>
        </p:txBody>
      </p:sp>
      <p:cxnSp>
        <p:nvCxnSpPr>
          <p:cNvPr id="21" name="Google Shape;85;p17">
            <a:extLst>
              <a:ext uri="{FF2B5EF4-FFF2-40B4-BE49-F238E27FC236}">
                <a16:creationId xmlns:a16="http://schemas.microsoft.com/office/drawing/2014/main" id="{38684F7F-255A-4D3E-A968-AB897330D696}"/>
              </a:ext>
            </a:extLst>
          </p:cNvPr>
          <p:cNvCxnSpPr>
            <a:cxnSpLocks/>
          </p:cNvCxnSpPr>
          <p:nvPr/>
        </p:nvCxnSpPr>
        <p:spPr>
          <a:xfrm>
            <a:off x="6667894" y="1658587"/>
            <a:ext cx="72796" cy="325661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273902-C843-4610-95D7-33A08D317468}"/>
              </a:ext>
            </a:extLst>
          </p:cNvPr>
          <p:cNvSpPr txBox="1"/>
          <p:nvPr/>
        </p:nvSpPr>
        <p:spPr>
          <a:xfrm>
            <a:off x="5584299" y="1410419"/>
            <a:ext cx="1132736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i="1" dirty="0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" sz="1100" i="1" dirty="0">
                <a:latin typeface="Helvetica Neue"/>
                <a:ea typeface="Helvetica Neue"/>
                <a:cs typeface="Helvetica Neue"/>
                <a:sym typeface="Helvetica Neue"/>
              </a:rPr>
              <a:t>nflection point</a:t>
            </a:r>
            <a:endParaRPr lang="en-US" sz="11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CD2B72-875F-4D67-BE86-F5636B302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15" y="1071742"/>
            <a:ext cx="9025370" cy="2342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A6D8907-E97A-4922-8B57-7D9935EEC556}"/>
              </a:ext>
            </a:extLst>
          </p:cNvPr>
          <p:cNvSpPr txBox="1"/>
          <p:nvPr/>
        </p:nvSpPr>
        <p:spPr>
          <a:xfrm>
            <a:off x="3882085" y="1641464"/>
            <a:ext cx="1196689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" sz="1200" dirty="0">
                <a:latin typeface="Helvetica Neue"/>
                <a:ea typeface="Helvetica Neue"/>
                <a:cs typeface="Helvetica Neue"/>
                <a:sym typeface="Helvetica Neue"/>
              </a:rPr>
              <a:t>nflection point</a:t>
            </a:r>
            <a:endParaRPr lang="en-US" sz="1200" dirty="0"/>
          </a:p>
        </p:txBody>
      </p:sp>
      <p:cxnSp>
        <p:nvCxnSpPr>
          <p:cNvPr id="22" name="Google Shape;85;p17">
            <a:extLst>
              <a:ext uri="{FF2B5EF4-FFF2-40B4-BE49-F238E27FC236}">
                <a16:creationId xmlns:a16="http://schemas.microsoft.com/office/drawing/2014/main" id="{F0F1D0DC-22A3-44EF-A91E-60BCEA3FA6E7}"/>
              </a:ext>
            </a:extLst>
          </p:cNvPr>
          <p:cNvCxnSpPr>
            <a:cxnSpLocks/>
          </p:cNvCxnSpPr>
          <p:nvPr/>
        </p:nvCxnSpPr>
        <p:spPr>
          <a:xfrm>
            <a:off x="5078774" y="1890108"/>
            <a:ext cx="200526" cy="53741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4153592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0CABC1-6C88-46E7-B23A-FC61FBA7041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2458" y="5951856"/>
            <a:ext cx="548700" cy="524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E7BDD1-8ABE-4367-96B2-0872A1C93CAC}"/>
              </a:ext>
            </a:extLst>
          </p:cNvPr>
          <p:cNvSpPr txBox="1"/>
          <p:nvPr/>
        </p:nvSpPr>
        <p:spPr>
          <a:xfrm>
            <a:off x="264039" y="102853"/>
            <a:ext cx="67260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800" b="1" dirty="0">
                <a:solidFill>
                  <a:srgbClr val="FFFFFF"/>
                </a:solidFill>
                <a:latin typeface="Helvetica Neue"/>
                <a:ea typeface="Arial"/>
                <a:cs typeface="Arial"/>
                <a:sym typeface="Helvetica Neue"/>
              </a:rPr>
              <a:t>Daily Deals Conversion rate per % discount bucket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800" b="1" dirty="0">
                <a:solidFill>
                  <a:srgbClr val="FFFFFF"/>
                </a:solidFill>
                <a:latin typeface="Helvetica Neue"/>
                <a:sym typeface="Helvetica Neue"/>
              </a:rPr>
              <a:t>(discount from selling price)</a:t>
            </a:r>
            <a:r>
              <a:rPr lang="en-US" sz="1800" b="1" dirty="0">
                <a:solidFill>
                  <a:srgbClr val="FFFFFF"/>
                </a:solidFill>
                <a:latin typeface="Helvetica Neue"/>
                <a:ea typeface="Arial"/>
                <a:cs typeface="Arial"/>
                <a:sym typeface="Helvetica Neue"/>
              </a:rPr>
              <a:t> for each Division</a:t>
            </a:r>
            <a:endParaRPr lang="en-US" sz="18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B7E083-4D7D-4E05-8C77-F2799A45F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21" y="969107"/>
            <a:ext cx="9021158" cy="4889826"/>
          </a:xfrm>
          <a:prstGeom prst="rect">
            <a:avLst/>
          </a:prstGeom>
        </p:spPr>
      </p:pic>
      <p:cxnSp>
        <p:nvCxnSpPr>
          <p:cNvPr id="13" name="Google Shape;85;p17">
            <a:extLst>
              <a:ext uri="{FF2B5EF4-FFF2-40B4-BE49-F238E27FC236}">
                <a16:creationId xmlns:a16="http://schemas.microsoft.com/office/drawing/2014/main" id="{529947CC-B40A-435B-B4B2-6445F03BD2BE}"/>
              </a:ext>
            </a:extLst>
          </p:cNvPr>
          <p:cNvCxnSpPr>
            <a:cxnSpLocks/>
          </p:cNvCxnSpPr>
          <p:nvPr/>
        </p:nvCxnSpPr>
        <p:spPr>
          <a:xfrm>
            <a:off x="2540000" y="1473200"/>
            <a:ext cx="172374" cy="306764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2B34FA8-E63C-4392-BF43-18D1BF0CE43E}"/>
              </a:ext>
            </a:extLst>
          </p:cNvPr>
          <p:cNvSpPr txBox="1"/>
          <p:nvPr/>
        </p:nvSpPr>
        <p:spPr>
          <a:xfrm>
            <a:off x="1593531" y="1253277"/>
            <a:ext cx="1200470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i="1" dirty="0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" sz="1100" i="1" dirty="0">
                <a:latin typeface="Helvetica Neue"/>
                <a:ea typeface="Helvetica Neue"/>
                <a:cs typeface="Helvetica Neue"/>
                <a:sym typeface="Helvetica Neue"/>
              </a:rPr>
              <a:t>nflection point</a:t>
            </a:r>
            <a:endParaRPr lang="en-US" sz="1100" i="1" dirty="0"/>
          </a:p>
        </p:txBody>
      </p:sp>
      <p:cxnSp>
        <p:nvCxnSpPr>
          <p:cNvPr id="21" name="Google Shape;85;p17">
            <a:extLst>
              <a:ext uri="{FF2B5EF4-FFF2-40B4-BE49-F238E27FC236}">
                <a16:creationId xmlns:a16="http://schemas.microsoft.com/office/drawing/2014/main" id="{38684F7F-255A-4D3E-A968-AB897330D696}"/>
              </a:ext>
            </a:extLst>
          </p:cNvPr>
          <p:cNvCxnSpPr>
            <a:cxnSpLocks/>
          </p:cNvCxnSpPr>
          <p:nvPr/>
        </p:nvCxnSpPr>
        <p:spPr>
          <a:xfrm>
            <a:off x="6667894" y="1658587"/>
            <a:ext cx="72796" cy="325661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273902-C843-4610-95D7-33A08D317468}"/>
              </a:ext>
            </a:extLst>
          </p:cNvPr>
          <p:cNvSpPr txBox="1"/>
          <p:nvPr/>
        </p:nvSpPr>
        <p:spPr>
          <a:xfrm>
            <a:off x="5584299" y="1410419"/>
            <a:ext cx="1132736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i="1" dirty="0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" sz="1100" i="1" dirty="0">
                <a:latin typeface="Helvetica Neue"/>
                <a:ea typeface="Helvetica Neue"/>
                <a:cs typeface="Helvetica Neue"/>
                <a:sym typeface="Helvetica Neue"/>
              </a:rPr>
              <a:t>nflection point</a:t>
            </a:r>
            <a:endParaRPr lang="en-US" sz="1100" i="1" dirty="0"/>
          </a:p>
        </p:txBody>
      </p:sp>
      <p:cxnSp>
        <p:nvCxnSpPr>
          <p:cNvPr id="24" name="Google Shape;85;p17">
            <a:extLst>
              <a:ext uri="{FF2B5EF4-FFF2-40B4-BE49-F238E27FC236}">
                <a16:creationId xmlns:a16="http://schemas.microsoft.com/office/drawing/2014/main" id="{051A3E20-962B-43AE-A475-EF20C8EDAB13}"/>
              </a:ext>
            </a:extLst>
          </p:cNvPr>
          <p:cNvCxnSpPr>
            <a:cxnSpLocks/>
          </p:cNvCxnSpPr>
          <p:nvPr/>
        </p:nvCxnSpPr>
        <p:spPr>
          <a:xfrm>
            <a:off x="2626187" y="3507580"/>
            <a:ext cx="155440" cy="207912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36834EC-DD34-4048-AE2F-76D1EF1AA144}"/>
              </a:ext>
            </a:extLst>
          </p:cNvPr>
          <p:cNvSpPr txBox="1"/>
          <p:nvPr/>
        </p:nvSpPr>
        <p:spPr>
          <a:xfrm>
            <a:off x="1500258" y="3242503"/>
            <a:ext cx="1125929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i="1" dirty="0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" sz="1100" i="1" dirty="0">
                <a:latin typeface="Helvetica Neue"/>
                <a:ea typeface="Helvetica Neue"/>
                <a:cs typeface="Helvetica Neue"/>
                <a:sym typeface="Helvetica Neue"/>
              </a:rPr>
              <a:t>nflection point</a:t>
            </a:r>
            <a:endParaRPr lang="en-US" sz="1100" i="1" dirty="0"/>
          </a:p>
        </p:txBody>
      </p:sp>
      <p:cxnSp>
        <p:nvCxnSpPr>
          <p:cNvPr id="29" name="Google Shape;85;p17">
            <a:extLst>
              <a:ext uri="{FF2B5EF4-FFF2-40B4-BE49-F238E27FC236}">
                <a16:creationId xmlns:a16="http://schemas.microsoft.com/office/drawing/2014/main" id="{9C4F62B7-821A-4FC3-9B0B-42788B201A28}"/>
              </a:ext>
            </a:extLst>
          </p:cNvPr>
          <p:cNvCxnSpPr>
            <a:cxnSpLocks/>
          </p:cNvCxnSpPr>
          <p:nvPr/>
        </p:nvCxnSpPr>
        <p:spPr>
          <a:xfrm>
            <a:off x="7425266" y="3452741"/>
            <a:ext cx="155440" cy="207912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976262-31D5-48EF-9B99-449D5E02C745}"/>
              </a:ext>
            </a:extLst>
          </p:cNvPr>
          <p:cNvSpPr txBox="1"/>
          <p:nvPr/>
        </p:nvSpPr>
        <p:spPr>
          <a:xfrm>
            <a:off x="6434805" y="3191131"/>
            <a:ext cx="1145901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i="1" dirty="0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" sz="1100" i="1" dirty="0">
                <a:latin typeface="Helvetica Neue"/>
                <a:ea typeface="Helvetica Neue"/>
                <a:cs typeface="Helvetica Neue"/>
                <a:sym typeface="Helvetica Neue"/>
              </a:rPr>
              <a:t>nflection point</a:t>
            </a:r>
            <a:endParaRPr lang="en-US" sz="1100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2AE81D-FCB8-469C-AACA-BA46F51D72BE}"/>
              </a:ext>
            </a:extLst>
          </p:cNvPr>
          <p:cNvSpPr txBox="1"/>
          <p:nvPr/>
        </p:nvSpPr>
        <p:spPr>
          <a:xfrm>
            <a:off x="3461625" y="4824607"/>
            <a:ext cx="1110375" cy="2616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100" i="1" dirty="0"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" sz="1100" i="1" dirty="0">
                <a:latin typeface="Helvetica Neue"/>
                <a:ea typeface="Helvetica Neue"/>
                <a:cs typeface="Helvetica Neue"/>
                <a:sym typeface="Helvetica Neue"/>
              </a:rPr>
              <a:t>nflection point</a:t>
            </a:r>
            <a:endParaRPr lang="en-US" sz="1100" i="1" dirty="0"/>
          </a:p>
        </p:txBody>
      </p:sp>
      <p:cxnSp>
        <p:nvCxnSpPr>
          <p:cNvPr id="32" name="Google Shape;85;p17">
            <a:extLst>
              <a:ext uri="{FF2B5EF4-FFF2-40B4-BE49-F238E27FC236}">
                <a16:creationId xmlns:a16="http://schemas.microsoft.com/office/drawing/2014/main" id="{82950E02-093E-4B3E-A206-DA0E4B4D636E}"/>
              </a:ext>
            </a:extLst>
          </p:cNvPr>
          <p:cNvCxnSpPr>
            <a:cxnSpLocks/>
          </p:cNvCxnSpPr>
          <p:nvPr/>
        </p:nvCxnSpPr>
        <p:spPr>
          <a:xfrm>
            <a:off x="4572000" y="5086217"/>
            <a:ext cx="110066" cy="2399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24269664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40241</TotalTime>
  <Words>105</Words>
  <Application>Microsoft Office PowerPoint</Application>
  <PresentationFormat>On-screen Show (4:3)</PresentationFormat>
  <Paragraphs>21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Helvetica Neue</vt:lpstr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Bulungisa Jarana</cp:lastModifiedBy>
  <cp:revision>230</cp:revision>
  <dcterms:modified xsi:type="dcterms:W3CDTF">2022-03-08T13:53:39Z</dcterms:modified>
</cp:coreProperties>
</file>