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gIW2x5qtGEnKfWDJdEdRMt158q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0d3eeb1d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Finance</a:t>
            </a:r>
            <a:r>
              <a:rPr lang="en-US"/>
              <a:t> library : fetches stock price information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Requests Package: </a:t>
            </a:r>
            <a:r>
              <a:rPr lang="en-US">
                <a:solidFill>
                  <a:schemeClr val="dk1"/>
                </a:solidFill>
              </a:rPr>
              <a:t>To </a:t>
            </a:r>
            <a:r>
              <a:rPr b="1" lang="en-US">
                <a:solidFill>
                  <a:schemeClr val="dk1"/>
                </a:solidFill>
              </a:rPr>
              <a:t>pull data</a:t>
            </a:r>
            <a:r>
              <a:rPr lang="en-US">
                <a:solidFill>
                  <a:schemeClr val="dk1"/>
                </a:solidFill>
              </a:rPr>
              <a:t> from websites (Yahoo Finance, news article URLs).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BeautifulSoup: BeautifulSoup helps you </a:t>
            </a:r>
            <a:r>
              <a:rPr b="1" lang="en-US">
                <a:solidFill>
                  <a:schemeClr val="dk1"/>
                </a:solidFill>
              </a:rPr>
              <a:t>grab the real article text</a:t>
            </a:r>
            <a:r>
              <a:rPr lang="en-US">
                <a:solidFill>
                  <a:schemeClr val="dk1"/>
                </a:solidFill>
              </a:rPr>
              <a:t> from a news webpage so that you can later </a:t>
            </a:r>
            <a:r>
              <a:rPr b="1" lang="en-US">
                <a:solidFill>
                  <a:schemeClr val="dk1"/>
                </a:solidFill>
              </a:rPr>
              <a:t>summarize it with DeepSeek</a:t>
            </a:r>
            <a:r>
              <a:rPr lang="en-U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HuggingFace: </a:t>
            </a:r>
            <a:r>
              <a:rPr lang="en-US">
                <a:solidFill>
                  <a:schemeClr val="dk1"/>
                </a:solidFill>
              </a:rPr>
              <a:t>Hugging Face lets you use DeepSeek to automatically </a:t>
            </a:r>
            <a:r>
              <a:rPr b="1" lang="en-US">
                <a:solidFill>
                  <a:schemeClr val="dk1"/>
                </a:solidFill>
              </a:rPr>
              <a:t>summarize news</a:t>
            </a:r>
            <a:r>
              <a:rPr lang="en-US">
                <a:solidFill>
                  <a:schemeClr val="dk1"/>
                </a:solidFill>
              </a:rPr>
              <a:t> and </a:t>
            </a:r>
            <a:r>
              <a:rPr b="1" lang="en-US">
                <a:solidFill>
                  <a:schemeClr val="dk1"/>
                </a:solidFill>
              </a:rPr>
              <a:t>find stock symbols</a:t>
            </a:r>
            <a:r>
              <a:rPr lang="en-US">
                <a:solidFill>
                  <a:schemeClr val="dk1"/>
                </a:solidFill>
              </a:rPr>
              <a:t> by sending simple prompts through their API.</a:t>
            </a:r>
            <a:endParaRPr/>
          </a:p>
        </p:txBody>
      </p:sp>
      <p:sp>
        <p:nvSpPr>
          <p:cNvPr id="175" name="Google Shape;175;g350d3eeb1d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0d3eeb1d9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350d3eeb1d9_1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0f2135bb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50f2135b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9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8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0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2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20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n-US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2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0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1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1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4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7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jpg"/><Relationship Id="rId5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localhost:8501/" TargetMode="External"/><Relationship Id="rId4" Type="http://schemas.openxmlformats.org/officeDocument/2006/relationships/hyperlink" Target="http://localhost:8501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type="ctrTitle"/>
          </p:nvPr>
        </p:nvSpPr>
        <p:spPr>
          <a:xfrm>
            <a:off x="4813075" y="1645625"/>
            <a:ext cx="69876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US" sz="4555"/>
              <a:t>Simplifying Stock Market Complexity Through AI</a:t>
            </a:r>
            <a:endParaRPr b="1" sz="455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240000"/>
              <a:buFont typeface="Calibri"/>
              <a:buNone/>
            </a:pPr>
            <a:r>
              <a:rPr i="1" lang="en-US" sz="2000"/>
              <a:t>Turning Stock News Into Smart Decisions – In One Click</a:t>
            </a:r>
            <a:endParaRPr i="1" sz="2000"/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8833975" y="4262600"/>
            <a:ext cx="2966700" cy="2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By Group 21: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b="1" lang="en-US"/>
            </a:br>
            <a:r>
              <a:rPr lang="en-US"/>
              <a:t>Jinal Mehta</a:t>
            </a:r>
            <a:br>
              <a:rPr lang="en-US"/>
            </a:br>
            <a:r>
              <a:rPr lang="en-US"/>
              <a:t>Supria Deka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Navtej Singh Randhawa</a:t>
            </a:r>
            <a:br>
              <a:rPr lang="en-US"/>
            </a:br>
            <a:r>
              <a:rPr lang="en-US"/>
              <a:t>Mohammad Abed</a:t>
            </a:r>
            <a:br>
              <a:rPr lang="en-US"/>
            </a:br>
            <a:r>
              <a:rPr lang="en-US"/>
              <a:t>Moulesh Manikandan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603000" y="529875"/>
            <a:ext cx="101313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603000" y="1547662"/>
            <a:ext cx="96195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/>
              <a:t>Every day, stock investors are flooded with financial news - earnings, market updates, expert opinions and crashes.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/>
              <a:t>Making buy/sell decisions based on scattered headlines is time-consuming and risky. It's easy to get lost.</a:t>
            </a:r>
            <a:endParaRPr b="1"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Calibri"/>
              <a:buNone/>
            </a:pPr>
            <a:r>
              <a:t/>
            </a:r>
            <a:endParaRPr b="1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</a:pPr>
            <a:r>
              <a:rPr lang="en-US" sz="800"/>
              <a:t>.</a:t>
            </a:r>
            <a:endParaRPr b="1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hat is the share market? Types and Importance of share market? -" id="152" name="Google Shape;15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3328" y="3947540"/>
            <a:ext cx="4090417" cy="23008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son with idea with solid fill" id="153" name="Google Shape;15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5984" y="4994053"/>
            <a:ext cx="871728" cy="87172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"/>
          <p:cNvSpPr txBox="1"/>
          <p:nvPr/>
        </p:nvSpPr>
        <p:spPr>
          <a:xfrm>
            <a:off x="2029968" y="4189143"/>
            <a:ext cx="3575304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“Can AI automate and simplify financial insights for stock investors?”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>
            <p:ph type="title"/>
          </p:nvPr>
        </p:nvSpPr>
        <p:spPr>
          <a:xfrm>
            <a:off x="645475" y="455925"/>
            <a:ext cx="103452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Strategic Intent </a:t>
            </a:r>
            <a:endParaRPr/>
          </a:p>
        </p:txBody>
      </p:sp>
      <p:sp>
        <p:nvSpPr>
          <p:cNvPr id="160" name="Google Shape;160;p3"/>
          <p:cNvSpPr txBox="1"/>
          <p:nvPr>
            <p:ph idx="1" type="body"/>
          </p:nvPr>
        </p:nvSpPr>
        <p:spPr>
          <a:xfrm>
            <a:off x="802650" y="4232350"/>
            <a:ext cx="10728900" cy="230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US" sz="2100"/>
              <a:t>Can we systematically capture news sentiment?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US" sz="2100"/>
              <a:t>Does positive news correlate with stock price increases?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lang="en-US" sz="2100"/>
              <a:t>Does negative news trigger market sell-offs?</a:t>
            </a:r>
            <a:endParaRPr sz="21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</a:pPr>
            <a:r>
              <a:rPr lang="en-US" sz="2100"/>
              <a:t>Can we use sentiment analysis to predict short-term stock movements?</a:t>
            </a:r>
            <a:br>
              <a:rPr lang="en-US" sz="2000"/>
            </a:br>
            <a:endParaRPr sz="2000"/>
          </a:p>
        </p:txBody>
      </p:sp>
      <p:pic>
        <p:nvPicPr>
          <p:cNvPr descr="Sentiment Analysis in Python-81% accuracy | by Quang Khải Nguyễn Hưng |  Medium" id="161" name="Google Shape;161;p3"/>
          <p:cNvPicPr preferRelativeResize="0"/>
          <p:nvPr/>
        </p:nvPicPr>
        <p:blipFill rotWithShape="1">
          <a:blip r:embed="rId3">
            <a:alphaModFix/>
          </a:blip>
          <a:srcRect b="0" l="0" r="0" t="28556"/>
          <a:stretch/>
        </p:blipFill>
        <p:spPr>
          <a:xfrm>
            <a:off x="4794387" y="2020987"/>
            <a:ext cx="2047378" cy="8944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,599 Headlines Stock Photos - Free &amp; Royalty-Free Stock Photos from  Dreamstime" id="162" name="Google Shape;16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2653" y="1438573"/>
            <a:ext cx="3282222" cy="20592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3" name="Google Shape;163;p3"/>
          <p:cNvCxnSpPr/>
          <p:nvPr/>
        </p:nvCxnSpPr>
        <p:spPr>
          <a:xfrm>
            <a:off x="4084875" y="2468217"/>
            <a:ext cx="709500" cy="0"/>
          </a:xfrm>
          <a:prstGeom prst="straightConnector1">
            <a:avLst/>
          </a:prstGeom>
          <a:noFill/>
          <a:ln cap="rnd" cmpd="sng" w="9525">
            <a:solidFill>
              <a:srgbClr val="D3D3D3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Stock Market Sentiment Analysis Python Application" id="164" name="Google Shape;16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59325" y="1420475"/>
            <a:ext cx="3334675" cy="2233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3"/>
          <p:cNvCxnSpPr/>
          <p:nvPr/>
        </p:nvCxnSpPr>
        <p:spPr>
          <a:xfrm>
            <a:off x="6841765" y="2468220"/>
            <a:ext cx="709500" cy="0"/>
          </a:xfrm>
          <a:prstGeom prst="straightConnector1">
            <a:avLst/>
          </a:prstGeom>
          <a:noFill/>
          <a:ln cap="rnd" cmpd="sng" w="9525">
            <a:solidFill>
              <a:srgbClr val="D3D3D3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>
            <p:ph type="title"/>
          </p:nvPr>
        </p:nvSpPr>
        <p:spPr>
          <a:xfrm>
            <a:off x="841250" y="582000"/>
            <a:ext cx="101313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Calibri"/>
              <a:buNone/>
            </a:pPr>
            <a:r>
              <a:rPr lang="en-US" sz="3340"/>
              <a:t>Proposed Solution</a:t>
            </a:r>
            <a:endParaRPr sz="3340"/>
          </a:p>
        </p:txBody>
      </p:sp>
      <p:sp>
        <p:nvSpPr>
          <p:cNvPr id="171" name="Google Shape;171;p4"/>
          <p:cNvSpPr txBox="1"/>
          <p:nvPr/>
        </p:nvSpPr>
        <p:spPr>
          <a:xfrm>
            <a:off x="772275" y="1858875"/>
            <a:ext cx="74130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 AI-powered Stock Market Assistant: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Tracks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real-time stock prices and latest market news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-Displays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company financials in a clear, organized format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-Summarizes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key news stories into quick insights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-Evaluates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news sentiment to predict market movements</a:t>
            </a:r>
            <a:b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-Recommends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stock actions: </a:t>
            </a:r>
            <a:r>
              <a:rPr i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Buy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Hold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or </a:t>
            </a:r>
            <a:r>
              <a:rPr i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Sell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for smarter investing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213,800+ Ai Bot Stock Photos, Pictures &amp; Royalty-Free Images - iStock | Ai  bot question" id="172" name="Google Shape;1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4149" y="2809950"/>
            <a:ext cx="2978400" cy="19818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0d3eeb1d9_1_0"/>
          <p:cNvSpPr txBox="1"/>
          <p:nvPr>
            <p:ph type="title"/>
          </p:nvPr>
        </p:nvSpPr>
        <p:spPr>
          <a:xfrm>
            <a:off x="457200" y="375577"/>
            <a:ext cx="10131300" cy="9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Methodology &amp; Workflow</a:t>
            </a:r>
            <a:endParaRPr/>
          </a:p>
        </p:txBody>
      </p:sp>
      <p:grpSp>
        <p:nvGrpSpPr>
          <p:cNvPr id="178" name="Google Shape;178;g350d3eeb1d9_1_0"/>
          <p:cNvGrpSpPr/>
          <p:nvPr/>
        </p:nvGrpSpPr>
        <p:grpSpPr>
          <a:xfrm>
            <a:off x="457200" y="1989564"/>
            <a:ext cx="11539373" cy="3306996"/>
            <a:chOff x="457531" y="1856231"/>
            <a:chExt cx="11539373" cy="3306996"/>
          </a:xfrm>
        </p:grpSpPr>
        <p:grpSp>
          <p:nvGrpSpPr>
            <p:cNvPr id="179" name="Google Shape;179;g350d3eeb1d9_1_0"/>
            <p:cNvGrpSpPr/>
            <p:nvPr/>
          </p:nvGrpSpPr>
          <p:grpSpPr>
            <a:xfrm>
              <a:off x="457531" y="1856231"/>
              <a:ext cx="10761766" cy="1243500"/>
              <a:chOff x="9475" y="0"/>
              <a:chExt cx="10761766" cy="1243500"/>
            </a:xfrm>
          </p:grpSpPr>
          <p:sp>
            <p:nvSpPr>
              <p:cNvPr id="180" name="Google Shape;180;g350d3eeb1d9_1_0"/>
              <p:cNvSpPr/>
              <p:nvPr/>
            </p:nvSpPr>
            <p:spPr>
              <a:xfrm>
                <a:off x="9475" y="0"/>
                <a:ext cx="2832000" cy="1243500"/>
              </a:xfrm>
              <a:prstGeom prst="roundRect">
                <a:avLst>
                  <a:gd fmla="val 10000" name="adj"/>
                </a:avLst>
              </a:prstGeom>
              <a:solidFill>
                <a:srgbClr val="EED7F2"/>
              </a:solidFill>
              <a:ln cap="rnd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g350d3eeb1d9_1_0"/>
              <p:cNvSpPr txBox="1"/>
              <p:nvPr/>
            </p:nvSpPr>
            <p:spPr>
              <a:xfrm>
                <a:off x="45898" y="36423"/>
                <a:ext cx="2759100" cy="117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User Ticker Symbol Input </a:t>
                </a: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will retrieve the stock price history using </a:t>
                </a:r>
                <a:r>
                  <a:rPr b="1" lang="en-US" sz="1600" u="sng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Yfinance library</a:t>
                </a:r>
                <a:r>
                  <a:rPr b="1" lang="en-US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e.g </a:t>
                </a:r>
                <a:r>
                  <a:rPr b="1" lang="en-US" sz="1600" u="sng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TSLA</a:t>
                </a:r>
                <a:endParaRPr b="1" sz="10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g350d3eeb1d9_1_0"/>
              <p:cNvSpPr/>
              <p:nvPr/>
            </p:nvSpPr>
            <p:spPr>
              <a:xfrm>
                <a:off x="3206952" y="420625"/>
                <a:ext cx="435900" cy="402300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D2AD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g350d3eeb1d9_1_0"/>
              <p:cNvSpPr txBox="1"/>
              <p:nvPr/>
            </p:nvSpPr>
            <p:spPr>
              <a:xfrm>
                <a:off x="3206952" y="501092"/>
                <a:ext cx="315300" cy="2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700"/>
                  <a:buFont typeface="Calibri"/>
                  <a:buNone/>
                </a:pPr>
                <a:r>
                  <a:t/>
                </a:r>
                <a:endParaRPr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g350d3eeb1d9_1_0"/>
              <p:cNvSpPr/>
              <p:nvPr/>
            </p:nvSpPr>
            <p:spPr>
              <a:xfrm>
                <a:off x="3974358" y="0"/>
                <a:ext cx="2832000" cy="1243500"/>
              </a:xfrm>
              <a:prstGeom prst="roundRect">
                <a:avLst>
                  <a:gd fmla="val 10000" name="adj"/>
                </a:avLst>
              </a:prstGeom>
              <a:solidFill>
                <a:srgbClr val="EED7F2"/>
              </a:solidFill>
              <a:ln cap="rnd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g350d3eeb1d9_1_0"/>
              <p:cNvSpPr txBox="1"/>
              <p:nvPr/>
            </p:nvSpPr>
            <p:spPr>
              <a:xfrm>
                <a:off x="4010781" y="36423"/>
                <a:ext cx="2759100" cy="117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Stock News Retrieval</a:t>
                </a: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 b="1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using </a:t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b="1" lang="en-US" sz="1600" u="sng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Requests Package</a:t>
                </a: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and </a:t>
                </a:r>
                <a:r>
                  <a:rPr b="1" lang="en-US" sz="1600" u="sng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BeautifulSoup Library</a:t>
                </a:r>
                <a:endParaRPr b="1" sz="16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g350d3eeb1d9_1_0"/>
              <p:cNvSpPr/>
              <p:nvPr/>
            </p:nvSpPr>
            <p:spPr>
              <a:xfrm>
                <a:off x="7171835" y="420625"/>
                <a:ext cx="435900" cy="402300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D2AD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g350d3eeb1d9_1_0"/>
              <p:cNvSpPr txBox="1"/>
              <p:nvPr/>
            </p:nvSpPr>
            <p:spPr>
              <a:xfrm>
                <a:off x="7171835" y="501092"/>
                <a:ext cx="315300" cy="24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700"/>
                  <a:buFont typeface="Calibri"/>
                  <a:buNone/>
                </a:pPr>
                <a:r>
                  <a:t/>
                </a:r>
                <a:endParaRPr sz="1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g350d3eeb1d9_1_0"/>
              <p:cNvSpPr/>
              <p:nvPr/>
            </p:nvSpPr>
            <p:spPr>
              <a:xfrm>
                <a:off x="7939241" y="0"/>
                <a:ext cx="2832000" cy="1243500"/>
              </a:xfrm>
              <a:prstGeom prst="roundRect">
                <a:avLst>
                  <a:gd fmla="val 10000" name="adj"/>
                </a:avLst>
              </a:prstGeom>
              <a:solidFill>
                <a:srgbClr val="EED7F2"/>
              </a:solidFill>
              <a:ln cap="rnd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g350d3eeb1d9_1_0"/>
              <p:cNvSpPr txBox="1"/>
              <p:nvPr/>
            </p:nvSpPr>
            <p:spPr>
              <a:xfrm>
                <a:off x="7975664" y="36423"/>
                <a:ext cx="2759100" cy="117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LLM-based News Summarization</a:t>
                </a: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using </a:t>
                </a:r>
                <a:r>
                  <a:rPr b="1" lang="en-US" sz="1600" u="sng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DeepSeek </a:t>
                </a: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via </a:t>
                </a:r>
                <a:r>
                  <a:rPr b="1" lang="en-US" sz="1600" u="sng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HuggingFace API</a:t>
                </a:r>
                <a:endParaRPr b="1" sz="16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" name="Google Shape;190;g350d3eeb1d9_1_0"/>
            <p:cNvGrpSpPr/>
            <p:nvPr/>
          </p:nvGrpSpPr>
          <p:grpSpPr>
            <a:xfrm>
              <a:off x="500203" y="3919727"/>
              <a:ext cx="10771241" cy="1243500"/>
              <a:chOff x="9475" y="0"/>
              <a:chExt cx="10771241" cy="1243500"/>
            </a:xfrm>
          </p:grpSpPr>
          <p:sp>
            <p:nvSpPr>
              <p:cNvPr id="191" name="Google Shape;191;g350d3eeb1d9_1_0"/>
              <p:cNvSpPr/>
              <p:nvPr/>
            </p:nvSpPr>
            <p:spPr>
              <a:xfrm>
                <a:off x="9475" y="0"/>
                <a:ext cx="2832000" cy="1243500"/>
              </a:xfrm>
              <a:prstGeom prst="roundRect">
                <a:avLst>
                  <a:gd fmla="val 10000" name="adj"/>
                </a:avLst>
              </a:prstGeom>
              <a:solidFill>
                <a:srgbClr val="EED7F2"/>
              </a:solidFill>
              <a:ln cap="rnd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g350d3eeb1d9_1_0"/>
              <p:cNvSpPr txBox="1"/>
              <p:nvPr/>
            </p:nvSpPr>
            <p:spPr>
              <a:xfrm>
                <a:off x="45898" y="36423"/>
                <a:ext cx="2759100" cy="117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Buy/Sell/Hold</a:t>
                </a:r>
                <a:endParaRPr b="1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g350d3eeb1d9_1_0"/>
              <p:cNvSpPr/>
              <p:nvPr/>
            </p:nvSpPr>
            <p:spPr>
              <a:xfrm rot="10800000">
                <a:off x="3201367" y="381122"/>
                <a:ext cx="447000" cy="426600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D2AD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g350d3eeb1d9_1_0"/>
              <p:cNvSpPr txBox="1"/>
              <p:nvPr/>
            </p:nvSpPr>
            <p:spPr>
              <a:xfrm rot="10800000">
                <a:off x="3329467" y="466477"/>
                <a:ext cx="318900" cy="25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g350d3eeb1d9_1_0"/>
              <p:cNvSpPr/>
              <p:nvPr/>
            </p:nvSpPr>
            <p:spPr>
              <a:xfrm>
                <a:off x="3974358" y="0"/>
                <a:ext cx="2832000" cy="1243500"/>
              </a:xfrm>
              <a:prstGeom prst="roundRect">
                <a:avLst>
                  <a:gd fmla="val 10000" name="adj"/>
                </a:avLst>
              </a:prstGeom>
              <a:solidFill>
                <a:srgbClr val="EED7F2"/>
              </a:solidFill>
              <a:ln cap="rnd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g350d3eeb1d9_1_0"/>
              <p:cNvSpPr txBox="1"/>
              <p:nvPr/>
            </p:nvSpPr>
            <p:spPr>
              <a:xfrm>
                <a:off x="4010781" y="36423"/>
                <a:ext cx="2759100" cy="117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Investment  Recommendation</a:t>
                </a:r>
                <a:endParaRPr b="1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g350d3eeb1d9_1_0"/>
              <p:cNvSpPr/>
              <p:nvPr/>
            </p:nvSpPr>
            <p:spPr>
              <a:xfrm rot="10800000">
                <a:off x="7169398" y="381122"/>
                <a:ext cx="450600" cy="426600"/>
              </a:xfrm>
              <a:prstGeom prst="rightArrow">
                <a:avLst>
                  <a:gd fmla="val 60000" name="adj1"/>
                  <a:gd fmla="val 50000" name="adj2"/>
                </a:avLst>
              </a:prstGeom>
              <a:solidFill>
                <a:srgbClr val="D2AD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g350d3eeb1d9_1_0"/>
              <p:cNvSpPr txBox="1"/>
              <p:nvPr/>
            </p:nvSpPr>
            <p:spPr>
              <a:xfrm rot="10800000">
                <a:off x="7297498" y="466477"/>
                <a:ext cx="322500" cy="25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0" lIns="0" spcFirstLastPara="1" rIns="0" wrap="square" tIns="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Calibri"/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g350d3eeb1d9_1_0"/>
              <p:cNvSpPr/>
              <p:nvPr/>
            </p:nvSpPr>
            <p:spPr>
              <a:xfrm>
                <a:off x="7948716" y="0"/>
                <a:ext cx="2832000" cy="1243500"/>
              </a:xfrm>
              <a:prstGeom prst="roundRect">
                <a:avLst>
                  <a:gd fmla="val 10000" name="adj"/>
                </a:avLst>
              </a:prstGeom>
              <a:solidFill>
                <a:srgbClr val="EED7F2"/>
              </a:solidFill>
              <a:ln cap="rnd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g350d3eeb1d9_1_0"/>
              <p:cNvSpPr txBox="1"/>
              <p:nvPr/>
            </p:nvSpPr>
            <p:spPr>
              <a:xfrm>
                <a:off x="7985139" y="36423"/>
                <a:ext cx="2759100" cy="117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45700" spcFirstLastPara="1" rIns="45700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Calibri"/>
                  <a:buNone/>
                </a:pPr>
                <a:r>
                  <a:rPr b="1"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Sentiment Classification</a:t>
                </a: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using </a:t>
                </a:r>
                <a:r>
                  <a:rPr b="1" lang="en-US" sz="1600" u="sng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BERT NLP Model</a:t>
                </a:r>
                <a:endParaRPr b="1" sz="16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1" name="Google Shape;201;g350d3eeb1d9_1_0"/>
            <p:cNvSpPr/>
            <p:nvPr/>
          </p:nvSpPr>
          <p:spPr>
            <a:xfrm>
              <a:off x="11271504" y="2459736"/>
              <a:ext cx="725400" cy="2267700"/>
            </a:xfrm>
            <a:prstGeom prst="curvedLeftArrow">
              <a:avLst>
                <a:gd fmla="val 25000" name="adj1"/>
                <a:gd fmla="val 50000" name="adj2"/>
                <a:gd fmla="val 25000" name="adj3"/>
              </a:avLst>
            </a:prstGeom>
            <a:solidFill>
              <a:srgbClr val="D9E3F5"/>
            </a:solidFill>
            <a:ln cap="rnd" cmpd="sng" w="19050">
              <a:solidFill>
                <a:srgbClr val="481A5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g350d3eeb1d9_1_0"/>
          <p:cNvSpPr txBox="1"/>
          <p:nvPr/>
        </p:nvSpPr>
        <p:spPr>
          <a:xfrm>
            <a:off x="457200" y="5914550"/>
            <a:ext cx="5065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Stock Assistant App</a:t>
            </a: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Link – (</a:t>
            </a:r>
            <a:r>
              <a:rPr lang="en-US" sz="210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lic</a:t>
            </a:r>
            <a:r>
              <a:rPr lang="en-US" sz="2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k Here</a:t>
            </a:r>
            <a:r>
              <a:rPr lang="en-US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) 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 txBox="1"/>
          <p:nvPr>
            <p:ph type="title"/>
          </p:nvPr>
        </p:nvSpPr>
        <p:spPr>
          <a:xfrm>
            <a:off x="685925" y="240125"/>
            <a:ext cx="101313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Fine-Tuning BERT (Why &amp; How)</a:t>
            </a:r>
            <a:endParaRPr/>
          </a:p>
        </p:txBody>
      </p:sp>
      <p:sp>
        <p:nvSpPr>
          <p:cNvPr id="208" name="Google Shape;208;p6"/>
          <p:cNvSpPr txBox="1"/>
          <p:nvPr/>
        </p:nvSpPr>
        <p:spPr>
          <a:xfrm>
            <a:off x="685917" y="1523534"/>
            <a:ext cx="44166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General BERT isn’t trained for financial sentiment. To improve relevance and performance, we fine-tuned it on a </a:t>
            </a: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 stock news dataset</a:t>
            </a: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" name="Google Shape;209;p6"/>
          <p:cNvGrpSpPr/>
          <p:nvPr/>
        </p:nvGrpSpPr>
        <p:grpSpPr>
          <a:xfrm>
            <a:off x="5254747" y="3124239"/>
            <a:ext cx="6330696" cy="3124003"/>
            <a:chOff x="4358640" y="3573066"/>
            <a:chExt cx="6330696" cy="2990335"/>
          </a:xfrm>
        </p:grpSpPr>
        <p:pic>
          <p:nvPicPr>
            <p:cNvPr id="210" name="Google Shape;210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358640" y="3942397"/>
              <a:ext cx="6330696" cy="2621004"/>
            </a:xfrm>
            <a:prstGeom prst="rect">
              <a:avLst/>
            </a:prstGeom>
            <a:noFill/>
            <a:ln cap="sq" cmpd="thickThin" w="2286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211" name="Google Shape;211;p6"/>
            <p:cNvSpPr txBox="1"/>
            <p:nvPr/>
          </p:nvSpPr>
          <p:spPr>
            <a:xfrm>
              <a:off x="5532121" y="3573066"/>
              <a:ext cx="3374100" cy="309300"/>
            </a:xfrm>
            <a:prstGeom prst="rect">
              <a:avLst/>
            </a:prstGeom>
            <a:solidFill>
              <a:srgbClr val="BEC7F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Baseline vs. Finetuned Test Data Results</a:t>
              </a:r>
              <a:endParaRPr/>
            </a:p>
          </p:txBody>
        </p:sp>
      </p:grpSp>
      <p:sp>
        <p:nvSpPr>
          <p:cNvPr id="212" name="Google Shape;212;p6"/>
          <p:cNvSpPr txBox="1"/>
          <p:nvPr/>
        </p:nvSpPr>
        <p:spPr>
          <a:xfrm>
            <a:off x="6303300" y="1523525"/>
            <a:ext cx="4683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Impact :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Baseline accuracy (test set) – 40%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Finetuned accuracy (test set) – 80% (</a:t>
            </a:r>
            <a:r>
              <a:rPr b="1"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big</a:t>
            </a:r>
            <a:r>
              <a:rPr b="1" i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leap)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6"/>
          <p:cNvSpPr txBox="1"/>
          <p:nvPr/>
        </p:nvSpPr>
        <p:spPr>
          <a:xfrm>
            <a:off x="685925" y="4091550"/>
            <a:ext cx="4087200" cy="954300"/>
          </a:xfrm>
          <a:prstGeom prst="rect">
            <a:avLst/>
          </a:prstGeom>
          <a:solidFill>
            <a:srgbClr val="D9E3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🡺"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indicates “Negative” Sentiment,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🡺"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– “Positive” and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🡺"/>
            </a:pPr>
            <a:r>
              <a:rPr b="1"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– “Neutral”</a:t>
            </a:r>
            <a:endParaRPr b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0d3eeb1d9_1_37"/>
          <p:cNvSpPr txBox="1"/>
          <p:nvPr>
            <p:ph type="title"/>
          </p:nvPr>
        </p:nvSpPr>
        <p:spPr>
          <a:xfrm>
            <a:off x="478825" y="322900"/>
            <a:ext cx="103383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/>
              <a:t>Conclusion and Future Scope</a:t>
            </a:r>
            <a:endParaRPr/>
          </a:p>
        </p:txBody>
      </p:sp>
      <p:sp>
        <p:nvSpPr>
          <p:cNvPr id="219" name="Google Shape;219;g350d3eeb1d9_1_37"/>
          <p:cNvSpPr txBox="1"/>
          <p:nvPr>
            <p:ph idx="1" type="body"/>
          </p:nvPr>
        </p:nvSpPr>
        <p:spPr>
          <a:xfrm>
            <a:off x="478825" y="1685225"/>
            <a:ext cx="56553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/>
              <a:t>“</a:t>
            </a:r>
            <a:r>
              <a:rPr b="1" i="1" lang="en-US" sz="2000"/>
              <a:t>Stock decisions made simple, fast, and intelligent</a:t>
            </a:r>
            <a:r>
              <a:rPr lang="en-US" sz="2000"/>
              <a:t>”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</a:rPr>
              <a:t>The assistant bridges the gap between stock news and decision-making through intelligent automation. Fine-tuning BERT made sentiment analysis reliable.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b="1"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</a:rPr>
              <a:t>Future plans:</a:t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</a:rPr>
              <a:t>Chat-style interface with LLMs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Forecasting for smarter signals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</a:rPr>
              <a:t>Instant alert mechanism for portfolio stocks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350d3eeb1d9_1_37"/>
          <p:cNvSpPr txBox="1"/>
          <p:nvPr/>
        </p:nvSpPr>
        <p:spPr>
          <a:xfrm>
            <a:off x="9805416" y="5956012"/>
            <a:ext cx="258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g350d3eeb1d9_1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3900" y="1647337"/>
            <a:ext cx="5546099" cy="388122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2" name="Google Shape;222;g350d3eeb1d9_1_37"/>
          <p:cNvSpPr txBox="1"/>
          <p:nvPr/>
        </p:nvSpPr>
        <p:spPr>
          <a:xfrm>
            <a:off x="685800" y="6083325"/>
            <a:ext cx="10852800" cy="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81000" marR="38100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"In the stock market, it's not just the news that matters — it's how people feel about it."</a:t>
            </a:r>
            <a:endParaRPr i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0f2135bbe_0_0"/>
          <p:cNvSpPr txBox="1"/>
          <p:nvPr>
            <p:ph idx="1" type="body"/>
          </p:nvPr>
        </p:nvSpPr>
        <p:spPr>
          <a:xfrm>
            <a:off x="586951" y="1604392"/>
            <a:ext cx="10131300" cy="3649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7200"/>
              <a:t>Thank You!</a:t>
            </a:r>
            <a:endParaRPr sz="7200"/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g350f2135bbe_0_0" title="Screenshot 2025-04-28 at 1,57,18 PM-Picsart-BackgroundRemov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3975" y="3745000"/>
            <a:ext cx="2743800" cy="26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2025-04-17T21:49:05Z</dcterms:created>
  <dc:creator>Moulesh M</dc:creator>
</cp:coreProperties>
</file>