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Arim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8K6XAGAzbGwDwoSCelg0Yn+l7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3B67AB-74A6-461E-AF14-F281C80C45F0}">
  <a:tblStyle styleId="{FC3B67AB-74A6-461E-AF14-F281C80C45F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 b="off" i="off"/>
      <a:tcStyle>
        <a:fill>
          <a:solidFill>
            <a:srgbClr val="CFEED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EEDB"/>
          </a:solidFill>
        </a:fill>
      </a:tcStyle>
    </a:band1V>
    <a:band2V>
      <a:tcTxStyle b="off" i="off"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Arim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rimo-bold.fntdata"/><Relationship Id="rId18" Type="http://schemas.openxmlformats.org/officeDocument/2006/relationships/font" Target="fonts/Arimo-regular.fnt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044696333912591E-2"/>
          <c:y val="7.8912851388318911E-2"/>
          <c:w val="0.97021696616899267"/>
          <c:h val="0.820849611202894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Sheet1!$A$12</c:f>
              <c:strCache>
                <c:ptCount val="1"/>
                <c:pt idx="0">
                  <c:v>Avg Engagement Rate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29-410B-A1D9-EDE8CB03DB2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329-410B-A1D9-EDE8CB03DB21}"/>
              </c:ext>
            </c:extLst>
          </c:dPt>
          <c:dPt>
            <c:idx val="2"/>
            <c:invertIfNegative val="0"/>
            <c:bubble3D val="0"/>
            <c:spPr>
              <a:solidFill>
                <a:srgbClr val="FFCC00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329-410B-A1D9-EDE8CB03DB21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329-410B-A1D9-EDE8CB03DB21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329-410B-A1D9-EDE8CB03DB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Sheet1!$B$11:$D$11</c:f>
              <c:strCache>
                <c:ptCount val="3"/>
                <c:pt idx="0">
                  <c:v>USA</c:v>
                </c:pt>
                <c:pt idx="1">
                  <c:v>GB</c:v>
                </c:pt>
                <c:pt idx="2">
                  <c:v>IND</c:v>
                </c:pt>
              </c:strCache>
            </c:strRef>
          </c:cat>
          <c:val>
            <c:numRef>
              <c:f>Sheet1!$B$12:$D$12</c:f>
              <c:numCache>
                <c:formatCode>0.0</c:formatCode>
                <c:ptCount val="3"/>
                <c:pt idx="0">
                  <c:v>3.9</c:v>
                </c:pt>
                <c:pt idx="1">
                  <c:v>3.8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29-410B-A1D9-EDE8CB03D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9195288"/>
        <c:axId val="389192992"/>
      </c:barChart>
      <c:catAx>
        <c:axId val="38919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192992"/>
        <c:crosses val="autoZero"/>
        <c:auto val="1"/>
        <c:lblAlgn val="ctr"/>
        <c:lblOffset val="100"/>
        <c:noMultiLvlLbl val="0"/>
      </c:catAx>
      <c:valAx>
        <c:axId val="389192992"/>
        <c:scaling>
          <c:orientation val="minMax"/>
          <c:max val="6"/>
          <c:min val="0"/>
        </c:scaling>
        <c:delete val="1"/>
        <c:axPos val="l"/>
        <c:numFmt formatCode="0.0" sourceLinked="1"/>
        <c:majorTickMark val="none"/>
        <c:minorTickMark val="none"/>
        <c:tickLblPos val="nextTo"/>
        <c:crossAx val="389195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3" name="Google Shape;32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fe6e3b04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34fe6e3b04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"Now that we’ve seen how content types and trend cycles differ across countries, let’s dive into how well content performs globally and how audiences actually engage with it.“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Virality Limitation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“Despite global access, very few videos went viral in all 3 countries — highlighting limited cross-market virality.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Engagement Analysis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“Interestingly, India showed the </a:t>
            </a:r>
            <a:r>
              <a:rPr b="1" i="1" lang="en-US" sz="1800">
                <a:latin typeface="Arial"/>
                <a:ea typeface="Arial"/>
                <a:cs typeface="Arial"/>
                <a:sym typeface="Arial"/>
              </a:rPr>
              <a:t>lowest engagement rate</a:t>
            </a: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 (~2.5%), even though it often contributes high view counts. </a:t>
            </a:r>
            <a:endParaRPr/>
          </a:p>
        </p:txBody>
      </p:sp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"While virality is one side of the coin, sentiment and creator strategies often dictate whether that virality is positive or negative."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Dislike Ratios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r>
              <a:rPr i="1" lang="en-US" sz="1800">
                <a:latin typeface="Arial"/>
                <a:ea typeface="Arial"/>
                <a:cs typeface="Arial"/>
                <a:sym typeface="Arial"/>
              </a:rPr>
              <a:t>“Campaigns and controversial content saw the highest dislike-to-like ratios — a clear indicator of backlash potential. </a:t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5" y="1122377"/>
            <a:ext cx="8791500" cy="28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BEYOND THE VIEWS: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DECODING YOUTUBE TRENDS WITH ANALYTICS AT SCALE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9261750" y="4308625"/>
            <a:ext cx="23091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8" marL="3657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53807"/>
              <a:buNone/>
            </a:pPr>
            <a:r>
              <a:rPr lang="en-US" sz="5807">
                <a:solidFill>
                  <a:schemeClr val="lt1"/>
                </a:solidFill>
              </a:rPr>
              <a:t>B</a:t>
            </a:r>
            <a:r>
              <a:rPr lang="en-US" sz="5807"/>
              <a:t>Y GROUP 2:</a:t>
            </a:r>
            <a:endParaRPr sz="5807"/>
          </a:p>
          <a:p>
            <a:pPr indent="0" lvl="8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53807"/>
              <a:buNone/>
            </a:pPr>
            <a:r>
              <a:rPr lang="en-US" sz="5807">
                <a:solidFill>
                  <a:schemeClr val="lt1"/>
                </a:solidFill>
              </a:rPr>
              <a:t>MOULESH</a:t>
            </a:r>
            <a:r>
              <a:rPr lang="en-US" sz="5807"/>
              <a:t> </a:t>
            </a:r>
            <a:r>
              <a:rPr lang="en-US" sz="5807">
                <a:solidFill>
                  <a:schemeClr val="lt1"/>
                </a:solidFill>
              </a:rPr>
              <a:t>MANIKANDAN</a:t>
            </a:r>
            <a:endParaRPr sz="5807"/>
          </a:p>
          <a:p>
            <a:pPr indent="0" lvl="8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53807"/>
              <a:buNone/>
            </a:pPr>
            <a:r>
              <a:rPr lang="en-US" sz="5807">
                <a:solidFill>
                  <a:schemeClr val="lt1"/>
                </a:solidFill>
              </a:rPr>
              <a:t>JINAL MEHTA</a:t>
            </a:r>
            <a:endParaRPr sz="5807">
              <a:solidFill>
                <a:schemeClr val="lt1"/>
              </a:solidFill>
            </a:endParaRPr>
          </a:p>
          <a:p>
            <a:pPr indent="0" lvl="8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53807"/>
              <a:buNone/>
            </a:pPr>
            <a:r>
              <a:rPr lang="en-US" sz="5807"/>
              <a:t>SUPRIA DEKA</a:t>
            </a:r>
            <a:endParaRPr sz="5807"/>
          </a:p>
          <a:p>
            <a:pPr indent="0" lvl="8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53807"/>
              <a:buNone/>
            </a:pPr>
            <a:r>
              <a:rPr lang="en-US" sz="5807">
                <a:solidFill>
                  <a:schemeClr val="lt1"/>
                </a:solidFill>
              </a:rPr>
              <a:t>NAVTEJ  R</a:t>
            </a:r>
            <a:r>
              <a:rPr lang="en-US" sz="5807"/>
              <a:t>ANDHAWA</a:t>
            </a:r>
            <a:endParaRPr sz="5807"/>
          </a:p>
          <a:p>
            <a:pPr indent="0" lvl="8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53807"/>
              <a:buNone/>
            </a:pPr>
            <a:r>
              <a:rPr lang="en-US" sz="5807"/>
              <a:t>MOHAMMAD ABED</a:t>
            </a:r>
            <a:endParaRPr sz="5807"/>
          </a:p>
          <a:p>
            <a:pPr indent="0" lvl="8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53807"/>
              <a:buNone/>
            </a:pPr>
            <a:r>
              <a:t/>
            </a:r>
            <a:endParaRPr sz="5807"/>
          </a:p>
        </p:txBody>
      </p:sp>
      <p:pic>
        <p:nvPicPr>
          <p:cNvPr id="236" name="Google Shape;236;p1" title="Screenshot 2025-04-24 at 10.22.17 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97288" y="294095"/>
            <a:ext cx="2073475" cy="14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/>
          <p:nvPr>
            <p:ph type="title"/>
          </p:nvPr>
        </p:nvSpPr>
        <p:spPr>
          <a:xfrm>
            <a:off x="1143000" y="210750"/>
            <a:ext cx="99060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CALL-TO-ACTION MENTIONS BY COUNTRY</a:t>
            </a:r>
            <a:endParaRPr/>
          </a:p>
        </p:txBody>
      </p:sp>
      <p:pic>
        <p:nvPicPr>
          <p:cNvPr id="318" name="Google Shape;3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0" y="1689452"/>
            <a:ext cx="6836774" cy="473902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319" name="Google Shape;319;p10"/>
          <p:cNvSpPr txBox="1"/>
          <p:nvPr/>
        </p:nvSpPr>
        <p:spPr>
          <a:xfrm>
            <a:off x="7585425" y="1689450"/>
            <a:ext cx="4277100" cy="21702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</a:t>
            </a:r>
            <a:endParaRPr b="1" sz="1500" u="sng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External link CTAs</a:t>
            </a:r>
            <a: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“http”) are the </a:t>
            </a:r>
            <a:r>
              <a:rPr b="1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most used promotional tactic</a:t>
            </a:r>
            <a: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across all analyzed countries.</a:t>
            </a:r>
            <a:b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1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India leads</a:t>
            </a:r>
            <a: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“Subscribe” CTAs, signaling a stronger push for audience growth.</a:t>
            </a:r>
            <a:b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1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“Smash that like”</a:t>
            </a:r>
            <a: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is notably </a:t>
            </a:r>
            <a:r>
              <a:rPr b="1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absent</a:t>
            </a:r>
            <a: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—likely used more </a:t>
            </a:r>
            <a:r>
              <a:rPr b="1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video speech</a:t>
            </a:r>
            <a:r>
              <a:rPr b="0" i="0" lang="en-US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than in text</a:t>
            </a:r>
            <a:endParaRPr b="1" i="0" sz="15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0" name="Google Shape;320;p10"/>
          <p:cNvSpPr txBox="1"/>
          <p:nvPr/>
        </p:nvSpPr>
        <p:spPr>
          <a:xfrm>
            <a:off x="7585425" y="4165875"/>
            <a:ext cx="4277100" cy="20472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</a:t>
            </a:r>
            <a:endParaRPr b="1" sz="1500" u="sng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Encourage </a:t>
            </a:r>
            <a:r>
              <a:rPr b="1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CTA optimization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by surfacing </a:t>
            </a:r>
            <a:r>
              <a:rPr b="1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best practice tips</a:t>
            </a:r>
            <a: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YouTube Studio, especially for descriptions.</a:t>
            </a:r>
            <a:b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Introduce </a:t>
            </a:r>
            <a:r>
              <a:rPr b="1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localized CTA templates</a:t>
            </a:r>
            <a: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or phrase suggestions to help creators align with regional audience behavior.</a:t>
            </a:r>
            <a:b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Explore </a:t>
            </a:r>
            <a:r>
              <a:rPr b="1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AI-based CTA boosters</a:t>
            </a:r>
            <a:r>
              <a:rPr b="0" i="0" lang="en-US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that adapt based on engagement trends in each region.</a:t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type="title"/>
          </p:nvPr>
        </p:nvSpPr>
        <p:spPr>
          <a:xfrm>
            <a:off x="1141425" y="281500"/>
            <a:ext cx="99060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CONCLUSION AND FUTURE SCOPE</a:t>
            </a:r>
            <a:endParaRPr/>
          </a:p>
        </p:txBody>
      </p:sp>
      <p:sp>
        <p:nvSpPr>
          <p:cNvPr id="326" name="Google Shape;326;p11"/>
          <p:cNvSpPr txBox="1"/>
          <p:nvPr>
            <p:ph idx="1" type="body"/>
          </p:nvPr>
        </p:nvSpPr>
        <p:spPr>
          <a:xfrm>
            <a:off x="1018475" y="1758100"/>
            <a:ext cx="10599600" cy="44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rPr b="1" lang="en-US" sz="2100"/>
              <a:t>Takeaways</a:t>
            </a:r>
            <a:r>
              <a:rPr lang="en-US" sz="2100"/>
              <a:t>:</a:t>
            </a:r>
            <a:endParaRPr sz="2100"/>
          </a:p>
          <a:p>
            <a:pPr indent="-21510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•"/>
            </a:pPr>
            <a:r>
              <a:rPr lang="en-US" sz="2100"/>
              <a:t>Spark + EMR is a powerful combo for real-time, scalable analytics</a:t>
            </a:r>
            <a:endParaRPr sz="2100"/>
          </a:p>
          <a:p>
            <a:pPr indent="-21510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•"/>
            </a:pPr>
            <a:r>
              <a:rPr lang="en-US" sz="2100"/>
              <a:t>Analyzed trends across countries, creators, timings, and engagement</a:t>
            </a:r>
            <a:endParaRPr sz="2100"/>
          </a:p>
          <a:p>
            <a:pPr indent="-21510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•"/>
            </a:pPr>
            <a:r>
              <a:rPr lang="en-US" sz="2100"/>
              <a:t>Demonstrated end-to-end distributed data science</a:t>
            </a:r>
            <a:endParaRPr sz="2100"/>
          </a:p>
          <a:p>
            <a:pPr indent="-8175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t/>
            </a:r>
            <a:endParaRPr sz="21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rPr b="1" lang="en-US" sz="2100"/>
              <a:t>Future Scope</a:t>
            </a:r>
            <a:r>
              <a:rPr lang="en-US" sz="2100"/>
              <a:t>:</a:t>
            </a:r>
            <a:endParaRPr sz="2100"/>
          </a:p>
          <a:p>
            <a:pPr indent="-21510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•"/>
            </a:pPr>
            <a:r>
              <a:rPr lang="en-US" sz="2100"/>
              <a:t>Add sentiment analysis using Spark NLP</a:t>
            </a:r>
            <a:endParaRPr sz="2200"/>
          </a:p>
          <a:p>
            <a:pPr indent="-21510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•"/>
            </a:pPr>
            <a:r>
              <a:rPr lang="en-US" sz="2100"/>
              <a:t>Predict trending videos using ML models in PySpark</a:t>
            </a:r>
            <a:endParaRPr sz="2100"/>
          </a:p>
          <a:p>
            <a:pPr indent="-215106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Twentieth Century"/>
              <a:buChar char="•"/>
            </a:pPr>
            <a:r>
              <a:rPr lang="en-US" sz="2100"/>
              <a:t>Real-time ingestion using Kafka + Spark Structured Streaming</a:t>
            </a:r>
            <a:endParaRPr sz="2100"/>
          </a:p>
          <a:p>
            <a:pPr indent="-8175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2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fe6e3b043_1_5"/>
          <p:cNvSpPr txBox="1"/>
          <p:nvPr>
            <p:ph idx="1" type="body"/>
          </p:nvPr>
        </p:nvSpPr>
        <p:spPr>
          <a:xfrm>
            <a:off x="1030175" y="1658099"/>
            <a:ext cx="99060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en-US" sz="9600"/>
              <a:t>Thank You!</a:t>
            </a:r>
            <a:endParaRPr sz="9600"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None/>
            </a:pPr>
            <a:r>
              <a:rPr lang="en-US" sz="4800"/>
              <a:t> </a:t>
            </a:r>
            <a:endParaRPr sz="4800"/>
          </a:p>
        </p:txBody>
      </p:sp>
      <p:pic>
        <p:nvPicPr>
          <p:cNvPr id="332" name="Google Shape;332;g34fe6e3b043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7525" y="3876224"/>
            <a:ext cx="1399150" cy="23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type="title"/>
          </p:nvPr>
        </p:nvSpPr>
        <p:spPr>
          <a:xfrm>
            <a:off x="1141425" y="267701"/>
            <a:ext cx="99060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PROBLEM STATEMENT &amp; MOTIVATION</a:t>
            </a:r>
            <a:br>
              <a:rPr lang="en-US"/>
            </a:br>
            <a:endParaRPr i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"/>
          <p:cNvSpPr txBox="1"/>
          <p:nvPr>
            <p:ph idx="1" type="body"/>
          </p:nvPr>
        </p:nvSpPr>
        <p:spPr>
          <a:xfrm>
            <a:off x="1002800" y="1771775"/>
            <a:ext cx="10893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97"/>
              <a:buNone/>
            </a:pPr>
            <a:r>
              <a:rPr lang="en-US" sz="2200"/>
              <a:t>YouTube receives </a:t>
            </a:r>
            <a:r>
              <a:rPr b="1" lang="en-US" sz="2200"/>
              <a:t>millions of views and uploads per day</a:t>
            </a:r>
            <a:r>
              <a:rPr lang="en-US" sz="2200"/>
              <a:t> — making it a massive data source. Manual or local computation can't handle this scale, especially for </a:t>
            </a:r>
            <a:r>
              <a:rPr b="1" lang="en-US" sz="2200"/>
              <a:t>multi-country</a:t>
            </a:r>
            <a:r>
              <a:rPr lang="en-US" sz="2200"/>
              <a:t> datasets.</a:t>
            </a:r>
            <a:br>
              <a:rPr lang="en-US" sz="2200"/>
            </a:b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97"/>
              <a:buNone/>
            </a:pPr>
            <a:r>
              <a:rPr b="1" i="1" lang="en-US" sz="2200"/>
              <a:t>Why analyze Youtube trends at scale?</a:t>
            </a:r>
            <a:endParaRPr sz="22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97"/>
              <a:buNone/>
            </a:pPr>
            <a:r>
              <a:rPr lang="en-US" sz="2200"/>
              <a:t>Need to answer key questions:</a:t>
            </a:r>
            <a:endParaRPr sz="2200"/>
          </a:p>
          <a:p>
            <a:pPr indent="-228838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What makes videos trend?</a:t>
            </a:r>
            <a:endParaRPr sz="2200"/>
          </a:p>
          <a:p>
            <a:pPr indent="-228838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Which creators dominate?</a:t>
            </a:r>
            <a:endParaRPr sz="2200"/>
          </a:p>
          <a:p>
            <a:pPr indent="-228838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How do countries differ in engagement?</a:t>
            </a:r>
            <a:endParaRPr sz="2200"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97"/>
              <a:buNone/>
            </a:pPr>
            <a:r>
              <a:rPr lang="en-US" sz="2200"/>
              <a:t>    And so on</a:t>
            </a:r>
            <a:endParaRPr sz="2200"/>
          </a:p>
          <a:p>
            <a:pPr indent="-52387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r>
              <a:t/>
            </a:r>
            <a:endParaRPr sz="2200"/>
          </a:p>
        </p:txBody>
      </p:sp>
      <p:pic>
        <p:nvPicPr>
          <p:cNvPr descr="Strategies for Boosting Your YouTube Channel Growth using ads - YouTube" id="243" name="Google Shape;2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800" y="3010300"/>
            <a:ext cx="3772974" cy="28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"/>
          <p:cNvSpPr txBox="1"/>
          <p:nvPr>
            <p:ph type="title"/>
          </p:nvPr>
        </p:nvSpPr>
        <p:spPr>
          <a:xfrm>
            <a:off x="1141425" y="212500"/>
            <a:ext cx="99060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METADATA</a:t>
            </a:r>
            <a:endParaRPr/>
          </a:p>
        </p:txBody>
      </p:sp>
      <p:sp>
        <p:nvSpPr>
          <p:cNvPr id="249" name="Google Shape;249;p3"/>
          <p:cNvSpPr txBox="1"/>
          <p:nvPr>
            <p:ph idx="1" type="body"/>
          </p:nvPr>
        </p:nvSpPr>
        <p:spPr>
          <a:xfrm>
            <a:off x="975825" y="1606301"/>
            <a:ext cx="108921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wentieth Century"/>
              <a:buChar char="•"/>
            </a:pPr>
            <a:r>
              <a:rPr lang="en-US" sz="2000"/>
              <a:t>The dataset consists of trending YouTube video metadata from multiple countries (US, IN, GB..)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r>
              <a:t/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i="0" lang="en-US" sz="2000" u="none" cap="none" strike="noStrike">
                <a:solidFill>
                  <a:schemeClr val="lt1"/>
                </a:solidFill>
              </a:rPr>
              <a:t>Covers various </a:t>
            </a:r>
            <a:r>
              <a:rPr b="1" i="0" lang="en-US" sz="2000" u="none" cap="none" strike="noStrike">
                <a:solidFill>
                  <a:schemeClr val="lt1"/>
                </a:solidFill>
              </a:rPr>
              <a:t>attributes per video</a:t>
            </a:r>
            <a:r>
              <a:rPr i="0" lang="en-US" sz="2000" u="none" cap="none" strike="noStrike">
                <a:solidFill>
                  <a:schemeClr val="lt1"/>
                </a:solidFill>
              </a:rPr>
              <a:t>, such as:</a:t>
            </a:r>
            <a:endParaRPr sz="2000"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	- </a:t>
            </a:r>
            <a:r>
              <a:rPr b="1" i="1" lang="en-US" sz="2000" u="none" cap="none" strike="noStrike">
                <a:solidFill>
                  <a:schemeClr val="lt1"/>
                </a:solidFill>
              </a:rPr>
              <a:t>title, channel_title, category_id, publish_time</a:t>
            </a:r>
            <a:endParaRPr sz="2000"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	- </a:t>
            </a:r>
            <a:r>
              <a:rPr b="1" i="1" lang="en-US" sz="2000" u="none" cap="none" strike="noStrike">
                <a:solidFill>
                  <a:schemeClr val="lt1"/>
                </a:solidFill>
              </a:rPr>
              <a:t>views, likes, dislikes, comments</a:t>
            </a:r>
            <a:endParaRPr sz="2000"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	- </a:t>
            </a:r>
            <a:r>
              <a:rPr b="1" i="1" lang="en-US" sz="2000" u="none" cap="none" strike="noStrike">
                <a:solidFill>
                  <a:schemeClr val="lt1"/>
                </a:solidFill>
              </a:rPr>
              <a:t>description, tags, trending_date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i="0" lang="en-US" sz="2000" u="none" cap="none" strike="noStrike">
                <a:solidFill>
                  <a:schemeClr val="lt1"/>
                </a:solidFill>
              </a:rPr>
              <a:t>Category mapping performed using </a:t>
            </a:r>
            <a:r>
              <a:rPr b="1" i="0" lang="en-US" sz="2000" u="none" cap="none" strike="noStrike">
                <a:solidFill>
                  <a:schemeClr val="lt1"/>
                </a:solidFill>
              </a:rPr>
              <a:t>JSON-based lookup tables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wentieth Century"/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i="0" lang="en-US" sz="2000" u="none" cap="none" strike="noStrike">
                <a:solidFill>
                  <a:schemeClr val="lt1"/>
                </a:solidFill>
              </a:rPr>
              <a:t>Total Records after processing </a:t>
            </a:r>
            <a:r>
              <a:rPr b="1" i="0" lang="en-US" sz="2000" u="none" cap="none" strike="noStrike">
                <a:solidFill>
                  <a:schemeClr val="lt1"/>
                </a:solidFill>
              </a:rPr>
              <a:t>- ~130,000 rows</a:t>
            </a:r>
            <a:endParaRPr b="1" i="0" sz="2000" u="none" cap="none" strike="noStrike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Time Frame</a:t>
            </a:r>
            <a:r>
              <a:rPr b="1" lang="en-US" sz="2000"/>
              <a:t> - ~ 2 years of data from 2017-2018</a:t>
            </a:r>
            <a:endParaRPr b="1"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250" name="Google Shape;2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8050" y="2579050"/>
            <a:ext cx="2758325" cy="23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"/>
          <p:cNvSpPr txBox="1"/>
          <p:nvPr>
            <p:ph type="title"/>
          </p:nvPr>
        </p:nvSpPr>
        <p:spPr>
          <a:xfrm>
            <a:off x="1141425" y="240100"/>
            <a:ext cx="99060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INFRASTRUCTURE SETUP</a:t>
            </a:r>
            <a:endParaRPr/>
          </a:p>
        </p:txBody>
      </p:sp>
      <p:sp>
        <p:nvSpPr>
          <p:cNvPr id="256" name="Google Shape;256;p4"/>
          <p:cNvSpPr txBox="1"/>
          <p:nvPr>
            <p:ph idx="1" type="body"/>
          </p:nvPr>
        </p:nvSpPr>
        <p:spPr>
          <a:xfrm>
            <a:off x="916325" y="1689750"/>
            <a:ext cx="7458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Amazon S3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Storage for YouTube datasets (CSV + JSON)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AWS EMR Cluster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Spark cluster with auto-scaling capabilities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EC2 Machines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Distributed worker nodes across cluster (6 machines)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Master Node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Coordinates tasks, DAG scheduling, resource allocation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JupyterHub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Runs inside EMR master node for PySpark development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Spark on YARN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Resource-efficient distributed execution</a:t>
            </a:r>
            <a:endParaRPr sz="2000"/>
          </a:p>
        </p:txBody>
      </p:sp>
      <p:pic>
        <p:nvPicPr>
          <p:cNvPr descr="Amazon S3 Online Storage" id="257" name="Google Shape;2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3825" y="2121925"/>
            <a:ext cx="1406675" cy="974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ized JupyterHub server ..." id="258" name="Google Shape;2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20675" y="1549575"/>
            <a:ext cx="1245625" cy="7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11875" y="2652725"/>
            <a:ext cx="1245625" cy="84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EMR | Working of AWS EMR ..." id="260" name="Google Shape;26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6825" y="3901800"/>
            <a:ext cx="2470675" cy="16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"/>
          <p:cNvSpPr txBox="1"/>
          <p:nvPr>
            <p:ph type="title"/>
          </p:nvPr>
        </p:nvSpPr>
        <p:spPr>
          <a:xfrm>
            <a:off x="1141425" y="322900"/>
            <a:ext cx="9906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EMR SCALING – OUR CLUSTER IN ACTION</a:t>
            </a:r>
            <a:endParaRPr/>
          </a:p>
        </p:txBody>
      </p:sp>
      <p:sp>
        <p:nvSpPr>
          <p:cNvPr id="266" name="Google Shape;266;p5"/>
          <p:cNvSpPr txBox="1"/>
          <p:nvPr>
            <p:ph idx="1" type="body"/>
          </p:nvPr>
        </p:nvSpPr>
        <p:spPr>
          <a:xfrm>
            <a:off x="1141425" y="1288950"/>
            <a:ext cx="10424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We simulated two load scenarios using PySpark: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		Small Load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2 countries data (US, IN) ~ 80k records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		Large Load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 4 countries data (US, IN, GB, JP) ~160k records</a:t>
            </a:r>
            <a:br>
              <a:rPr i="0" lang="en-US" sz="2000" u="none" cap="none" strike="noStrike">
                <a:solidFill>
                  <a:schemeClr val="lt1"/>
                </a:solidFill>
              </a:rPr>
            </a:b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Observed Performance Gains</a:t>
            </a:r>
            <a:r>
              <a:rPr i="0" lang="en-US" sz="2000" u="none" cap="none" strike="noStrike">
                <a:solidFill>
                  <a:schemeClr val="lt1"/>
                </a:solidFill>
              </a:rPr>
              <a:t>: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7" name="Google Shape;267;p5"/>
          <p:cNvGraphicFramePr/>
          <p:nvPr/>
        </p:nvGraphicFramePr>
        <p:xfrm>
          <a:off x="1141427" y="2895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{FC3B67AB-74A6-461E-AF14-F281C80C45F0}</a:tableStyleId>
              </a:tblPr>
              <a:tblGrid>
                <a:gridCol w="3302000"/>
                <a:gridCol w="3302000"/>
                <a:gridCol w="3302000"/>
              </a:tblGrid>
              <a:tr h="76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LOADING CAPACITY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LOAD TIME (Seconds)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PROCESSING TIME (Seconds)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0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Small Load(~80k records)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1.48s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0.51s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0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Large load(~160k records)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2.34s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0.69s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68" name="Google Shape;268;p5"/>
          <p:cNvSpPr txBox="1"/>
          <p:nvPr/>
        </p:nvSpPr>
        <p:spPr>
          <a:xfrm>
            <a:off x="1141425" y="5166275"/>
            <a:ext cx="10347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Used Spark’s .repartition(100) to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distribute processing</a:t>
            </a:r>
            <a:r>
              <a:rPr b="0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across the cluster</a:t>
            </a:r>
            <a:endParaRPr b="0" i="0" sz="2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Amazon EMR auto-scaled</a:t>
            </a:r>
            <a:r>
              <a:rPr b="0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by distributing tasks across multiple EC2 worker nodes</a:t>
            </a:r>
            <a:endParaRPr b="0" i="0" sz="2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Achieved parallelism without changing our code – thanks to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Spark</a:t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/>
          <p:nvPr>
            <p:ph type="title"/>
          </p:nvPr>
        </p:nvSpPr>
        <p:spPr>
          <a:xfrm>
            <a:off x="1141425" y="177972"/>
            <a:ext cx="99060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TOP 3 TRENDING CATEGORIES PER COUNTRY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Used: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groupBy</a:t>
            </a:r>
            <a:r>
              <a:rPr b="0" i="0" lang="en-US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countDistinct</a:t>
            </a:r>
            <a:r>
              <a:rPr b="0" i="0" lang="en-US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orderBy</a:t>
            </a:r>
            <a:r>
              <a:rPr b="0" i="0" lang="en-US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filter</a:t>
            </a:r>
            <a:r>
              <a:rPr b="0" i="0" lang="en-US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b="0" i="0" lang="en-US" sz="10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select</a:t>
            </a:r>
            <a:r>
              <a:rPr b="0" i="0" lang="en-US" sz="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37275"/>
            <a:ext cx="6953700" cy="31866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276" name="Google Shape;276;p6"/>
          <p:cNvSpPr txBox="1"/>
          <p:nvPr/>
        </p:nvSpPr>
        <p:spPr>
          <a:xfrm>
            <a:off x="8432800" y="1785572"/>
            <a:ext cx="3386700" cy="203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</a:t>
            </a:r>
            <a:endParaRPr b="0" sz="1800" u="sng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Entertainment dominates significantly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GB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Music is the top trending category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Balanced popularity between Entertainment and Music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1532475" y="5189174"/>
            <a:ext cx="9000000" cy="9234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</a:t>
            </a:r>
            <a:endParaRPr b="0" sz="1800" u="sng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Localize content strategy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YouTube should prioritize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Music partnerships in GB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Entertainment-focused monetization in IN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and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dual-category campaigns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the US. 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 txBox="1"/>
          <p:nvPr>
            <p:ph type="title"/>
          </p:nvPr>
        </p:nvSpPr>
        <p:spPr>
          <a:xfrm>
            <a:off x="1141425" y="309100"/>
            <a:ext cx="99060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VIDEO TREND LONGEVITY BY COUNTRY</a:t>
            </a:r>
            <a:endParaRPr/>
          </a:p>
        </p:txBody>
      </p:sp>
      <p:pic>
        <p:nvPicPr>
          <p:cNvPr id="283" name="Google Shape;2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925" y="1478951"/>
            <a:ext cx="6090000" cy="50061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284" name="Google Shape;284;p7"/>
          <p:cNvSpPr txBox="1"/>
          <p:nvPr/>
        </p:nvSpPr>
        <p:spPr>
          <a:xfrm>
            <a:off x="7524350" y="1891219"/>
            <a:ext cx="3897300" cy="203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</a:t>
            </a:r>
            <a:endParaRPr b="0" sz="1800" u="sng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GB videos tend to trend for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30+ days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especially emotional or entertainment-driven content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 has mid-range longevity (~25 days), while IN shows quicker trend cycles (~5–8 days)</a:t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p7"/>
          <p:cNvSpPr txBox="1"/>
          <p:nvPr/>
        </p:nvSpPr>
        <p:spPr>
          <a:xfrm>
            <a:off x="7524350" y="4430191"/>
            <a:ext cx="3897300" cy="1477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</a:t>
            </a:r>
            <a:endParaRPr b="0" sz="1800" u="sng" cap="none" strike="noStrike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Focus on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long-form or series-based content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GB markets and Consider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regional notification/promotion strategies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based on trend lifespan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6" name="Google Shape;286;p7"/>
          <p:cNvSpPr/>
          <p:nvPr/>
        </p:nvSpPr>
        <p:spPr>
          <a:xfrm>
            <a:off x="2871802" y="1296159"/>
            <a:ext cx="3221048" cy="461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00B1E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482203" y="-19385"/>
            <a:ext cx="990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GLOBAL VIRALITY &amp; ENGAGEMENT RATE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525" y="1173923"/>
            <a:ext cx="4992000" cy="28317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293" name="Google Shape;293;p30"/>
          <p:cNvSpPr txBox="1"/>
          <p:nvPr/>
        </p:nvSpPr>
        <p:spPr>
          <a:xfrm>
            <a:off x="6386650" y="4266899"/>
            <a:ext cx="5532300" cy="9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 u="sng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</a:t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has the lowest average engagement rate (~2.5%), while 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 and GB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hover near 3.8%–3.9% 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6386645" y="5619158"/>
            <a:ext cx="5532600" cy="1121700"/>
          </a:xfrm>
          <a:prstGeom prst="rect">
            <a:avLst/>
          </a:prstGeom>
          <a:solidFill>
            <a:schemeClr val="dk2"/>
          </a:solidFill>
          <a:ln cap="flat" cmpd="sng" w="137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Focus on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increasing engagement in INDIA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via creator education and better content suggestions</a:t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393405" y="4275523"/>
            <a:ext cx="5532459" cy="948798"/>
          </a:xfrm>
          <a:prstGeom prst="rect">
            <a:avLst/>
          </a:prstGeom>
          <a:solidFill>
            <a:schemeClr val="dk2"/>
          </a:solidFill>
          <a:ln cap="flat" cmpd="sng" w="137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A328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2380" y="4282720"/>
            <a:ext cx="565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 u="sng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Only a 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few videos</a:t>
            </a:r>
            <a:r>
              <a:rPr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trended across all 3 countries – showing limited </a:t>
            </a:r>
            <a:r>
              <a:rPr b="1" lang="en-U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cross-market virality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393405" y="5622701"/>
            <a:ext cx="5532458" cy="1121631"/>
          </a:xfrm>
          <a:prstGeom prst="rect">
            <a:avLst/>
          </a:prstGeom>
          <a:solidFill>
            <a:schemeClr val="dk2"/>
          </a:solidFill>
          <a:ln cap="flat" cmpd="sng" w="137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localize engagement strategies</a:t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viral potential,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target universal genres</a:t>
            </a:r>
            <a:r>
              <a:rPr b="0" i="0" lang="en-US" sz="16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like music/Trailer</a:t>
            </a:r>
            <a:endParaRPr/>
          </a:p>
        </p:txBody>
      </p:sp>
      <p:graphicFrame>
        <p:nvGraphicFramePr>
          <p:cNvPr id="298" name="Google Shape;298;p30"/>
          <p:cNvGraphicFramePr/>
          <p:nvPr/>
        </p:nvGraphicFramePr>
        <p:xfrm>
          <a:off x="6624075" y="904025"/>
          <a:ext cx="4806000" cy="31629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99" name="Google Shape;299;p30"/>
          <p:cNvSpPr/>
          <p:nvPr/>
        </p:nvSpPr>
        <p:spPr>
          <a:xfrm>
            <a:off x="10181900" y="1377600"/>
            <a:ext cx="1599000" cy="664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(Likes + comments) / (views)</a:t>
            </a:r>
            <a:endParaRPr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1161850" y="84971"/>
            <a:ext cx="8784900" cy="8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DISLIKE-TO-LIKE &amp; FASTEST-TRENDING CREATORS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50" y="1165136"/>
            <a:ext cx="4879500" cy="28584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sp>
        <p:nvSpPr>
          <p:cNvPr id="306" name="Google Shape;306;p31"/>
          <p:cNvSpPr txBox="1"/>
          <p:nvPr/>
        </p:nvSpPr>
        <p:spPr>
          <a:xfrm>
            <a:off x="6386645" y="4298808"/>
            <a:ext cx="5532600" cy="110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 u="sng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</a:t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Creators like Casey Neistat, Top Telugu Media, LastWeek Tonight trend fastest — often due to timely or community-driven uploads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6386645" y="5792601"/>
            <a:ext cx="5532458" cy="948188"/>
          </a:xfrm>
          <a:prstGeom prst="rect">
            <a:avLst/>
          </a:prstGeom>
          <a:solidFill>
            <a:schemeClr val="dk2"/>
          </a:solidFill>
          <a:ln cap="flat" cmpd="sng" w="137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Support </a:t>
            </a:r>
            <a:r>
              <a:rPr b="1" i="0" lang="en-US" sz="17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fast-trending creators</a:t>
            </a:r>
            <a:r>
              <a:rPr b="0" i="0" lang="en-US" sz="17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with feature placements or early monetization boosts </a:t>
            </a:r>
            <a:endParaRPr b="0" i="0" sz="17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393405" y="4275522"/>
            <a:ext cx="5532459" cy="1126055"/>
          </a:xfrm>
          <a:prstGeom prst="rect">
            <a:avLst/>
          </a:prstGeom>
          <a:solidFill>
            <a:schemeClr val="dk2"/>
          </a:solidFill>
          <a:ln cap="flat" cmpd="sng" w="137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A328A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93405" y="4302354"/>
            <a:ext cx="56536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Insight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 dislike-to-like ratios seen in </a:t>
            </a:r>
            <a:r>
              <a:rPr b="1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campaign or controversial content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ad backlash)</a:t>
            </a:r>
            <a:endParaRPr b="0" i="1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393405" y="5796144"/>
            <a:ext cx="5532458" cy="948188"/>
          </a:xfrm>
          <a:prstGeom prst="rect">
            <a:avLst/>
          </a:prstGeom>
          <a:solidFill>
            <a:schemeClr val="dk2"/>
          </a:solidFill>
          <a:ln cap="flat" cmpd="sng" w="1377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Recommendation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Company/brands need to be aware about risk element of controversial content</a:t>
            </a:r>
            <a:endParaRPr/>
          </a:p>
        </p:txBody>
      </p:sp>
      <p:sp>
        <p:nvSpPr>
          <p:cNvPr descr="Image preview" id="311" name="Google Shape;311;p3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6650" y="1040425"/>
            <a:ext cx="5532449" cy="29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2025-04-22T16:06:07Z</dcterms:created>
  <dc:creator>Moulesh M</dc:creator>
</cp:coreProperties>
</file>