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0"/>
  </p:notesMasterIdLst>
  <p:sldIdLst>
    <p:sldId id="256" r:id="rId2"/>
    <p:sldId id="262" r:id="rId3"/>
    <p:sldId id="264" r:id="rId4"/>
    <p:sldId id="263" r:id="rId5"/>
    <p:sldId id="267" r:id="rId6"/>
    <p:sldId id="268" r:id="rId7"/>
    <p:sldId id="269" r:id="rId8"/>
    <p:sldId id="272" r:id="rId9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1"/>
      <p:bold r:id="rId12"/>
      <p:italic r:id="rId13"/>
      <p:boldItalic r:id="rId14"/>
    </p:embeddedFont>
    <p:embeddedFont>
      <p:font typeface="Montserrat ExtraBold" panose="00000900000000000000" pitchFamily="2" charset="0"/>
      <p:bold r:id="rId15"/>
      <p:boldItalic r:id="rId16"/>
    </p:embeddedFont>
    <p:embeddedFont>
      <p:font typeface="Montserrat ExtraLight" panose="000003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06222EE-FBA7-481F-814C-0461A41A1145}">
  <a:tblStyle styleId="{606222EE-FBA7-481F-814C-0461A41A114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f9262ee2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7f9262ee2f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f9262ee2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7f9262ee2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7f9262ee2f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7f9262ee2f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7f9262ee2f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7f9262ee2f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7f9262ee2f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7f9262ee2f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Google Shape;1952;g7f9262ee2f_0_26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3" name="Google Shape;1953;g7f9262ee2f_0_26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3">
  <p:cSld name="CAPTION_ONLY_1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3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7022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49464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5037525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SECTION_TITLE_AND_DESCRIPTION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>
            <a:spLocks noGrp="1"/>
          </p:cNvSpPr>
          <p:nvPr>
            <p:ph type="title"/>
          </p:nvPr>
        </p:nvSpPr>
        <p:spPr>
          <a:xfrm>
            <a:off x="1937338" y="2463175"/>
            <a:ext cx="23901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subTitle" idx="1"/>
          </p:nvPr>
        </p:nvSpPr>
        <p:spPr>
          <a:xfrm>
            <a:off x="1937338" y="3148075"/>
            <a:ext cx="239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title" idx="2"/>
          </p:nvPr>
        </p:nvSpPr>
        <p:spPr>
          <a:xfrm>
            <a:off x="4816563" y="2463175"/>
            <a:ext cx="23901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subTitle" idx="3"/>
          </p:nvPr>
        </p:nvSpPr>
        <p:spPr>
          <a:xfrm>
            <a:off x="4816563" y="3148075"/>
            <a:ext cx="239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title" idx="4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">
  <p:cSld name="SECTION_TITLE_AND_DESCRIPTION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>
            <a:spLocks noGrp="1"/>
          </p:cNvSpPr>
          <p:nvPr>
            <p:ph type="title"/>
          </p:nvPr>
        </p:nvSpPr>
        <p:spPr>
          <a:xfrm>
            <a:off x="3538497" y="27679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subTitle" idx="1"/>
          </p:nvPr>
        </p:nvSpPr>
        <p:spPr>
          <a:xfrm>
            <a:off x="3538497" y="34528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title" idx="2"/>
          </p:nvPr>
        </p:nvSpPr>
        <p:spPr>
          <a:xfrm>
            <a:off x="6028553" y="27679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subTitle" idx="3"/>
          </p:nvPr>
        </p:nvSpPr>
        <p:spPr>
          <a:xfrm>
            <a:off x="6028553" y="34528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title" idx="4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title" idx="5"/>
          </p:nvPr>
        </p:nvSpPr>
        <p:spPr>
          <a:xfrm>
            <a:off x="1048447" y="27679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ubTitle" idx="6"/>
          </p:nvPr>
        </p:nvSpPr>
        <p:spPr>
          <a:xfrm>
            <a:off x="1048447" y="34528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">
  <p:cSld name="TITLE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ctrTitle"/>
          </p:nvPr>
        </p:nvSpPr>
        <p:spPr>
          <a:xfrm>
            <a:off x="1273500" y="1369000"/>
            <a:ext cx="6597000" cy="21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ubTitle" idx="1"/>
          </p:nvPr>
        </p:nvSpPr>
        <p:spPr>
          <a:xfrm>
            <a:off x="2481900" y="2519525"/>
            <a:ext cx="41802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CAPTION_ONLY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7022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6" r:id="rId4"/>
    <p:sldLayoutId id="2147483658" r:id="rId5"/>
    <p:sldLayoutId id="2147483663" r:id="rId6"/>
    <p:sldLayoutId id="2147483664" r:id="rId7"/>
    <p:sldLayoutId id="2147483665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  <a:effectLst>
            <a:outerShdw blurRad="142875" dist="19050" dir="87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Billionaire Dataset</a:t>
            </a:r>
            <a:endParaRPr dirty="0"/>
          </a:p>
        </p:txBody>
      </p:sp>
      <p:sp>
        <p:nvSpPr>
          <p:cNvPr id="164" name="Google Shape;164;p38"/>
          <p:cNvSpPr txBox="1">
            <a:spLocks noGrp="1"/>
          </p:cNvSpPr>
          <p:nvPr>
            <p:ph type="ctrTitle"/>
          </p:nvPr>
        </p:nvSpPr>
        <p:spPr>
          <a:xfrm>
            <a:off x="2941650" y="2977522"/>
            <a:ext cx="3260700" cy="464700"/>
          </a:xfrm>
          <a:prstGeom prst="rect">
            <a:avLst/>
          </a:prstGeom>
          <a:effectLst>
            <a:outerShdw blurRad="100013" dist="19050" dir="84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latin typeface="Montserrat ExtraLight"/>
                <a:ea typeface="Montserrat ExtraLight"/>
                <a:cs typeface="Montserrat ExtraLight"/>
                <a:sym typeface="Montserrat ExtraLight"/>
              </a:rPr>
              <a:t>SQL Queries and Their Results</a:t>
            </a:r>
            <a:endParaRPr sz="2200" dirty="0"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cxnSp>
        <p:nvCxnSpPr>
          <p:cNvPr id="165" name="Google Shape;165;p38"/>
          <p:cNvCxnSpPr/>
          <p:nvPr/>
        </p:nvCxnSpPr>
        <p:spPr>
          <a:xfrm>
            <a:off x="3190500" y="256517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319934" y="252624"/>
            <a:ext cx="4884077" cy="10046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en-US" sz="1800" dirty="0"/>
              <a:t>Top 5 richest person in the world, from highest to lowest net worth</a:t>
            </a:r>
            <a:endParaRPr sz="1800" dirty="0">
              <a:solidFill>
                <a:schemeClr val="accent1"/>
              </a:solidFill>
            </a:endParaRPr>
          </a:p>
        </p:txBody>
      </p:sp>
      <p:sp>
        <p:nvSpPr>
          <p:cNvPr id="215" name="Google Shape;215;p44"/>
          <p:cNvSpPr txBox="1">
            <a:spLocks noGrp="1"/>
          </p:cNvSpPr>
          <p:nvPr>
            <p:ph type="body" idx="1"/>
          </p:nvPr>
        </p:nvSpPr>
        <p:spPr>
          <a:xfrm>
            <a:off x="407635" y="2663948"/>
            <a:ext cx="1071835" cy="4451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Result:</a:t>
            </a:r>
            <a:endParaRPr b="1" dirty="0"/>
          </a:p>
        </p:txBody>
      </p:sp>
      <p:cxnSp>
        <p:nvCxnSpPr>
          <p:cNvPr id="216" name="Google Shape;216;p44"/>
          <p:cNvCxnSpPr/>
          <p:nvPr/>
        </p:nvCxnSpPr>
        <p:spPr>
          <a:xfrm>
            <a:off x="407635" y="2216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7A33695-2BBA-3690-ECE8-8AD519BCC62C}"/>
              </a:ext>
            </a:extLst>
          </p:cNvPr>
          <p:cNvSpPr txBox="1"/>
          <p:nvPr/>
        </p:nvSpPr>
        <p:spPr>
          <a:xfrm>
            <a:off x="407635" y="1103408"/>
            <a:ext cx="9412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</a:rPr>
              <a:t>Query: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3D0DDC-85F2-C915-5978-48585E95401B}"/>
              </a:ext>
            </a:extLst>
          </p:cNvPr>
          <p:cNvSpPr txBox="1"/>
          <p:nvPr/>
        </p:nvSpPr>
        <p:spPr>
          <a:xfrm>
            <a:off x="407635" y="1503213"/>
            <a:ext cx="364889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B0F0"/>
                </a:solidFill>
              </a:rPr>
              <a:t>SELECT</a:t>
            </a:r>
            <a:r>
              <a:rPr lang="en-US" b="1" dirty="0">
                <a:solidFill>
                  <a:schemeClr val="bg1"/>
                </a:solidFill>
              </a:rPr>
              <a:t> name, </a:t>
            </a:r>
            <a:r>
              <a:rPr lang="en-US" b="1" dirty="0" err="1">
                <a:solidFill>
                  <a:schemeClr val="bg1"/>
                </a:solidFill>
              </a:rPr>
              <a:t>networth_b</a:t>
            </a:r>
            <a:endParaRPr lang="en-US" b="1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B0F0"/>
                </a:solidFill>
              </a:rPr>
              <a:t>FROM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billionaire.bill</a:t>
            </a:r>
            <a:endParaRPr lang="en-US" b="1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B0F0"/>
                </a:solidFill>
              </a:rPr>
              <a:t>ORDER BY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networth_b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rgbClr val="00B0F0"/>
                </a:solidFill>
              </a:rPr>
              <a:t>DESC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B0F0"/>
                </a:solidFill>
              </a:rPr>
              <a:t>LIMIT</a:t>
            </a:r>
            <a:r>
              <a:rPr lang="en-US" b="1" dirty="0">
                <a:solidFill>
                  <a:schemeClr val="bg1"/>
                </a:solidFill>
              </a:rPr>
              <a:t> 5;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1A6D51-209C-5CC8-6A17-DD8AFBDDA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697" y="3109138"/>
            <a:ext cx="3085038" cy="14798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214;p44">
            <a:extLst>
              <a:ext uri="{FF2B5EF4-FFF2-40B4-BE49-F238E27FC236}">
                <a16:creationId xmlns:a16="http://schemas.microsoft.com/office/drawing/2014/main" id="{54465CFB-E727-140F-BB1C-986F6A39D8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9934" y="252624"/>
            <a:ext cx="4884077" cy="10046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+mj-lt"/>
              <a:buAutoNum type="arabicPeriod" startAt="2"/>
            </a:pPr>
            <a:r>
              <a:rPr lang="en-US" sz="1800" dirty="0">
                <a:solidFill>
                  <a:schemeClr val="tx2"/>
                </a:solidFill>
              </a:rPr>
              <a:t>Which industry in most </a:t>
            </a:r>
            <a:br>
              <a:rPr lang="en-US" sz="1800" dirty="0">
                <a:solidFill>
                  <a:schemeClr val="tx2"/>
                </a:solidFill>
              </a:rPr>
            </a:br>
            <a:r>
              <a:rPr lang="en-US" sz="1800" dirty="0">
                <a:solidFill>
                  <a:schemeClr val="tx2"/>
                </a:solidFill>
              </a:rPr>
              <a:t>billionaire in?</a:t>
            </a:r>
            <a:endParaRPr sz="1800" dirty="0">
              <a:solidFill>
                <a:schemeClr val="tx2"/>
              </a:solidFill>
            </a:endParaRPr>
          </a:p>
        </p:txBody>
      </p:sp>
      <p:sp>
        <p:nvSpPr>
          <p:cNvPr id="17" name="Google Shape;215;p44">
            <a:extLst>
              <a:ext uri="{FF2B5EF4-FFF2-40B4-BE49-F238E27FC236}">
                <a16:creationId xmlns:a16="http://schemas.microsoft.com/office/drawing/2014/main" id="{912ED196-5DB3-AE47-69AE-B36BE55FB678}"/>
              </a:ext>
            </a:extLst>
          </p:cNvPr>
          <p:cNvSpPr txBox="1">
            <a:spLocks/>
          </p:cNvSpPr>
          <p:nvPr/>
        </p:nvSpPr>
        <p:spPr>
          <a:xfrm>
            <a:off x="407636" y="2981070"/>
            <a:ext cx="1071835" cy="445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/>
            <a:r>
              <a:rPr lang="en-US" b="1" dirty="0"/>
              <a:t>Result:</a:t>
            </a:r>
          </a:p>
        </p:txBody>
      </p:sp>
      <p:cxnSp>
        <p:nvCxnSpPr>
          <p:cNvPr id="18" name="Google Shape;216;p44">
            <a:extLst>
              <a:ext uri="{FF2B5EF4-FFF2-40B4-BE49-F238E27FC236}">
                <a16:creationId xmlns:a16="http://schemas.microsoft.com/office/drawing/2014/main" id="{423025E0-354D-E26F-A4FA-15E05389408A}"/>
              </a:ext>
            </a:extLst>
          </p:cNvPr>
          <p:cNvCxnSpPr/>
          <p:nvPr/>
        </p:nvCxnSpPr>
        <p:spPr>
          <a:xfrm>
            <a:off x="407635" y="2216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7F0A26E-9919-4582-BE1F-641806C0CD80}"/>
              </a:ext>
            </a:extLst>
          </p:cNvPr>
          <p:cNvSpPr txBox="1"/>
          <p:nvPr/>
        </p:nvSpPr>
        <p:spPr>
          <a:xfrm>
            <a:off x="407636" y="1288298"/>
            <a:ext cx="9412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</a:rPr>
              <a:t>Query: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43DB4-5493-EC6F-88E6-5F1887AA1D8B}"/>
              </a:ext>
            </a:extLst>
          </p:cNvPr>
          <p:cNvSpPr txBox="1"/>
          <p:nvPr/>
        </p:nvSpPr>
        <p:spPr>
          <a:xfrm>
            <a:off x="407635" y="1596075"/>
            <a:ext cx="513927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B0F0"/>
                </a:solidFill>
              </a:rPr>
              <a:t>SELECT </a:t>
            </a:r>
            <a:r>
              <a:rPr lang="en-US" b="1" dirty="0">
                <a:solidFill>
                  <a:schemeClr val="bg1"/>
                </a:solidFill>
              </a:rPr>
              <a:t>industry, </a:t>
            </a:r>
            <a:r>
              <a:rPr lang="en-US" b="1" dirty="0">
                <a:solidFill>
                  <a:srgbClr val="00B0F0"/>
                </a:solidFill>
              </a:rPr>
              <a:t>COUNT</a:t>
            </a:r>
            <a:r>
              <a:rPr lang="en-US" b="1" dirty="0">
                <a:solidFill>
                  <a:schemeClr val="bg1"/>
                </a:solidFill>
              </a:rPr>
              <a:t>(industry)</a:t>
            </a:r>
            <a:r>
              <a:rPr lang="en-US" b="1" dirty="0">
                <a:solidFill>
                  <a:srgbClr val="00B0F0"/>
                </a:solidFill>
              </a:rPr>
              <a:t> AS </a:t>
            </a:r>
            <a:r>
              <a:rPr lang="en-US" b="1" dirty="0" err="1">
                <a:solidFill>
                  <a:schemeClr val="bg1"/>
                </a:solidFill>
              </a:rPr>
              <a:t>billionaire_count</a:t>
            </a:r>
            <a:endParaRPr lang="en-US" b="1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B0F0"/>
                </a:solidFill>
              </a:rPr>
              <a:t>FROM </a:t>
            </a:r>
            <a:r>
              <a:rPr lang="en-US" b="1" dirty="0" err="1">
                <a:solidFill>
                  <a:schemeClr val="bg1"/>
                </a:solidFill>
              </a:rPr>
              <a:t>billionaire.bill</a:t>
            </a:r>
            <a:endParaRPr lang="en-US" b="1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B0F0"/>
                </a:solidFill>
              </a:rPr>
              <a:t>GROUP BY </a:t>
            </a:r>
            <a:r>
              <a:rPr lang="en-US" b="1" dirty="0">
                <a:solidFill>
                  <a:schemeClr val="bg1"/>
                </a:solidFill>
              </a:rPr>
              <a:t>industry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B0F0"/>
                </a:solidFill>
              </a:rPr>
              <a:t>ORDER BY </a:t>
            </a:r>
            <a:r>
              <a:rPr lang="en-US" b="1" dirty="0" err="1">
                <a:solidFill>
                  <a:schemeClr val="bg1"/>
                </a:solidFill>
              </a:rPr>
              <a:t>billionaire_count</a:t>
            </a:r>
            <a:r>
              <a:rPr lang="en-US" b="1" dirty="0">
                <a:solidFill>
                  <a:srgbClr val="00B0F0"/>
                </a:solidFill>
              </a:rPr>
              <a:t> DESC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B0F0"/>
                </a:solidFill>
              </a:rPr>
              <a:t>LIMIT </a:t>
            </a:r>
            <a:r>
              <a:rPr lang="en-US" b="1" dirty="0">
                <a:solidFill>
                  <a:schemeClr val="bg1"/>
                </a:solidFill>
              </a:rPr>
              <a:t>1;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F44FE3C-08A0-A320-C9E0-E82B58CE5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00" y="3523930"/>
            <a:ext cx="3123377" cy="58638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14;p44">
            <a:extLst>
              <a:ext uri="{FF2B5EF4-FFF2-40B4-BE49-F238E27FC236}">
                <a16:creationId xmlns:a16="http://schemas.microsoft.com/office/drawing/2014/main" id="{50EFC05B-93B3-BE0F-8DE0-F793B8E323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9934" y="252624"/>
            <a:ext cx="4884077" cy="10046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+mj-lt"/>
              <a:buAutoNum type="arabicPeriod" startAt="3"/>
            </a:pPr>
            <a:r>
              <a:rPr lang="en-US" sz="1800" dirty="0">
                <a:solidFill>
                  <a:schemeClr val="tx2"/>
                </a:solidFill>
              </a:rPr>
              <a:t>What is the average age of billionaires in the world?</a:t>
            </a:r>
            <a:endParaRPr sz="1800" dirty="0">
              <a:solidFill>
                <a:schemeClr val="tx2"/>
              </a:solidFill>
            </a:endParaRPr>
          </a:p>
        </p:txBody>
      </p:sp>
      <p:sp>
        <p:nvSpPr>
          <p:cNvPr id="13" name="Google Shape;215;p44">
            <a:extLst>
              <a:ext uri="{FF2B5EF4-FFF2-40B4-BE49-F238E27FC236}">
                <a16:creationId xmlns:a16="http://schemas.microsoft.com/office/drawing/2014/main" id="{53043067-1E47-26F9-336D-0197792E097D}"/>
              </a:ext>
            </a:extLst>
          </p:cNvPr>
          <p:cNvSpPr txBox="1">
            <a:spLocks/>
          </p:cNvSpPr>
          <p:nvPr/>
        </p:nvSpPr>
        <p:spPr>
          <a:xfrm>
            <a:off x="407635" y="2458073"/>
            <a:ext cx="1071835" cy="445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/>
            <a:r>
              <a:rPr lang="en-US" b="1" dirty="0"/>
              <a:t>Result:</a:t>
            </a:r>
          </a:p>
        </p:txBody>
      </p:sp>
      <p:cxnSp>
        <p:nvCxnSpPr>
          <p:cNvPr id="14" name="Google Shape;216;p44">
            <a:extLst>
              <a:ext uri="{FF2B5EF4-FFF2-40B4-BE49-F238E27FC236}">
                <a16:creationId xmlns:a16="http://schemas.microsoft.com/office/drawing/2014/main" id="{6AE64E7B-2D23-FD20-755F-C2DDA406CE11}"/>
              </a:ext>
            </a:extLst>
          </p:cNvPr>
          <p:cNvCxnSpPr/>
          <p:nvPr/>
        </p:nvCxnSpPr>
        <p:spPr>
          <a:xfrm>
            <a:off x="407635" y="2216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229E14F-890E-C878-2B22-F50605A47DCA}"/>
              </a:ext>
            </a:extLst>
          </p:cNvPr>
          <p:cNvSpPr txBox="1"/>
          <p:nvPr/>
        </p:nvSpPr>
        <p:spPr>
          <a:xfrm>
            <a:off x="407636" y="1288298"/>
            <a:ext cx="9412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</a:rPr>
              <a:t>Query: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B7AC68-ACDA-9EA3-2208-1730C1D25B22}"/>
              </a:ext>
            </a:extLst>
          </p:cNvPr>
          <p:cNvSpPr txBox="1"/>
          <p:nvPr/>
        </p:nvSpPr>
        <p:spPr>
          <a:xfrm>
            <a:off x="407635" y="1596075"/>
            <a:ext cx="51392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B0F0"/>
                </a:solidFill>
              </a:rPr>
              <a:t>SELECT AVG</a:t>
            </a:r>
            <a:r>
              <a:rPr lang="en-US" b="1" dirty="0">
                <a:solidFill>
                  <a:schemeClr val="bg1"/>
                </a:solidFill>
              </a:rPr>
              <a:t>(age)</a:t>
            </a:r>
            <a:r>
              <a:rPr lang="en-US" b="1" dirty="0">
                <a:solidFill>
                  <a:srgbClr val="00B0F0"/>
                </a:solidFill>
              </a:rPr>
              <a:t> AS </a:t>
            </a:r>
            <a:r>
              <a:rPr lang="en-US" b="1" dirty="0" err="1">
                <a:solidFill>
                  <a:schemeClr val="bg1"/>
                </a:solidFill>
              </a:rPr>
              <a:t>average_age</a:t>
            </a:r>
            <a:endParaRPr lang="en-US" b="1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B0F0"/>
                </a:solidFill>
              </a:rPr>
              <a:t>FROM </a:t>
            </a:r>
            <a:r>
              <a:rPr lang="en-US" b="1" dirty="0" err="1">
                <a:solidFill>
                  <a:schemeClr val="bg1"/>
                </a:solidFill>
              </a:rPr>
              <a:t>billionaire.bill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4862A23-AB3E-D324-3377-0E451553A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448" y="3024206"/>
            <a:ext cx="2212688" cy="78295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4;p44">
            <a:extLst>
              <a:ext uri="{FF2B5EF4-FFF2-40B4-BE49-F238E27FC236}">
                <a16:creationId xmlns:a16="http://schemas.microsoft.com/office/drawing/2014/main" id="{0A93C01D-70D3-1DB7-0E5A-DFB7588338ED}"/>
              </a:ext>
            </a:extLst>
          </p:cNvPr>
          <p:cNvSpPr txBox="1">
            <a:spLocks/>
          </p:cNvSpPr>
          <p:nvPr/>
        </p:nvSpPr>
        <p:spPr>
          <a:xfrm>
            <a:off x="319934" y="252624"/>
            <a:ext cx="4884077" cy="1004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Montserrat ExtraBold"/>
              <a:buNone/>
              <a:defRPr sz="4500" b="1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342900" indent="-342900" algn="l">
              <a:buClr>
                <a:schemeClr val="tx2"/>
              </a:buClr>
              <a:buSzPct val="100000"/>
              <a:buFont typeface="+mj-lt"/>
              <a:buAutoNum type="arabicPeriod" startAt="4"/>
            </a:pPr>
            <a:r>
              <a:rPr lang="en-US" sz="1800" dirty="0">
                <a:solidFill>
                  <a:schemeClr val="tx2"/>
                </a:solidFill>
              </a:rPr>
              <a:t>Who is the youngest billionaire?</a:t>
            </a:r>
          </a:p>
        </p:txBody>
      </p:sp>
      <p:sp>
        <p:nvSpPr>
          <p:cNvPr id="7" name="Google Shape;215;p44">
            <a:extLst>
              <a:ext uri="{FF2B5EF4-FFF2-40B4-BE49-F238E27FC236}">
                <a16:creationId xmlns:a16="http://schemas.microsoft.com/office/drawing/2014/main" id="{E9A16A85-3A0D-848E-2758-7CF991279FBE}"/>
              </a:ext>
            </a:extLst>
          </p:cNvPr>
          <p:cNvSpPr txBox="1">
            <a:spLocks/>
          </p:cNvSpPr>
          <p:nvPr/>
        </p:nvSpPr>
        <p:spPr>
          <a:xfrm>
            <a:off x="407635" y="2458073"/>
            <a:ext cx="1071835" cy="445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/>
            <a:r>
              <a:rPr lang="en-US" b="1" dirty="0"/>
              <a:t>Result:</a:t>
            </a:r>
          </a:p>
        </p:txBody>
      </p:sp>
      <p:cxnSp>
        <p:nvCxnSpPr>
          <p:cNvPr id="8" name="Google Shape;216;p44">
            <a:extLst>
              <a:ext uri="{FF2B5EF4-FFF2-40B4-BE49-F238E27FC236}">
                <a16:creationId xmlns:a16="http://schemas.microsoft.com/office/drawing/2014/main" id="{90DF9939-CE89-4CDD-AB97-58488DC72618}"/>
              </a:ext>
            </a:extLst>
          </p:cNvPr>
          <p:cNvCxnSpPr/>
          <p:nvPr/>
        </p:nvCxnSpPr>
        <p:spPr>
          <a:xfrm>
            <a:off x="407635" y="2216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6B9D42-2875-BE6A-B0A2-D45618B4E4C9}"/>
              </a:ext>
            </a:extLst>
          </p:cNvPr>
          <p:cNvSpPr txBox="1"/>
          <p:nvPr/>
        </p:nvSpPr>
        <p:spPr>
          <a:xfrm>
            <a:off x="407635" y="1134409"/>
            <a:ext cx="9412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</a:rPr>
              <a:t>Query: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2664DE-4F1A-609C-04D3-657AB9AD9545}"/>
              </a:ext>
            </a:extLst>
          </p:cNvPr>
          <p:cNvSpPr txBox="1"/>
          <p:nvPr/>
        </p:nvSpPr>
        <p:spPr>
          <a:xfrm>
            <a:off x="407634" y="1442186"/>
            <a:ext cx="513927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B0F0"/>
                </a:solidFill>
              </a:rPr>
              <a:t>SELECT </a:t>
            </a:r>
            <a:r>
              <a:rPr lang="en-US" b="1" dirty="0">
                <a:solidFill>
                  <a:schemeClr val="bg1"/>
                </a:solidFill>
              </a:rPr>
              <a:t>name, age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B0F0"/>
                </a:solidFill>
              </a:rPr>
              <a:t>FROM </a:t>
            </a:r>
            <a:r>
              <a:rPr lang="en-US" b="1" dirty="0" err="1">
                <a:solidFill>
                  <a:schemeClr val="bg1"/>
                </a:solidFill>
              </a:rPr>
              <a:t>billionaire.bill</a:t>
            </a:r>
            <a:endParaRPr lang="en-US" b="1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B0F0"/>
                </a:solidFill>
              </a:rPr>
              <a:t>WHERE </a:t>
            </a:r>
            <a:r>
              <a:rPr lang="en-US" b="1" dirty="0">
                <a:solidFill>
                  <a:schemeClr val="bg1"/>
                </a:solidFill>
              </a:rPr>
              <a:t>age</a:t>
            </a:r>
            <a:r>
              <a:rPr lang="en-US" b="1" dirty="0">
                <a:solidFill>
                  <a:srgbClr val="00B0F0"/>
                </a:solidFill>
              </a:rPr>
              <a:t> = </a:t>
            </a:r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en-US" b="1" dirty="0">
                <a:solidFill>
                  <a:srgbClr val="00B0F0"/>
                </a:solidFill>
              </a:rPr>
              <a:t>SELECT MIN</a:t>
            </a:r>
            <a:r>
              <a:rPr lang="en-US" b="1" dirty="0">
                <a:solidFill>
                  <a:schemeClr val="bg1"/>
                </a:solidFill>
              </a:rPr>
              <a:t>(age) </a:t>
            </a:r>
            <a:r>
              <a:rPr lang="en-US" b="1" dirty="0">
                <a:solidFill>
                  <a:srgbClr val="00B0F0"/>
                </a:solidFill>
              </a:rPr>
              <a:t>FROM </a:t>
            </a:r>
            <a:r>
              <a:rPr lang="en-US" b="1" dirty="0" err="1">
                <a:solidFill>
                  <a:schemeClr val="bg1"/>
                </a:solidFill>
              </a:rPr>
              <a:t>billionaire.bill</a:t>
            </a:r>
            <a:r>
              <a:rPr lang="en-US" b="1" dirty="0">
                <a:solidFill>
                  <a:schemeClr val="bg1"/>
                </a:solidFill>
              </a:rPr>
              <a:t>);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F54B539-A47F-623C-E926-C24DEF19EA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294" y="3023858"/>
            <a:ext cx="2895451" cy="63848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14;p44">
            <a:extLst>
              <a:ext uri="{FF2B5EF4-FFF2-40B4-BE49-F238E27FC236}">
                <a16:creationId xmlns:a16="http://schemas.microsoft.com/office/drawing/2014/main" id="{6F59FCC2-AF9A-61AC-1AC3-21662C05B20C}"/>
              </a:ext>
            </a:extLst>
          </p:cNvPr>
          <p:cNvSpPr txBox="1">
            <a:spLocks/>
          </p:cNvSpPr>
          <p:nvPr/>
        </p:nvSpPr>
        <p:spPr>
          <a:xfrm>
            <a:off x="319934" y="252624"/>
            <a:ext cx="4884077" cy="1004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Montserrat ExtraBold"/>
              <a:buNone/>
              <a:defRPr sz="4500" b="1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342900" indent="-342900" algn="l">
              <a:buClr>
                <a:schemeClr val="tx2"/>
              </a:buClr>
              <a:buSzPct val="100000"/>
              <a:buFont typeface="+mj-lt"/>
              <a:buAutoNum type="arabicPeriod" startAt="5"/>
            </a:pPr>
            <a:r>
              <a:rPr lang="en-US" sz="1800" dirty="0">
                <a:solidFill>
                  <a:schemeClr val="tx2"/>
                </a:solidFill>
              </a:rPr>
              <a:t>What is the top 3 countries with the most billionaires?</a:t>
            </a:r>
          </a:p>
        </p:txBody>
      </p:sp>
      <p:sp>
        <p:nvSpPr>
          <p:cNvPr id="3" name="Google Shape;215;p44">
            <a:extLst>
              <a:ext uri="{FF2B5EF4-FFF2-40B4-BE49-F238E27FC236}">
                <a16:creationId xmlns:a16="http://schemas.microsoft.com/office/drawing/2014/main" id="{9BF3B5F5-EF7C-628B-CA51-A74F0D902FEA}"/>
              </a:ext>
            </a:extLst>
          </p:cNvPr>
          <p:cNvSpPr txBox="1">
            <a:spLocks/>
          </p:cNvSpPr>
          <p:nvPr/>
        </p:nvSpPr>
        <p:spPr>
          <a:xfrm>
            <a:off x="407635" y="3001176"/>
            <a:ext cx="1071835" cy="445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/>
            <a:r>
              <a:rPr lang="en-US" b="1" dirty="0"/>
              <a:t>Result:</a:t>
            </a:r>
          </a:p>
        </p:txBody>
      </p:sp>
      <p:cxnSp>
        <p:nvCxnSpPr>
          <p:cNvPr id="4" name="Google Shape;216;p44">
            <a:extLst>
              <a:ext uri="{FF2B5EF4-FFF2-40B4-BE49-F238E27FC236}">
                <a16:creationId xmlns:a16="http://schemas.microsoft.com/office/drawing/2014/main" id="{7D676118-95CD-D49E-D320-9FF8B7B68CBD}"/>
              </a:ext>
            </a:extLst>
          </p:cNvPr>
          <p:cNvCxnSpPr/>
          <p:nvPr/>
        </p:nvCxnSpPr>
        <p:spPr>
          <a:xfrm>
            <a:off x="407635" y="2216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8887C19-B782-0285-83E3-2D305DC19DD2}"/>
              </a:ext>
            </a:extLst>
          </p:cNvPr>
          <p:cNvSpPr txBox="1"/>
          <p:nvPr/>
        </p:nvSpPr>
        <p:spPr>
          <a:xfrm>
            <a:off x="407635" y="1257297"/>
            <a:ext cx="9412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</a:rPr>
              <a:t>Query: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4EB3B5-B43B-014C-0BA2-2A6DB1A7F734}"/>
              </a:ext>
            </a:extLst>
          </p:cNvPr>
          <p:cNvSpPr txBox="1"/>
          <p:nvPr/>
        </p:nvSpPr>
        <p:spPr>
          <a:xfrm>
            <a:off x="407635" y="1621239"/>
            <a:ext cx="513927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B0F0"/>
                </a:solidFill>
              </a:rPr>
              <a:t>SELECT </a:t>
            </a:r>
            <a:r>
              <a:rPr lang="en-US" b="1" dirty="0">
                <a:solidFill>
                  <a:schemeClr val="bg1"/>
                </a:solidFill>
              </a:rPr>
              <a:t>country, </a:t>
            </a:r>
            <a:r>
              <a:rPr lang="en-US" b="1" dirty="0">
                <a:solidFill>
                  <a:srgbClr val="00B0F0"/>
                </a:solidFill>
              </a:rPr>
              <a:t>COUNT</a:t>
            </a:r>
            <a:r>
              <a:rPr lang="en-US" b="1" dirty="0">
                <a:solidFill>
                  <a:schemeClr val="bg1"/>
                </a:solidFill>
              </a:rPr>
              <a:t>(country)</a:t>
            </a:r>
            <a:r>
              <a:rPr lang="en-US" b="1" dirty="0">
                <a:solidFill>
                  <a:srgbClr val="00B0F0"/>
                </a:solidFill>
              </a:rPr>
              <a:t> AS </a:t>
            </a:r>
            <a:r>
              <a:rPr lang="en-US" b="1" dirty="0" err="1">
                <a:solidFill>
                  <a:schemeClr val="bg1"/>
                </a:solidFill>
              </a:rPr>
              <a:t>billionaire_count</a:t>
            </a:r>
            <a:endParaRPr lang="en-US" b="1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B0F0"/>
                </a:solidFill>
              </a:rPr>
              <a:t>FROM </a:t>
            </a:r>
            <a:r>
              <a:rPr lang="en-US" b="1" dirty="0" err="1">
                <a:solidFill>
                  <a:schemeClr val="bg1"/>
                </a:solidFill>
              </a:rPr>
              <a:t>billionaire.bill</a:t>
            </a:r>
            <a:endParaRPr lang="en-US" b="1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B0F0"/>
                </a:solidFill>
              </a:rPr>
              <a:t>GROUP BY </a:t>
            </a:r>
            <a:r>
              <a:rPr lang="en-US" b="1" dirty="0">
                <a:solidFill>
                  <a:schemeClr val="bg1"/>
                </a:solidFill>
              </a:rPr>
              <a:t>country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B0F0"/>
                </a:solidFill>
              </a:rPr>
              <a:t>ORDER BY </a:t>
            </a:r>
            <a:r>
              <a:rPr lang="en-US" b="1" dirty="0" err="1">
                <a:solidFill>
                  <a:schemeClr val="bg1"/>
                </a:solidFill>
              </a:rPr>
              <a:t>billionaire_count</a:t>
            </a:r>
            <a:r>
              <a:rPr lang="en-US" b="1" dirty="0">
                <a:solidFill>
                  <a:srgbClr val="00B0F0"/>
                </a:solidFill>
              </a:rPr>
              <a:t> DESC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B0F0"/>
                </a:solidFill>
              </a:rPr>
              <a:t>LIMIT </a:t>
            </a:r>
            <a:r>
              <a:rPr lang="en-US" b="1" dirty="0">
                <a:solidFill>
                  <a:schemeClr val="bg1"/>
                </a:solidFill>
              </a:rPr>
              <a:t>3;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A2AA4C-1F59-F62A-1323-A4221CD13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653" y="3495623"/>
            <a:ext cx="3150372" cy="107637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14;p44">
            <a:extLst>
              <a:ext uri="{FF2B5EF4-FFF2-40B4-BE49-F238E27FC236}">
                <a16:creationId xmlns:a16="http://schemas.microsoft.com/office/drawing/2014/main" id="{4533F31E-829B-994F-6A3D-C0DCE3BE267B}"/>
              </a:ext>
            </a:extLst>
          </p:cNvPr>
          <p:cNvSpPr txBox="1">
            <a:spLocks/>
          </p:cNvSpPr>
          <p:nvPr/>
        </p:nvSpPr>
        <p:spPr>
          <a:xfrm>
            <a:off x="319934" y="252624"/>
            <a:ext cx="5139277" cy="1004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Montserrat ExtraBold"/>
              <a:buNone/>
              <a:defRPr sz="4500" b="1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342900" indent="-342900" algn="l">
              <a:buClr>
                <a:schemeClr val="tx2"/>
              </a:buClr>
              <a:buSzPct val="100000"/>
              <a:buFont typeface="+mj-lt"/>
              <a:buAutoNum type="arabicPeriod" startAt="6"/>
            </a:pPr>
            <a:r>
              <a:rPr lang="en-US" sz="1800" dirty="0">
                <a:solidFill>
                  <a:schemeClr val="tx2"/>
                </a:solidFill>
              </a:rPr>
              <a:t>What is the self made billionaire percentage from the total billionaire</a:t>
            </a:r>
          </a:p>
        </p:txBody>
      </p:sp>
      <p:sp>
        <p:nvSpPr>
          <p:cNvPr id="5" name="Google Shape;215;p44">
            <a:extLst>
              <a:ext uri="{FF2B5EF4-FFF2-40B4-BE49-F238E27FC236}">
                <a16:creationId xmlns:a16="http://schemas.microsoft.com/office/drawing/2014/main" id="{E034B6D1-2C21-4441-00C0-4D2F4C8453DA}"/>
              </a:ext>
            </a:extLst>
          </p:cNvPr>
          <p:cNvSpPr txBox="1">
            <a:spLocks/>
          </p:cNvSpPr>
          <p:nvPr/>
        </p:nvSpPr>
        <p:spPr>
          <a:xfrm>
            <a:off x="407635" y="3276483"/>
            <a:ext cx="1071835" cy="445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/>
            <a:r>
              <a:rPr lang="en-US" b="1" dirty="0"/>
              <a:t>Result:</a:t>
            </a:r>
          </a:p>
        </p:txBody>
      </p:sp>
      <p:cxnSp>
        <p:nvCxnSpPr>
          <p:cNvPr id="6" name="Google Shape;216;p44">
            <a:extLst>
              <a:ext uri="{FF2B5EF4-FFF2-40B4-BE49-F238E27FC236}">
                <a16:creationId xmlns:a16="http://schemas.microsoft.com/office/drawing/2014/main" id="{610129EE-FEE0-CE88-46D8-9BE74D86D5E2}"/>
              </a:ext>
            </a:extLst>
          </p:cNvPr>
          <p:cNvCxnSpPr/>
          <p:nvPr/>
        </p:nvCxnSpPr>
        <p:spPr>
          <a:xfrm>
            <a:off x="407635" y="2216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F1CE085-559E-F05B-E996-8717B752EAE5}"/>
              </a:ext>
            </a:extLst>
          </p:cNvPr>
          <p:cNvSpPr txBox="1"/>
          <p:nvPr/>
        </p:nvSpPr>
        <p:spPr>
          <a:xfrm>
            <a:off x="407635" y="1103408"/>
            <a:ext cx="9412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</a:rPr>
              <a:t>Query: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26AF9C-8EA3-4238-3078-0F444C494FA9}"/>
              </a:ext>
            </a:extLst>
          </p:cNvPr>
          <p:cNvSpPr txBox="1"/>
          <p:nvPr/>
        </p:nvSpPr>
        <p:spPr>
          <a:xfrm>
            <a:off x="407635" y="1481905"/>
            <a:ext cx="806401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B0F0"/>
                </a:solidFill>
              </a:rPr>
              <a:t>SELECT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selfmade</a:t>
            </a:r>
            <a:r>
              <a:rPr lang="en-US" b="1" dirty="0">
                <a:solidFill>
                  <a:schemeClr val="bg1"/>
                </a:solidFill>
              </a:rPr>
              <a:t>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>
                <a:solidFill>
                  <a:srgbClr val="00B0F0"/>
                </a:solidFill>
              </a:rPr>
              <a:t>COUNT</a:t>
            </a:r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en-US" b="1" dirty="0" err="1">
                <a:solidFill>
                  <a:schemeClr val="bg1"/>
                </a:solidFill>
              </a:rPr>
              <a:t>selfmade</a:t>
            </a:r>
            <a:r>
              <a:rPr lang="en-US" b="1" dirty="0">
                <a:solidFill>
                  <a:schemeClr val="bg1"/>
                </a:solidFill>
              </a:rPr>
              <a:t>) </a:t>
            </a:r>
            <a:r>
              <a:rPr lang="en-US" b="1" dirty="0">
                <a:solidFill>
                  <a:srgbClr val="00B0F0"/>
                </a:solidFill>
              </a:rPr>
              <a:t>AS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billionaire_count</a:t>
            </a:r>
            <a:r>
              <a:rPr lang="en-US" b="1" dirty="0">
                <a:solidFill>
                  <a:schemeClr val="bg1"/>
                </a:solidFill>
              </a:rPr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>
                <a:solidFill>
                  <a:srgbClr val="00B0F0"/>
                </a:solidFill>
              </a:rPr>
              <a:t>COUNT</a:t>
            </a:r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en-US" b="1" dirty="0" err="1">
                <a:solidFill>
                  <a:schemeClr val="bg1"/>
                </a:solidFill>
              </a:rPr>
              <a:t>selfmade</a:t>
            </a:r>
            <a:r>
              <a:rPr lang="en-US" b="1" dirty="0">
                <a:solidFill>
                  <a:schemeClr val="bg1"/>
                </a:solidFill>
              </a:rPr>
              <a:t>) * 100/(</a:t>
            </a:r>
            <a:r>
              <a:rPr lang="en-US" b="1" dirty="0">
                <a:solidFill>
                  <a:srgbClr val="00B0F0"/>
                </a:solidFill>
              </a:rPr>
              <a:t>SELECT COUNT</a:t>
            </a:r>
            <a:r>
              <a:rPr lang="en-US" b="1" dirty="0">
                <a:solidFill>
                  <a:schemeClr val="bg1"/>
                </a:solidFill>
              </a:rPr>
              <a:t>(*) </a:t>
            </a:r>
            <a:r>
              <a:rPr lang="en-US" b="1" dirty="0">
                <a:solidFill>
                  <a:srgbClr val="00B0F0"/>
                </a:solidFill>
              </a:rPr>
              <a:t>FROM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billionaire.bill</a:t>
            </a:r>
            <a:r>
              <a:rPr lang="en-US" b="1" dirty="0">
                <a:solidFill>
                  <a:schemeClr val="bg1"/>
                </a:solidFill>
              </a:rPr>
              <a:t>) </a:t>
            </a:r>
            <a:r>
              <a:rPr lang="en-US" b="1" dirty="0">
                <a:solidFill>
                  <a:srgbClr val="00B0F0"/>
                </a:solidFill>
              </a:rPr>
              <a:t>AS</a:t>
            </a:r>
            <a:r>
              <a:rPr lang="en-US" b="1" dirty="0">
                <a:solidFill>
                  <a:schemeClr val="bg1"/>
                </a:solidFill>
              </a:rPr>
              <a:t> percentage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B0F0"/>
                </a:solidFill>
              </a:rPr>
              <a:t>FROM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billionaire.bill</a:t>
            </a:r>
            <a:endParaRPr lang="en-US" b="1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B0F0"/>
                </a:solidFill>
              </a:rPr>
              <a:t>GROUP BY </a:t>
            </a:r>
            <a:r>
              <a:rPr lang="en-US" b="1" dirty="0" err="1">
                <a:solidFill>
                  <a:schemeClr val="bg1"/>
                </a:solidFill>
              </a:rPr>
              <a:t>selfmade</a:t>
            </a:r>
            <a:endParaRPr lang="en-US" b="1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B0F0"/>
                </a:solidFill>
              </a:rPr>
              <a:t>ORDER BY </a:t>
            </a:r>
            <a:r>
              <a:rPr lang="en-US" b="1" dirty="0">
                <a:solidFill>
                  <a:schemeClr val="bg1"/>
                </a:solidFill>
              </a:rPr>
              <a:t>percentage </a:t>
            </a:r>
            <a:r>
              <a:rPr lang="en-US" b="1" dirty="0">
                <a:solidFill>
                  <a:srgbClr val="00B0F0"/>
                </a:solidFill>
              </a:rPr>
              <a:t>DESC</a:t>
            </a:r>
            <a:r>
              <a:rPr lang="en-US" b="1" dirty="0">
                <a:solidFill>
                  <a:schemeClr val="bg1"/>
                </a:solidFill>
              </a:rPr>
              <a:t>;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73D5AE4-34AA-77CA-9B97-139C78C5A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797" y="3745601"/>
            <a:ext cx="3972686" cy="82639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14;p44">
            <a:extLst>
              <a:ext uri="{FF2B5EF4-FFF2-40B4-BE49-F238E27FC236}">
                <a16:creationId xmlns:a16="http://schemas.microsoft.com/office/drawing/2014/main" id="{77443C35-BCF4-EF20-C52F-70E26FA7D91F}"/>
              </a:ext>
            </a:extLst>
          </p:cNvPr>
          <p:cNvSpPr txBox="1">
            <a:spLocks/>
          </p:cNvSpPr>
          <p:nvPr/>
        </p:nvSpPr>
        <p:spPr>
          <a:xfrm>
            <a:off x="319934" y="252624"/>
            <a:ext cx="7311272" cy="1004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Montserrat ExtraBold"/>
              <a:buNone/>
              <a:defRPr sz="4500" b="1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342900" indent="-342900" algn="l">
              <a:buClr>
                <a:schemeClr val="tx2"/>
              </a:buClr>
              <a:buSzPct val="100000"/>
              <a:buFont typeface="+mj-lt"/>
              <a:buAutoNum type="arabicPeriod" startAt="7"/>
            </a:pPr>
            <a:r>
              <a:rPr lang="en-US" sz="1800" dirty="0">
                <a:solidFill>
                  <a:schemeClr val="tx2"/>
                </a:solidFill>
              </a:rPr>
              <a:t>What is the percentage of female self made billionaires from the total billionaire?</a:t>
            </a:r>
          </a:p>
        </p:txBody>
      </p:sp>
      <p:sp>
        <p:nvSpPr>
          <p:cNvPr id="5" name="Google Shape;215;p44">
            <a:extLst>
              <a:ext uri="{FF2B5EF4-FFF2-40B4-BE49-F238E27FC236}">
                <a16:creationId xmlns:a16="http://schemas.microsoft.com/office/drawing/2014/main" id="{B2FC37F6-F350-5EA5-56CE-EFC8C2B12A38}"/>
              </a:ext>
            </a:extLst>
          </p:cNvPr>
          <p:cNvSpPr txBox="1">
            <a:spLocks/>
          </p:cNvSpPr>
          <p:nvPr/>
        </p:nvSpPr>
        <p:spPr>
          <a:xfrm>
            <a:off x="407635" y="2566886"/>
            <a:ext cx="1071835" cy="445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/>
            <a:r>
              <a:rPr lang="en-US" b="1" dirty="0"/>
              <a:t>Result:</a:t>
            </a:r>
          </a:p>
        </p:txBody>
      </p:sp>
      <p:cxnSp>
        <p:nvCxnSpPr>
          <p:cNvPr id="6" name="Google Shape;216;p44">
            <a:extLst>
              <a:ext uri="{FF2B5EF4-FFF2-40B4-BE49-F238E27FC236}">
                <a16:creationId xmlns:a16="http://schemas.microsoft.com/office/drawing/2014/main" id="{7BBD3243-2F9C-E3EF-776E-94BC90077B75}"/>
              </a:ext>
            </a:extLst>
          </p:cNvPr>
          <p:cNvCxnSpPr/>
          <p:nvPr/>
        </p:nvCxnSpPr>
        <p:spPr>
          <a:xfrm>
            <a:off x="407635" y="2216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C8D27B4-7D7E-D560-47BD-2CEE37039EB6}"/>
              </a:ext>
            </a:extLst>
          </p:cNvPr>
          <p:cNvSpPr txBox="1"/>
          <p:nvPr/>
        </p:nvSpPr>
        <p:spPr>
          <a:xfrm>
            <a:off x="407635" y="1103408"/>
            <a:ext cx="9412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</a:rPr>
              <a:t>Query: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465663-6168-A4E2-3CF1-2782096F24F0}"/>
              </a:ext>
            </a:extLst>
          </p:cNvPr>
          <p:cNvSpPr txBox="1"/>
          <p:nvPr/>
        </p:nvSpPr>
        <p:spPr>
          <a:xfrm>
            <a:off x="407635" y="1481905"/>
            <a:ext cx="806401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B0F0"/>
                </a:solidFill>
              </a:rPr>
              <a:t>SELECT COUNT</a:t>
            </a:r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en-US" b="1" dirty="0" err="1">
                <a:solidFill>
                  <a:schemeClr val="bg1"/>
                </a:solidFill>
              </a:rPr>
              <a:t>selfmade</a:t>
            </a:r>
            <a:r>
              <a:rPr lang="en-US" b="1" dirty="0">
                <a:solidFill>
                  <a:schemeClr val="bg1"/>
                </a:solidFill>
              </a:rPr>
              <a:t>) </a:t>
            </a:r>
            <a:r>
              <a:rPr lang="en-US" b="1" dirty="0">
                <a:solidFill>
                  <a:srgbClr val="00B0F0"/>
                </a:solidFill>
              </a:rPr>
              <a:t>AS </a:t>
            </a:r>
            <a:r>
              <a:rPr lang="en-US" b="1" dirty="0" err="1">
                <a:solidFill>
                  <a:schemeClr val="bg1"/>
                </a:solidFill>
              </a:rPr>
              <a:t>female_selfmade</a:t>
            </a:r>
            <a:r>
              <a:rPr lang="en-US" b="1" dirty="0">
                <a:solidFill>
                  <a:schemeClr val="bg1"/>
                </a:solidFill>
              </a:rPr>
              <a:t>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B0F0"/>
                </a:solidFill>
              </a:rPr>
              <a:t>	</a:t>
            </a:r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en-US" b="1" dirty="0">
                <a:solidFill>
                  <a:srgbClr val="00B0F0"/>
                </a:solidFill>
              </a:rPr>
              <a:t>COUNT</a:t>
            </a:r>
            <a:r>
              <a:rPr lang="en-US" b="1" dirty="0">
                <a:solidFill>
                  <a:schemeClr val="bg1"/>
                </a:solidFill>
              </a:rPr>
              <a:t>(*)/</a:t>
            </a:r>
            <a:r>
              <a:rPr lang="en-US" b="1" dirty="0">
                <a:solidFill>
                  <a:srgbClr val="00B0F0"/>
                </a:solidFill>
              </a:rPr>
              <a:t>(SELECT COUNT</a:t>
            </a:r>
            <a:r>
              <a:rPr lang="en-US" b="1" dirty="0">
                <a:solidFill>
                  <a:schemeClr val="bg1"/>
                </a:solidFill>
              </a:rPr>
              <a:t>(*)</a:t>
            </a:r>
            <a:r>
              <a:rPr lang="en-US" b="1" dirty="0">
                <a:solidFill>
                  <a:srgbClr val="00B0F0"/>
                </a:solidFill>
              </a:rPr>
              <a:t> FROM </a:t>
            </a:r>
            <a:r>
              <a:rPr lang="en-US" b="1" dirty="0" err="1">
                <a:solidFill>
                  <a:schemeClr val="bg1"/>
                </a:solidFill>
              </a:rPr>
              <a:t>billionaire.bill</a:t>
            </a:r>
            <a:r>
              <a:rPr lang="en-US" b="1" dirty="0">
                <a:solidFill>
                  <a:schemeClr val="bg1"/>
                </a:solidFill>
              </a:rPr>
              <a:t>))*100 </a:t>
            </a:r>
            <a:r>
              <a:rPr lang="en-US" b="1" dirty="0">
                <a:solidFill>
                  <a:srgbClr val="00B0F0"/>
                </a:solidFill>
              </a:rPr>
              <a:t>AS </a:t>
            </a:r>
            <a:r>
              <a:rPr lang="en-US" b="1" dirty="0">
                <a:solidFill>
                  <a:schemeClr val="bg1"/>
                </a:solidFill>
              </a:rPr>
              <a:t>percentage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B0F0"/>
                </a:solidFill>
              </a:rPr>
              <a:t>FROM </a:t>
            </a:r>
            <a:r>
              <a:rPr lang="en-US" b="1" dirty="0" err="1">
                <a:solidFill>
                  <a:schemeClr val="bg1"/>
                </a:solidFill>
              </a:rPr>
              <a:t>billionaire.bill</a:t>
            </a:r>
            <a:endParaRPr lang="en-US" b="1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B0F0"/>
                </a:solidFill>
              </a:rPr>
              <a:t>WHERE </a:t>
            </a:r>
            <a:r>
              <a:rPr lang="en-US" b="1" dirty="0" err="1">
                <a:solidFill>
                  <a:schemeClr val="bg1"/>
                </a:solidFill>
              </a:rPr>
              <a:t>selfmade</a:t>
            </a:r>
            <a:r>
              <a:rPr lang="en-US" b="1" dirty="0">
                <a:solidFill>
                  <a:schemeClr val="bg1"/>
                </a:solidFill>
              </a:rPr>
              <a:t> = '</a:t>
            </a:r>
            <a:r>
              <a:rPr lang="en-US" b="1" dirty="0">
                <a:solidFill>
                  <a:srgbClr val="00B0F0"/>
                </a:solidFill>
              </a:rPr>
              <a:t>TRUE</a:t>
            </a:r>
            <a:r>
              <a:rPr lang="en-US" b="1" dirty="0">
                <a:solidFill>
                  <a:schemeClr val="bg1"/>
                </a:solidFill>
              </a:rPr>
              <a:t>' </a:t>
            </a:r>
            <a:r>
              <a:rPr lang="en-US" b="1" dirty="0">
                <a:solidFill>
                  <a:srgbClr val="00B0F0"/>
                </a:solidFill>
              </a:rPr>
              <a:t>AND </a:t>
            </a:r>
            <a:r>
              <a:rPr lang="en-US" b="1" dirty="0">
                <a:solidFill>
                  <a:schemeClr val="bg1"/>
                </a:solidFill>
              </a:rPr>
              <a:t>gender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=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'</a:t>
            </a:r>
            <a:r>
              <a:rPr lang="en-US" b="1" dirty="0">
                <a:solidFill>
                  <a:srgbClr val="00B0F0"/>
                </a:solidFill>
              </a:rPr>
              <a:t>F</a:t>
            </a:r>
            <a:r>
              <a:rPr lang="en-US" b="1" dirty="0">
                <a:solidFill>
                  <a:schemeClr val="bg1"/>
                </a:solidFill>
              </a:rPr>
              <a:t>';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8B8B828-5788-D27C-9421-6A7DB2573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31" y="3142950"/>
            <a:ext cx="2961973" cy="6692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uturistic Background by Slidesgo">
  <a:themeElements>
    <a:clrScheme name="Simple Light">
      <a:dk1>
        <a:srgbClr val="001633"/>
      </a:dk1>
      <a:lt1>
        <a:srgbClr val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301</Words>
  <Application>Microsoft Office PowerPoint</Application>
  <PresentationFormat>On-screen Show (16:9)</PresentationFormat>
  <Paragraphs>53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Montserrat ExtraBold</vt:lpstr>
      <vt:lpstr>Montserrat</vt:lpstr>
      <vt:lpstr>Montserrat ExtraLight</vt:lpstr>
      <vt:lpstr>Futuristic Background by Slidesgo</vt:lpstr>
      <vt:lpstr>Billionaire Dataset</vt:lpstr>
      <vt:lpstr>Top 5 richest person in the world, from highest to lowest net worth</vt:lpstr>
      <vt:lpstr>Which industry in most  billionaire in?</vt:lpstr>
      <vt:lpstr>What is the average age of billionaires in the world?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Billionaire Dataset</dc:title>
  <cp:lastModifiedBy>Dylan Loh</cp:lastModifiedBy>
  <cp:revision>2</cp:revision>
  <dcterms:modified xsi:type="dcterms:W3CDTF">2023-10-19T09:20:27Z</dcterms:modified>
</cp:coreProperties>
</file>