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10018713" cy="68881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9FFA1-1349-06AE-EFB7-E8F05B50B202}" v="52" dt="2022-09-30T07:40:1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D01BB69-E9A9-42D4-B798-3F58CD7F77C4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3287" cy="258445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01880" y="3272040"/>
            <a:ext cx="8014680" cy="3099240"/>
          </a:xfrm>
          <a:prstGeom prst="rect">
            <a:avLst/>
          </a:prstGeom>
        </p:spPr>
        <p:txBody>
          <a:bodyPr lIns="92520" tIns="46080" rIns="92520" bIns="460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5675040" y="6542640"/>
            <a:ext cx="4341240" cy="34416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>
            <a:noAutofit/>
          </a:bodyPr>
          <a:lstStyle/>
          <a:p>
            <a:pPr algn="r">
              <a:lnSpc>
                <a:spcPct val="100000"/>
              </a:lnSpc>
            </a:pPr>
            <a:fld id="{DC6CDB1C-70F7-44D4-8B96-FF3179DC04BD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3287" cy="258445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001880" y="3272040"/>
            <a:ext cx="8014680" cy="3099240"/>
          </a:xfrm>
          <a:prstGeom prst="rect">
            <a:avLst/>
          </a:prstGeom>
        </p:spPr>
        <p:txBody>
          <a:bodyPr lIns="92520" tIns="46080" rIns="92520" bIns="460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5675040" y="6542640"/>
            <a:ext cx="4341240" cy="34416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>
            <a:noAutofit/>
          </a:bodyPr>
          <a:lstStyle/>
          <a:p>
            <a:pPr algn="r">
              <a:lnSpc>
                <a:spcPct val="100000"/>
              </a:lnSpc>
            </a:pPr>
            <a:fld id="{C0FA24FE-7DEC-4884-90D8-D0BD5D983798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3287" cy="258445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01880" y="3272040"/>
            <a:ext cx="8014680" cy="3099240"/>
          </a:xfrm>
          <a:prstGeom prst="rect">
            <a:avLst/>
          </a:prstGeom>
        </p:spPr>
        <p:txBody>
          <a:bodyPr lIns="92520" tIns="46080" rIns="92520" bIns="460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5675040" y="6542640"/>
            <a:ext cx="4341240" cy="34416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>
            <a:noAutofit/>
          </a:bodyPr>
          <a:lstStyle/>
          <a:p>
            <a:pPr algn="r">
              <a:lnSpc>
                <a:spcPct val="100000"/>
              </a:lnSpc>
            </a:pPr>
            <a:fld id="{DA90064E-678F-4A2B-8CBC-70168F69E369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8208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4360" y="3964680"/>
            <a:ext cx="8208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89060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84360" y="396468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890600" y="396468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59960" y="126864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5560" y="126864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84360" y="396468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59960" y="396468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235560" y="396468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84360" y="1268640"/>
            <a:ext cx="8208720" cy="516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8208720" cy="516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4005720" cy="516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890600" y="1268640"/>
            <a:ext cx="4005720" cy="516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4360" y="116640"/>
            <a:ext cx="8208720" cy="4273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890600" y="1268640"/>
            <a:ext cx="4005720" cy="516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84360" y="396468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84360" y="1268640"/>
            <a:ext cx="8208720" cy="516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4005720" cy="516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9060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890600" y="396468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89060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84360" y="3964680"/>
            <a:ext cx="8208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8208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4360" y="3964680"/>
            <a:ext cx="8208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89060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84360" y="396468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890600" y="396468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59960" y="126864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5560" y="126864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84360" y="396468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459960" y="396468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235560" y="3964680"/>
            <a:ext cx="26431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8208720" cy="516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4005720" cy="516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890600" y="1268640"/>
            <a:ext cx="4005720" cy="516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4360" y="116640"/>
            <a:ext cx="8208720" cy="4273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890600" y="1268640"/>
            <a:ext cx="4005720" cy="516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84360" y="396468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4005720" cy="516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89060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890600" y="396468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890600" y="1268640"/>
            <a:ext cx="4005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4360" y="3964680"/>
            <a:ext cx="8208720" cy="246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772040" cy="14695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000" b="0" strike="noStrike" spc="-1">
                <a:solidFill>
                  <a:srgbClr val="000000"/>
                </a:solidFill>
                <a:latin typeface="Arial"/>
              </a:rPr>
              <a:t>Cliquez et modifiez le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4360" y="116640"/>
            <a:ext cx="8208720" cy="92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Arial"/>
              </a:rPr>
              <a:t>Cliquez et modifiez le titre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4360" y="1268640"/>
            <a:ext cx="8208720" cy="51613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modifier les styles du texte du masque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Deuxième niveau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Troisième niveau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Quatrième niveau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Cinquième niveau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684360" y="6524640"/>
            <a:ext cx="1583280" cy="196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January 2019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2267640" y="6524640"/>
            <a:ext cx="5040360" cy="196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Master TAL - Speech Processing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308360" y="6524640"/>
            <a:ext cx="1584360" cy="196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76CD3BF-0EF2-42B3-B137-E9014C4A050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3" name="Line 6"/>
          <p:cNvSpPr/>
          <p:nvPr/>
        </p:nvSpPr>
        <p:spPr>
          <a:xfrm>
            <a:off x="684000" y="1132920"/>
            <a:ext cx="8209080" cy="0"/>
          </a:xfrm>
          <a:prstGeom prst="line">
            <a:avLst/>
          </a:prstGeom>
          <a:ln w="50760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29718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Master TAL</a:t>
            </a:r>
            <a:br>
              <a:rPr sz="1200"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Speech processing</a:t>
            </a:r>
            <a:br>
              <a:rPr sz="1200"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---</a:t>
            </a:r>
            <a:br>
              <a:rPr sz="1200"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Introduction</a:t>
            </a:r>
            <a:br>
              <a:rPr sz="1200" dirty="0"/>
            </a:br>
            <a:br>
              <a:rPr sz="1200" dirty="0"/>
            </a:br>
            <a:br>
              <a:rPr sz="12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LORIA – INRIA - Nancy</a:t>
            </a:r>
            <a:endParaRPr lang="fr-F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Image 3"/>
          <p:cNvPicPr/>
          <p:nvPr/>
        </p:nvPicPr>
        <p:blipFill>
          <a:blip r:embed="rId3"/>
          <a:stretch/>
        </p:blipFill>
        <p:spPr>
          <a:xfrm>
            <a:off x="7742520" y="3931560"/>
            <a:ext cx="1003320" cy="361080"/>
          </a:xfrm>
          <a:prstGeom prst="rect">
            <a:avLst/>
          </a:prstGeom>
          <a:ln>
            <a:noFill/>
          </a:ln>
        </p:spPr>
      </p:pic>
      <p:pic>
        <p:nvPicPr>
          <p:cNvPr id="88" name="Image 4"/>
          <p:cNvPicPr/>
          <p:nvPr/>
        </p:nvPicPr>
        <p:blipFill>
          <a:blip r:embed="rId4"/>
          <a:stretch/>
        </p:blipFill>
        <p:spPr>
          <a:xfrm>
            <a:off x="7947000" y="4419720"/>
            <a:ext cx="594720" cy="594720"/>
          </a:xfrm>
          <a:prstGeom prst="rect">
            <a:avLst/>
          </a:prstGeom>
          <a:ln>
            <a:noFill/>
          </a:ln>
        </p:spPr>
      </p:pic>
      <p:pic>
        <p:nvPicPr>
          <p:cNvPr id="89" name="Image 5"/>
          <p:cNvPicPr/>
          <p:nvPr/>
        </p:nvPicPr>
        <p:blipFill>
          <a:blip r:embed="rId5"/>
          <a:stretch/>
        </p:blipFill>
        <p:spPr>
          <a:xfrm>
            <a:off x="7596360" y="5141160"/>
            <a:ext cx="1295640" cy="57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4360" y="116640"/>
            <a:ext cx="8208720" cy="921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Speech processing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84360" y="1268640"/>
            <a:ext cx="8208720" cy="516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Automatic speech processing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Speech signal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Signal processing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Hidden Markov modeling approach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Neural network based modeling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Two aspects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358776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Speech recognition	Romain Serizel, Paul Magron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358776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Speech synthesis	Slim Ouni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684360" y="6524640"/>
            <a:ext cx="1583280" cy="196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2021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2267640" y="6524640"/>
            <a:ext cx="5040360" cy="196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Master TAL - Speech Processing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4" name="TextShape 5"/>
          <p:cNvSpPr txBox="1"/>
          <p:nvPr/>
        </p:nvSpPr>
        <p:spPr>
          <a:xfrm>
            <a:off x="7308360" y="6524640"/>
            <a:ext cx="1584360" cy="196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259F7EC-8842-45D7-B859-97F5E5BFC40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37023" y="116640"/>
            <a:ext cx="8448562" cy="921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/>
            <a:r>
              <a:rPr lang="en-US" sz="2800" b="1" strike="noStrike" spc="-1" dirty="0">
                <a:solidFill>
                  <a:srgbClr val="000000"/>
                </a:solidFill>
                <a:latin typeface="Arial"/>
              </a:rPr>
              <a:t>Speech recognition</a:t>
            </a:r>
            <a:r>
              <a:rPr lang="en-US" sz="2800" b="1" spc="-1" dirty="0">
                <a:solidFill>
                  <a:srgbClr val="000000"/>
                </a:solidFill>
                <a:latin typeface="Arial"/>
              </a:rPr>
              <a:t> -- Content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4360" y="1268640"/>
            <a:ext cx="8208720" cy="516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Speech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Production, perception, sounds of the language, …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Basics of speech recognition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Acoustic analysis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Acoustic templates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Hidden Markov models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Automatic speech recognition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Lexicons, language models, continuous speech recognition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Variability, performances, robustness &amp; adaptation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Deep neural networks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Neural networks, recurrent networks, convolutional networks, ...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Application to acoustic modeling and language modeling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Extracting other information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Para-linguistic information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Speaker and language recognition </a:t>
            </a: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684360" y="6524640"/>
            <a:ext cx="1583280" cy="196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2021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2267640" y="6524640"/>
            <a:ext cx="5040360" cy="196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Master TAL - Speech Processing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7308360" y="6524640"/>
            <a:ext cx="1584360" cy="196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E57DEA3-A181-444A-9F59-E5C3C2AF657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4360" y="116640"/>
            <a:ext cx="8208720" cy="921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/>
            <a:r>
              <a:rPr lang="en-US" sz="2800" b="1" strike="noStrike" spc="-1" dirty="0">
                <a:solidFill>
                  <a:srgbClr val="000000"/>
                </a:solidFill>
                <a:latin typeface="Arial"/>
              </a:rPr>
              <a:t>Speech recognition </a:t>
            </a:r>
            <a:r>
              <a:rPr lang="en-US" sz="2800" b="1" spc="-1" dirty="0">
                <a:solidFill>
                  <a:srgbClr val="000000"/>
                </a:solidFill>
                <a:latin typeface="Arial"/>
              </a:rPr>
              <a:t>-- Organization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84360" y="1268640"/>
            <a:ext cx="8208720" cy="5161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2900" indent="-34226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Organization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2950" lvl="1" indent="-28511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6 hours lectures &amp; 6 hours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practicals</a:t>
            </a:r>
            <a:endParaRPr lang="fr-FR" sz="1600" b="0" strike="noStrike" spc="-1" dirty="0" err="1">
              <a:solidFill>
                <a:srgbClr val="000000"/>
              </a:solidFill>
              <a:latin typeface="Calibri"/>
            </a:endParaRPr>
          </a:p>
          <a:p>
            <a:pPr marL="342900" indent="-342265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Lectures (Romain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Serizel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2950" lvl="1" indent="-285115"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30/9,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7/10, 25/11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14.00 – 16.00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265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Practicals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spc="-1" dirty="0">
                <a:solidFill>
                  <a:srgbClr val="000000"/>
                </a:solidFill>
                <a:latin typeface="Arial"/>
                <a:cs typeface="Arial"/>
              </a:rPr>
              <a:t>P. </a:t>
            </a:r>
            <a:r>
              <a:rPr lang="en-US" sz="1600" spc="-1" dirty="0" err="1">
                <a:solidFill>
                  <a:srgbClr val="000000"/>
                </a:solidFill>
                <a:latin typeface="Arial"/>
                <a:cs typeface="Arial"/>
              </a:rPr>
              <a:t>Magron</a:t>
            </a:r>
            <a:r>
              <a:rPr lang="en-US" sz="1600" spc="-1" dirty="0">
                <a:solidFill>
                  <a:srgbClr val="000000"/>
                </a:solidFill>
                <a:latin typeface="Arial"/>
                <a:cs typeface="Arial"/>
              </a:rPr>
              <a:t>: Grp. 1,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R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Serizel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Grp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2950" lvl="1" indent="-285115"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14/10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21/10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2/12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14.00 – 16.00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>
              <a:rPr dirty="0"/>
            </a:br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  <a:p>
            <a:pPr marL="342900" indent="-342265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Marks: 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</a:rPr>
              <a:t>a priori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 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742950" lvl="1" indent="-28511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Marks with respect to work / reports associated to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practicals</a:t>
            </a:r>
            <a:endParaRPr lang="fr-FR" sz="1600" b="0" strike="noStrike" spc="-1" dirty="0" err="1">
              <a:solidFill>
                <a:srgbClr val="000000"/>
              </a:solidFill>
              <a:latin typeface="Calibri"/>
            </a:endParaRPr>
          </a:p>
          <a:p>
            <a:pPr marL="742950" lvl="1" indent="-28511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Marks associated to the exam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684360" y="6524640"/>
            <a:ext cx="1583280" cy="196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2021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2267640" y="6524640"/>
            <a:ext cx="5040360" cy="196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Master TAL - Speech Processing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7308360" y="6524640"/>
            <a:ext cx="1584360" cy="196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35728F2-5A92-4820-9340-359817206ED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9181</TotalTime>
  <Words>260</Words>
  <Application>Microsoft Office PowerPoint</Application>
  <PresentationFormat>Affichage à l'écran (4:3)</PresentationFormat>
  <Paragraphs>74</Paragraphs>
  <Slides>4</Slides>
  <Notes>3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>loria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Reconnaissance de la parole</dc:title>
  <dc:subject/>
  <dc:creator>Denis Jouvet</dc:creator>
  <dc:description/>
  <cp:lastModifiedBy/>
  <cp:revision>516</cp:revision>
  <cp:lastPrinted>2015-10-18T06:52:09Z</cp:lastPrinted>
  <dcterms:created xsi:type="dcterms:W3CDTF">2011-02-02T09:24:25Z</dcterms:created>
  <dcterms:modified xsi:type="dcterms:W3CDTF">2022-09-30T07:40:19Z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loria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