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0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1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2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3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30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31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32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38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307" r:id="rId5"/>
    <p:sldId id="270" r:id="rId6"/>
    <p:sldId id="275" r:id="rId7"/>
    <p:sldId id="259" r:id="rId8"/>
    <p:sldId id="304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4" r:id="rId20"/>
    <p:sldId id="272" r:id="rId21"/>
    <p:sldId id="276" r:id="rId22"/>
    <p:sldId id="278" r:id="rId23"/>
    <p:sldId id="273" r:id="rId24"/>
    <p:sldId id="279" r:id="rId25"/>
    <p:sldId id="280" r:id="rId26"/>
    <p:sldId id="281" r:id="rId27"/>
    <p:sldId id="283" r:id="rId28"/>
    <p:sldId id="299" r:id="rId29"/>
    <p:sldId id="284" r:id="rId30"/>
    <p:sldId id="285" r:id="rId31"/>
    <p:sldId id="301" r:id="rId32"/>
    <p:sldId id="302" r:id="rId33"/>
    <p:sldId id="303" r:id="rId34"/>
    <p:sldId id="300" r:id="rId35"/>
    <p:sldId id="287" r:id="rId36"/>
    <p:sldId id="288" r:id="rId37"/>
    <p:sldId id="289" r:id="rId38"/>
    <p:sldId id="295" r:id="rId39"/>
    <p:sldId id="296" r:id="rId40"/>
    <p:sldId id="305" r:id="rId41"/>
    <p:sldId id="29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62" autoAdjust="0"/>
    <p:restoredTop sz="94660"/>
  </p:normalViewPr>
  <p:slideViewPr>
    <p:cSldViewPr>
      <p:cViewPr>
        <p:scale>
          <a:sx n="70" d="100"/>
          <a:sy n="70" d="100"/>
        </p:scale>
        <p:origin x="-114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5DF9D-84DD-425B-B0E0-C9921EDADF57}" type="doc">
      <dgm:prSet loTypeId="urn:microsoft.com/office/officeart/2005/8/layout/vList2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2F3737E7-BCA6-430D-8B3B-46A59DFB8500}">
      <dgm:prSet phldrT="[Text]" custT="1"/>
      <dgm:spPr/>
      <dgm:t>
        <a:bodyPr/>
        <a:lstStyle/>
        <a:p>
          <a:r>
            <a:rPr lang="en-IN" sz="4400" b="1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rPr>
            <a:t>CONTENT</a:t>
          </a:r>
          <a:endParaRPr lang="en-IN" sz="4400" b="1" dirty="0">
            <a:solidFill>
              <a:schemeClr val="tx2">
                <a:lumMod val="75000"/>
              </a:schemeClr>
            </a:solidFill>
            <a:latin typeface="Cambria" pitchFamily="18" charset="0"/>
          </a:endParaRPr>
        </a:p>
      </dgm:t>
    </dgm:pt>
    <dgm:pt modelId="{5E552CCF-BB44-4FB1-9311-6D3F05A18B00}" type="parTrans" cxnId="{D7C9FCDC-A7DE-43C4-88E3-3876E2ACF574}">
      <dgm:prSet/>
      <dgm:spPr/>
      <dgm:t>
        <a:bodyPr/>
        <a:lstStyle/>
        <a:p>
          <a:endParaRPr lang="en-IN"/>
        </a:p>
      </dgm:t>
    </dgm:pt>
    <dgm:pt modelId="{8D99BAAA-23AE-41DE-8B4B-FBE534AEA881}" type="sibTrans" cxnId="{D7C9FCDC-A7DE-43C4-88E3-3876E2ACF574}">
      <dgm:prSet/>
      <dgm:spPr/>
      <dgm:t>
        <a:bodyPr/>
        <a:lstStyle/>
        <a:p>
          <a:endParaRPr lang="en-IN"/>
        </a:p>
      </dgm:t>
    </dgm:pt>
    <dgm:pt modelId="{3B5591D8-ED7A-4A5C-9DE8-09EA190E6B27}" type="pres">
      <dgm:prSet presAssocID="{C055DF9D-84DD-425B-B0E0-C9921EDADF5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E7D5FE6-17A8-4FB8-8D15-DEEBEF424492}" type="pres">
      <dgm:prSet presAssocID="{2F3737E7-BCA6-430D-8B3B-46A59DFB8500}" presName="parentText" presStyleLbl="node1" presStyleIdx="0" presStyleCnt="1" custAng="0" custScaleY="1402994" custLinFactNeighborY="7639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945141E-9D05-4E8B-9564-15561C863FEB}" type="presOf" srcId="{C055DF9D-84DD-425B-B0E0-C9921EDADF57}" destId="{3B5591D8-ED7A-4A5C-9DE8-09EA190E6B27}" srcOrd="0" destOrd="0" presId="urn:microsoft.com/office/officeart/2005/8/layout/vList2"/>
    <dgm:cxn modelId="{615560DC-5E3C-4345-9331-F88C327E5321}" type="presOf" srcId="{2F3737E7-BCA6-430D-8B3B-46A59DFB8500}" destId="{1E7D5FE6-17A8-4FB8-8D15-DEEBEF424492}" srcOrd="0" destOrd="0" presId="urn:microsoft.com/office/officeart/2005/8/layout/vList2"/>
    <dgm:cxn modelId="{D7C9FCDC-A7DE-43C4-88E3-3876E2ACF574}" srcId="{C055DF9D-84DD-425B-B0E0-C9921EDADF57}" destId="{2F3737E7-BCA6-430D-8B3B-46A59DFB8500}" srcOrd="0" destOrd="0" parTransId="{5E552CCF-BB44-4FB1-9311-6D3F05A18B00}" sibTransId="{8D99BAAA-23AE-41DE-8B4B-FBE534AEA881}"/>
    <dgm:cxn modelId="{989E6487-B93C-4574-9C5E-07D15AB6974F}" type="presParOf" srcId="{3B5591D8-ED7A-4A5C-9DE8-09EA190E6B27}" destId="{1E7D5FE6-17A8-4FB8-8D15-DEEBEF42449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C480A33-85F7-4F94-BDFB-CAC070A68617}" type="doc">
      <dgm:prSet loTypeId="urn:microsoft.com/office/officeart/2005/8/layout/vList2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CCFC5FB5-A576-456C-9596-8D4F5B15DE1B}">
      <dgm:prSet phldrT="[Text]" custT="1"/>
      <dgm:spPr/>
      <dgm:t>
        <a:bodyPr/>
        <a:lstStyle/>
        <a:p>
          <a:r>
            <a:rPr lang="en-IN" sz="32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Generation of  UID number(Continued)</a:t>
          </a:r>
          <a:endParaRPr lang="en-IN" sz="3200" b="1" dirty="0">
            <a:solidFill>
              <a:schemeClr val="accent2">
                <a:lumMod val="75000"/>
              </a:schemeClr>
            </a:solidFill>
            <a:latin typeface="Cambria" pitchFamily="18" charset="0"/>
          </a:endParaRPr>
        </a:p>
      </dgm:t>
    </dgm:pt>
    <dgm:pt modelId="{EE59D3BF-74D6-49AD-851F-26196D81D047}" type="parTrans" cxnId="{AA3EE635-4AA7-4A2D-8827-921BE224F7F2}">
      <dgm:prSet/>
      <dgm:spPr/>
      <dgm:t>
        <a:bodyPr/>
        <a:lstStyle/>
        <a:p>
          <a:endParaRPr lang="en-IN"/>
        </a:p>
      </dgm:t>
    </dgm:pt>
    <dgm:pt modelId="{DAFCC63D-9BB7-439E-9791-BDD4F3D4AF65}" type="sibTrans" cxnId="{AA3EE635-4AA7-4A2D-8827-921BE224F7F2}">
      <dgm:prSet/>
      <dgm:spPr/>
      <dgm:t>
        <a:bodyPr/>
        <a:lstStyle/>
        <a:p>
          <a:endParaRPr lang="en-IN"/>
        </a:p>
      </dgm:t>
    </dgm:pt>
    <dgm:pt modelId="{84872A46-D7CE-4D8D-A446-7139D0BEE225}" type="pres">
      <dgm:prSet presAssocID="{5C480A33-85F7-4F94-BDFB-CAC070A6861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E9D5A93-8F3F-4C1E-874B-984D4EF5A870}" type="pres">
      <dgm:prSet presAssocID="{CCFC5FB5-A576-456C-9596-8D4F5B15DE1B}" presName="parentText" presStyleLbl="node1" presStyleIdx="0" presStyleCnt="1" custLinFactNeighborY="-312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A3EE635-4AA7-4A2D-8827-921BE224F7F2}" srcId="{5C480A33-85F7-4F94-BDFB-CAC070A68617}" destId="{CCFC5FB5-A576-456C-9596-8D4F5B15DE1B}" srcOrd="0" destOrd="0" parTransId="{EE59D3BF-74D6-49AD-851F-26196D81D047}" sibTransId="{DAFCC63D-9BB7-439E-9791-BDD4F3D4AF65}"/>
    <dgm:cxn modelId="{837A49AB-1E08-4443-B54D-8D9B9C60746F}" type="presOf" srcId="{5C480A33-85F7-4F94-BDFB-CAC070A68617}" destId="{84872A46-D7CE-4D8D-A446-7139D0BEE225}" srcOrd="0" destOrd="0" presId="urn:microsoft.com/office/officeart/2005/8/layout/vList2"/>
    <dgm:cxn modelId="{410B1E64-26E4-4C75-856D-9970DD1D4E02}" type="presOf" srcId="{CCFC5FB5-A576-456C-9596-8D4F5B15DE1B}" destId="{DE9D5A93-8F3F-4C1E-874B-984D4EF5A870}" srcOrd="0" destOrd="0" presId="urn:microsoft.com/office/officeart/2005/8/layout/vList2"/>
    <dgm:cxn modelId="{D96B114F-FB8F-4B41-B423-EE95F9B74CE7}" type="presParOf" srcId="{84872A46-D7CE-4D8D-A446-7139D0BEE225}" destId="{DE9D5A93-8F3F-4C1E-874B-984D4EF5A8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00738CC-2BD3-4478-9237-D90519E265BF}" type="doc">
      <dgm:prSet loTypeId="urn:microsoft.com/office/officeart/2005/8/layout/vList2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D82CA19D-06EF-45F7-AD54-4EC8CEACC5BC}">
      <dgm:prSet phldrT="[Text]" custT="1"/>
      <dgm:spPr/>
      <dgm:t>
        <a:bodyPr/>
        <a:lstStyle/>
        <a:p>
          <a:r>
            <a:rPr lang="en-IN" sz="32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Pictorial representation for process of  </a:t>
          </a:r>
          <a:r>
            <a:rPr lang="en-IN" sz="3200" b="1" dirty="0" err="1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Aadhaar</a:t>
          </a:r>
          <a:r>
            <a:rPr lang="en-IN" sz="32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 generation</a:t>
          </a:r>
          <a:endParaRPr lang="en-IN" sz="3200" b="1" dirty="0">
            <a:solidFill>
              <a:schemeClr val="accent2">
                <a:lumMod val="75000"/>
              </a:schemeClr>
            </a:solidFill>
            <a:latin typeface="Cambria" pitchFamily="18" charset="0"/>
          </a:endParaRPr>
        </a:p>
      </dgm:t>
    </dgm:pt>
    <dgm:pt modelId="{16F2F54E-BE6C-4599-BD2B-25A5F1DBA66F}" type="parTrans" cxnId="{D1B7D0E8-D7B4-49E1-92D8-86348CA564B5}">
      <dgm:prSet/>
      <dgm:spPr/>
      <dgm:t>
        <a:bodyPr/>
        <a:lstStyle/>
        <a:p>
          <a:endParaRPr lang="en-IN"/>
        </a:p>
      </dgm:t>
    </dgm:pt>
    <dgm:pt modelId="{EF169548-0572-4A2D-BD73-12C36D800FE8}" type="sibTrans" cxnId="{D1B7D0E8-D7B4-49E1-92D8-86348CA564B5}">
      <dgm:prSet/>
      <dgm:spPr/>
      <dgm:t>
        <a:bodyPr/>
        <a:lstStyle/>
        <a:p>
          <a:endParaRPr lang="en-IN"/>
        </a:p>
      </dgm:t>
    </dgm:pt>
    <dgm:pt modelId="{62BCD71E-628D-4D61-9A93-EA02766330C8}" type="pres">
      <dgm:prSet presAssocID="{200738CC-2BD3-4478-9237-D90519E265B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B40D31A-388D-43C9-A55B-8B8BF0587E46}" type="pres">
      <dgm:prSet presAssocID="{D82CA19D-06EF-45F7-AD54-4EC8CEACC5BC}" presName="parentText" presStyleLbl="node1" presStyleIdx="0" presStyleCnt="1" custScaleX="95180" custLinFactNeighborY="-1010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1B7D0E8-D7B4-49E1-92D8-86348CA564B5}" srcId="{200738CC-2BD3-4478-9237-D90519E265BF}" destId="{D82CA19D-06EF-45F7-AD54-4EC8CEACC5BC}" srcOrd="0" destOrd="0" parTransId="{16F2F54E-BE6C-4599-BD2B-25A5F1DBA66F}" sibTransId="{EF169548-0572-4A2D-BD73-12C36D800FE8}"/>
    <dgm:cxn modelId="{7A455419-5E64-48E8-A0FB-C8BE2606FDC9}" type="presOf" srcId="{200738CC-2BD3-4478-9237-D90519E265BF}" destId="{62BCD71E-628D-4D61-9A93-EA02766330C8}" srcOrd="0" destOrd="0" presId="urn:microsoft.com/office/officeart/2005/8/layout/vList2"/>
    <dgm:cxn modelId="{00CE3757-F9D2-440C-B65A-81ED0D44481E}" type="presOf" srcId="{D82CA19D-06EF-45F7-AD54-4EC8CEACC5BC}" destId="{5B40D31A-388D-43C9-A55B-8B8BF0587E46}" srcOrd="0" destOrd="0" presId="urn:microsoft.com/office/officeart/2005/8/layout/vList2"/>
    <dgm:cxn modelId="{427380D3-2D36-46C9-8AA6-8466B55AC11B}" type="presParOf" srcId="{62BCD71E-628D-4D61-9A93-EA02766330C8}" destId="{5B40D31A-388D-43C9-A55B-8B8BF0587E4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9696060-2A17-4CB6-A346-632AB9655852}" type="doc">
      <dgm:prSet loTypeId="urn:microsoft.com/office/officeart/2005/8/layout/vList2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5138FBA9-637A-4498-ACC3-6990CB20E417}">
      <dgm:prSet phldrT="[Text]" custT="1"/>
      <dgm:spPr/>
      <dgm:t>
        <a:bodyPr/>
        <a:lstStyle/>
        <a:p>
          <a:r>
            <a:rPr lang="en-IN" sz="28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   UID number</a:t>
          </a:r>
          <a:endParaRPr lang="en-IN" sz="2800" b="1" dirty="0">
            <a:solidFill>
              <a:schemeClr val="accent2">
                <a:lumMod val="75000"/>
              </a:schemeClr>
            </a:solidFill>
            <a:latin typeface="Cambria" pitchFamily="18" charset="0"/>
          </a:endParaRPr>
        </a:p>
      </dgm:t>
    </dgm:pt>
    <dgm:pt modelId="{15C2AF54-CE3E-4465-BF7A-8C513F26EC93}" type="parTrans" cxnId="{A99AF056-A3BC-4E76-BC28-B732CBFA46DB}">
      <dgm:prSet/>
      <dgm:spPr/>
      <dgm:t>
        <a:bodyPr/>
        <a:lstStyle/>
        <a:p>
          <a:endParaRPr lang="en-IN"/>
        </a:p>
      </dgm:t>
    </dgm:pt>
    <dgm:pt modelId="{BC038296-CAD9-4418-85FF-A2275D515D15}" type="sibTrans" cxnId="{A99AF056-A3BC-4E76-BC28-B732CBFA46DB}">
      <dgm:prSet/>
      <dgm:spPr/>
      <dgm:t>
        <a:bodyPr/>
        <a:lstStyle/>
        <a:p>
          <a:endParaRPr lang="en-IN"/>
        </a:p>
      </dgm:t>
    </dgm:pt>
    <dgm:pt modelId="{5458A475-F831-4260-B0D5-D815E732E841}" type="pres">
      <dgm:prSet presAssocID="{19696060-2A17-4CB6-A346-632AB96558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A70A745-504E-415F-AA6C-E015E523C3C9}" type="pres">
      <dgm:prSet presAssocID="{5138FBA9-637A-4498-ACC3-6990CB20E417}" presName="parentText" presStyleLbl="node1" presStyleIdx="0" presStyleCnt="1" custLinFactNeighborX="1181" custLinFactNeighborY="191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FB6C889-CE48-4A5D-96E1-448A8A4537AF}" type="presOf" srcId="{5138FBA9-637A-4498-ACC3-6990CB20E417}" destId="{5A70A745-504E-415F-AA6C-E015E523C3C9}" srcOrd="0" destOrd="0" presId="urn:microsoft.com/office/officeart/2005/8/layout/vList2"/>
    <dgm:cxn modelId="{A99AF056-A3BC-4E76-BC28-B732CBFA46DB}" srcId="{19696060-2A17-4CB6-A346-632AB9655852}" destId="{5138FBA9-637A-4498-ACC3-6990CB20E417}" srcOrd="0" destOrd="0" parTransId="{15C2AF54-CE3E-4465-BF7A-8C513F26EC93}" sibTransId="{BC038296-CAD9-4418-85FF-A2275D515D15}"/>
    <dgm:cxn modelId="{CFC01000-5021-4767-85D9-E2533F0B6186}" type="presOf" srcId="{19696060-2A17-4CB6-A346-632AB9655852}" destId="{5458A475-F831-4260-B0D5-D815E732E841}" srcOrd="0" destOrd="0" presId="urn:microsoft.com/office/officeart/2005/8/layout/vList2"/>
    <dgm:cxn modelId="{B71D361A-417E-4A44-9860-2F23201CC913}" type="presParOf" srcId="{5458A475-F831-4260-B0D5-D815E732E841}" destId="{5A70A745-504E-415F-AA6C-E015E523C3C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8BE8E4E-1AF1-46D7-907C-784B2178DA0F}" type="doc">
      <dgm:prSet loTypeId="urn:microsoft.com/office/officeart/2005/8/layout/vList2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58E5E5FE-B8AE-40F5-ACAB-D1B1F7378CEB}">
      <dgm:prSet phldrT="[Text]" custT="1"/>
      <dgm:spPr/>
      <dgm:t>
        <a:bodyPr/>
        <a:lstStyle/>
        <a:p>
          <a:r>
            <a:rPr lang="en-IN" sz="32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UID (Continued)</a:t>
          </a:r>
          <a:endParaRPr lang="en-IN" sz="3200" b="1" dirty="0">
            <a:solidFill>
              <a:schemeClr val="accent2">
                <a:lumMod val="75000"/>
              </a:schemeClr>
            </a:solidFill>
            <a:latin typeface="Cambria" pitchFamily="18" charset="0"/>
          </a:endParaRPr>
        </a:p>
      </dgm:t>
    </dgm:pt>
    <dgm:pt modelId="{963C34B8-C2CB-4958-9541-4491C6187E1F}" type="parTrans" cxnId="{572BA7AA-0873-439A-87BE-5448CDD15525}">
      <dgm:prSet/>
      <dgm:spPr/>
      <dgm:t>
        <a:bodyPr/>
        <a:lstStyle/>
        <a:p>
          <a:endParaRPr lang="en-IN"/>
        </a:p>
      </dgm:t>
    </dgm:pt>
    <dgm:pt modelId="{5F3B680A-F894-4474-97BB-AC0F53D4DF58}" type="sibTrans" cxnId="{572BA7AA-0873-439A-87BE-5448CDD15525}">
      <dgm:prSet/>
      <dgm:spPr/>
      <dgm:t>
        <a:bodyPr/>
        <a:lstStyle/>
        <a:p>
          <a:endParaRPr lang="en-IN"/>
        </a:p>
      </dgm:t>
    </dgm:pt>
    <dgm:pt modelId="{F293E79E-F5BB-4D2C-A05B-CC36CD4AAED0}" type="pres">
      <dgm:prSet presAssocID="{08BE8E4E-1AF1-46D7-907C-784B2178DA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53476EB-6CC9-4193-BAA7-783E53875352}" type="pres">
      <dgm:prSet presAssocID="{58E5E5FE-B8AE-40F5-ACAB-D1B1F7378CEB}" presName="parentText" presStyleLbl="node1" presStyleIdx="0" presStyleCnt="1" custScaleX="72460" custLinFactNeighborX="-15557" custLinFactNeighborY="-9959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A57590D-E57C-4517-9962-333A9805B193}" type="presOf" srcId="{58E5E5FE-B8AE-40F5-ACAB-D1B1F7378CEB}" destId="{553476EB-6CC9-4193-BAA7-783E53875352}" srcOrd="0" destOrd="0" presId="urn:microsoft.com/office/officeart/2005/8/layout/vList2"/>
    <dgm:cxn modelId="{572BA7AA-0873-439A-87BE-5448CDD15525}" srcId="{08BE8E4E-1AF1-46D7-907C-784B2178DA0F}" destId="{58E5E5FE-B8AE-40F5-ACAB-D1B1F7378CEB}" srcOrd="0" destOrd="0" parTransId="{963C34B8-C2CB-4958-9541-4491C6187E1F}" sibTransId="{5F3B680A-F894-4474-97BB-AC0F53D4DF58}"/>
    <dgm:cxn modelId="{68902F5A-3DF9-42AC-BB5F-1BD65AFF0B98}" type="presOf" srcId="{08BE8E4E-1AF1-46D7-907C-784B2178DA0F}" destId="{F293E79E-F5BB-4D2C-A05B-CC36CD4AAED0}" srcOrd="0" destOrd="0" presId="urn:microsoft.com/office/officeart/2005/8/layout/vList2"/>
    <dgm:cxn modelId="{EFFBB1E7-25FC-4A0D-803C-4E223D200FC0}" type="presParOf" srcId="{F293E79E-F5BB-4D2C-A05B-CC36CD4AAED0}" destId="{553476EB-6CC9-4193-BAA7-783E5387535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7F9D16B-7094-485D-B111-FC3D8354A450}" type="doc">
      <dgm:prSet loTypeId="urn:microsoft.com/office/officeart/2005/8/layout/vList2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AC223EE2-B249-4109-9E4E-F26BBFC21921}">
      <dgm:prSet phldrT="[Text]" custT="1"/>
      <dgm:spPr/>
      <dgm:t>
        <a:bodyPr/>
        <a:lstStyle/>
        <a:p>
          <a:r>
            <a:rPr lang="en-IN" sz="32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Enrolment in UIDAI project</a:t>
          </a:r>
          <a:endParaRPr lang="en-IN" sz="3200" b="1" dirty="0">
            <a:solidFill>
              <a:schemeClr val="accent2">
                <a:lumMod val="75000"/>
              </a:schemeClr>
            </a:solidFill>
            <a:latin typeface="Cambria" pitchFamily="18" charset="0"/>
          </a:endParaRPr>
        </a:p>
      </dgm:t>
    </dgm:pt>
    <dgm:pt modelId="{80EE545B-14CE-4374-9F20-A8BFFE114D94}" type="parTrans" cxnId="{23E4E025-1BD6-4446-99E5-2C122A446C69}">
      <dgm:prSet/>
      <dgm:spPr/>
      <dgm:t>
        <a:bodyPr/>
        <a:lstStyle/>
        <a:p>
          <a:endParaRPr lang="en-IN"/>
        </a:p>
      </dgm:t>
    </dgm:pt>
    <dgm:pt modelId="{3E83EBB3-8BD9-45AB-AF18-D441AF1CAD22}" type="sibTrans" cxnId="{23E4E025-1BD6-4446-99E5-2C122A446C69}">
      <dgm:prSet/>
      <dgm:spPr/>
      <dgm:t>
        <a:bodyPr/>
        <a:lstStyle/>
        <a:p>
          <a:endParaRPr lang="en-IN"/>
        </a:p>
      </dgm:t>
    </dgm:pt>
    <dgm:pt modelId="{CF860AAB-7EA7-4056-A97D-AE3BD25D489D}" type="pres">
      <dgm:prSet presAssocID="{F7F9D16B-7094-485D-B111-FC3D8354A4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4F654D8-4A49-4807-B8A8-5232A16D5942}" type="pres">
      <dgm:prSet presAssocID="{AC223EE2-B249-4109-9E4E-F26BBFC21921}" presName="parentText" presStyleLbl="node1" presStyleIdx="0" presStyleCnt="1" custScaleX="96581" custScaleY="84994" custLinFactNeighborX="273" custLinFactNeighborY="143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3ADC364-B903-4FDD-B9B5-AB41A68FACB9}" type="presOf" srcId="{F7F9D16B-7094-485D-B111-FC3D8354A450}" destId="{CF860AAB-7EA7-4056-A97D-AE3BD25D489D}" srcOrd="0" destOrd="0" presId="urn:microsoft.com/office/officeart/2005/8/layout/vList2"/>
    <dgm:cxn modelId="{23E4E025-1BD6-4446-99E5-2C122A446C69}" srcId="{F7F9D16B-7094-485D-B111-FC3D8354A450}" destId="{AC223EE2-B249-4109-9E4E-F26BBFC21921}" srcOrd="0" destOrd="0" parTransId="{80EE545B-14CE-4374-9F20-A8BFFE114D94}" sibTransId="{3E83EBB3-8BD9-45AB-AF18-D441AF1CAD22}"/>
    <dgm:cxn modelId="{027532A3-C0D7-4913-A5FD-1BE40EAA028D}" type="presOf" srcId="{AC223EE2-B249-4109-9E4E-F26BBFC21921}" destId="{C4F654D8-4A49-4807-B8A8-5232A16D5942}" srcOrd="0" destOrd="0" presId="urn:microsoft.com/office/officeart/2005/8/layout/vList2"/>
    <dgm:cxn modelId="{5F69932E-E005-46DD-B2A0-E9656891E0FE}" type="presParOf" srcId="{CF860AAB-7EA7-4056-A97D-AE3BD25D489D}" destId="{C4F654D8-4A49-4807-B8A8-5232A16D594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CFD122F-EB16-4098-B7DE-0A4E53AB0FA8}" type="doc">
      <dgm:prSet loTypeId="urn:microsoft.com/office/officeart/2005/8/layout/vList2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C03D8DDE-690F-490D-8C8F-B32C67A4ABC9}">
      <dgm:prSet phldrT="[Text]" custT="1"/>
      <dgm:spPr/>
      <dgm:t>
        <a:bodyPr/>
        <a:lstStyle/>
        <a:p>
          <a:r>
            <a:rPr lang="en-IN" sz="32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Enrolment in UIDAI project(Continued)</a:t>
          </a:r>
          <a:endParaRPr lang="en-IN" sz="3200" b="1" dirty="0">
            <a:solidFill>
              <a:schemeClr val="accent2">
                <a:lumMod val="75000"/>
              </a:schemeClr>
            </a:solidFill>
            <a:latin typeface="Cambria" pitchFamily="18" charset="0"/>
          </a:endParaRPr>
        </a:p>
      </dgm:t>
    </dgm:pt>
    <dgm:pt modelId="{CB538628-8ED3-4532-BED3-4F6300C241D5}" type="parTrans" cxnId="{1B733C04-0B8C-4D02-9333-04B1859755C1}">
      <dgm:prSet/>
      <dgm:spPr/>
      <dgm:t>
        <a:bodyPr/>
        <a:lstStyle/>
        <a:p>
          <a:endParaRPr lang="en-IN"/>
        </a:p>
      </dgm:t>
    </dgm:pt>
    <dgm:pt modelId="{D0D6A53F-FDD5-4964-967E-8296BEDB851E}" type="sibTrans" cxnId="{1B733C04-0B8C-4D02-9333-04B1859755C1}">
      <dgm:prSet/>
      <dgm:spPr/>
      <dgm:t>
        <a:bodyPr/>
        <a:lstStyle/>
        <a:p>
          <a:endParaRPr lang="en-IN"/>
        </a:p>
      </dgm:t>
    </dgm:pt>
    <dgm:pt modelId="{50B36B51-4D7A-4A2A-9DBF-72E7401DF76C}" type="pres">
      <dgm:prSet presAssocID="{FCFD122F-EB16-4098-B7DE-0A4E53AB0F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2866CD2-08EA-4CA3-878D-E024ADF8BC2B}" type="pres">
      <dgm:prSet presAssocID="{C03D8DDE-690F-490D-8C8F-B32C67A4ABC9}" presName="parentText" presStyleLbl="node1" presStyleIdx="0" presStyleCnt="1" custLinFactNeighborY="-754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B733C04-0B8C-4D02-9333-04B1859755C1}" srcId="{FCFD122F-EB16-4098-B7DE-0A4E53AB0FA8}" destId="{C03D8DDE-690F-490D-8C8F-B32C67A4ABC9}" srcOrd="0" destOrd="0" parTransId="{CB538628-8ED3-4532-BED3-4F6300C241D5}" sibTransId="{D0D6A53F-FDD5-4964-967E-8296BEDB851E}"/>
    <dgm:cxn modelId="{9CE69734-8CFD-4EF2-8E7D-BA1E957E95BB}" type="presOf" srcId="{C03D8DDE-690F-490D-8C8F-B32C67A4ABC9}" destId="{22866CD2-08EA-4CA3-878D-E024ADF8BC2B}" srcOrd="0" destOrd="0" presId="urn:microsoft.com/office/officeart/2005/8/layout/vList2"/>
    <dgm:cxn modelId="{6F6C933F-9EBB-4274-89C2-439D53654250}" type="presOf" srcId="{FCFD122F-EB16-4098-B7DE-0A4E53AB0FA8}" destId="{50B36B51-4D7A-4A2A-9DBF-72E7401DF76C}" srcOrd="0" destOrd="0" presId="urn:microsoft.com/office/officeart/2005/8/layout/vList2"/>
    <dgm:cxn modelId="{64491703-C5DE-4C50-A64F-A321A032BC5B}" type="presParOf" srcId="{50B36B51-4D7A-4A2A-9DBF-72E7401DF76C}" destId="{22866CD2-08EA-4CA3-878D-E024ADF8BC2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1E85264-A1EF-46E5-9B32-85C661E38634}" type="doc">
      <dgm:prSet loTypeId="urn:microsoft.com/office/officeart/2005/8/layout/vList2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E4CB4B09-003F-4D50-B2AE-B3E75A577398}">
      <dgm:prSet phldrT="[Text]" custT="1"/>
      <dgm:spPr/>
      <dgm:t>
        <a:bodyPr/>
        <a:lstStyle/>
        <a:p>
          <a:r>
            <a:rPr lang="en-IN" sz="32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Enrolment in UIDAI project(Continued)</a:t>
          </a:r>
        </a:p>
      </dgm:t>
    </dgm:pt>
    <dgm:pt modelId="{1E9D801F-74DC-44E5-8527-F6DC2A2B5F56}" type="parTrans" cxnId="{FF590503-4DD9-4685-B7DB-DCD86E1A96C1}">
      <dgm:prSet/>
      <dgm:spPr/>
      <dgm:t>
        <a:bodyPr/>
        <a:lstStyle/>
        <a:p>
          <a:endParaRPr lang="en-IN"/>
        </a:p>
      </dgm:t>
    </dgm:pt>
    <dgm:pt modelId="{3E8EB3EA-9193-477E-B85E-26BC91CB37F8}" type="sibTrans" cxnId="{FF590503-4DD9-4685-B7DB-DCD86E1A96C1}">
      <dgm:prSet/>
      <dgm:spPr/>
      <dgm:t>
        <a:bodyPr/>
        <a:lstStyle/>
        <a:p>
          <a:endParaRPr lang="en-IN"/>
        </a:p>
      </dgm:t>
    </dgm:pt>
    <dgm:pt modelId="{418D2531-3EFE-4FEA-88B1-D6F969686AB7}" type="pres">
      <dgm:prSet presAssocID="{41E85264-A1EF-46E5-9B32-85C661E386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C88FEB8-491A-4A3B-A761-879E57114D51}" type="pres">
      <dgm:prSet presAssocID="{E4CB4B09-003F-4D50-B2AE-B3E75A57739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F590503-4DD9-4685-B7DB-DCD86E1A96C1}" srcId="{41E85264-A1EF-46E5-9B32-85C661E38634}" destId="{E4CB4B09-003F-4D50-B2AE-B3E75A577398}" srcOrd="0" destOrd="0" parTransId="{1E9D801F-74DC-44E5-8527-F6DC2A2B5F56}" sibTransId="{3E8EB3EA-9193-477E-B85E-26BC91CB37F8}"/>
    <dgm:cxn modelId="{144877A2-BD46-4019-A3CB-D7718952B51F}" type="presOf" srcId="{41E85264-A1EF-46E5-9B32-85C661E38634}" destId="{418D2531-3EFE-4FEA-88B1-D6F969686AB7}" srcOrd="0" destOrd="0" presId="urn:microsoft.com/office/officeart/2005/8/layout/vList2"/>
    <dgm:cxn modelId="{67E2EC0C-2009-4D25-BF0B-26295535A7F3}" type="presOf" srcId="{E4CB4B09-003F-4D50-B2AE-B3E75A577398}" destId="{BC88FEB8-491A-4A3B-A761-879E57114D51}" srcOrd="0" destOrd="0" presId="urn:microsoft.com/office/officeart/2005/8/layout/vList2"/>
    <dgm:cxn modelId="{2AA84FBD-9CA7-45B4-A037-5503C348B0C1}" type="presParOf" srcId="{418D2531-3EFE-4FEA-88B1-D6F969686AB7}" destId="{BC88FEB8-491A-4A3B-A761-879E57114D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D4FF7BB-363D-4291-9D52-22555393E920}" type="doc">
      <dgm:prSet loTypeId="urn:microsoft.com/office/officeart/2005/8/layout/vList2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3E38A22F-A1DC-4D92-9676-797F10ECC3B5}">
      <dgm:prSet phldrT="[Text]" custT="1"/>
      <dgm:spPr/>
      <dgm:t>
        <a:bodyPr/>
        <a:lstStyle/>
        <a:p>
          <a:r>
            <a:rPr lang="en-IN" sz="32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Expenditure on UIDAI project</a:t>
          </a:r>
          <a:endParaRPr lang="en-IN" sz="3200" b="1" dirty="0">
            <a:solidFill>
              <a:schemeClr val="accent2">
                <a:lumMod val="75000"/>
              </a:schemeClr>
            </a:solidFill>
            <a:latin typeface="Cambria" pitchFamily="18" charset="0"/>
          </a:endParaRPr>
        </a:p>
      </dgm:t>
    </dgm:pt>
    <dgm:pt modelId="{F4B37810-863A-44DE-9707-3CDA5B1C70F4}" type="parTrans" cxnId="{EC4CCA43-5122-44CA-ABC9-FEBFB19A6DB8}">
      <dgm:prSet/>
      <dgm:spPr/>
      <dgm:t>
        <a:bodyPr/>
        <a:lstStyle/>
        <a:p>
          <a:endParaRPr lang="en-IN"/>
        </a:p>
      </dgm:t>
    </dgm:pt>
    <dgm:pt modelId="{2C8FAFB3-8702-4757-BBB1-E33E20E78000}" type="sibTrans" cxnId="{EC4CCA43-5122-44CA-ABC9-FEBFB19A6DB8}">
      <dgm:prSet/>
      <dgm:spPr/>
      <dgm:t>
        <a:bodyPr/>
        <a:lstStyle/>
        <a:p>
          <a:endParaRPr lang="en-IN"/>
        </a:p>
      </dgm:t>
    </dgm:pt>
    <dgm:pt modelId="{353C53A8-74B2-49B9-B35C-5F2CFEE66BD6}" type="pres">
      <dgm:prSet presAssocID="{FD4FF7BB-363D-4291-9D52-22555393E9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F4D23CC-5A72-48DA-82CE-48FD506673B8}" type="pres">
      <dgm:prSet presAssocID="{3E38A22F-A1DC-4D92-9676-797F10ECC3B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C4CCA43-5122-44CA-ABC9-FEBFB19A6DB8}" srcId="{FD4FF7BB-363D-4291-9D52-22555393E920}" destId="{3E38A22F-A1DC-4D92-9676-797F10ECC3B5}" srcOrd="0" destOrd="0" parTransId="{F4B37810-863A-44DE-9707-3CDA5B1C70F4}" sibTransId="{2C8FAFB3-8702-4757-BBB1-E33E20E78000}"/>
    <dgm:cxn modelId="{6D3B6F7C-2DEF-4595-92BD-09C9039EB453}" type="presOf" srcId="{FD4FF7BB-363D-4291-9D52-22555393E920}" destId="{353C53A8-74B2-49B9-B35C-5F2CFEE66BD6}" srcOrd="0" destOrd="0" presId="urn:microsoft.com/office/officeart/2005/8/layout/vList2"/>
    <dgm:cxn modelId="{14E9D9BF-1144-4C00-89BA-CF26295B37C1}" type="presOf" srcId="{3E38A22F-A1DC-4D92-9676-797F10ECC3B5}" destId="{8F4D23CC-5A72-48DA-82CE-48FD506673B8}" srcOrd="0" destOrd="0" presId="urn:microsoft.com/office/officeart/2005/8/layout/vList2"/>
    <dgm:cxn modelId="{07386D67-9AE3-4EAE-9F4F-916C73A7C6B7}" type="presParOf" srcId="{353C53A8-74B2-49B9-B35C-5F2CFEE66BD6}" destId="{8F4D23CC-5A72-48DA-82CE-48FD506673B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580E319-251E-4E91-843C-5BC076857A80}" type="doc">
      <dgm:prSet loTypeId="urn:microsoft.com/office/officeart/2005/8/layout/vList2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AB71A3C6-46CF-4D6C-B7F6-C61E090BC8BF}">
      <dgm:prSet phldrT="[Text]" custT="1"/>
      <dgm:spPr/>
      <dgm:t>
        <a:bodyPr/>
        <a:lstStyle/>
        <a:p>
          <a:r>
            <a:rPr lang="en-IN" sz="32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Features of </a:t>
          </a:r>
          <a:r>
            <a:rPr lang="en-IN" sz="3200" b="1" dirty="0" err="1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Aadhaar</a:t>
          </a:r>
          <a:endParaRPr lang="en-IN" sz="3200" b="1" dirty="0">
            <a:solidFill>
              <a:schemeClr val="accent2">
                <a:lumMod val="75000"/>
              </a:schemeClr>
            </a:solidFill>
            <a:latin typeface="Cambria" pitchFamily="18" charset="0"/>
          </a:endParaRPr>
        </a:p>
      </dgm:t>
    </dgm:pt>
    <dgm:pt modelId="{AE849A1F-3E2A-48C9-B8AF-B4E960C15ACD}" type="parTrans" cxnId="{AEB40BA4-5D41-4EE3-95ED-0E1E41C34AFD}">
      <dgm:prSet/>
      <dgm:spPr/>
      <dgm:t>
        <a:bodyPr/>
        <a:lstStyle/>
        <a:p>
          <a:endParaRPr lang="en-IN"/>
        </a:p>
      </dgm:t>
    </dgm:pt>
    <dgm:pt modelId="{A4331092-10A8-4E97-94F6-B02BA07FF10C}" type="sibTrans" cxnId="{AEB40BA4-5D41-4EE3-95ED-0E1E41C34AFD}">
      <dgm:prSet/>
      <dgm:spPr/>
      <dgm:t>
        <a:bodyPr/>
        <a:lstStyle/>
        <a:p>
          <a:endParaRPr lang="en-IN"/>
        </a:p>
      </dgm:t>
    </dgm:pt>
    <dgm:pt modelId="{28BC9317-7D62-4A33-A680-333777888D5D}" type="pres">
      <dgm:prSet presAssocID="{0580E319-251E-4E91-843C-5BC076857A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0FD8394-DA4E-4A2B-A884-FD43941958B0}" type="pres">
      <dgm:prSet presAssocID="{AB71A3C6-46CF-4D6C-B7F6-C61E090BC8B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EB40BA4-5D41-4EE3-95ED-0E1E41C34AFD}" srcId="{0580E319-251E-4E91-843C-5BC076857A80}" destId="{AB71A3C6-46CF-4D6C-B7F6-C61E090BC8BF}" srcOrd="0" destOrd="0" parTransId="{AE849A1F-3E2A-48C9-B8AF-B4E960C15ACD}" sibTransId="{A4331092-10A8-4E97-94F6-B02BA07FF10C}"/>
    <dgm:cxn modelId="{E1A2183B-0B3F-48FA-8441-4D66DD389FC0}" type="presOf" srcId="{0580E319-251E-4E91-843C-5BC076857A80}" destId="{28BC9317-7D62-4A33-A680-333777888D5D}" srcOrd="0" destOrd="0" presId="urn:microsoft.com/office/officeart/2005/8/layout/vList2"/>
    <dgm:cxn modelId="{8455FDB0-858C-4221-9F04-FAB256A462F0}" type="presOf" srcId="{AB71A3C6-46CF-4D6C-B7F6-C61E090BC8BF}" destId="{90FD8394-DA4E-4A2B-A884-FD43941958B0}" srcOrd="0" destOrd="0" presId="urn:microsoft.com/office/officeart/2005/8/layout/vList2"/>
    <dgm:cxn modelId="{D7E757FF-E213-4958-974A-72E911A50455}" type="presParOf" srcId="{28BC9317-7D62-4A33-A680-333777888D5D}" destId="{90FD8394-DA4E-4A2B-A884-FD43941958B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C46F13C-0679-4355-8125-F82EF5F527E7}" type="doc">
      <dgm:prSet loTypeId="urn:microsoft.com/office/officeart/2005/8/layout/vList2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68AC43AB-9E81-41CC-B98C-063C7DAFEA05}">
      <dgm:prSet phldrT="[Text]" custT="1"/>
      <dgm:spPr/>
      <dgm:t>
        <a:bodyPr/>
        <a:lstStyle/>
        <a:p>
          <a:r>
            <a:rPr lang="en-IN" sz="28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Challenges in generating UID</a:t>
          </a:r>
          <a:endParaRPr lang="en-IN" sz="2800" b="1" dirty="0">
            <a:solidFill>
              <a:schemeClr val="accent2">
                <a:lumMod val="75000"/>
              </a:schemeClr>
            </a:solidFill>
            <a:latin typeface="Cambria" pitchFamily="18" charset="0"/>
          </a:endParaRPr>
        </a:p>
      </dgm:t>
    </dgm:pt>
    <dgm:pt modelId="{A662E45A-A31D-4524-BD50-A3690416CF5A}" type="parTrans" cxnId="{E2FAFE09-4F8D-4614-8F3E-D7A5D9A6A8F0}">
      <dgm:prSet/>
      <dgm:spPr/>
      <dgm:t>
        <a:bodyPr/>
        <a:lstStyle/>
        <a:p>
          <a:endParaRPr lang="en-IN"/>
        </a:p>
      </dgm:t>
    </dgm:pt>
    <dgm:pt modelId="{0FE3E50F-499D-42E8-956A-A33C61A94E81}" type="sibTrans" cxnId="{E2FAFE09-4F8D-4614-8F3E-D7A5D9A6A8F0}">
      <dgm:prSet/>
      <dgm:spPr/>
      <dgm:t>
        <a:bodyPr/>
        <a:lstStyle/>
        <a:p>
          <a:endParaRPr lang="en-IN"/>
        </a:p>
      </dgm:t>
    </dgm:pt>
    <dgm:pt modelId="{9389F17B-A857-4CEB-8990-CFB703001084}" type="pres">
      <dgm:prSet presAssocID="{BC46F13C-0679-4355-8125-F82EF5F527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545BBD5-2678-49B6-B391-32CC40AEC583}" type="pres">
      <dgm:prSet presAssocID="{68AC43AB-9E81-41CC-B98C-063C7DAFEA0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6A6F9E6-9A61-4FC3-8270-7EE3B2A60899}" type="presOf" srcId="{68AC43AB-9E81-41CC-B98C-063C7DAFEA05}" destId="{8545BBD5-2678-49B6-B391-32CC40AEC583}" srcOrd="0" destOrd="0" presId="urn:microsoft.com/office/officeart/2005/8/layout/vList2"/>
    <dgm:cxn modelId="{E2FAFE09-4F8D-4614-8F3E-D7A5D9A6A8F0}" srcId="{BC46F13C-0679-4355-8125-F82EF5F527E7}" destId="{68AC43AB-9E81-41CC-B98C-063C7DAFEA05}" srcOrd="0" destOrd="0" parTransId="{A662E45A-A31D-4524-BD50-A3690416CF5A}" sibTransId="{0FE3E50F-499D-42E8-956A-A33C61A94E81}"/>
    <dgm:cxn modelId="{724C8E20-80C4-4B6B-B66A-979DB8289A43}" type="presOf" srcId="{BC46F13C-0679-4355-8125-F82EF5F527E7}" destId="{9389F17B-A857-4CEB-8990-CFB703001084}" srcOrd="0" destOrd="0" presId="urn:microsoft.com/office/officeart/2005/8/layout/vList2"/>
    <dgm:cxn modelId="{B60C06C7-AC6E-43F3-A93D-8D7BBB51CF13}" type="presParOf" srcId="{9389F17B-A857-4CEB-8990-CFB703001084}" destId="{8545BBD5-2678-49B6-B391-32CC40AEC58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DAAF08-D922-42F4-B5B4-FF3C431CDD03}" type="doc">
      <dgm:prSet loTypeId="urn:microsoft.com/office/officeart/2005/8/layout/vList2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25725804-F443-4D6E-ACAA-2B207216F594}">
      <dgm:prSet phldrT="[Text]" custT="1"/>
      <dgm:spPr/>
      <dgm:t>
        <a:bodyPr/>
        <a:lstStyle/>
        <a:p>
          <a:r>
            <a:rPr lang="en-IN" sz="32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Why do we need UID?</a:t>
          </a:r>
          <a:endParaRPr lang="en-IN" sz="3200" b="1" dirty="0">
            <a:solidFill>
              <a:schemeClr val="accent2">
                <a:lumMod val="75000"/>
              </a:schemeClr>
            </a:solidFill>
            <a:latin typeface="Cambria" pitchFamily="18" charset="0"/>
          </a:endParaRPr>
        </a:p>
      </dgm:t>
    </dgm:pt>
    <dgm:pt modelId="{6CC48230-9E00-48CB-BA99-BCF86A258C26}" type="parTrans" cxnId="{6B015C87-0A2C-4B96-9C70-1C8D541AE469}">
      <dgm:prSet/>
      <dgm:spPr/>
      <dgm:t>
        <a:bodyPr/>
        <a:lstStyle/>
        <a:p>
          <a:endParaRPr lang="en-IN"/>
        </a:p>
      </dgm:t>
    </dgm:pt>
    <dgm:pt modelId="{055E5651-A2E6-4F90-B58F-79143B78F755}" type="sibTrans" cxnId="{6B015C87-0A2C-4B96-9C70-1C8D541AE469}">
      <dgm:prSet/>
      <dgm:spPr/>
      <dgm:t>
        <a:bodyPr/>
        <a:lstStyle/>
        <a:p>
          <a:endParaRPr lang="en-IN"/>
        </a:p>
      </dgm:t>
    </dgm:pt>
    <dgm:pt modelId="{CC6713D5-043D-4274-A3C2-169E6CF9174C}" type="pres">
      <dgm:prSet presAssocID="{ACDAAF08-D922-42F4-B5B4-FF3C431CDD0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93E05E5-B26B-4229-A03B-88749FA64A68}" type="pres">
      <dgm:prSet presAssocID="{25725804-F443-4D6E-ACAA-2B207216F59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21BF94F-F9C0-4C09-9678-B5C0F1ABB114}" type="presOf" srcId="{ACDAAF08-D922-42F4-B5B4-FF3C431CDD03}" destId="{CC6713D5-043D-4274-A3C2-169E6CF9174C}" srcOrd="0" destOrd="0" presId="urn:microsoft.com/office/officeart/2005/8/layout/vList2"/>
    <dgm:cxn modelId="{6B015C87-0A2C-4B96-9C70-1C8D541AE469}" srcId="{ACDAAF08-D922-42F4-B5B4-FF3C431CDD03}" destId="{25725804-F443-4D6E-ACAA-2B207216F594}" srcOrd="0" destOrd="0" parTransId="{6CC48230-9E00-48CB-BA99-BCF86A258C26}" sibTransId="{055E5651-A2E6-4F90-B58F-79143B78F755}"/>
    <dgm:cxn modelId="{74D072C7-7866-46B7-B061-9512E040ECC8}" type="presOf" srcId="{25725804-F443-4D6E-ACAA-2B207216F594}" destId="{993E05E5-B26B-4229-A03B-88749FA64A68}" srcOrd="0" destOrd="0" presId="urn:microsoft.com/office/officeart/2005/8/layout/vList2"/>
    <dgm:cxn modelId="{144EA517-638A-4045-9552-4A8E4F0A3DA7}" type="presParOf" srcId="{CC6713D5-043D-4274-A3C2-169E6CF9174C}" destId="{993E05E5-B26B-4229-A03B-88749FA64A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3D9F5AB-2A5D-4231-9D59-1C3D7C24FB0F}" type="doc">
      <dgm:prSet loTypeId="urn:microsoft.com/office/officeart/2005/8/layout/vList2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06B1C458-3983-458A-95EF-5E964C9BDAE2}" type="pres">
      <dgm:prSet presAssocID="{D3D9F5AB-2A5D-4231-9D59-1C3D7C24FB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</dgm:ptLst>
  <dgm:cxnLst>
    <dgm:cxn modelId="{DBF115CF-1A9A-4DBF-B16A-80C048E65CB9}" type="presOf" srcId="{D3D9F5AB-2A5D-4231-9D59-1C3D7C24FB0F}" destId="{06B1C458-3983-458A-95EF-5E964C9BDAE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BEA78CC-2324-49DA-A5E0-448AA5C56B01}" type="doc">
      <dgm:prSet loTypeId="urn:microsoft.com/office/officeart/2005/8/layout/vList2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69FE49F6-6185-4684-9100-A1A9596B1CAA}">
      <dgm:prSet phldrT="[Text]" custT="1"/>
      <dgm:spPr/>
      <dgm:t>
        <a:bodyPr/>
        <a:lstStyle/>
        <a:p>
          <a:r>
            <a:rPr lang="en-IN" sz="3200" b="1" dirty="0" smtClean="0">
              <a:solidFill>
                <a:schemeClr val="accent2">
                  <a:lumMod val="75000"/>
                </a:schemeClr>
              </a:solidFill>
            </a:rPr>
            <a:t>Challenges with the previous subsidy and welfare payments framework</a:t>
          </a:r>
          <a:endParaRPr lang="en-IN" sz="3200" b="1" dirty="0">
            <a:solidFill>
              <a:schemeClr val="accent2">
                <a:lumMod val="75000"/>
              </a:schemeClr>
            </a:solidFill>
          </a:endParaRPr>
        </a:p>
      </dgm:t>
    </dgm:pt>
    <dgm:pt modelId="{15D7070B-4547-4DD4-A774-58C730D6E9EF}" type="parTrans" cxnId="{8FDF7156-CE9B-4B87-BFFB-02BA43A30152}">
      <dgm:prSet/>
      <dgm:spPr/>
      <dgm:t>
        <a:bodyPr/>
        <a:lstStyle/>
        <a:p>
          <a:endParaRPr lang="en-IN"/>
        </a:p>
      </dgm:t>
    </dgm:pt>
    <dgm:pt modelId="{6461773A-9C28-488E-A237-90BAEB1EE9D6}" type="sibTrans" cxnId="{8FDF7156-CE9B-4B87-BFFB-02BA43A30152}">
      <dgm:prSet/>
      <dgm:spPr/>
      <dgm:t>
        <a:bodyPr/>
        <a:lstStyle/>
        <a:p>
          <a:endParaRPr lang="en-IN"/>
        </a:p>
      </dgm:t>
    </dgm:pt>
    <dgm:pt modelId="{7EBD73D9-BED9-40C9-AB8F-9F5A3B32686A}" type="pres">
      <dgm:prSet presAssocID="{DBEA78CC-2324-49DA-A5E0-448AA5C56B0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1A8A425-3C66-4E14-801E-801A3FA41036}" type="pres">
      <dgm:prSet presAssocID="{69FE49F6-6185-4684-9100-A1A9596B1CA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FDF7156-CE9B-4B87-BFFB-02BA43A30152}" srcId="{DBEA78CC-2324-49DA-A5E0-448AA5C56B01}" destId="{69FE49F6-6185-4684-9100-A1A9596B1CAA}" srcOrd="0" destOrd="0" parTransId="{15D7070B-4547-4DD4-A774-58C730D6E9EF}" sibTransId="{6461773A-9C28-488E-A237-90BAEB1EE9D6}"/>
    <dgm:cxn modelId="{F31E5FB2-F36F-431D-8656-2488417E3F2A}" type="presOf" srcId="{69FE49F6-6185-4684-9100-A1A9596B1CAA}" destId="{21A8A425-3C66-4E14-801E-801A3FA41036}" srcOrd="0" destOrd="0" presId="urn:microsoft.com/office/officeart/2005/8/layout/vList2"/>
    <dgm:cxn modelId="{25C4E724-EE85-48DB-88DC-1DF89C64FEB2}" type="presOf" srcId="{DBEA78CC-2324-49DA-A5E0-448AA5C56B01}" destId="{7EBD73D9-BED9-40C9-AB8F-9F5A3B32686A}" srcOrd="0" destOrd="0" presId="urn:microsoft.com/office/officeart/2005/8/layout/vList2"/>
    <dgm:cxn modelId="{38EA0173-D235-4FE1-8538-C7D23EB3AC17}" type="presParOf" srcId="{7EBD73D9-BED9-40C9-AB8F-9F5A3B32686A}" destId="{21A8A425-3C66-4E14-801E-801A3FA4103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5C94ABD-D154-4CA3-9313-417A67C7DE69}" type="doc">
      <dgm:prSet loTypeId="urn:microsoft.com/office/officeart/2005/8/layout/vList2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0E4BBFE8-4E6E-4688-8A95-CE376288798B}">
      <dgm:prSet phldrT="[Text]" custT="1"/>
      <dgm:spPr/>
      <dgm:t>
        <a:bodyPr/>
        <a:lstStyle/>
        <a:p>
          <a:r>
            <a:rPr lang="en-IN" sz="32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Desired elements of a subsidy framework</a:t>
          </a:r>
          <a:endParaRPr lang="en-IN" sz="3200" b="1" dirty="0">
            <a:solidFill>
              <a:schemeClr val="accent2">
                <a:lumMod val="75000"/>
              </a:schemeClr>
            </a:solidFill>
            <a:latin typeface="Cambria" pitchFamily="18" charset="0"/>
          </a:endParaRPr>
        </a:p>
      </dgm:t>
    </dgm:pt>
    <dgm:pt modelId="{A6358FD0-9451-4E0C-919B-052CDAB146B1}" type="parTrans" cxnId="{A8CED3C5-9867-492E-B120-AE2A9AFE8200}">
      <dgm:prSet/>
      <dgm:spPr/>
      <dgm:t>
        <a:bodyPr/>
        <a:lstStyle/>
        <a:p>
          <a:endParaRPr lang="en-IN"/>
        </a:p>
      </dgm:t>
    </dgm:pt>
    <dgm:pt modelId="{D373F646-ACF1-4D84-ACD7-78D24536D93D}" type="sibTrans" cxnId="{A8CED3C5-9867-492E-B120-AE2A9AFE8200}">
      <dgm:prSet/>
      <dgm:spPr/>
      <dgm:t>
        <a:bodyPr/>
        <a:lstStyle/>
        <a:p>
          <a:endParaRPr lang="en-IN"/>
        </a:p>
      </dgm:t>
    </dgm:pt>
    <dgm:pt modelId="{3668BA60-46B7-4621-B310-416054A9D26E}" type="pres">
      <dgm:prSet presAssocID="{85C94ABD-D154-4CA3-9313-417A67C7DE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CB01816-0337-4418-A81F-7D60329FAD10}" type="pres">
      <dgm:prSet presAssocID="{0E4BBFE8-4E6E-4688-8A95-CE37628879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FE5FBD1-0B2F-403A-BD1D-DFFB195F0B13}" type="presOf" srcId="{85C94ABD-D154-4CA3-9313-417A67C7DE69}" destId="{3668BA60-46B7-4621-B310-416054A9D26E}" srcOrd="0" destOrd="0" presId="urn:microsoft.com/office/officeart/2005/8/layout/vList2"/>
    <dgm:cxn modelId="{F419B57E-0F1A-4868-9A81-9F34399BF2CA}" type="presOf" srcId="{0E4BBFE8-4E6E-4688-8A95-CE376288798B}" destId="{DCB01816-0337-4418-A81F-7D60329FAD10}" srcOrd="0" destOrd="0" presId="urn:microsoft.com/office/officeart/2005/8/layout/vList2"/>
    <dgm:cxn modelId="{A8CED3C5-9867-492E-B120-AE2A9AFE8200}" srcId="{85C94ABD-D154-4CA3-9313-417A67C7DE69}" destId="{0E4BBFE8-4E6E-4688-8A95-CE376288798B}" srcOrd="0" destOrd="0" parTransId="{A6358FD0-9451-4E0C-919B-052CDAB146B1}" sibTransId="{D373F646-ACF1-4D84-ACD7-78D24536D93D}"/>
    <dgm:cxn modelId="{997BB3D3-8C5F-4C18-BDB4-EAA9E9F3E114}" type="presParOf" srcId="{3668BA60-46B7-4621-B310-416054A9D26E}" destId="{DCB01816-0337-4418-A81F-7D60329FAD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B915350-5178-4EE5-92B8-9EE0A47B024C}" type="doc">
      <dgm:prSet loTypeId="urn:microsoft.com/office/officeart/2005/8/layout/vList2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56E5F296-839C-479A-8B6D-5CF4BB84DD8F}">
      <dgm:prSet phldrT="[Text]" custT="1"/>
      <dgm:spPr/>
      <dgm:t>
        <a:bodyPr/>
        <a:lstStyle/>
        <a:p>
          <a:r>
            <a:rPr lang="en-IN" sz="32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Role of </a:t>
          </a:r>
          <a:r>
            <a:rPr lang="en-IN" sz="3200" b="1" dirty="0" err="1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Aadhaar</a:t>
          </a:r>
          <a:r>
            <a:rPr lang="en-IN" sz="32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 in fulfilling the desired elements of subsidy framework</a:t>
          </a:r>
          <a:endParaRPr lang="en-IN" sz="3200" b="1" dirty="0">
            <a:solidFill>
              <a:schemeClr val="accent2">
                <a:lumMod val="75000"/>
              </a:schemeClr>
            </a:solidFill>
            <a:latin typeface="Cambria" pitchFamily="18" charset="0"/>
          </a:endParaRPr>
        </a:p>
      </dgm:t>
    </dgm:pt>
    <dgm:pt modelId="{21C6A832-9331-43D1-8F15-77DDE6A4FFC9}" type="sibTrans" cxnId="{58D0DE58-3AD8-4335-B63D-A541098585E4}">
      <dgm:prSet/>
      <dgm:spPr/>
      <dgm:t>
        <a:bodyPr/>
        <a:lstStyle/>
        <a:p>
          <a:endParaRPr lang="en-IN"/>
        </a:p>
      </dgm:t>
    </dgm:pt>
    <dgm:pt modelId="{123A08CE-C763-44F5-AB7E-42329B1B48C3}" type="parTrans" cxnId="{58D0DE58-3AD8-4335-B63D-A541098585E4}">
      <dgm:prSet/>
      <dgm:spPr/>
      <dgm:t>
        <a:bodyPr/>
        <a:lstStyle/>
        <a:p>
          <a:endParaRPr lang="en-IN"/>
        </a:p>
      </dgm:t>
    </dgm:pt>
    <dgm:pt modelId="{B77D8923-1576-4F26-8F09-63D396D71D10}" type="pres">
      <dgm:prSet presAssocID="{FB915350-5178-4EE5-92B8-9EE0A47B024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97FCDDE-82E8-4060-8E94-42CB8C46FC57}" type="pres">
      <dgm:prSet presAssocID="{56E5F296-839C-479A-8B6D-5CF4BB84DD8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F27DFF1-1C40-452E-AEAA-5FE261C08202}" type="presOf" srcId="{56E5F296-839C-479A-8B6D-5CF4BB84DD8F}" destId="{C97FCDDE-82E8-4060-8E94-42CB8C46FC57}" srcOrd="0" destOrd="0" presId="urn:microsoft.com/office/officeart/2005/8/layout/vList2"/>
    <dgm:cxn modelId="{58D0DE58-3AD8-4335-B63D-A541098585E4}" srcId="{FB915350-5178-4EE5-92B8-9EE0A47B024C}" destId="{56E5F296-839C-479A-8B6D-5CF4BB84DD8F}" srcOrd="0" destOrd="0" parTransId="{123A08CE-C763-44F5-AB7E-42329B1B48C3}" sibTransId="{21C6A832-9331-43D1-8F15-77DDE6A4FFC9}"/>
    <dgm:cxn modelId="{BA21155F-4E25-44CB-80D3-A390AABA47EA}" type="presOf" srcId="{FB915350-5178-4EE5-92B8-9EE0A47B024C}" destId="{B77D8923-1576-4F26-8F09-63D396D71D10}" srcOrd="0" destOrd="0" presId="urn:microsoft.com/office/officeart/2005/8/layout/vList2"/>
    <dgm:cxn modelId="{C4569236-BCB6-466F-878F-0F0CD9498A89}" type="presParOf" srcId="{B77D8923-1576-4F26-8F09-63D396D71D10}" destId="{C97FCDDE-82E8-4060-8E94-42CB8C46FC5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7A97271-9190-4DE0-9567-BFE45C5FD84D}" type="doc">
      <dgm:prSet loTypeId="urn:microsoft.com/office/officeart/2005/8/layout/vList2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C1D6869B-4187-417B-86C2-1836E0A53379}">
      <dgm:prSet phldrT="[Text]" custT="1"/>
      <dgm:spPr/>
      <dgm:t>
        <a:bodyPr/>
        <a:lstStyle/>
        <a:p>
          <a:r>
            <a:rPr lang="en-IN" sz="32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How </a:t>
          </a:r>
          <a:r>
            <a:rPr lang="en-IN" sz="3200" b="1" dirty="0" err="1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Aadhaar</a:t>
          </a:r>
          <a:r>
            <a:rPr lang="en-IN" sz="32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 helps</a:t>
          </a:r>
          <a:endParaRPr lang="en-IN" sz="3200" b="1" dirty="0">
            <a:solidFill>
              <a:schemeClr val="accent2">
                <a:lumMod val="75000"/>
              </a:schemeClr>
            </a:solidFill>
            <a:latin typeface="Cambria" pitchFamily="18" charset="0"/>
          </a:endParaRPr>
        </a:p>
      </dgm:t>
    </dgm:pt>
    <dgm:pt modelId="{5F9ACD6C-2992-4225-8000-A4DAAFCCCA22}" type="parTrans" cxnId="{2FE9B1AF-777A-4428-9F33-87AE719D2268}">
      <dgm:prSet/>
      <dgm:spPr/>
      <dgm:t>
        <a:bodyPr/>
        <a:lstStyle/>
        <a:p>
          <a:endParaRPr lang="en-IN"/>
        </a:p>
      </dgm:t>
    </dgm:pt>
    <dgm:pt modelId="{0EA6B3A6-E832-45F9-95FE-CEE54A39CBDB}" type="sibTrans" cxnId="{2FE9B1AF-777A-4428-9F33-87AE719D2268}">
      <dgm:prSet/>
      <dgm:spPr/>
      <dgm:t>
        <a:bodyPr/>
        <a:lstStyle/>
        <a:p>
          <a:endParaRPr lang="en-IN"/>
        </a:p>
      </dgm:t>
    </dgm:pt>
    <dgm:pt modelId="{8F93A828-C952-49CB-9BE4-09C5B96EDF54}" type="pres">
      <dgm:prSet presAssocID="{D7A97271-9190-4DE0-9567-BFE45C5FD8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1795F9E-4A8A-4FAB-B394-37A0C565E42B}" type="pres">
      <dgm:prSet presAssocID="{C1D6869B-4187-417B-86C2-1836E0A5337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999A235-6220-40CD-BB49-0E8D1A28FBDC}" type="presOf" srcId="{D7A97271-9190-4DE0-9567-BFE45C5FD84D}" destId="{8F93A828-C952-49CB-9BE4-09C5B96EDF54}" srcOrd="0" destOrd="0" presId="urn:microsoft.com/office/officeart/2005/8/layout/vList2"/>
    <dgm:cxn modelId="{2FE9B1AF-777A-4428-9F33-87AE719D2268}" srcId="{D7A97271-9190-4DE0-9567-BFE45C5FD84D}" destId="{C1D6869B-4187-417B-86C2-1836E0A53379}" srcOrd="0" destOrd="0" parTransId="{5F9ACD6C-2992-4225-8000-A4DAAFCCCA22}" sibTransId="{0EA6B3A6-E832-45F9-95FE-CEE54A39CBDB}"/>
    <dgm:cxn modelId="{09F1454F-217D-4D34-B36F-0F6B405DD207}" type="presOf" srcId="{C1D6869B-4187-417B-86C2-1836E0A53379}" destId="{01795F9E-4A8A-4FAB-B394-37A0C565E42B}" srcOrd="0" destOrd="0" presId="urn:microsoft.com/office/officeart/2005/8/layout/vList2"/>
    <dgm:cxn modelId="{4AD68FD9-3C2F-44EC-A95D-688264CE2DB6}" type="presParOf" srcId="{8F93A828-C952-49CB-9BE4-09C5B96EDF54}" destId="{01795F9E-4A8A-4FAB-B394-37A0C565E42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F302105-EAE7-434A-8C37-9B464BDF96E8}" type="doc">
      <dgm:prSet loTypeId="urn:microsoft.com/office/officeart/2005/8/layout/vList2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8629CB0A-6D4D-4275-9B1C-392BB2FC860D}">
      <dgm:prSet phldrT="[Text]" custT="1"/>
      <dgm:spPr/>
      <dgm:t>
        <a:bodyPr/>
        <a:lstStyle/>
        <a:p>
          <a:r>
            <a:rPr lang="en-IN" sz="32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Technological  advancement</a:t>
          </a:r>
          <a:endParaRPr lang="en-IN" sz="3200" b="1" dirty="0">
            <a:solidFill>
              <a:schemeClr val="accent2">
                <a:lumMod val="75000"/>
              </a:schemeClr>
            </a:solidFill>
            <a:latin typeface="Cambria" pitchFamily="18" charset="0"/>
          </a:endParaRPr>
        </a:p>
      </dgm:t>
    </dgm:pt>
    <dgm:pt modelId="{3B190390-293A-4E79-9FEE-7F261492BC5B}" type="parTrans" cxnId="{150CD2AA-E397-4C48-905F-5BC539C3195E}">
      <dgm:prSet/>
      <dgm:spPr/>
      <dgm:t>
        <a:bodyPr/>
        <a:lstStyle/>
        <a:p>
          <a:endParaRPr lang="en-IN"/>
        </a:p>
      </dgm:t>
    </dgm:pt>
    <dgm:pt modelId="{E27A1260-403B-4CC1-A7F2-F6F97323A972}" type="sibTrans" cxnId="{150CD2AA-E397-4C48-905F-5BC539C3195E}">
      <dgm:prSet/>
      <dgm:spPr/>
      <dgm:t>
        <a:bodyPr/>
        <a:lstStyle/>
        <a:p>
          <a:endParaRPr lang="en-IN"/>
        </a:p>
      </dgm:t>
    </dgm:pt>
    <dgm:pt modelId="{3177FC1A-BFC2-42F6-BCFC-FBAAFD656497}" type="pres">
      <dgm:prSet presAssocID="{2F302105-EAE7-434A-8C37-9B464BDF96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2615C6A-777A-4516-B858-4DBC503A78FA}" type="pres">
      <dgm:prSet presAssocID="{8629CB0A-6D4D-4275-9B1C-392BB2FC860D}" presName="parentText" presStyleLbl="node1" presStyleIdx="0" presStyleCnt="1" custLinFactNeighborX="-22104" custLinFactNeighborY="233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E7082C8-CEC4-417C-9B24-54AEA712BFCD}" type="presOf" srcId="{8629CB0A-6D4D-4275-9B1C-392BB2FC860D}" destId="{82615C6A-777A-4516-B858-4DBC503A78FA}" srcOrd="0" destOrd="0" presId="urn:microsoft.com/office/officeart/2005/8/layout/vList2"/>
    <dgm:cxn modelId="{E312F161-08A3-4F44-A81D-344B546F7371}" type="presOf" srcId="{2F302105-EAE7-434A-8C37-9B464BDF96E8}" destId="{3177FC1A-BFC2-42F6-BCFC-FBAAFD656497}" srcOrd="0" destOrd="0" presId="urn:microsoft.com/office/officeart/2005/8/layout/vList2"/>
    <dgm:cxn modelId="{150CD2AA-E397-4C48-905F-5BC539C3195E}" srcId="{2F302105-EAE7-434A-8C37-9B464BDF96E8}" destId="{8629CB0A-6D4D-4275-9B1C-392BB2FC860D}" srcOrd="0" destOrd="0" parTransId="{3B190390-293A-4E79-9FEE-7F261492BC5B}" sibTransId="{E27A1260-403B-4CC1-A7F2-F6F97323A972}"/>
    <dgm:cxn modelId="{21BF7D7D-E363-4BFA-9CF4-F758D15FF279}" type="presParOf" srcId="{3177FC1A-BFC2-42F6-BCFC-FBAAFD656497}" destId="{82615C6A-777A-4516-B858-4DBC503A78F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DBBF8023-BDC6-4848-B9FE-78A212FB60BC}" type="doc">
      <dgm:prSet loTypeId="urn:microsoft.com/office/officeart/2005/8/layout/vList2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9D4A3773-0C6A-4FB4-8379-7EBF615D229D}">
      <dgm:prSet phldrT="[Text]" custT="1"/>
      <dgm:spPr/>
      <dgm:t>
        <a:bodyPr/>
        <a:lstStyle/>
        <a:p>
          <a:r>
            <a:rPr lang="en-IN" sz="3200" b="1" dirty="0" err="1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Aadhaar</a:t>
          </a:r>
          <a:r>
            <a:rPr lang="en-IN" sz="32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 enabled payment system</a:t>
          </a:r>
          <a:endParaRPr lang="en-IN" sz="3200" b="1" dirty="0">
            <a:solidFill>
              <a:schemeClr val="accent2">
                <a:lumMod val="75000"/>
              </a:schemeClr>
            </a:solidFill>
            <a:latin typeface="Cambria" pitchFamily="18" charset="0"/>
          </a:endParaRPr>
        </a:p>
      </dgm:t>
    </dgm:pt>
    <dgm:pt modelId="{93B7F9B2-E27B-4A7D-B995-0D63BF6CFABA}" type="parTrans" cxnId="{D0F09DB0-7BAD-4578-8317-B1F28E733817}">
      <dgm:prSet/>
      <dgm:spPr/>
      <dgm:t>
        <a:bodyPr/>
        <a:lstStyle/>
        <a:p>
          <a:endParaRPr lang="en-IN"/>
        </a:p>
      </dgm:t>
    </dgm:pt>
    <dgm:pt modelId="{AB020877-8275-4E0A-85AD-143C1B7695AA}" type="sibTrans" cxnId="{D0F09DB0-7BAD-4578-8317-B1F28E733817}">
      <dgm:prSet/>
      <dgm:spPr/>
      <dgm:t>
        <a:bodyPr/>
        <a:lstStyle/>
        <a:p>
          <a:endParaRPr lang="en-IN"/>
        </a:p>
      </dgm:t>
    </dgm:pt>
    <dgm:pt modelId="{634BB6E6-69D7-439F-92AA-D18E49FA8928}" type="pres">
      <dgm:prSet presAssocID="{DBBF8023-BDC6-4848-B9FE-78A212FB60B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E22EEFC-AAC3-41A4-89DF-C1DA4E6647D5}" type="pres">
      <dgm:prSet presAssocID="{9D4A3773-0C6A-4FB4-8379-7EBF615D229D}" presName="parentText" presStyleLbl="node1" presStyleIdx="0" presStyleCnt="1" custLinFactNeighborX="-1043" custLinFactNeighborY="-73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0F09DB0-7BAD-4578-8317-B1F28E733817}" srcId="{DBBF8023-BDC6-4848-B9FE-78A212FB60BC}" destId="{9D4A3773-0C6A-4FB4-8379-7EBF615D229D}" srcOrd="0" destOrd="0" parTransId="{93B7F9B2-E27B-4A7D-B995-0D63BF6CFABA}" sibTransId="{AB020877-8275-4E0A-85AD-143C1B7695AA}"/>
    <dgm:cxn modelId="{86726B34-F1B6-4C21-822C-91F33DEA65BC}" type="presOf" srcId="{DBBF8023-BDC6-4848-B9FE-78A212FB60BC}" destId="{634BB6E6-69D7-439F-92AA-D18E49FA8928}" srcOrd="0" destOrd="0" presId="urn:microsoft.com/office/officeart/2005/8/layout/vList2"/>
    <dgm:cxn modelId="{3F4DFCF2-794A-4628-8250-83A9EFD883A6}" type="presOf" srcId="{9D4A3773-0C6A-4FB4-8379-7EBF615D229D}" destId="{EE22EEFC-AAC3-41A4-89DF-C1DA4E6647D5}" srcOrd="0" destOrd="0" presId="urn:microsoft.com/office/officeart/2005/8/layout/vList2"/>
    <dgm:cxn modelId="{C0FBEC3F-0EAB-42C1-946F-AD6B8425FCFD}" type="presParOf" srcId="{634BB6E6-69D7-439F-92AA-D18E49FA8928}" destId="{EE22EEFC-AAC3-41A4-89DF-C1DA4E6647D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1ADB0C1B-6FF6-47E0-A0BF-0C45F07FE0F7}" type="doc">
      <dgm:prSet loTypeId="urn:microsoft.com/office/officeart/2005/8/layout/vList2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E4D228DA-73FE-46AA-90C4-6E708BB60903}">
      <dgm:prSet phldrT="[Text]" custT="1"/>
      <dgm:spPr/>
      <dgm:t>
        <a:bodyPr/>
        <a:lstStyle/>
        <a:p>
          <a:r>
            <a:rPr lang="en-IN" sz="32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Government’s saving with </a:t>
          </a:r>
          <a:r>
            <a:rPr lang="en-IN" sz="3200" b="1" dirty="0" err="1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Aadhaar</a:t>
          </a:r>
          <a:endParaRPr lang="en-IN" sz="3200" b="1" dirty="0">
            <a:solidFill>
              <a:schemeClr val="accent2">
                <a:lumMod val="75000"/>
              </a:schemeClr>
            </a:solidFill>
            <a:latin typeface="Cambria" pitchFamily="18" charset="0"/>
          </a:endParaRPr>
        </a:p>
      </dgm:t>
    </dgm:pt>
    <dgm:pt modelId="{6DA4CED0-BD8E-4AE2-91EA-A5AE7B0B3BCA}" type="parTrans" cxnId="{5F2ED462-5D5E-47B9-BAFD-C1E9B7496216}">
      <dgm:prSet/>
      <dgm:spPr/>
      <dgm:t>
        <a:bodyPr/>
        <a:lstStyle/>
        <a:p>
          <a:endParaRPr lang="en-IN"/>
        </a:p>
      </dgm:t>
    </dgm:pt>
    <dgm:pt modelId="{926756EB-F0A6-4699-92FC-2411AD86DC1E}" type="sibTrans" cxnId="{5F2ED462-5D5E-47B9-BAFD-C1E9B7496216}">
      <dgm:prSet/>
      <dgm:spPr/>
      <dgm:t>
        <a:bodyPr/>
        <a:lstStyle/>
        <a:p>
          <a:endParaRPr lang="en-IN"/>
        </a:p>
      </dgm:t>
    </dgm:pt>
    <dgm:pt modelId="{3FDB9D1A-58FD-4F73-B921-3D56570E2AD5}" type="pres">
      <dgm:prSet presAssocID="{1ADB0C1B-6FF6-47E0-A0BF-0C45F07FE0F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5375ADB-B139-42B5-8128-63F81B23DE59}" type="pres">
      <dgm:prSet presAssocID="{E4D228DA-73FE-46AA-90C4-6E708BB6090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045F703-3084-412C-8587-98FE0F27464B}" type="presOf" srcId="{E4D228DA-73FE-46AA-90C4-6E708BB60903}" destId="{B5375ADB-B139-42B5-8128-63F81B23DE59}" srcOrd="0" destOrd="0" presId="urn:microsoft.com/office/officeart/2005/8/layout/vList2"/>
    <dgm:cxn modelId="{5F2ED462-5D5E-47B9-BAFD-C1E9B7496216}" srcId="{1ADB0C1B-6FF6-47E0-A0BF-0C45F07FE0F7}" destId="{E4D228DA-73FE-46AA-90C4-6E708BB60903}" srcOrd="0" destOrd="0" parTransId="{6DA4CED0-BD8E-4AE2-91EA-A5AE7B0B3BCA}" sibTransId="{926756EB-F0A6-4699-92FC-2411AD86DC1E}"/>
    <dgm:cxn modelId="{E7453839-A137-479C-AE86-3924D4B5BA4E}" type="presOf" srcId="{1ADB0C1B-6FF6-47E0-A0BF-0C45F07FE0F7}" destId="{3FDB9D1A-58FD-4F73-B921-3D56570E2AD5}" srcOrd="0" destOrd="0" presId="urn:microsoft.com/office/officeart/2005/8/layout/vList2"/>
    <dgm:cxn modelId="{8372C959-E6AC-4988-A3B7-55873D2D5F2A}" type="presParOf" srcId="{3FDB9D1A-58FD-4F73-B921-3D56570E2AD5}" destId="{B5375ADB-B139-42B5-8128-63F81B23DE5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D776BC3C-CBDB-47D3-B569-BD0EB3783561}" type="doc">
      <dgm:prSet loTypeId="urn:microsoft.com/office/officeart/2005/8/layout/vList2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6D01F03D-882B-45A2-A68B-C7DCA8A2B4CE}">
      <dgm:prSet phldrT="[Text]" custT="1"/>
      <dgm:spPr/>
      <dgm:t>
        <a:bodyPr/>
        <a:lstStyle/>
        <a:p>
          <a:r>
            <a:rPr lang="en-IN" sz="32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Difficulties  with </a:t>
          </a:r>
          <a:r>
            <a:rPr lang="en-IN" sz="3200" b="1" dirty="0" err="1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Aadhaar</a:t>
          </a:r>
          <a:r>
            <a:rPr lang="en-IN" sz="32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 usage</a:t>
          </a:r>
          <a:endParaRPr lang="en-IN" sz="3200" b="1" dirty="0">
            <a:solidFill>
              <a:schemeClr val="accent2">
                <a:lumMod val="75000"/>
              </a:schemeClr>
            </a:solidFill>
            <a:latin typeface="Cambria" pitchFamily="18" charset="0"/>
          </a:endParaRPr>
        </a:p>
      </dgm:t>
    </dgm:pt>
    <dgm:pt modelId="{7BCA574B-358B-40F3-B67C-1ABDC5E7EBB2}" type="parTrans" cxnId="{CCCA48D5-83D3-4C09-8EE1-8479A4221C66}">
      <dgm:prSet/>
      <dgm:spPr/>
      <dgm:t>
        <a:bodyPr/>
        <a:lstStyle/>
        <a:p>
          <a:endParaRPr lang="en-IN"/>
        </a:p>
      </dgm:t>
    </dgm:pt>
    <dgm:pt modelId="{24DC6D5A-E49A-493D-A8A6-7D905DFEC11E}" type="sibTrans" cxnId="{CCCA48D5-83D3-4C09-8EE1-8479A4221C66}">
      <dgm:prSet/>
      <dgm:spPr/>
      <dgm:t>
        <a:bodyPr/>
        <a:lstStyle/>
        <a:p>
          <a:endParaRPr lang="en-IN"/>
        </a:p>
      </dgm:t>
    </dgm:pt>
    <dgm:pt modelId="{A94898C0-2E0F-449D-A315-314D5A165900}" type="pres">
      <dgm:prSet presAssocID="{D776BC3C-CBDB-47D3-B569-BD0EB378356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1ED5B1B-9766-4C5B-A42E-EEDE85992583}" type="pres">
      <dgm:prSet presAssocID="{6D01F03D-882B-45A2-A68B-C7DCA8A2B4C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CB14073-E575-49D4-AE5D-1E7C74814B9D}" type="presOf" srcId="{6D01F03D-882B-45A2-A68B-C7DCA8A2B4CE}" destId="{91ED5B1B-9766-4C5B-A42E-EEDE85992583}" srcOrd="0" destOrd="0" presId="urn:microsoft.com/office/officeart/2005/8/layout/vList2"/>
    <dgm:cxn modelId="{CCCA48D5-83D3-4C09-8EE1-8479A4221C66}" srcId="{D776BC3C-CBDB-47D3-B569-BD0EB3783561}" destId="{6D01F03D-882B-45A2-A68B-C7DCA8A2B4CE}" srcOrd="0" destOrd="0" parTransId="{7BCA574B-358B-40F3-B67C-1ABDC5E7EBB2}" sibTransId="{24DC6D5A-E49A-493D-A8A6-7D905DFEC11E}"/>
    <dgm:cxn modelId="{DA30625A-6FE6-4B87-B6F5-B465EA0501FA}" type="presOf" srcId="{D776BC3C-CBDB-47D3-B569-BD0EB3783561}" destId="{A94898C0-2E0F-449D-A315-314D5A165900}" srcOrd="0" destOrd="0" presId="urn:microsoft.com/office/officeart/2005/8/layout/vList2"/>
    <dgm:cxn modelId="{AD6EB3BC-1BF4-46A2-A497-9F49E104BDA0}" type="presParOf" srcId="{A94898C0-2E0F-449D-A315-314D5A165900}" destId="{91ED5B1B-9766-4C5B-A42E-EEDE8599258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D1398C8-0638-4F08-9C59-EEB982711FF6}" type="doc">
      <dgm:prSet loTypeId="urn:microsoft.com/office/officeart/2005/8/layout/vList2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ED4567E1-508C-4BAE-83BC-D2421A3B7AEE}">
      <dgm:prSet phldrT="[Text]" custT="1"/>
      <dgm:spPr/>
      <dgm:t>
        <a:bodyPr/>
        <a:lstStyle/>
        <a:p>
          <a:r>
            <a:rPr lang="en-IN" sz="32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Conclusion</a:t>
          </a:r>
          <a:endParaRPr lang="en-IN" sz="3200" b="1" dirty="0">
            <a:solidFill>
              <a:schemeClr val="accent2">
                <a:lumMod val="75000"/>
              </a:schemeClr>
            </a:solidFill>
            <a:latin typeface="Cambria" pitchFamily="18" charset="0"/>
          </a:endParaRPr>
        </a:p>
      </dgm:t>
    </dgm:pt>
    <dgm:pt modelId="{2EC28907-D4F0-4C45-ABFC-6C417B3ECE54}" type="parTrans" cxnId="{B9DF0BEC-8BA0-4DC4-95B2-11A8188C0C3E}">
      <dgm:prSet/>
      <dgm:spPr/>
      <dgm:t>
        <a:bodyPr/>
        <a:lstStyle/>
        <a:p>
          <a:endParaRPr lang="en-IN"/>
        </a:p>
      </dgm:t>
    </dgm:pt>
    <dgm:pt modelId="{8A3049B4-DD51-4578-978A-34E424E7C5C2}" type="sibTrans" cxnId="{B9DF0BEC-8BA0-4DC4-95B2-11A8188C0C3E}">
      <dgm:prSet/>
      <dgm:spPr/>
      <dgm:t>
        <a:bodyPr/>
        <a:lstStyle/>
        <a:p>
          <a:endParaRPr lang="en-IN"/>
        </a:p>
      </dgm:t>
    </dgm:pt>
    <dgm:pt modelId="{F2894E37-ECB4-43E6-9DA1-3323DAFC46DE}" type="pres">
      <dgm:prSet presAssocID="{9D1398C8-0638-4F08-9C59-EEB982711FF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3D1ECB8-6833-4B34-9EC4-E16731D16388}" type="pres">
      <dgm:prSet presAssocID="{ED4567E1-508C-4BAE-83BC-D2421A3B7AE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24DFFDB-99E3-47A0-8C07-ED4DDD91A9D5}" type="presOf" srcId="{ED4567E1-508C-4BAE-83BC-D2421A3B7AEE}" destId="{F3D1ECB8-6833-4B34-9EC4-E16731D16388}" srcOrd="0" destOrd="0" presId="urn:microsoft.com/office/officeart/2005/8/layout/vList2"/>
    <dgm:cxn modelId="{B9DF0BEC-8BA0-4DC4-95B2-11A8188C0C3E}" srcId="{9D1398C8-0638-4F08-9C59-EEB982711FF6}" destId="{ED4567E1-508C-4BAE-83BC-D2421A3B7AEE}" srcOrd="0" destOrd="0" parTransId="{2EC28907-D4F0-4C45-ABFC-6C417B3ECE54}" sibTransId="{8A3049B4-DD51-4578-978A-34E424E7C5C2}"/>
    <dgm:cxn modelId="{5D13246D-182E-47CD-A6A9-6C77B0A04A38}" type="presOf" srcId="{9D1398C8-0638-4F08-9C59-EEB982711FF6}" destId="{F2894E37-ECB4-43E6-9DA1-3323DAFC46DE}" srcOrd="0" destOrd="0" presId="urn:microsoft.com/office/officeart/2005/8/layout/vList2"/>
    <dgm:cxn modelId="{EE54BD89-3BCB-485E-AE5D-9BFE36F3480F}" type="presParOf" srcId="{F2894E37-ECB4-43E6-9DA1-3323DAFC46DE}" destId="{F3D1ECB8-6833-4B34-9EC4-E16731D1638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81DFE2-E1BA-4FB2-849C-01D863B6C9D5}" type="doc">
      <dgm:prSet loTypeId="urn:microsoft.com/office/officeart/2005/8/layout/vList2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660D0821-C5DE-454A-BD27-5EF4E6C602D3}">
      <dgm:prSet phldrT="[Text]" custT="1"/>
      <dgm:spPr/>
      <dgm:t>
        <a:bodyPr/>
        <a:lstStyle/>
        <a:p>
          <a:r>
            <a:rPr lang="en-IN" sz="32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Formation of UIDAI</a:t>
          </a:r>
          <a:endParaRPr lang="en-IN" sz="3200" b="1" dirty="0">
            <a:solidFill>
              <a:schemeClr val="accent2">
                <a:lumMod val="75000"/>
              </a:schemeClr>
            </a:solidFill>
            <a:latin typeface="Cambria" pitchFamily="18" charset="0"/>
          </a:endParaRPr>
        </a:p>
      </dgm:t>
    </dgm:pt>
    <dgm:pt modelId="{C694F25F-8CA0-41B4-BD53-4B37BC1DE6AA}" type="parTrans" cxnId="{FFBD24A5-E38F-4362-9659-2C4362F50904}">
      <dgm:prSet/>
      <dgm:spPr/>
      <dgm:t>
        <a:bodyPr/>
        <a:lstStyle/>
        <a:p>
          <a:endParaRPr lang="en-IN"/>
        </a:p>
      </dgm:t>
    </dgm:pt>
    <dgm:pt modelId="{539D03C5-827C-405D-9315-4B2D19595F12}" type="sibTrans" cxnId="{FFBD24A5-E38F-4362-9659-2C4362F50904}">
      <dgm:prSet/>
      <dgm:spPr/>
      <dgm:t>
        <a:bodyPr/>
        <a:lstStyle/>
        <a:p>
          <a:endParaRPr lang="en-IN"/>
        </a:p>
      </dgm:t>
    </dgm:pt>
    <dgm:pt modelId="{9761394E-03CF-4D08-A8C3-E0C36C1F6E2D}" type="pres">
      <dgm:prSet presAssocID="{5A81DFE2-E1BA-4FB2-849C-01D863B6C9D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B35CCBA-3FC8-4FA5-B3CF-D3A6CD552659}" type="pres">
      <dgm:prSet presAssocID="{660D0821-C5DE-454A-BD27-5EF4E6C602D3}" presName="parentText" presStyleLbl="node1" presStyleIdx="0" presStyleCnt="1" custLinFactNeighborX="1764" custLinFactNeighborY="-222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D148BE2-4C2B-4C89-A43F-A1C9D361CE97}" type="presOf" srcId="{660D0821-C5DE-454A-BD27-5EF4E6C602D3}" destId="{2B35CCBA-3FC8-4FA5-B3CF-D3A6CD552659}" srcOrd="0" destOrd="0" presId="urn:microsoft.com/office/officeart/2005/8/layout/vList2"/>
    <dgm:cxn modelId="{9AEE4F2C-3D27-4F8A-8C64-C205B01AAFFD}" type="presOf" srcId="{5A81DFE2-E1BA-4FB2-849C-01D863B6C9D5}" destId="{9761394E-03CF-4D08-A8C3-E0C36C1F6E2D}" srcOrd="0" destOrd="0" presId="urn:microsoft.com/office/officeart/2005/8/layout/vList2"/>
    <dgm:cxn modelId="{FFBD24A5-E38F-4362-9659-2C4362F50904}" srcId="{5A81DFE2-E1BA-4FB2-849C-01D863B6C9D5}" destId="{660D0821-C5DE-454A-BD27-5EF4E6C602D3}" srcOrd="0" destOrd="0" parTransId="{C694F25F-8CA0-41B4-BD53-4B37BC1DE6AA}" sibTransId="{539D03C5-827C-405D-9315-4B2D19595F12}"/>
    <dgm:cxn modelId="{B04B0069-0825-46F6-A6CA-CE5240D32659}" type="presParOf" srcId="{9761394E-03CF-4D08-A8C3-E0C36C1F6E2D}" destId="{2B35CCBA-3FC8-4FA5-B3CF-D3A6CD55265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460309-713B-4244-9E3F-7483C1715799}" type="doc">
      <dgm:prSet loTypeId="urn:microsoft.com/office/officeart/2005/8/layout/vList2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345D7572-A144-4B24-B794-3F3E2ED188BB}">
      <dgm:prSet phldrT="[Text]" custT="1"/>
      <dgm:spPr/>
      <dgm:t>
        <a:bodyPr/>
        <a:lstStyle/>
        <a:p>
          <a:r>
            <a:rPr lang="en-IN" sz="32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UIDAI project</a:t>
          </a:r>
          <a:endParaRPr lang="en-IN" sz="3200" b="1" dirty="0">
            <a:solidFill>
              <a:schemeClr val="accent2">
                <a:lumMod val="75000"/>
              </a:schemeClr>
            </a:solidFill>
            <a:latin typeface="Cambria" pitchFamily="18" charset="0"/>
          </a:endParaRPr>
        </a:p>
      </dgm:t>
    </dgm:pt>
    <dgm:pt modelId="{FDA516EE-E973-4D74-A71F-C4F124A869E8}" type="parTrans" cxnId="{AD41DE11-B606-43A9-8710-A315A872F673}">
      <dgm:prSet/>
      <dgm:spPr/>
      <dgm:t>
        <a:bodyPr/>
        <a:lstStyle/>
        <a:p>
          <a:endParaRPr lang="en-IN"/>
        </a:p>
      </dgm:t>
    </dgm:pt>
    <dgm:pt modelId="{8A4A6A11-BD6C-4C52-8678-3A6436A72F84}" type="sibTrans" cxnId="{AD41DE11-B606-43A9-8710-A315A872F673}">
      <dgm:prSet/>
      <dgm:spPr/>
      <dgm:t>
        <a:bodyPr/>
        <a:lstStyle/>
        <a:p>
          <a:endParaRPr lang="en-IN"/>
        </a:p>
      </dgm:t>
    </dgm:pt>
    <dgm:pt modelId="{D5076AD7-9A4F-40C6-A795-8124E02C6781}" type="pres">
      <dgm:prSet presAssocID="{0B460309-713B-4244-9E3F-7483C17157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009A4AB-9CFC-476E-B581-6524EE68A679}" type="pres">
      <dgm:prSet presAssocID="{345D7572-A144-4B24-B794-3F3E2ED188B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34B9FB1-5295-4141-92E9-E1AD1FC3EC54}" type="presOf" srcId="{0B460309-713B-4244-9E3F-7483C1715799}" destId="{D5076AD7-9A4F-40C6-A795-8124E02C6781}" srcOrd="0" destOrd="0" presId="urn:microsoft.com/office/officeart/2005/8/layout/vList2"/>
    <dgm:cxn modelId="{AD41DE11-B606-43A9-8710-A315A872F673}" srcId="{0B460309-713B-4244-9E3F-7483C1715799}" destId="{345D7572-A144-4B24-B794-3F3E2ED188BB}" srcOrd="0" destOrd="0" parTransId="{FDA516EE-E973-4D74-A71F-C4F124A869E8}" sibTransId="{8A4A6A11-BD6C-4C52-8678-3A6436A72F84}"/>
    <dgm:cxn modelId="{69B1E6CA-8224-4652-A0BC-45262FAE1920}" type="presOf" srcId="{345D7572-A144-4B24-B794-3F3E2ED188BB}" destId="{F009A4AB-9CFC-476E-B581-6524EE68A679}" srcOrd="0" destOrd="0" presId="urn:microsoft.com/office/officeart/2005/8/layout/vList2"/>
    <dgm:cxn modelId="{B13BEB27-6670-4160-B93A-FDC324BF7CFD}" type="presParOf" srcId="{D5076AD7-9A4F-40C6-A795-8124E02C6781}" destId="{F009A4AB-9CFC-476E-B581-6524EE68A6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3D726F-4C66-4624-9A57-CDD35D29E5B0}" type="doc">
      <dgm:prSet loTypeId="urn:microsoft.com/office/officeart/2005/8/layout/vList2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680457E0-7863-4456-891E-B999499BD5B7}">
      <dgm:prSet phldrT="[Text]" custT="1"/>
      <dgm:spPr/>
      <dgm:t>
        <a:bodyPr/>
        <a:lstStyle/>
        <a:p>
          <a:r>
            <a:rPr lang="en-IN" sz="32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Composition of UIDAI authority</a:t>
          </a:r>
          <a:endParaRPr lang="en-IN" sz="3200" b="1" dirty="0">
            <a:solidFill>
              <a:schemeClr val="accent2">
                <a:lumMod val="75000"/>
              </a:schemeClr>
            </a:solidFill>
            <a:latin typeface="Cambria" pitchFamily="18" charset="0"/>
          </a:endParaRPr>
        </a:p>
      </dgm:t>
    </dgm:pt>
    <dgm:pt modelId="{C9B7227B-2AF6-490F-A9EF-85373FD0E0D1}" type="parTrans" cxnId="{F6B44A01-0BE5-4C4B-8ACF-8EB95B39352F}">
      <dgm:prSet/>
      <dgm:spPr/>
      <dgm:t>
        <a:bodyPr/>
        <a:lstStyle/>
        <a:p>
          <a:endParaRPr lang="en-IN" sz="3200" b="1">
            <a:solidFill>
              <a:schemeClr val="accent2">
                <a:lumMod val="75000"/>
              </a:schemeClr>
            </a:solidFill>
            <a:latin typeface="Cambria" pitchFamily="18" charset="0"/>
          </a:endParaRPr>
        </a:p>
      </dgm:t>
    </dgm:pt>
    <dgm:pt modelId="{4CE8B4BF-3630-4273-8DBE-048CD011CE9E}" type="sibTrans" cxnId="{F6B44A01-0BE5-4C4B-8ACF-8EB95B39352F}">
      <dgm:prSet/>
      <dgm:spPr/>
      <dgm:t>
        <a:bodyPr/>
        <a:lstStyle/>
        <a:p>
          <a:endParaRPr lang="en-IN" sz="3200" b="1">
            <a:solidFill>
              <a:schemeClr val="accent2">
                <a:lumMod val="75000"/>
              </a:schemeClr>
            </a:solidFill>
            <a:latin typeface="Cambria" pitchFamily="18" charset="0"/>
          </a:endParaRPr>
        </a:p>
      </dgm:t>
    </dgm:pt>
    <dgm:pt modelId="{4D2DC2C9-B208-45E7-9AAA-7EBF4EB7B585}" type="pres">
      <dgm:prSet presAssocID="{A03D726F-4C66-4624-9A57-CDD35D29E5B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7ACBA6F-8E79-40A0-9936-9C80542EAC21}" type="pres">
      <dgm:prSet presAssocID="{680457E0-7863-4456-891E-B999499BD5B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6B44A01-0BE5-4C4B-8ACF-8EB95B39352F}" srcId="{A03D726F-4C66-4624-9A57-CDD35D29E5B0}" destId="{680457E0-7863-4456-891E-B999499BD5B7}" srcOrd="0" destOrd="0" parTransId="{C9B7227B-2AF6-490F-A9EF-85373FD0E0D1}" sibTransId="{4CE8B4BF-3630-4273-8DBE-048CD011CE9E}"/>
    <dgm:cxn modelId="{AC6F5A94-6019-45EB-8114-BDE8E140D43B}" type="presOf" srcId="{680457E0-7863-4456-891E-B999499BD5B7}" destId="{57ACBA6F-8E79-40A0-9936-9C80542EAC21}" srcOrd="0" destOrd="0" presId="urn:microsoft.com/office/officeart/2005/8/layout/vList2"/>
    <dgm:cxn modelId="{D4D6580F-5988-457F-98CD-AE26C2F57500}" type="presOf" srcId="{A03D726F-4C66-4624-9A57-CDD35D29E5B0}" destId="{4D2DC2C9-B208-45E7-9AAA-7EBF4EB7B585}" srcOrd="0" destOrd="0" presId="urn:microsoft.com/office/officeart/2005/8/layout/vList2"/>
    <dgm:cxn modelId="{739BBB3F-01E1-4762-8FED-0314F62947EA}" type="presParOf" srcId="{4D2DC2C9-B208-45E7-9AAA-7EBF4EB7B585}" destId="{57ACBA6F-8E79-40A0-9936-9C80542EAC2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99C927-08E5-495F-B174-8ED2829BBF00}" type="doc">
      <dgm:prSet loTypeId="urn:microsoft.com/office/officeart/2005/8/layout/vList2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D3C3B9AD-EEB3-4398-AD8D-76E69BB28F3D}">
      <dgm:prSet phldrT="[Text]" custT="1"/>
      <dgm:spPr/>
      <dgm:t>
        <a:bodyPr/>
        <a:lstStyle/>
        <a:p>
          <a:r>
            <a:rPr lang="en-IN" sz="32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More about UIDAI project</a:t>
          </a:r>
          <a:endParaRPr lang="en-IN" sz="3200" b="1" dirty="0">
            <a:solidFill>
              <a:schemeClr val="accent2">
                <a:lumMod val="75000"/>
              </a:schemeClr>
            </a:solidFill>
            <a:latin typeface="Cambria" pitchFamily="18" charset="0"/>
          </a:endParaRPr>
        </a:p>
      </dgm:t>
    </dgm:pt>
    <dgm:pt modelId="{759B3179-108F-49F5-97E0-80B91D06A31B}" type="parTrans" cxnId="{102DB23A-35DF-4595-8DC2-E8D89B853EB1}">
      <dgm:prSet/>
      <dgm:spPr/>
      <dgm:t>
        <a:bodyPr/>
        <a:lstStyle/>
        <a:p>
          <a:endParaRPr lang="en-IN"/>
        </a:p>
      </dgm:t>
    </dgm:pt>
    <dgm:pt modelId="{29EAED99-828B-4926-B53F-304C959FE97D}" type="sibTrans" cxnId="{102DB23A-35DF-4595-8DC2-E8D89B853EB1}">
      <dgm:prSet/>
      <dgm:spPr/>
      <dgm:t>
        <a:bodyPr/>
        <a:lstStyle/>
        <a:p>
          <a:endParaRPr lang="en-IN"/>
        </a:p>
      </dgm:t>
    </dgm:pt>
    <dgm:pt modelId="{77BAEB9D-027E-4951-AB33-1FABB669D342}" type="pres">
      <dgm:prSet presAssocID="{4B99C927-08E5-495F-B174-8ED2829BBF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DF475DF-2416-49D6-BF86-FB27BD07FCD9}" type="pres">
      <dgm:prSet presAssocID="{D3C3B9AD-EEB3-4398-AD8D-76E69BB28F3D}" presName="parentText" presStyleLbl="node1" presStyleIdx="0" presStyleCnt="1" custLinFactY="-9572" custLinFactNeighborX="-2087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02DB23A-35DF-4595-8DC2-E8D89B853EB1}" srcId="{4B99C927-08E5-495F-B174-8ED2829BBF00}" destId="{D3C3B9AD-EEB3-4398-AD8D-76E69BB28F3D}" srcOrd="0" destOrd="0" parTransId="{759B3179-108F-49F5-97E0-80B91D06A31B}" sibTransId="{29EAED99-828B-4926-B53F-304C959FE97D}"/>
    <dgm:cxn modelId="{9F1C5FD4-6A96-4647-94F9-D4069A857D9D}" type="presOf" srcId="{D3C3B9AD-EEB3-4398-AD8D-76E69BB28F3D}" destId="{7DF475DF-2416-49D6-BF86-FB27BD07FCD9}" srcOrd="0" destOrd="0" presId="urn:microsoft.com/office/officeart/2005/8/layout/vList2"/>
    <dgm:cxn modelId="{40CF5314-A98F-425C-B84D-5A1F3B43D687}" type="presOf" srcId="{4B99C927-08E5-495F-B174-8ED2829BBF00}" destId="{77BAEB9D-027E-4951-AB33-1FABB669D342}" srcOrd="0" destOrd="0" presId="urn:microsoft.com/office/officeart/2005/8/layout/vList2"/>
    <dgm:cxn modelId="{A97CEF82-A53A-4233-AD34-6AF7637B3025}" type="presParOf" srcId="{77BAEB9D-027E-4951-AB33-1FABB669D342}" destId="{7DF475DF-2416-49D6-BF86-FB27BD07FCD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327470-3F33-4865-9091-2DADC566F634}" type="doc">
      <dgm:prSet loTypeId="urn:microsoft.com/office/officeart/2005/8/layout/vList2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1F7E333D-A0F6-4FBE-AB26-E85ABA4B0ADF}">
      <dgm:prSet phldrT="[Text]" custT="1"/>
      <dgm:spPr/>
      <dgm:t>
        <a:bodyPr/>
        <a:lstStyle/>
        <a:p>
          <a:r>
            <a:rPr lang="en-IN" sz="3200" b="1" dirty="0" smtClean="0">
              <a:solidFill>
                <a:schemeClr val="accent2">
                  <a:lumMod val="75000"/>
                </a:schemeClr>
              </a:solidFill>
            </a:rPr>
            <a:t>More about UIDAI project (continued) </a:t>
          </a:r>
          <a:endParaRPr lang="en-IN" sz="3200" b="1" dirty="0">
            <a:solidFill>
              <a:schemeClr val="accent2">
                <a:lumMod val="75000"/>
              </a:schemeClr>
            </a:solidFill>
          </a:endParaRPr>
        </a:p>
      </dgm:t>
    </dgm:pt>
    <dgm:pt modelId="{A42634BC-F49B-4D80-8846-D71F619C3014}" type="parTrans" cxnId="{5B02C079-EE21-4C8E-B25A-FC03E9E28164}">
      <dgm:prSet/>
      <dgm:spPr/>
      <dgm:t>
        <a:bodyPr/>
        <a:lstStyle/>
        <a:p>
          <a:endParaRPr lang="en-IN"/>
        </a:p>
      </dgm:t>
    </dgm:pt>
    <dgm:pt modelId="{E61CF5D3-C54B-4DA7-B2EE-B11708030E68}" type="sibTrans" cxnId="{5B02C079-EE21-4C8E-B25A-FC03E9E28164}">
      <dgm:prSet/>
      <dgm:spPr/>
      <dgm:t>
        <a:bodyPr/>
        <a:lstStyle/>
        <a:p>
          <a:endParaRPr lang="en-IN"/>
        </a:p>
      </dgm:t>
    </dgm:pt>
    <dgm:pt modelId="{47A202BD-C309-4E47-9827-DF0C907C5985}" type="pres">
      <dgm:prSet presAssocID="{DF327470-3F33-4865-9091-2DADC566F6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7064BDF-3CBF-4D76-A8E9-418E38930FE7}" type="pres">
      <dgm:prSet presAssocID="{1F7E333D-A0F6-4FBE-AB26-E85ABA4B0AD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A97E26D-1288-49AF-A82F-7716F11E3977}" type="presOf" srcId="{DF327470-3F33-4865-9091-2DADC566F634}" destId="{47A202BD-C309-4E47-9827-DF0C907C5985}" srcOrd="0" destOrd="0" presId="urn:microsoft.com/office/officeart/2005/8/layout/vList2"/>
    <dgm:cxn modelId="{29018E22-68AD-4750-B318-D581C07579F2}" type="presOf" srcId="{1F7E333D-A0F6-4FBE-AB26-E85ABA4B0ADF}" destId="{37064BDF-3CBF-4D76-A8E9-418E38930FE7}" srcOrd="0" destOrd="0" presId="urn:microsoft.com/office/officeart/2005/8/layout/vList2"/>
    <dgm:cxn modelId="{5B02C079-EE21-4C8E-B25A-FC03E9E28164}" srcId="{DF327470-3F33-4865-9091-2DADC566F634}" destId="{1F7E333D-A0F6-4FBE-AB26-E85ABA4B0ADF}" srcOrd="0" destOrd="0" parTransId="{A42634BC-F49B-4D80-8846-D71F619C3014}" sibTransId="{E61CF5D3-C54B-4DA7-B2EE-B11708030E68}"/>
    <dgm:cxn modelId="{9C86ABD1-8F36-421A-9085-A0A644FEF7A2}" type="presParOf" srcId="{47A202BD-C309-4E47-9827-DF0C907C5985}" destId="{37064BDF-3CBF-4D76-A8E9-418E38930FE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C0440F9-8CE2-4FBB-8ADF-91DAE0C5F6D0}" type="doc">
      <dgm:prSet loTypeId="urn:microsoft.com/office/officeart/2005/8/layout/vList2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2B728E93-13C0-459B-A995-6ECC5379706D}">
      <dgm:prSet phldrT="[Text]" custT="1"/>
      <dgm:spPr/>
      <dgm:t>
        <a:bodyPr/>
        <a:lstStyle/>
        <a:p>
          <a:r>
            <a:rPr lang="en-IN" sz="3200" b="1" dirty="0" smtClean="0">
              <a:solidFill>
                <a:schemeClr val="accent2">
                  <a:lumMod val="75000"/>
                </a:schemeClr>
              </a:solidFill>
            </a:rPr>
            <a:t>Identification before UIDAI project </a:t>
          </a:r>
          <a:endParaRPr lang="en-IN" sz="3200" b="1" dirty="0">
            <a:solidFill>
              <a:schemeClr val="accent2">
                <a:lumMod val="75000"/>
              </a:schemeClr>
            </a:solidFill>
          </a:endParaRPr>
        </a:p>
      </dgm:t>
    </dgm:pt>
    <dgm:pt modelId="{12085F4E-18F9-4AC0-9931-B3763E25AF95}" type="parTrans" cxnId="{EC624EF6-6320-4462-BABD-B0CC3A21DDDA}">
      <dgm:prSet/>
      <dgm:spPr/>
      <dgm:t>
        <a:bodyPr/>
        <a:lstStyle/>
        <a:p>
          <a:endParaRPr lang="en-IN"/>
        </a:p>
      </dgm:t>
    </dgm:pt>
    <dgm:pt modelId="{1D68D5C9-7F05-4469-8FA8-B5439C5F8D02}" type="sibTrans" cxnId="{EC624EF6-6320-4462-BABD-B0CC3A21DDDA}">
      <dgm:prSet/>
      <dgm:spPr/>
      <dgm:t>
        <a:bodyPr/>
        <a:lstStyle/>
        <a:p>
          <a:endParaRPr lang="en-IN"/>
        </a:p>
      </dgm:t>
    </dgm:pt>
    <dgm:pt modelId="{F59D3D3B-FD0A-4B99-A435-692C44F0DEFC}" type="pres">
      <dgm:prSet presAssocID="{7C0440F9-8CE2-4FBB-8ADF-91DAE0C5F6D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29CC7E8-1C13-4C66-B6E4-CA7CB96D85D0}" type="pres">
      <dgm:prSet presAssocID="{2B728E93-13C0-459B-A995-6ECC537970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BFC96F8-353D-412B-A61E-7B6743FC07F0}" type="presOf" srcId="{2B728E93-13C0-459B-A995-6ECC5379706D}" destId="{229CC7E8-1C13-4C66-B6E4-CA7CB96D85D0}" srcOrd="0" destOrd="0" presId="urn:microsoft.com/office/officeart/2005/8/layout/vList2"/>
    <dgm:cxn modelId="{EC624EF6-6320-4462-BABD-B0CC3A21DDDA}" srcId="{7C0440F9-8CE2-4FBB-8ADF-91DAE0C5F6D0}" destId="{2B728E93-13C0-459B-A995-6ECC5379706D}" srcOrd="0" destOrd="0" parTransId="{12085F4E-18F9-4AC0-9931-B3763E25AF95}" sibTransId="{1D68D5C9-7F05-4469-8FA8-B5439C5F8D02}"/>
    <dgm:cxn modelId="{2DFC7C19-7E10-461B-AE06-3BE9524F623D}" type="presOf" srcId="{7C0440F9-8CE2-4FBB-8ADF-91DAE0C5F6D0}" destId="{F59D3D3B-FD0A-4B99-A435-692C44F0DEFC}" srcOrd="0" destOrd="0" presId="urn:microsoft.com/office/officeart/2005/8/layout/vList2"/>
    <dgm:cxn modelId="{BFBC5A34-1127-41D9-9B30-B7DF583A31BB}" type="presParOf" srcId="{F59D3D3B-FD0A-4B99-A435-692C44F0DEFC}" destId="{229CC7E8-1C13-4C66-B6E4-CA7CB96D85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0D77891-103B-4DCB-81D5-B600724C4859}" type="doc">
      <dgm:prSet loTypeId="urn:microsoft.com/office/officeart/2005/8/layout/vList2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19BE25D2-9DE8-422F-A86B-DB0BED9852A8}">
      <dgm:prSet phldrT="[Text]" custT="1"/>
      <dgm:spPr/>
      <dgm:t>
        <a:bodyPr/>
        <a:lstStyle/>
        <a:p>
          <a:r>
            <a:rPr lang="en-IN" sz="32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Generation of  UID number </a:t>
          </a:r>
          <a:endParaRPr lang="en-IN" sz="3200" b="1" dirty="0">
            <a:solidFill>
              <a:schemeClr val="accent2">
                <a:lumMod val="75000"/>
              </a:schemeClr>
            </a:solidFill>
            <a:latin typeface="Cambria" pitchFamily="18" charset="0"/>
          </a:endParaRPr>
        </a:p>
      </dgm:t>
    </dgm:pt>
    <dgm:pt modelId="{8A966D5C-1B84-4F97-984F-E74A850821F0}" type="parTrans" cxnId="{CC30AA20-0457-4CAE-997E-D39223300665}">
      <dgm:prSet/>
      <dgm:spPr/>
      <dgm:t>
        <a:bodyPr/>
        <a:lstStyle/>
        <a:p>
          <a:endParaRPr lang="en-IN"/>
        </a:p>
      </dgm:t>
    </dgm:pt>
    <dgm:pt modelId="{3FB036A2-3C89-467D-B2A8-7FE12EDDC63A}" type="sibTrans" cxnId="{CC30AA20-0457-4CAE-997E-D39223300665}">
      <dgm:prSet/>
      <dgm:spPr/>
      <dgm:t>
        <a:bodyPr/>
        <a:lstStyle/>
        <a:p>
          <a:endParaRPr lang="en-IN"/>
        </a:p>
      </dgm:t>
    </dgm:pt>
    <dgm:pt modelId="{2C3E85E6-0919-40E5-82AD-8D693DEE9792}" type="pres">
      <dgm:prSet presAssocID="{A0D77891-103B-4DCB-81D5-B600724C485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6033852-29FB-4E54-A598-78D7CC04F96B}" type="pres">
      <dgm:prSet presAssocID="{19BE25D2-9DE8-422F-A86B-DB0BED9852A8}" presName="parentText" presStyleLbl="node1" presStyleIdx="0" presStyleCnt="1" custAng="0" custLinFactNeighborX="3544" custLinFactNeighborY="-800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396D3D4-745D-4D37-B5A9-45F81A367F8B}" type="presOf" srcId="{19BE25D2-9DE8-422F-A86B-DB0BED9852A8}" destId="{36033852-29FB-4E54-A598-78D7CC04F96B}" srcOrd="0" destOrd="0" presId="urn:microsoft.com/office/officeart/2005/8/layout/vList2"/>
    <dgm:cxn modelId="{F82674A0-5F06-4D57-83DA-F0C7E76E49F6}" type="presOf" srcId="{A0D77891-103B-4DCB-81D5-B600724C4859}" destId="{2C3E85E6-0919-40E5-82AD-8D693DEE9792}" srcOrd="0" destOrd="0" presId="urn:microsoft.com/office/officeart/2005/8/layout/vList2"/>
    <dgm:cxn modelId="{CC30AA20-0457-4CAE-997E-D39223300665}" srcId="{A0D77891-103B-4DCB-81D5-B600724C4859}" destId="{19BE25D2-9DE8-422F-A86B-DB0BED9852A8}" srcOrd="0" destOrd="0" parTransId="{8A966D5C-1B84-4F97-984F-E74A850821F0}" sibTransId="{3FB036A2-3C89-467D-B2A8-7FE12EDDC63A}"/>
    <dgm:cxn modelId="{F0FBF98D-FFEF-48C8-A729-B52970A0D7BA}" type="presParOf" srcId="{2C3E85E6-0919-40E5-82AD-8D693DEE9792}" destId="{36033852-29FB-4E54-A598-78D7CC04F96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D5FE6-17A8-4FB8-8D15-DEEBEF424492}">
      <dsp:nvSpPr>
        <dsp:cNvPr id="0" name=""/>
        <dsp:cNvSpPr/>
      </dsp:nvSpPr>
      <dsp:spPr>
        <a:xfrm>
          <a:off x="0" y="1281"/>
          <a:ext cx="6096000" cy="131063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b="1" kern="12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rPr>
            <a:t>CONTENT</a:t>
          </a:r>
          <a:endParaRPr lang="en-IN" sz="4400" b="1" kern="1200" dirty="0">
            <a:solidFill>
              <a:schemeClr val="tx2">
                <a:lumMod val="75000"/>
              </a:schemeClr>
            </a:solidFill>
            <a:latin typeface="Cambria" pitchFamily="18" charset="0"/>
          </a:endParaRPr>
        </a:p>
      </dsp:txBody>
      <dsp:txXfrm>
        <a:off x="63980" y="65261"/>
        <a:ext cx="5968040" cy="11826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E05E5-B26B-4229-A03B-88749FA64A68}">
      <dsp:nvSpPr>
        <dsp:cNvPr id="0" name=""/>
        <dsp:cNvSpPr/>
      </dsp:nvSpPr>
      <dsp:spPr>
        <a:xfrm>
          <a:off x="0" y="399711"/>
          <a:ext cx="6096000" cy="1216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kern="1200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Why do we need UID?</a:t>
          </a:r>
          <a:endParaRPr lang="en-IN" sz="3200" b="1" kern="1200" dirty="0">
            <a:solidFill>
              <a:schemeClr val="accent2">
                <a:lumMod val="75000"/>
              </a:schemeClr>
            </a:solidFill>
            <a:latin typeface="Cambria" pitchFamily="18" charset="0"/>
          </a:endParaRPr>
        </a:p>
      </dsp:txBody>
      <dsp:txXfrm>
        <a:off x="59399" y="459110"/>
        <a:ext cx="5977202" cy="109800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5CCBA-3FC8-4FA5-B3CF-D3A6CD552659}">
      <dsp:nvSpPr>
        <dsp:cNvPr id="0" name=""/>
        <dsp:cNvSpPr/>
      </dsp:nvSpPr>
      <dsp:spPr>
        <a:xfrm>
          <a:off x="0" y="84569"/>
          <a:ext cx="6096000" cy="1216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kern="1200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Formation of UIDAI</a:t>
          </a:r>
          <a:endParaRPr lang="en-IN" sz="3200" b="1" kern="1200" dirty="0">
            <a:solidFill>
              <a:schemeClr val="accent2">
                <a:lumMod val="75000"/>
              </a:schemeClr>
            </a:solidFill>
            <a:latin typeface="Cambria" pitchFamily="18" charset="0"/>
          </a:endParaRPr>
        </a:p>
      </dsp:txBody>
      <dsp:txXfrm>
        <a:off x="59399" y="143968"/>
        <a:ext cx="5977202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9A4AB-9CFC-476E-B581-6524EE68A679}">
      <dsp:nvSpPr>
        <dsp:cNvPr id="0" name=""/>
        <dsp:cNvSpPr/>
      </dsp:nvSpPr>
      <dsp:spPr>
        <a:xfrm>
          <a:off x="0" y="328225"/>
          <a:ext cx="5256583" cy="1216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kern="1200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UIDAI project</a:t>
          </a:r>
          <a:endParaRPr lang="en-IN" sz="3200" b="1" kern="1200" dirty="0">
            <a:solidFill>
              <a:schemeClr val="accent2">
                <a:lumMod val="75000"/>
              </a:schemeClr>
            </a:solidFill>
            <a:latin typeface="Cambria" pitchFamily="18" charset="0"/>
          </a:endParaRPr>
        </a:p>
      </dsp:txBody>
      <dsp:txXfrm>
        <a:off x="59399" y="387624"/>
        <a:ext cx="5137785" cy="1098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CBA6F-8E79-40A0-9936-9C80542EAC21}">
      <dsp:nvSpPr>
        <dsp:cNvPr id="0" name=""/>
        <dsp:cNvSpPr/>
      </dsp:nvSpPr>
      <dsp:spPr>
        <a:xfrm>
          <a:off x="0" y="147683"/>
          <a:ext cx="8136904" cy="1216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kern="1200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Composition of UIDAI authority</a:t>
          </a:r>
          <a:endParaRPr lang="en-IN" sz="3200" b="1" kern="1200" dirty="0">
            <a:solidFill>
              <a:schemeClr val="accent2">
                <a:lumMod val="75000"/>
              </a:schemeClr>
            </a:solidFill>
            <a:latin typeface="Cambria" pitchFamily="18" charset="0"/>
          </a:endParaRPr>
        </a:p>
      </dsp:txBody>
      <dsp:txXfrm>
        <a:off x="59399" y="207082"/>
        <a:ext cx="8018106" cy="1098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475DF-2416-49D6-BF86-FB27BD07FCD9}">
      <dsp:nvSpPr>
        <dsp:cNvPr id="0" name=""/>
        <dsp:cNvSpPr/>
      </dsp:nvSpPr>
      <dsp:spPr>
        <a:xfrm>
          <a:off x="0" y="0"/>
          <a:ext cx="6096000" cy="1216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kern="1200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rPr>
            <a:t>More about UIDAI project</a:t>
          </a:r>
          <a:endParaRPr lang="en-IN" sz="3200" b="1" kern="1200" dirty="0">
            <a:solidFill>
              <a:schemeClr val="accent2">
                <a:lumMod val="75000"/>
              </a:schemeClr>
            </a:solidFill>
            <a:latin typeface="Cambria" pitchFamily="18" charset="0"/>
          </a:endParaRPr>
        </a:p>
      </dsp:txBody>
      <dsp:txXfrm>
        <a:off x="59399" y="59399"/>
        <a:ext cx="5977202" cy="10980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051CD-4714-4696-A971-AED06FF03835}" type="datetimeFigureOut">
              <a:rPr lang="en-IN" smtClean="0"/>
              <a:pPr/>
              <a:t>13-04-2017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A9E37-BCC2-4EB6-8A6F-A7C357AAF2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29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891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061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755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719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399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384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753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724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076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755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68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333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893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087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055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530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81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0837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9391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6144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24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656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649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056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9566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2795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3074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2392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1100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1300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7852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029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3571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080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888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574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80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776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483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9E37-BCC2-4EB6-8A6F-A7C357AAF20A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9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F876-2476-4C4D-9ED1-92DDA23B9795}" type="datetime1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12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1D1C-478D-419E-A33E-640F15CE3ED4}" type="datetime1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1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53F1-1481-404D-9F4C-D1721C2195D8}" type="datetime1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06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AFE8-63B8-4BC2-A3C3-30C5FB127981}" type="datetime1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66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D8F9-38EF-42C0-9A74-81969F418CED}" type="datetime1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73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500-A05D-4689-9B18-B242143522B4}" type="datetime1">
              <a:rPr lang="en-IN" smtClean="0"/>
              <a:t>13-04-2017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12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E946-4874-4433-ACE5-5CF7742F3B06}" type="datetime1">
              <a:rPr lang="en-IN" smtClean="0"/>
              <a:t>13-04-2017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4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6EF0-0AF9-40A3-B433-3B9C6A5BECD8}" type="datetime1">
              <a:rPr lang="en-IN" smtClean="0"/>
              <a:t>13-04-2017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17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B7D5-6E51-4668-852A-59262799FD43}" type="datetime1">
              <a:rPr lang="en-IN" smtClean="0"/>
              <a:t>13-04-2017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16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F97C-78F6-4B28-9B4F-D519EB35F78E}" type="datetime1">
              <a:rPr lang="en-IN" smtClean="0"/>
              <a:t>13-04-2017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31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4CB6-41AD-4E63-880D-E88A8173792C}" type="datetime1">
              <a:rPr lang="en-IN" smtClean="0"/>
              <a:t>13-04-2017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28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D9D9F-1D23-45F4-88EA-447D1317E678}" type="datetime1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CFDD-F1FE-4EE7-B257-534920561C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8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10" Type="http://schemas.openxmlformats.org/officeDocument/2006/relationships/hyperlink" Target="https://portal.uidai.gov.in/uidwebportal/dashboard.do" TargetMode="External"/><Relationship Id="rId4" Type="http://schemas.openxmlformats.org/officeDocument/2006/relationships/diagramLayout" Target="../diagrams/layout14.xml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5.xml"/><Relationship Id="rId3" Type="http://schemas.openxmlformats.org/officeDocument/2006/relationships/image" Target="../media/image17.png"/><Relationship Id="rId7" Type="http://schemas.openxmlformats.org/officeDocument/2006/relationships/diagramQuickStyle" Target="../diagrams/quickStyle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5.xml"/><Relationship Id="rId5" Type="http://schemas.openxmlformats.org/officeDocument/2006/relationships/diagramData" Target="../diagrams/data15.xml"/><Relationship Id="rId4" Type="http://schemas.openxmlformats.org/officeDocument/2006/relationships/hyperlink" Target="https://portal.uidai.gov.in/uidwebportal/dashboard.do" TargetMode="External"/><Relationship Id="rId9" Type="http://schemas.microsoft.com/office/2007/relationships/diagramDrawing" Target="../diagrams/drawin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uidai.gov.in/about-uidai/about-uidai/financials.html" TargetMode="Externa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5" Type="http://schemas.openxmlformats.org/officeDocument/2006/relationships/diagramQuickStyle" Target="../diagrams/quickStyle20.xml"/><Relationship Id="rId10" Type="http://schemas.openxmlformats.org/officeDocument/2006/relationships/diagramQuickStyle" Target="../diagrams/quickStyle21.xml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microsoft.com/office/2007/relationships/diagramDrawing" Target="../diagrams/drawing25.xml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12" Type="http://schemas.openxmlformats.org/officeDocument/2006/relationships/diagramColors" Target="../diagrams/colors2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11" Type="http://schemas.openxmlformats.org/officeDocument/2006/relationships/diagramQuickStyle" Target="../diagrams/quickStyle25.xml"/><Relationship Id="rId5" Type="http://schemas.openxmlformats.org/officeDocument/2006/relationships/image" Target="../media/image22.jpeg"/><Relationship Id="rId10" Type="http://schemas.openxmlformats.org/officeDocument/2006/relationships/diagramLayout" Target="../diagrams/layout25.xml"/><Relationship Id="rId4" Type="http://schemas.openxmlformats.org/officeDocument/2006/relationships/image" Target="../media/image21.jpeg"/><Relationship Id="rId9" Type="http://schemas.openxmlformats.org/officeDocument/2006/relationships/diagramData" Target="../diagrams/data2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6.xml"/><Relationship Id="rId3" Type="http://schemas.openxmlformats.org/officeDocument/2006/relationships/image" Target="../media/image26.jpeg"/><Relationship Id="rId7" Type="http://schemas.openxmlformats.org/officeDocument/2006/relationships/diagramLayout" Target="../diagrams/layout26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6.xml"/><Relationship Id="rId11" Type="http://schemas.openxmlformats.org/officeDocument/2006/relationships/image" Target="../media/image29.jpg"/><Relationship Id="rId5" Type="http://schemas.openxmlformats.org/officeDocument/2006/relationships/image" Target="../media/image28.jpeg"/><Relationship Id="rId10" Type="http://schemas.microsoft.com/office/2007/relationships/diagramDrawing" Target="../diagrams/drawing26.xml"/><Relationship Id="rId4" Type="http://schemas.openxmlformats.org/officeDocument/2006/relationships/image" Target="../media/image27.jpeg"/><Relationship Id="rId9" Type="http://schemas.openxmlformats.org/officeDocument/2006/relationships/diagramColors" Target="../diagrams/colors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b="1" u="sng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UIDAI PROJECT</a:t>
            </a:r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:</a:t>
            </a:r>
            <a:br>
              <a:rPr lang="en-IN" b="1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</a:br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USE OF TECHNOLOGY IN INCREASING EFFICIENCY,DELIVERY AND TRANSPARENCY</a:t>
            </a:r>
            <a:br>
              <a:rPr lang="en-IN" b="1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</a:br>
            <a:endParaRPr lang="en-IN" b="1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 rot="10800000" flipV="1">
            <a:off x="1335932" y="6237312"/>
            <a:ext cx="6400800" cy="504056"/>
          </a:xfrm>
        </p:spPr>
        <p:txBody>
          <a:bodyPr>
            <a:normAutofit lnSpcReduction="10000"/>
          </a:bodyPr>
          <a:lstStyle/>
          <a:p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Mera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 </a:t>
            </a: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Aadhaar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, </a:t>
            </a: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Meri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 </a:t>
            </a: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Pehchaan</a:t>
            </a:r>
            <a:endParaRPr lang="en-IN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49844" cy="14847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0" y="4214818"/>
            <a:ext cx="3581400" cy="20162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10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63621221"/>
              </p:ext>
            </p:extLst>
          </p:nvPr>
        </p:nvGraphicFramePr>
        <p:xfrm>
          <a:off x="251520" y="0"/>
          <a:ext cx="7272808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-26116" y="1484784"/>
            <a:ext cx="9170116" cy="5373216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The UIDAI project has evolved into a vital digital infrastructure . Meticulous planning and execution enabled the project to reach the scale that never achieved in any biometric identity system in the world.</a:t>
            </a:r>
          </a:p>
          <a:p>
            <a:endParaRPr lang="en-IN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The main strategy of UIDAI’s working centres around a CIDR( Central ID Data Repository) which will work at central level. On the peripheries it will be co-ordinated by Registrars who will resident touch through enrolment  agencies.</a:t>
            </a:r>
          </a:p>
          <a:p>
            <a:endParaRPr lang="en-IN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The technology centre was the first unit of UIDAI to start functioning in 2009 in Bangalore.</a:t>
            </a:r>
          </a:p>
          <a:p>
            <a:endParaRPr lang="en-IN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The UIDAI’s data centre  is located at Industrial Model Township(IMT), </a:t>
            </a: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Manesar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. </a:t>
            </a:r>
          </a:p>
          <a:p>
            <a:pPr marL="457200" indent="-457200">
              <a:buFont typeface="Wingdings" pitchFamily="2" charset="2"/>
              <a:buChar char="Ø"/>
            </a:pPr>
            <a:endParaRPr lang="en-IN" sz="2800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03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08219097"/>
              </p:ext>
            </p:extLst>
          </p:nvPr>
        </p:nvGraphicFramePr>
        <p:xfrm>
          <a:off x="251520" y="-99392"/>
          <a:ext cx="7272808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0" y="1069447"/>
            <a:ext cx="9144000" cy="5373215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Firstly, the  Government of India took an effort to provide a clear identity to its residents  in 1993, with the issue of photo identity cards by Election Commission.</a:t>
            </a:r>
          </a:p>
          <a:p>
            <a:pPr marL="457200" indent="-457200">
              <a:buFont typeface="Wingdings" pitchFamily="2" charset="2"/>
              <a:buChar char="Ø"/>
            </a:pPr>
            <a:endParaRPr lang="en-IN" sz="2800" dirty="0">
              <a:solidFill>
                <a:schemeClr val="tx1"/>
              </a:solidFill>
              <a:latin typeface="Cambria" pitchFamily="18" charset="0"/>
            </a:endParaRPr>
          </a:p>
          <a:p>
            <a:endParaRPr lang="en-IN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endParaRPr lang="en-IN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IN" sz="2800" dirty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In 2003, Indian Government approved the Multipurpose National Identity Card(MNIC).</a:t>
            </a:r>
            <a:endParaRPr lang="en-IN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84984"/>
            <a:ext cx="3998236" cy="20882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284984"/>
            <a:ext cx="3971156" cy="227364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4758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05565856"/>
              </p:ext>
            </p:extLst>
          </p:nvPr>
        </p:nvGraphicFramePr>
        <p:xfrm>
          <a:off x="395536" y="116632"/>
          <a:ext cx="7272808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0" y="404664"/>
            <a:ext cx="9144000" cy="6857999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The UIDAI is mandated to assign a 12-digit unique identification number(UID) termed as </a:t>
            </a: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Aadhaar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to all the residents of India. </a:t>
            </a:r>
          </a:p>
          <a:p>
            <a:pPr marL="457200" indent="-457200">
              <a:buFont typeface="Wingdings" pitchFamily="2" charset="2"/>
              <a:buChar char="Ø"/>
            </a:pPr>
            <a:endParaRPr lang="en-IN" sz="2800" dirty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IN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endParaRPr lang="en-IN" sz="2800" dirty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IN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The UID number will not contain intelligence . In older systems it was customary to load. </a:t>
            </a:r>
            <a:endParaRPr lang="en-IN" sz="2800" dirty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IN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IN" sz="2800" dirty="0">
              <a:solidFill>
                <a:schemeClr val="tx1"/>
              </a:solidFill>
              <a:latin typeface="Cambria" pitchFamily="18" charset="0"/>
            </a:endParaRPr>
          </a:p>
          <a:p>
            <a:endParaRPr lang="en-IN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3140968"/>
            <a:ext cx="4713287" cy="148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78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314870"/>
              </p:ext>
            </p:extLst>
          </p:nvPr>
        </p:nvGraphicFramePr>
        <p:xfrm>
          <a:off x="323528" y="0"/>
          <a:ext cx="7880974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0" y="1628800"/>
            <a:ext cx="9144000" cy="5229199"/>
          </a:xfrm>
        </p:spPr>
        <p:txBody>
          <a:bodyPr>
            <a:normAutofit fontScale="77500" lnSpcReduction="20000"/>
          </a:bodyPr>
          <a:lstStyle/>
          <a:p>
            <a:endParaRPr lang="en-IN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The UID number will be a random number.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Required information for generation of UID:</a:t>
            </a:r>
          </a:p>
          <a:p>
            <a:r>
              <a:rPr lang="en-IN" sz="28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    </a:t>
            </a: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Aadhaar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enrolment only seeks the following  demographic and  </a:t>
            </a:r>
          </a:p>
          <a:p>
            <a:r>
              <a:rPr lang="en-IN" sz="28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    biometric information.</a:t>
            </a:r>
          </a:p>
          <a:p>
            <a:pPr marL="571500" indent="-571500">
              <a:buFont typeface="+mj-lt"/>
              <a:buAutoNum type="romanLcPeriod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Name</a:t>
            </a:r>
          </a:p>
          <a:p>
            <a:pPr marL="571500" indent="-571500">
              <a:buFont typeface="+mj-lt"/>
              <a:buAutoNum type="romanLcPeriod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Date of birth(or Age)</a:t>
            </a:r>
          </a:p>
          <a:p>
            <a:pPr marL="571500" indent="-571500">
              <a:buFont typeface="+mj-lt"/>
              <a:buAutoNum type="romanLcPeriod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Gender</a:t>
            </a:r>
          </a:p>
          <a:p>
            <a:pPr marL="571500" indent="-571500">
              <a:buFont typeface="+mj-lt"/>
              <a:buAutoNum type="romanLcPeriod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Address</a:t>
            </a:r>
          </a:p>
          <a:p>
            <a:pPr marL="571500" indent="-571500">
              <a:buFont typeface="+mj-lt"/>
              <a:buAutoNum type="romanLcPeriod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Mobile number and Email(optional)</a:t>
            </a:r>
          </a:p>
          <a:p>
            <a:pPr marL="571500" indent="-571500">
              <a:buFont typeface="+mj-lt"/>
              <a:buAutoNum type="romanLcPeriod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Ten fingerprints , two iris scans and  facial photograph(Biometric)</a:t>
            </a:r>
          </a:p>
          <a:p>
            <a:pPr marL="571500" indent="-571500">
              <a:buFont typeface="+mj-lt"/>
              <a:buAutoNum type="romanLcPeriod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For children under five years old </a:t>
            </a:r>
            <a:r>
              <a:rPr lang="en-IN" sz="2800" dirty="0">
                <a:solidFill>
                  <a:schemeClr val="tx1"/>
                </a:solidFill>
                <a:latin typeface="Cambria" pitchFamily="18" charset="0"/>
              </a:rPr>
              <a:t>,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name of the guardian is mandatory</a:t>
            </a:r>
          </a:p>
          <a:p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         (Father/Mother/Guardian)</a:t>
            </a:r>
            <a:endParaRPr lang="en-IN" sz="2800" dirty="0">
              <a:solidFill>
                <a:schemeClr val="tx1"/>
              </a:solidFill>
              <a:latin typeface="Cambria" pitchFamily="18" charset="0"/>
            </a:endParaRPr>
          </a:p>
          <a:p>
            <a:pPr marL="571500" indent="-571500">
              <a:buFont typeface="+mj-lt"/>
              <a:buAutoNum type="romanLcPeriod"/>
            </a:pPr>
            <a:endParaRPr lang="en-IN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</a:p>
        </p:txBody>
      </p:sp>
      <p:pic>
        <p:nvPicPr>
          <p:cNvPr id="11" name="Picture 10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284984"/>
            <a:ext cx="20478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952" y="3329339"/>
            <a:ext cx="2114550" cy="15082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03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95539070"/>
              </p:ext>
            </p:extLst>
          </p:nvPr>
        </p:nvGraphicFramePr>
        <p:xfrm>
          <a:off x="179513" y="35263"/>
          <a:ext cx="8964488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352928" cy="45365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81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36843093"/>
              </p:ext>
            </p:extLst>
          </p:nvPr>
        </p:nvGraphicFramePr>
        <p:xfrm>
          <a:off x="395536" y="0"/>
          <a:ext cx="4248472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0" y="-25044"/>
            <a:ext cx="9144000" cy="4578301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Once the UID number is assigned , the UIDAI will forward the resident a letter containing his/her registered demographic and biometric details and a tearaway portion , which has the UID number , photograph and demographic information and a 2D bar code of the fingerprint.</a:t>
            </a:r>
            <a:endParaRPr lang="en-IN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40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75640" y="1628800"/>
            <a:ext cx="7848360" cy="4661040"/>
          </a:xfrm>
          <a:prstGeom prst="rect">
            <a:avLst/>
          </a:prstGeom>
          <a:ln>
            <a:noFill/>
          </a:ln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53745651"/>
              </p:ext>
            </p:extLst>
          </p:nvPr>
        </p:nvGraphicFramePr>
        <p:xfrm>
          <a:off x="251520" y="116632"/>
          <a:ext cx="6096000" cy="1599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73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34739886"/>
              </p:ext>
            </p:extLst>
          </p:nvPr>
        </p:nvGraphicFramePr>
        <p:xfrm>
          <a:off x="251520" y="-171400"/>
          <a:ext cx="7128792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01" y="1412776"/>
            <a:ext cx="4968552" cy="4143416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153" y="1412776"/>
            <a:ext cx="3121027" cy="4143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 rot="10800000" flipV="1">
            <a:off x="-2" y="5556192"/>
            <a:ext cx="9144001" cy="104116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u="sng" dirty="0" smtClean="0">
                <a:solidFill>
                  <a:schemeClr val="tx1"/>
                </a:solidFill>
                <a:latin typeface="Cambria" pitchFamily="18" charset="0"/>
              </a:rPr>
              <a:t>Source 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: </a:t>
            </a:r>
            <a:r>
              <a:rPr lang="en-IN" sz="2800" dirty="0" smtClean="0">
                <a:hlinkClick r:id="rId10"/>
              </a:rPr>
              <a:t>"</a:t>
            </a:r>
            <a:r>
              <a:rPr lang="en-IN" sz="2800" u="sng" dirty="0" smtClean="0">
                <a:hlinkClick r:id="rId10"/>
              </a:rPr>
              <a:t>Public  </a:t>
            </a:r>
            <a:r>
              <a:rPr lang="en-IN" sz="2800" u="sng" dirty="0">
                <a:hlinkClick r:id="rId10"/>
              </a:rPr>
              <a:t>Data Portal"</a:t>
            </a:r>
            <a:r>
              <a:rPr lang="en-IN" sz="2800" dirty="0"/>
              <a:t>. </a:t>
            </a:r>
            <a:r>
              <a:rPr lang="en-IN" sz="2800" dirty="0">
                <a:solidFill>
                  <a:schemeClr val="tx1"/>
                </a:solidFill>
              </a:rPr>
              <a:t>UIDAI. Retrieved 12 March 2017</a:t>
            </a:r>
            <a:endParaRPr lang="en-IN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36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28" y="1628800"/>
            <a:ext cx="5628571" cy="4142857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 rot="10800000" flipV="1">
            <a:off x="-1" y="5949280"/>
            <a:ext cx="9144000" cy="720080"/>
          </a:xfrm>
        </p:spPr>
        <p:txBody>
          <a:bodyPr>
            <a:normAutofit fontScale="92500"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u="sng" dirty="0" smtClean="0">
                <a:solidFill>
                  <a:schemeClr val="tx1"/>
                </a:solidFill>
                <a:latin typeface="Cambria" pitchFamily="18" charset="0"/>
              </a:rPr>
              <a:t>Source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:</a:t>
            </a:r>
            <a:r>
              <a:rPr lang="en-IN" sz="2800" dirty="0"/>
              <a:t> </a:t>
            </a:r>
            <a:r>
              <a:rPr lang="en-IN" sz="2800" i="1" u="sng" dirty="0">
                <a:hlinkClick r:id="rId4"/>
              </a:rPr>
              <a:t>"Public Data Portal"</a:t>
            </a:r>
            <a:r>
              <a:rPr lang="en-IN" sz="2800" i="1" dirty="0"/>
              <a:t>. </a:t>
            </a:r>
            <a:r>
              <a:rPr lang="en-IN" sz="2800" dirty="0">
                <a:solidFill>
                  <a:schemeClr val="tx1"/>
                </a:solidFill>
              </a:rPr>
              <a:t>UIDAI. Retrieved 12 March 2017</a:t>
            </a:r>
            <a:r>
              <a:rPr lang="en-IN" sz="2800" i="1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Ø"/>
            </a:pPr>
            <a:endParaRPr lang="en-IN" sz="2800" u="sng" dirty="0">
              <a:solidFill>
                <a:schemeClr val="tx1"/>
              </a:solidFill>
              <a:latin typeface="Cambria" pitchFamily="18" charset="0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607359291"/>
              </p:ext>
            </p:extLst>
          </p:nvPr>
        </p:nvGraphicFramePr>
        <p:xfrm>
          <a:off x="305836" y="0"/>
          <a:ext cx="8586643" cy="1783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64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Graphic spid="12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67823612"/>
              </p:ext>
            </p:extLst>
          </p:nvPr>
        </p:nvGraphicFramePr>
        <p:xfrm>
          <a:off x="251520" y="-171400"/>
          <a:ext cx="8640960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0" y="1556792"/>
            <a:ext cx="9144000" cy="5184575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As of 12 March 2017 , 1.127 billion </a:t>
            </a: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Aadhaar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number had been issued.</a:t>
            </a:r>
          </a:p>
          <a:p>
            <a:pPr marL="457200" indent="-457200">
              <a:buFont typeface="Wingdings" pitchFamily="2" charset="2"/>
              <a:buChar char="Ø"/>
            </a:pPr>
            <a:endParaRPr lang="en-IN" sz="2800" dirty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Over 99% of the 18+ age population was covered as of this date.</a:t>
            </a:r>
          </a:p>
          <a:p>
            <a:pPr marL="457200" indent="-457200">
              <a:buFont typeface="Wingdings" pitchFamily="2" charset="2"/>
              <a:buChar char="Ø"/>
            </a:pPr>
            <a:endParaRPr lang="en-IN" sz="2800" dirty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IN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IN" sz="2800" dirty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IN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IN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16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78942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 rot="10800000" flipV="1">
            <a:off x="2880000" y="2492896"/>
            <a:ext cx="6264000" cy="2664296"/>
          </a:xfrm>
        </p:spPr>
        <p:txBody>
          <a:bodyPr>
            <a:normAutofit fontScale="90000"/>
          </a:bodyPr>
          <a:lstStyle/>
          <a:p>
            <a:r>
              <a:rPr lang="en-IN" b="1" u="sng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/>
            </a:r>
            <a:br>
              <a:rPr lang="en-IN" b="1" u="sng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</a:br>
            <a:r>
              <a:rPr lang="en-IN" sz="3200" b="1" u="sng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Presentation By:</a:t>
            </a:r>
            <a:br>
              <a:rPr lang="en-IN" sz="3200" b="1" u="sng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</a:br>
            <a:r>
              <a:rPr lang="en-IN" sz="3200" b="1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Mohd</a:t>
            </a:r>
            <a:r>
              <a:rPr lang="en-IN" sz="32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. </a:t>
            </a:r>
            <a:r>
              <a:rPr lang="en-IN" sz="3200" b="1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Aquib</a:t>
            </a:r>
            <a:r>
              <a:rPr lang="en-IN" sz="32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Ansari</a:t>
            </a:r>
            <a:br>
              <a:rPr lang="en-IN" sz="32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</a:br>
            <a:r>
              <a:rPr lang="en-IN" sz="32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(2015ucp1686)</a:t>
            </a:r>
            <a:br>
              <a:rPr lang="en-IN" sz="32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</a:br>
            <a:r>
              <a:rPr lang="en-IN" sz="3200" b="1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Sahas</a:t>
            </a:r>
            <a:r>
              <a:rPr lang="en-IN" sz="32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Reddy</a:t>
            </a:r>
            <a:br>
              <a:rPr lang="en-IN" sz="32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</a:br>
            <a:r>
              <a:rPr lang="en-IN" sz="32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(2015ucp1714)</a:t>
            </a:r>
            <a:endParaRPr lang="en-IN" b="1" u="sng" dirty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</p:txBody>
      </p:sp>
      <p:pic>
        <p:nvPicPr>
          <p:cNvPr id="14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288000" y="3068960"/>
            <a:ext cx="2592000" cy="2952000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30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96839399"/>
              </p:ext>
            </p:extLst>
          </p:nvPr>
        </p:nvGraphicFramePr>
        <p:xfrm>
          <a:off x="179512" y="0"/>
          <a:ext cx="6840760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0" y="1628800"/>
            <a:ext cx="9144000" cy="522919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From the beginning of the project in 2009 through February 2017, the Government spent a total of </a:t>
            </a:r>
            <a:r>
              <a:rPr lang="en-IN" sz="2800" dirty="0">
                <a:solidFill>
                  <a:schemeClr val="tx1"/>
                </a:solidFill>
              </a:rPr>
              <a:t>₹85.368 billion (US$1.3 billion) on the </a:t>
            </a:r>
            <a:r>
              <a:rPr lang="en-IN" sz="2800" dirty="0" smtClean="0">
                <a:solidFill>
                  <a:schemeClr val="tx1"/>
                </a:solidFill>
              </a:rPr>
              <a:t>UIDAI </a:t>
            </a:r>
            <a:r>
              <a:rPr lang="en-IN" sz="2800" dirty="0">
                <a:solidFill>
                  <a:schemeClr val="tx1"/>
                </a:solidFill>
              </a:rPr>
              <a:t>project</a:t>
            </a:r>
            <a:r>
              <a:rPr lang="en-IN" sz="28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Ø"/>
            </a:pPr>
            <a:endParaRPr lang="en-IN" sz="2800" dirty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IN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IN" sz="2800" dirty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IN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IN" sz="2800" dirty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IN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u="sng" dirty="0" smtClean="0">
                <a:solidFill>
                  <a:schemeClr val="tx1"/>
                </a:solidFill>
                <a:latin typeface="Cambria" pitchFamily="18" charset="0"/>
              </a:rPr>
              <a:t>Source 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: </a:t>
            </a:r>
            <a:r>
              <a:rPr lang="en-IN" sz="2800" dirty="0" smtClean="0">
                <a:hlinkClick r:id="rId8"/>
              </a:rPr>
              <a:t>"</a:t>
            </a:r>
            <a:r>
              <a:rPr lang="en-IN" sz="2800" dirty="0">
                <a:hlinkClick r:id="rId8"/>
              </a:rPr>
              <a:t>UIDAI </a:t>
            </a:r>
            <a:r>
              <a:rPr lang="en-IN" sz="2800" dirty="0" smtClean="0">
                <a:hlinkClick r:id="rId8"/>
              </a:rPr>
              <a:t>Finance </a:t>
            </a:r>
            <a:r>
              <a:rPr lang="en-IN" sz="2800" dirty="0">
                <a:hlinkClick r:id="rId8"/>
              </a:rPr>
              <a:t>and Budge Section"</a:t>
            </a:r>
            <a:r>
              <a:rPr lang="en-IN" sz="2800" dirty="0"/>
              <a:t>. </a:t>
            </a:r>
            <a:r>
              <a:rPr lang="en-IN" sz="2800" dirty="0">
                <a:solidFill>
                  <a:schemeClr val="tx1"/>
                </a:solidFill>
              </a:rPr>
              <a:t>UIDAI. Retrieved 12 March 2017.</a:t>
            </a:r>
            <a:endParaRPr lang="en-IN" sz="2800" u="sng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70" y="3356992"/>
            <a:ext cx="3971429" cy="259047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66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40490641"/>
              </p:ext>
            </p:extLst>
          </p:nvPr>
        </p:nvGraphicFramePr>
        <p:xfrm>
          <a:off x="323528" y="0"/>
          <a:ext cx="60960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0" y="1556792"/>
            <a:ext cx="9144000" cy="530120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UIDAI only provides identity 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Aadhaar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number proves identity but not citizenship.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Enrolment of residents with proper verification.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At initial stage, Government used to deliver a sheet of paper with a government logo and UID number printed on it ,later government started delivery in the form of polyvinyl card.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Aadhaar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number doesn’t contain any intelligence.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Online authentication.</a:t>
            </a:r>
          </a:p>
          <a:p>
            <a:pPr marL="457200" indent="-457200">
              <a:buFont typeface="Wingdings" pitchFamily="2" charset="2"/>
              <a:buChar char="Ø"/>
            </a:pPr>
            <a:endParaRPr lang="en-IN" sz="2800" dirty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endParaRPr lang="en-IN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40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64977053"/>
              </p:ext>
            </p:extLst>
          </p:nvPr>
        </p:nvGraphicFramePr>
        <p:xfrm>
          <a:off x="467544" y="0"/>
          <a:ext cx="6096000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1452246"/>
            <a:ext cx="9144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 smtClean="0">
                <a:latin typeface="Cambria" pitchFamily="18" charset="0"/>
              </a:rPr>
              <a:t>Technical Risks: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 Unstable biometrics.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 Inability to handle huge number of transactions per</a:t>
            </a:r>
          </a:p>
          <a:p>
            <a:r>
              <a:rPr lang="en-IN" sz="2800" dirty="0" smtClean="0">
                <a:latin typeface="Cambria" pitchFamily="18" charset="0"/>
              </a:rPr>
              <a:t>       second.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 Errors in data recording and data compilation.</a:t>
            </a:r>
          </a:p>
          <a:p>
            <a:r>
              <a:rPr lang="en-IN" sz="2800" b="1" u="sng" dirty="0" smtClean="0">
                <a:latin typeface="Cambria" pitchFamily="18" charset="0"/>
              </a:rPr>
              <a:t>External Risk: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/>
              <a:t> </a:t>
            </a:r>
            <a:r>
              <a:rPr lang="en-IN" sz="2800" dirty="0" smtClean="0">
                <a:latin typeface="Cambria" pitchFamily="18" charset="0"/>
              </a:rPr>
              <a:t>Sharing of personal data with a non-trustworthy party.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 </a:t>
            </a:r>
            <a:r>
              <a:rPr lang="en-IN" sz="2800" dirty="0">
                <a:latin typeface="Cambria" pitchFamily="18" charset="0"/>
              </a:rPr>
              <a:t>P</a:t>
            </a:r>
            <a:r>
              <a:rPr lang="en-IN" sz="2800" dirty="0" smtClean="0">
                <a:latin typeface="Cambria" pitchFamily="18" charset="0"/>
              </a:rPr>
              <a:t>olitical risk.</a:t>
            </a:r>
          </a:p>
          <a:p>
            <a:r>
              <a:rPr lang="en-IN" sz="2800" b="1" u="sng" dirty="0" smtClean="0">
                <a:latin typeface="Cambria" pitchFamily="18" charset="0"/>
              </a:rPr>
              <a:t>Organizational Risk: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   Duplicate and fake identities (human behaviour risk).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>
                <a:latin typeface="Cambria" pitchFamily="18" charset="0"/>
              </a:rPr>
              <a:t>T</a:t>
            </a:r>
            <a:r>
              <a:rPr lang="en-IN" sz="2800" dirty="0" smtClean="0">
                <a:latin typeface="Cambria" pitchFamily="18" charset="0"/>
              </a:rPr>
              <a:t>raining risk.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Project </a:t>
            </a:r>
            <a:r>
              <a:rPr lang="en-IN" sz="2800" dirty="0">
                <a:latin typeface="Cambria" pitchFamily="18" charset="0"/>
              </a:rPr>
              <a:t>m</a:t>
            </a:r>
            <a:r>
              <a:rPr lang="en-IN" sz="2800" dirty="0" smtClean="0">
                <a:latin typeface="Cambria" pitchFamily="18" charset="0"/>
              </a:rPr>
              <a:t>anagement </a:t>
            </a:r>
            <a:r>
              <a:rPr lang="en-IN" sz="2800" dirty="0">
                <a:latin typeface="Cambria" pitchFamily="18" charset="0"/>
              </a:rPr>
              <a:t>r</a:t>
            </a:r>
            <a:r>
              <a:rPr lang="en-IN" sz="2800" dirty="0" smtClean="0">
                <a:latin typeface="Cambria" pitchFamily="18" charset="0"/>
              </a:rPr>
              <a:t>isk.</a:t>
            </a:r>
            <a:endParaRPr lang="en-IN" sz="2800" dirty="0">
              <a:latin typeface="Cambr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0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63988818"/>
              </p:ext>
            </p:extLst>
          </p:nvPr>
        </p:nvGraphicFramePr>
        <p:xfrm flipV="1">
          <a:off x="-2357486" y="4369664"/>
          <a:ext cx="214314" cy="702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1714488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 The fundamental challenge for any subsidy framework 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  is to ensure effective targeting of  beneficiaries.</a:t>
            </a:r>
          </a:p>
          <a:p>
            <a:endParaRPr lang="en-IN" sz="2800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 Accurate beneficiary identification has traditionally 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  been a complex task for social security and welfare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  programs.</a:t>
            </a:r>
          </a:p>
          <a:p>
            <a:r>
              <a:rPr lang="en-IN" sz="2800" dirty="0" smtClean="0">
                <a:latin typeface="Cambria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 Targeting errors within social and welfare programs are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  of  two types :</a:t>
            </a:r>
          </a:p>
          <a:p>
            <a:r>
              <a:rPr lang="en-IN" sz="2800" dirty="0" smtClean="0">
                <a:latin typeface="Cambria" pitchFamily="18" charset="0"/>
              </a:rPr>
              <a:t>         a. Errors of inclusion.</a:t>
            </a:r>
          </a:p>
          <a:p>
            <a:r>
              <a:rPr lang="en-IN" sz="2800" dirty="0" smtClean="0">
                <a:latin typeface="Cambria" pitchFamily="18" charset="0"/>
              </a:rPr>
              <a:t>         b. Errors of exclusion. 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39967348"/>
              </p:ext>
            </p:extLst>
          </p:nvPr>
        </p:nvGraphicFramePr>
        <p:xfrm>
          <a:off x="285720" y="-22117"/>
          <a:ext cx="8606760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2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7" grpId="0"/>
      <p:bldGraphic spid="2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480"/>
            <a:ext cx="9144000" cy="1143000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The former involves the wrongful inclusion of </a:t>
            </a:r>
            <a:br>
              <a:rPr lang="en-IN" sz="2800" dirty="0" smtClean="0">
                <a:latin typeface="Cambria" pitchFamily="18" charset="0"/>
              </a:rPr>
            </a:br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  beneficiaries</a:t>
            </a:r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ineligible for the subsidy, while the latter</a:t>
            </a:r>
            <a:br>
              <a:rPr lang="en-IN" sz="2800" dirty="0" smtClean="0">
                <a:latin typeface="Cambria" pitchFamily="18" charset="0"/>
              </a:rPr>
            </a:br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  concerns the exclusion of eligible beneficiaries.</a:t>
            </a:r>
            <a:br>
              <a:rPr lang="en-IN" sz="2800" dirty="0" smtClean="0">
                <a:latin typeface="Cambria" pitchFamily="18" charset="0"/>
              </a:rPr>
            </a:br>
            <a:endParaRPr lang="en-IN" sz="2800" dirty="0"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214554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 Addressing wrongful inclusion is one of the most 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 formidable administrative challenges for Governments.</a:t>
            </a:r>
          </a:p>
          <a:p>
            <a:endParaRPr lang="en-IN" sz="2800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 This includes the problem of ghost beneficiaries and 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 fakes. Different eligibility norms  come with different 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 challenges.</a:t>
            </a:r>
          </a:p>
          <a:p>
            <a:pPr>
              <a:buFont typeface="Wingdings" pitchFamily="2" charset="2"/>
              <a:buChar char="Ø"/>
            </a:pPr>
            <a:endParaRPr lang="en-IN" sz="2800" dirty="0" smtClean="0">
              <a:latin typeface="Cambria" pitchFamily="18" charset="0"/>
            </a:endParaRPr>
          </a:p>
          <a:p>
            <a:r>
              <a:rPr lang="en-IN" sz="2800" dirty="0" smtClean="0">
                <a:latin typeface="Cambria" pitchFamily="18" charset="0"/>
              </a:rPr>
              <a:t>    For example, it is extremely difficult to accurately assess 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income, one of the most common form of eligibility 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criteria, with any reasonable degree of accuracy.</a:t>
            </a:r>
          </a:p>
          <a:p>
            <a:r>
              <a:rPr lang="en-IN" sz="2800" dirty="0" smtClean="0">
                <a:latin typeface="Cambria" pitchFamily="18" charset="0"/>
              </a:rPr>
              <a:t> </a:t>
            </a:r>
            <a:endParaRPr lang="en-IN" sz="2800" dirty="0">
              <a:latin typeface="Cambr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93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5860"/>
            <a:ext cx="9144000" cy="1143000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 The lack of electronic databases of beneficiaries </a:t>
            </a:r>
            <a:br>
              <a:rPr lang="en-IN" sz="2800" dirty="0" smtClean="0">
                <a:latin typeface="Cambria" pitchFamily="18" charset="0"/>
              </a:rPr>
            </a:br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and the lack of a common unique identifier leads to</a:t>
            </a:r>
            <a:br>
              <a:rPr lang="en-IN" sz="2800" dirty="0" smtClean="0">
                <a:latin typeface="Cambria" pitchFamily="18" charset="0"/>
              </a:rPr>
            </a:br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misreporting of information to receive benefits. </a:t>
            </a:r>
            <a:br>
              <a:rPr lang="en-IN" sz="2800" dirty="0" smtClean="0">
                <a:latin typeface="Cambria" pitchFamily="18" charset="0"/>
              </a:rPr>
            </a:br>
            <a:r>
              <a:rPr lang="en-IN" sz="2800" dirty="0" smtClean="0">
                <a:latin typeface="Cambria" pitchFamily="18" charset="0"/>
              </a:rPr>
              <a:t/>
            </a:r>
            <a:br>
              <a:rPr lang="en-IN" sz="2800" dirty="0" smtClean="0">
                <a:latin typeface="Cambria" pitchFamily="18" charset="0"/>
              </a:rPr>
            </a:br>
            <a:r>
              <a:rPr lang="en-IN" sz="2800" dirty="0" smtClean="0">
                <a:latin typeface="Cambria" pitchFamily="18" charset="0"/>
              </a:rPr>
              <a:t/>
            </a:r>
            <a:br>
              <a:rPr lang="en-IN" sz="2800" dirty="0" smtClean="0">
                <a:latin typeface="Cambria" pitchFamily="18" charset="0"/>
              </a:rPr>
            </a:br>
            <a:r>
              <a:rPr lang="en-IN" sz="2800" dirty="0" smtClean="0">
                <a:latin typeface="Cambria" pitchFamily="18" charset="0"/>
              </a:rPr>
              <a:t/>
            </a:r>
            <a:br>
              <a:rPr lang="en-IN" sz="2800" dirty="0" smtClean="0">
                <a:latin typeface="Cambria" pitchFamily="18" charset="0"/>
              </a:rPr>
            </a:br>
            <a:endParaRPr lang="en-IN" sz="2800" dirty="0"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143116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 A common example is that of the same beneficiary 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 receiving subsidy  for both fuels, kerosene and LPG.</a:t>
            </a:r>
          </a:p>
          <a:p>
            <a:endParaRPr lang="en-IN" sz="2800" dirty="0" smtClean="0">
              <a:latin typeface="Cambria" pitchFamily="18" charset="0"/>
            </a:endParaRPr>
          </a:p>
          <a:p>
            <a:endParaRPr lang="en-IN" sz="2800" dirty="0"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429000"/>
            <a:ext cx="914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 The second targeting error, the exclusion of eligible 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 beneficiaries, is one of the biggest problems with many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 prevailing subsidy schemes.</a:t>
            </a:r>
          </a:p>
          <a:p>
            <a:pPr>
              <a:buFont typeface="Wingdings" pitchFamily="2" charset="2"/>
              <a:buChar char="Ø"/>
            </a:pPr>
            <a:endParaRPr lang="en-IN" sz="2800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 Also, socially disadvantaged communities are left out of </a:t>
            </a:r>
          </a:p>
          <a:p>
            <a:r>
              <a:rPr lang="en-IN" sz="2800" dirty="0" smtClean="0">
                <a:latin typeface="Cambria" pitchFamily="18" charset="0"/>
              </a:rPr>
              <a:t>     social subsidy programs, often due to discrimination.</a:t>
            </a:r>
          </a:p>
          <a:p>
            <a:pPr>
              <a:buFont typeface="Wingdings" pitchFamily="2" charset="2"/>
              <a:buChar char="Ø"/>
            </a:pPr>
            <a:endParaRPr lang="en-IN" sz="2800" dirty="0" smtClean="0">
              <a:latin typeface="Cambri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38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05" y="0"/>
            <a:ext cx="9144000" cy="2520280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Many beneficiaries get excluded because they are </a:t>
            </a:r>
            <a:br>
              <a:rPr lang="en-IN" sz="2800" dirty="0" smtClean="0">
                <a:latin typeface="Cambria" pitchFamily="18" charset="0"/>
              </a:rPr>
            </a:br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 unaware of the scheme or are unable to fulfil the   </a:t>
            </a:r>
            <a:br>
              <a:rPr lang="en-IN" sz="2800" dirty="0" smtClean="0">
                <a:latin typeface="Cambria" pitchFamily="18" charset="0"/>
              </a:rPr>
            </a:br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 procedural formalities or provide the documentation </a:t>
            </a:r>
            <a:br>
              <a:rPr lang="en-IN" sz="2800" dirty="0" smtClean="0">
                <a:latin typeface="Cambria" pitchFamily="18" charset="0"/>
              </a:rPr>
            </a:br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 required or due to rent seeking middlemen.</a:t>
            </a:r>
            <a:endParaRPr lang="en-IN" sz="2800" dirty="0"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92896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 Since subsidies, by definition, provide the delivery of</a:t>
            </a:r>
          </a:p>
          <a:p>
            <a:r>
              <a:rPr lang="en-IN" sz="2800" dirty="0" smtClean="0">
                <a:latin typeface="Cambria" pitchFamily="18" charset="0"/>
              </a:rPr>
              <a:t>     goods or services at prices that are lower than market  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prices, they generate several incentive distortions among 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those delivering, administering and receiving it.</a:t>
            </a:r>
            <a:endParaRPr lang="en-IN" sz="2800" dirty="0"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653136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 The nature of these distortions depends on the type of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 good, its alternative usages, market micro-structure, and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 the subsidy delivery mechanism. </a:t>
            </a:r>
          </a:p>
          <a:p>
            <a:pPr>
              <a:buFont typeface="Wingdings" pitchFamily="2" charset="2"/>
              <a:buChar char="Ø"/>
            </a:pPr>
            <a:endParaRPr lang="en-IN" sz="2800" dirty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2800" dirty="0" smtClean="0">
              <a:latin typeface="Cambria" pitchFamily="18" charset="0"/>
            </a:endParaRPr>
          </a:p>
          <a:p>
            <a:endParaRPr lang="en-IN" sz="2800" dirty="0">
              <a:latin typeface="Cambri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77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84784"/>
            <a:ext cx="9144000" cy="5256584"/>
          </a:xfrm>
        </p:spPr>
        <p:txBody>
          <a:bodyPr>
            <a:noAutofit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Any effective subsidy framework has to incorporate the following elements: </a:t>
            </a:r>
            <a:br>
              <a:rPr lang="en-IN" sz="2800" dirty="0" smtClean="0">
                <a:latin typeface="Cambria" pitchFamily="18" charset="0"/>
              </a:rPr>
            </a:br>
            <a:r>
              <a:rPr lang="en-IN" sz="2800" dirty="0" smtClean="0">
                <a:latin typeface="Cambria" pitchFamily="18" charset="0"/>
              </a:rPr>
              <a:t>i.  Empowerment and choice for beneficiaries.</a:t>
            </a:r>
            <a:br>
              <a:rPr lang="en-IN" sz="2800" dirty="0" smtClean="0">
                <a:latin typeface="Cambria" pitchFamily="18" charset="0"/>
              </a:rPr>
            </a:br>
            <a:r>
              <a:rPr lang="en-IN" sz="2800" dirty="0" smtClean="0">
                <a:latin typeface="Cambria" pitchFamily="18" charset="0"/>
              </a:rPr>
              <a:t>ii. Transparency in subsidy administration and </a:t>
            </a:r>
            <a:br>
              <a:rPr lang="en-IN" sz="2800" dirty="0" smtClean="0">
                <a:latin typeface="Cambria" pitchFamily="18" charset="0"/>
              </a:rPr>
            </a:br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 information visibility .</a:t>
            </a:r>
            <a:br>
              <a:rPr lang="en-IN" sz="2800" dirty="0" smtClean="0">
                <a:latin typeface="Cambria" pitchFamily="18" charset="0"/>
              </a:rPr>
            </a:br>
            <a:r>
              <a:rPr lang="en-IN" sz="2800" dirty="0" smtClean="0">
                <a:latin typeface="Cambria" pitchFamily="18" charset="0"/>
              </a:rPr>
              <a:t>iii. One price for subsidized goods .</a:t>
            </a:r>
            <a:br>
              <a:rPr lang="en-IN" sz="2800" dirty="0" smtClean="0">
                <a:latin typeface="Cambria" pitchFamily="18" charset="0"/>
              </a:rPr>
            </a:br>
            <a:r>
              <a:rPr lang="en-IN" sz="2800" dirty="0">
                <a:latin typeface="Cambria" pitchFamily="18" charset="0"/>
              </a:rPr>
              <a:t>i</a:t>
            </a:r>
            <a:r>
              <a:rPr lang="en-IN" sz="2800" dirty="0" smtClean="0">
                <a:latin typeface="Cambria" pitchFamily="18" charset="0"/>
              </a:rPr>
              <a:t>v. Efficiency in production .</a:t>
            </a:r>
            <a:br>
              <a:rPr lang="en-IN" sz="2800" dirty="0" smtClean="0">
                <a:latin typeface="Cambria" pitchFamily="18" charset="0"/>
              </a:rPr>
            </a:br>
            <a:r>
              <a:rPr lang="en-IN" sz="2800" dirty="0" smtClean="0">
                <a:latin typeface="Cambria" pitchFamily="18" charset="0"/>
              </a:rPr>
              <a:t>v.  Support all types of direct subsidy transfer models. </a:t>
            </a:r>
            <a:br>
              <a:rPr lang="en-IN" sz="2800" dirty="0" smtClean="0">
                <a:latin typeface="Cambria" pitchFamily="18" charset="0"/>
              </a:rPr>
            </a:br>
            <a:r>
              <a:rPr lang="en-IN" sz="2800" dirty="0" smtClean="0">
                <a:latin typeface="Cambria" pitchFamily="18" charset="0"/>
              </a:rPr>
              <a:t>vi. Fully electronic service delivery .</a:t>
            </a:r>
            <a:br>
              <a:rPr lang="en-IN" sz="2800" dirty="0" smtClean="0">
                <a:latin typeface="Cambria" pitchFamily="18" charset="0"/>
              </a:rPr>
            </a:br>
            <a:endParaRPr lang="en-IN" sz="2800" dirty="0">
              <a:latin typeface="Cambria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26348394"/>
              </p:ext>
            </p:extLst>
          </p:nvPr>
        </p:nvGraphicFramePr>
        <p:xfrm>
          <a:off x="323528" y="0"/>
          <a:ext cx="8136904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96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IN" b="1" u="sng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Use of technology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:</a:t>
            </a:r>
            <a:b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</a:b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in increasing </a:t>
            </a:r>
            <a:r>
              <a:rPr lang="en-IN" b="1" dirty="0" err="1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efficiency,delivery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/>
            </a:r>
            <a:b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</a:b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and transparency</a:t>
            </a:r>
            <a:endParaRPr lang="en-IN" b="1" u="sng" dirty="0">
              <a:solidFill>
                <a:schemeClr val="accent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484784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Ensures one beneficiary has one number across subsidy programs.[EFFICIENCY]</a:t>
            </a:r>
          </a:p>
          <a:p>
            <a:endParaRPr lang="en-IN" sz="2800" dirty="0" smtClean="0"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Enables real-time authentication of identity at the time of subsidy delivery.[TRANSPARENCY]</a:t>
            </a:r>
          </a:p>
          <a:p>
            <a:pPr marL="457200" indent="-457200">
              <a:buFont typeface="Wingdings" pitchFamily="2" charset="2"/>
              <a:buChar char="Ø"/>
            </a:pPr>
            <a:endParaRPr lang="en-IN" sz="2800" dirty="0" smtClean="0"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Enables delivery of welfare benefits and subsidies through direct transfers into </a:t>
            </a:r>
            <a:r>
              <a:rPr lang="en-IN" sz="2800" dirty="0" err="1" smtClean="0">
                <a:latin typeface="Cambria" pitchFamily="18" charset="0"/>
              </a:rPr>
              <a:t>Aadhaar</a:t>
            </a:r>
            <a:r>
              <a:rPr lang="en-IN" sz="2800" dirty="0" smtClean="0">
                <a:latin typeface="Cambria" pitchFamily="18" charset="0"/>
              </a:rPr>
              <a:t> enabled Bank Accounts (AEBA) using the </a:t>
            </a:r>
            <a:r>
              <a:rPr lang="en-IN" sz="2800" dirty="0" err="1" smtClean="0">
                <a:latin typeface="Cambria" pitchFamily="18" charset="0"/>
              </a:rPr>
              <a:t>Aadhaar</a:t>
            </a:r>
            <a:r>
              <a:rPr lang="en-IN" sz="2800" dirty="0" smtClean="0">
                <a:latin typeface="Cambria" pitchFamily="18" charset="0"/>
              </a:rPr>
              <a:t> Payments Bridge.[DELIVERY]</a:t>
            </a:r>
          </a:p>
          <a:p>
            <a:pPr marL="457200" indent="-457200">
              <a:buFont typeface="Wingdings" pitchFamily="2" charset="2"/>
              <a:buChar char="Ø"/>
            </a:pPr>
            <a:endParaRPr lang="en-IN" sz="2800" dirty="0" smtClean="0"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Fully electronic service delivery.</a:t>
            </a:r>
            <a:endParaRPr lang="en-IN" sz="2800" dirty="0">
              <a:latin typeface="Cambria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80006196"/>
              </p:ext>
            </p:extLst>
          </p:nvPr>
        </p:nvGraphicFramePr>
        <p:xfrm>
          <a:off x="357158" y="-141812"/>
          <a:ext cx="8391305" cy="1787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2526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15631117"/>
              </p:ext>
            </p:extLst>
          </p:nvPr>
        </p:nvGraphicFramePr>
        <p:xfrm>
          <a:off x="323528" y="116632"/>
          <a:ext cx="6096000" cy="131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691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Why do we need Identity?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Formation of UIDAI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UIDAI project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Composition of UIDAI authority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More about UIDAI project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Identification before UIDAI project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Generation of  UID number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Pictorial representation for process of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Aadhaar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generation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UID 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Enrolment in UIDAI project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Expenditure on UIDAI project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Features of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Aadhaar</a:t>
            </a:r>
            <a:endParaRPr lang="en-IN" sz="24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24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88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29225557"/>
              </p:ext>
            </p:extLst>
          </p:nvPr>
        </p:nvGraphicFramePr>
        <p:xfrm>
          <a:off x="467544" y="9915"/>
          <a:ext cx="6096000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7632848" cy="482453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43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3380"/>
            <a:ext cx="2571736" cy="2143129"/>
          </a:xfrm>
          <a:prstGeom prst="rect">
            <a:avLst/>
          </a:prstGeom>
        </p:spPr>
      </p:pic>
      <p:pic>
        <p:nvPicPr>
          <p:cNvPr id="4" name="Picture 3" descr="direct w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554" y="1643050"/>
            <a:ext cx="2500330" cy="2214578"/>
          </a:xfrm>
          <a:prstGeom prst="rect">
            <a:avLst/>
          </a:prstGeom>
        </p:spPr>
      </p:pic>
      <p:pic>
        <p:nvPicPr>
          <p:cNvPr id="5" name="Picture 4" descr="lpg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2719" y="4143380"/>
            <a:ext cx="2535165" cy="2143129"/>
          </a:xfrm>
          <a:prstGeom prst="rect">
            <a:avLst/>
          </a:prstGeom>
        </p:spPr>
      </p:pic>
      <p:pic>
        <p:nvPicPr>
          <p:cNvPr id="6" name="Picture 5" descr="ratio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7984" y="1643050"/>
            <a:ext cx="2286016" cy="2214578"/>
          </a:xfrm>
          <a:prstGeom prst="rect">
            <a:avLst/>
          </a:prstGeom>
        </p:spPr>
      </p:pic>
      <p:pic>
        <p:nvPicPr>
          <p:cNvPr id="8" name="Picture 7" descr="passport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7984" y="4143379"/>
            <a:ext cx="2328898" cy="2143129"/>
          </a:xfrm>
          <a:prstGeom prst="rect">
            <a:avLst/>
          </a:prstGeom>
        </p:spPr>
      </p:pic>
      <p:pic>
        <p:nvPicPr>
          <p:cNvPr id="13" name="Picture 12" descr="D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643050"/>
            <a:ext cx="2571736" cy="2228849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80234179"/>
              </p:ext>
            </p:extLst>
          </p:nvPr>
        </p:nvGraphicFramePr>
        <p:xfrm>
          <a:off x="467544" y="429"/>
          <a:ext cx="6576392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ep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2776"/>
            <a:ext cx="3786212" cy="2500329"/>
          </a:xfrm>
          <a:prstGeom prst="rect">
            <a:avLst/>
          </a:prstGeom>
        </p:spPr>
      </p:pic>
      <p:pic>
        <p:nvPicPr>
          <p:cNvPr id="8" name="Picture 7" descr="AEP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24" y="4221089"/>
            <a:ext cx="3714776" cy="2636911"/>
          </a:xfrm>
          <a:prstGeom prst="rect">
            <a:avLst/>
          </a:prstGeom>
        </p:spPr>
      </p:pic>
      <p:pic>
        <p:nvPicPr>
          <p:cNvPr id="9" name="Picture 8" descr="bhim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224" y="1412775"/>
            <a:ext cx="3714776" cy="2500330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99104391"/>
              </p:ext>
            </p:extLst>
          </p:nvPr>
        </p:nvGraphicFramePr>
        <p:xfrm>
          <a:off x="611560" y="0"/>
          <a:ext cx="6905652" cy="1467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1088"/>
            <a:ext cx="3786212" cy="26369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6672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The new payment service offered by the National 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Payments Corporation of India to banks, financial 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institutions using ‘</a:t>
            </a:r>
            <a:r>
              <a:rPr lang="en-IN" sz="2800" dirty="0" err="1" smtClean="0">
                <a:latin typeface="Cambria" pitchFamily="18" charset="0"/>
              </a:rPr>
              <a:t>Aadhaar</a:t>
            </a:r>
            <a:r>
              <a:rPr lang="en-IN" sz="2800" dirty="0" smtClean="0">
                <a:latin typeface="Cambria" pitchFamily="18" charset="0"/>
              </a:rPr>
              <a:t>’, the Unique Identification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Authority of India (UIDAI) issued unique identification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number shall be known as ‘</a:t>
            </a:r>
            <a:r>
              <a:rPr lang="en-IN" sz="2800" dirty="0" err="1" smtClean="0">
                <a:latin typeface="Cambria" pitchFamily="18" charset="0"/>
              </a:rPr>
              <a:t>Aadhaar</a:t>
            </a:r>
            <a:r>
              <a:rPr lang="en-IN" sz="2800" dirty="0" smtClean="0">
                <a:latin typeface="Cambria" pitchFamily="18" charset="0"/>
              </a:rPr>
              <a:t> Enabled Payment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System’ and shall be referred to as “AEPS” hereinafter.</a:t>
            </a:r>
          </a:p>
          <a:p>
            <a:endParaRPr lang="en-IN" sz="2800" dirty="0">
              <a:latin typeface="Cambria" pitchFamily="18" charset="0"/>
            </a:endParaRPr>
          </a:p>
          <a:p>
            <a:endParaRPr lang="en-IN" sz="2800" dirty="0" smtClean="0">
              <a:latin typeface="Cambria" pitchFamily="18" charset="0"/>
            </a:endParaRPr>
          </a:p>
          <a:p>
            <a:endParaRPr lang="en-IN" sz="2800" dirty="0">
              <a:latin typeface="Cambria" pitchFamily="18" charset="0"/>
            </a:endParaRPr>
          </a:p>
          <a:p>
            <a:endParaRPr lang="en-IN" sz="2800" dirty="0" smtClean="0">
              <a:latin typeface="Cambria" pitchFamily="18" charset="0"/>
            </a:endParaRPr>
          </a:p>
          <a:p>
            <a:endParaRPr lang="en-IN" sz="2800" dirty="0">
              <a:latin typeface="Cambria" pitchFamily="18" charset="0"/>
            </a:endParaRPr>
          </a:p>
          <a:p>
            <a:endParaRPr lang="en-IN" sz="2800" dirty="0" smtClean="0">
              <a:latin typeface="Cambria" pitchFamily="18" charset="0"/>
            </a:endParaRPr>
          </a:p>
          <a:p>
            <a:endParaRPr lang="en-IN" sz="2800" dirty="0" smtClean="0">
              <a:latin typeface="Cambria" pitchFamily="18" charset="0"/>
            </a:endParaRPr>
          </a:p>
          <a:p>
            <a:endParaRPr lang="en-IN" sz="2800" dirty="0"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42900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AEPS </a:t>
            </a:r>
            <a:r>
              <a:rPr lang="en-IN" sz="2800" dirty="0" err="1" smtClean="0">
                <a:latin typeface="Cambria" pitchFamily="18" charset="0"/>
              </a:rPr>
              <a:t>Aadhaar</a:t>
            </a:r>
            <a:r>
              <a:rPr lang="en-IN" sz="2800" dirty="0" smtClean="0">
                <a:latin typeface="Cambria" pitchFamily="18" charset="0"/>
              </a:rPr>
              <a:t> is used as the identity of customer to 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access the respective </a:t>
            </a:r>
            <a:r>
              <a:rPr lang="en-IN" sz="2800" dirty="0" err="1" smtClean="0">
                <a:latin typeface="Cambria" pitchFamily="18" charset="0"/>
              </a:rPr>
              <a:t>Aadhaar</a:t>
            </a:r>
            <a:r>
              <a:rPr lang="en-IN" sz="2800" dirty="0" smtClean="0">
                <a:latin typeface="Cambria" pitchFamily="18" charset="0"/>
              </a:rPr>
              <a:t> enabled bank account and  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perform basic banking transactions like balance enquiry,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Cash deposit, cash withdrawal, remittances that are 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intra bank or inter bank in nature, through a Business 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Correspondent.</a:t>
            </a:r>
          </a:p>
          <a:p>
            <a:pPr>
              <a:buFont typeface="Wingdings" pitchFamily="2" charset="2"/>
              <a:buChar char="Ø"/>
            </a:pPr>
            <a:endParaRPr lang="en-IN" sz="2800" dirty="0">
              <a:latin typeface="Cambria" pitchFamily="18" charset="0"/>
            </a:endParaRPr>
          </a:p>
          <a:p>
            <a:endParaRPr lang="en-IN" sz="2800" dirty="0">
              <a:latin typeface="Cambr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08978285"/>
              </p:ext>
            </p:extLst>
          </p:nvPr>
        </p:nvGraphicFramePr>
        <p:xfrm>
          <a:off x="467544" y="0"/>
          <a:ext cx="7848872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0" y="1700808"/>
            <a:ext cx="9144000" cy="5157191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India’s </a:t>
            </a: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Aadhaar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ID is saving approximately $1 billion</a:t>
            </a:r>
          </a:p>
          <a:p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     (Rs. 650 </a:t>
            </a: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crores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) a year by reducing corruption and </a:t>
            </a:r>
          </a:p>
          <a:p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     leakage for the Indian government said by The World </a:t>
            </a:r>
          </a:p>
          <a:p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     Bank.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It helps in fiscal budgeting . It help in other useful services as said by World Bank’s Chief Economist </a:t>
            </a: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Kaushik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Basu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.</a:t>
            </a:r>
          </a:p>
          <a:p>
            <a:pPr marL="457200" indent="-457200">
              <a:buFont typeface="Wingdings" pitchFamily="2" charset="2"/>
              <a:buChar char="Ø"/>
            </a:pPr>
            <a:endParaRPr lang="en-IN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endParaRPr lang="en-IN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IN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3674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IN" sz="2800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 </a:t>
            </a:r>
            <a:r>
              <a:rPr lang="en-IN" sz="2800" dirty="0" err="1" smtClean="0">
                <a:latin typeface="Cambria" pitchFamily="18" charset="0"/>
              </a:rPr>
              <a:t>Aadhaar</a:t>
            </a:r>
            <a:r>
              <a:rPr lang="en-IN" sz="2800" dirty="0" smtClean="0">
                <a:latin typeface="Cambria" pitchFamily="18" charset="0"/>
              </a:rPr>
              <a:t> plays crucial role in digitalization  by it’s 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 services like:</a:t>
            </a:r>
          </a:p>
          <a:p>
            <a:r>
              <a:rPr lang="en-IN" sz="2800" dirty="0" smtClean="0">
                <a:latin typeface="Cambria" pitchFamily="18" charset="0"/>
              </a:rPr>
              <a:t>    AEPS</a:t>
            </a:r>
          </a:p>
          <a:p>
            <a:r>
              <a:rPr lang="en-IN" sz="2800" dirty="0" smtClean="0">
                <a:latin typeface="Cambria" pitchFamily="18" charset="0"/>
              </a:rPr>
              <a:t>    EKYC</a:t>
            </a:r>
          </a:p>
          <a:p>
            <a:r>
              <a:rPr lang="en-IN" sz="2800" dirty="0" smtClean="0">
                <a:latin typeface="Cambria" pitchFamily="18" charset="0"/>
              </a:rPr>
              <a:t>    BHIM APP</a:t>
            </a:r>
          </a:p>
          <a:p>
            <a:r>
              <a:rPr lang="en-IN" sz="2800" dirty="0" smtClean="0">
                <a:latin typeface="Cambria" pitchFamily="18" charset="0"/>
              </a:rPr>
              <a:t>    Linking </a:t>
            </a:r>
            <a:r>
              <a:rPr lang="en-IN" sz="2800" dirty="0" err="1" smtClean="0">
                <a:latin typeface="Cambria" pitchFamily="18" charset="0"/>
              </a:rPr>
              <a:t>Aadhaar</a:t>
            </a:r>
            <a:r>
              <a:rPr lang="en-IN" sz="2800" dirty="0" smtClean="0">
                <a:latin typeface="Cambria" pitchFamily="18" charset="0"/>
              </a:rPr>
              <a:t> with  ration , LPG  and other services.</a:t>
            </a:r>
            <a:endParaRPr lang="en-IN" sz="2800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8544"/>
            <a:ext cx="5073878" cy="37494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878" y="3108544"/>
            <a:ext cx="4070122" cy="374945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59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4176464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b="0" u="sng" cap="none" dirty="0" smtClean="0">
                <a:latin typeface="Cambria" pitchFamily="18" charset="0"/>
              </a:rPr>
              <a:t>EKYC:</a:t>
            </a:r>
            <a:r>
              <a:rPr lang="en-IN" sz="2800" b="0" cap="none" dirty="0" smtClean="0">
                <a:latin typeface="Cambria" pitchFamily="18" charset="0"/>
              </a:rPr>
              <a:t/>
            </a:r>
            <a:br>
              <a:rPr lang="en-IN" sz="2800" b="0" cap="none" dirty="0" smtClean="0">
                <a:latin typeface="Cambria" pitchFamily="18" charset="0"/>
              </a:rPr>
            </a:br>
            <a:r>
              <a:rPr lang="en-IN" sz="2800" b="0" cap="none" dirty="0" smtClean="0">
                <a:latin typeface="Cambria" pitchFamily="18" charset="0"/>
              </a:rPr>
              <a:t/>
            </a:r>
            <a:br>
              <a:rPr lang="en-IN" sz="2800" b="0" cap="none" dirty="0" smtClean="0">
                <a:latin typeface="Cambria" pitchFamily="18" charset="0"/>
              </a:rPr>
            </a:br>
            <a:r>
              <a:rPr lang="en-IN" sz="2800" b="0" cap="none" dirty="0" smtClean="0">
                <a:latin typeface="Cambria" pitchFamily="18" charset="0"/>
              </a:rPr>
              <a:t>UIDAI offers the </a:t>
            </a:r>
            <a:r>
              <a:rPr lang="en-IN" sz="2800" b="0" cap="none" dirty="0" err="1" smtClean="0">
                <a:latin typeface="Cambria" pitchFamily="18" charset="0"/>
              </a:rPr>
              <a:t>ekyc</a:t>
            </a:r>
            <a:r>
              <a:rPr lang="en-IN" sz="2800" b="0" cap="none" dirty="0" smtClean="0">
                <a:latin typeface="Cambria" pitchFamily="18" charset="0"/>
              </a:rPr>
              <a:t> service, which enables a resident having an </a:t>
            </a:r>
            <a:r>
              <a:rPr lang="en-IN" sz="2800" b="0" cap="none" dirty="0" err="1" smtClean="0">
                <a:latin typeface="Cambria" pitchFamily="18" charset="0"/>
              </a:rPr>
              <a:t>aadhaar</a:t>
            </a:r>
            <a:r>
              <a:rPr lang="en-IN" sz="2800" b="0" cap="none" dirty="0" smtClean="0">
                <a:latin typeface="Cambria" pitchFamily="18" charset="0"/>
              </a:rPr>
              <a:t> number to share their demographic information and photograph with a UIDAI partner organization in an online, secure, auditable manner with the residents consent. The consent by the resident can be given via a biometric authentication or an one time password (OTP) authentication.</a:t>
            </a:r>
            <a:endParaRPr lang="en-IN" sz="2800" b="0" cap="none" dirty="0">
              <a:latin typeface="Cambria" pitchFamily="18" charset="0"/>
            </a:endParaRPr>
          </a:p>
        </p:txBody>
      </p:sp>
      <p:pic>
        <p:nvPicPr>
          <p:cNvPr id="4" name="Picture 3" descr="eky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" y="5010152"/>
            <a:ext cx="3424915" cy="1847848"/>
          </a:xfrm>
          <a:prstGeom prst="rect">
            <a:avLst/>
          </a:prstGeom>
        </p:spPr>
      </p:pic>
      <p:pic>
        <p:nvPicPr>
          <p:cNvPr id="5" name="Picture 4" descr="ek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991" y="5010152"/>
            <a:ext cx="3429009" cy="184784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9979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5266918"/>
              </p:ext>
            </p:extLst>
          </p:nvPr>
        </p:nvGraphicFramePr>
        <p:xfrm>
          <a:off x="395536" y="0"/>
          <a:ext cx="8568952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1247092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People who are still un enrolled for </a:t>
            </a:r>
            <a:r>
              <a:rPr lang="en-IN" sz="2800" dirty="0" err="1" smtClean="0">
                <a:latin typeface="Cambria" pitchFamily="18" charset="0"/>
              </a:rPr>
              <a:t>aadhaar</a:t>
            </a:r>
            <a:r>
              <a:rPr lang="en-IN" sz="2800" dirty="0" smtClean="0">
                <a:latin typeface="Cambria" pitchFamily="18" charset="0"/>
              </a:rPr>
              <a:t>  are facing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  many difficulties such as :</a:t>
            </a:r>
          </a:p>
          <a:p>
            <a:r>
              <a:rPr lang="en-IN" sz="2800" dirty="0" smtClean="0">
                <a:latin typeface="Cambria" pitchFamily="18" charset="0"/>
              </a:rPr>
              <a:t>     i. Unable to access almost all government benefits.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 ii. </a:t>
            </a:r>
            <a:r>
              <a:rPr lang="en-IN" sz="2800" dirty="0" err="1" smtClean="0">
                <a:latin typeface="Cambria" pitchFamily="18" charset="0"/>
              </a:rPr>
              <a:t>Aadhaar</a:t>
            </a:r>
            <a:r>
              <a:rPr lang="en-IN" sz="2800" dirty="0" smtClean="0">
                <a:latin typeface="Cambria" pitchFamily="18" charset="0"/>
              </a:rPr>
              <a:t> is necessary for attempting most of board 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     exams 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Some functional errors which delivered card with 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   incorrect information.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 Most of the rural area people are unaware  of 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   advanced technology involved in accessing services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   like </a:t>
            </a:r>
            <a:r>
              <a:rPr lang="en-IN" sz="2800" dirty="0" err="1" smtClean="0">
                <a:latin typeface="Cambria" pitchFamily="18" charset="0"/>
              </a:rPr>
              <a:t>Ekyc</a:t>
            </a:r>
            <a:r>
              <a:rPr lang="en-IN" sz="2800" dirty="0" smtClean="0">
                <a:latin typeface="Cambria" pitchFamily="18" charset="0"/>
              </a:rPr>
              <a:t> , Apes, Linking of bank account with </a:t>
            </a:r>
            <a:r>
              <a:rPr lang="en-IN" sz="2800" dirty="0" err="1" smtClean="0">
                <a:latin typeface="Cambria" pitchFamily="18" charset="0"/>
              </a:rPr>
              <a:t>aadhaar</a:t>
            </a:r>
            <a:endParaRPr lang="en-IN" sz="2800" dirty="0" smtClean="0">
              <a:latin typeface="Cambria" pitchFamily="18" charset="0"/>
            </a:endParaRP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   etc.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  Unauthorized use.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  Privacy and security concern.</a:t>
            </a:r>
          </a:p>
          <a:p>
            <a:pPr marL="457200" indent="-457200">
              <a:buFont typeface="Wingdings" pitchFamily="2" charset="2"/>
              <a:buChar char="Ø"/>
            </a:pPr>
            <a:endParaRPr lang="en-IN" sz="2800" dirty="0">
              <a:latin typeface="Cambr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54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17646982"/>
              </p:ext>
            </p:extLst>
          </p:nvPr>
        </p:nvGraphicFramePr>
        <p:xfrm>
          <a:off x="539552" y="-1786"/>
          <a:ext cx="6096000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1595021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 It is  the world’s largest ID platform. It is also the largest </a:t>
            </a:r>
          </a:p>
          <a:p>
            <a:r>
              <a:rPr lang="en-IN" sz="2800" dirty="0" smtClean="0">
                <a:latin typeface="Cambria" pitchFamily="18" charset="0"/>
              </a:rPr>
              <a:t>    biometric programme in the world making India a global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leader in biometric technology.</a:t>
            </a:r>
          </a:p>
          <a:p>
            <a:pPr>
              <a:buFont typeface="Wingdings" pitchFamily="2" charset="2"/>
              <a:buChar char="Ø"/>
            </a:pPr>
            <a:endParaRPr lang="en-IN" sz="2800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 Can be used to monitor development related parameters </a:t>
            </a:r>
          </a:p>
          <a:p>
            <a:r>
              <a:rPr lang="en-IN" sz="2800" dirty="0" smtClean="0">
                <a:latin typeface="Cambria" pitchFamily="18" charset="0"/>
              </a:rPr>
              <a:t>     in such critical sectors as healthcare, education, etc. This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 can also facilitate development of electronic applications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 to bridge any gaps observed.</a:t>
            </a:r>
          </a:p>
          <a:p>
            <a:pPr>
              <a:buFont typeface="Wingdings" pitchFamily="2" charset="2"/>
              <a:buChar char="Ø"/>
            </a:pPr>
            <a:endParaRPr lang="en-IN" sz="2800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 Can help to map skilled manpower, based on the </a:t>
            </a:r>
          </a:p>
          <a:p>
            <a:r>
              <a:rPr lang="en-IN" sz="2800" dirty="0" smtClean="0">
                <a:latin typeface="Cambria" pitchFamily="18" charset="0"/>
              </a:rPr>
              <a:t>    vocational training acquired by the individual, to suitable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job vacancies/ skill requirements of the State.</a:t>
            </a:r>
            <a:endParaRPr lang="en-IN" sz="2800" dirty="0">
              <a:latin typeface="Cambr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88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5536" y="188640"/>
            <a:ext cx="6096000" cy="1216800"/>
            <a:chOff x="0" y="255695"/>
            <a:chExt cx="6096000" cy="1216800"/>
          </a:xfrm>
          <a:scene3d>
            <a:camera prst="orthographicFront"/>
            <a:lightRig rig="flat" dir="t"/>
          </a:scene3d>
        </p:grpSpPr>
        <p:sp>
          <p:nvSpPr>
            <p:cNvPr id="3" name="Rounded Rectangle 2"/>
            <p:cNvSpPr/>
            <p:nvPr/>
          </p:nvSpPr>
          <p:spPr>
            <a:xfrm>
              <a:off x="0" y="255695"/>
              <a:ext cx="6096000" cy="121680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Rounded Rectangle 4"/>
            <p:cNvSpPr/>
            <p:nvPr/>
          </p:nvSpPr>
          <p:spPr>
            <a:xfrm>
              <a:off x="59399" y="315094"/>
              <a:ext cx="5977202" cy="10980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3200" b="1" kern="1200" dirty="0" smtClean="0">
                  <a:solidFill>
                    <a:schemeClr val="accent2">
                      <a:lumMod val="75000"/>
                    </a:schemeClr>
                  </a:solidFill>
                  <a:latin typeface="Cambria" pitchFamily="18" charset="0"/>
                </a:rPr>
                <a:t>Conclusion</a:t>
              </a:r>
              <a:endParaRPr lang="en-IN" sz="3200" b="1" kern="1200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0" y="1857364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 Enables instant paperless bank account opening, instant </a:t>
            </a:r>
          </a:p>
          <a:p>
            <a:r>
              <a:rPr lang="en-IN" sz="2800" dirty="0" smtClean="0">
                <a:latin typeface="Cambria" pitchFamily="18" charset="0"/>
              </a:rPr>
              <a:t>     issuance of insurance and acts as a permanent financial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 address.</a:t>
            </a:r>
          </a:p>
          <a:p>
            <a:pPr>
              <a:buFont typeface="Wingdings" pitchFamily="2" charset="2"/>
              <a:buChar char="Ø"/>
            </a:pPr>
            <a:endParaRPr lang="en-IN" sz="2800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 It is  simple to use: it is not necessary for state to have a</a:t>
            </a:r>
          </a:p>
          <a:p>
            <a:r>
              <a:rPr lang="en-IN" sz="2800" dirty="0" smtClean="0">
                <a:latin typeface="Cambria" pitchFamily="18" charset="0"/>
              </a:rPr>
              <a:t>    high degree of IT capability to adopt and initiate </a:t>
            </a:r>
            <a:r>
              <a:rPr lang="en-IN" sz="2800" dirty="0" err="1" smtClean="0">
                <a:latin typeface="Cambria" pitchFamily="18" charset="0"/>
              </a:rPr>
              <a:t>Aadhaar</a:t>
            </a:r>
            <a:endParaRPr lang="en-IN" sz="2800" dirty="0" smtClean="0">
              <a:latin typeface="Cambria" pitchFamily="18" charset="0"/>
            </a:endParaRP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related service .</a:t>
            </a:r>
          </a:p>
          <a:p>
            <a:pPr>
              <a:buFont typeface="Wingdings" pitchFamily="2" charset="2"/>
              <a:buChar char="Ø"/>
            </a:pPr>
            <a:endParaRPr lang="en-IN" sz="2800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 Helps in significantly reducing costs by increasing 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 administrative efficiency and reducing leakages.</a:t>
            </a:r>
          </a:p>
          <a:p>
            <a:pPr>
              <a:buFont typeface="Wingdings" pitchFamily="2" charset="2"/>
              <a:buChar char="Ø"/>
            </a:pPr>
            <a:endParaRPr lang="en-IN" sz="2800" dirty="0">
              <a:latin typeface="Cambri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56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Challenges in generating UID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Challenges with previous subsidy and welfare payments framework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Desired elements of a subsidy framework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Role of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Aadhaar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in fulfilling the desired elements of subsidy framework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How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Aadhaar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helps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Technological advancement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Aadhaar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enabled payment system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Government’s saving with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Aadhaar</a:t>
            </a:r>
            <a:endParaRPr lang="en-IN" sz="24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Difficulties  with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Aadhaar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usage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3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85794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 Provides a single view of beneficiary data and</a:t>
            </a:r>
          </a:p>
          <a:p>
            <a:r>
              <a:rPr lang="en-IN" sz="2800" dirty="0">
                <a:latin typeface="Cambria" pitchFamily="18" charset="0"/>
              </a:rPr>
              <a:t> </a:t>
            </a:r>
            <a:r>
              <a:rPr lang="en-IN" sz="2800" dirty="0" smtClean="0">
                <a:latin typeface="Cambria" pitchFamily="18" charset="0"/>
              </a:rPr>
              <a:t>    information.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latin typeface="Cambria" pitchFamily="18" charset="0"/>
              </a:rPr>
              <a:t>Unique identification number of a beneficiary across all social welfare programmes helps in increasing  efficiency, transparency and delivery.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40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ttyImages-185002046-5772f4153df78cb62ce1ad6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7384"/>
            <a:ext cx="9144000" cy="686308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36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15194043"/>
              </p:ext>
            </p:extLst>
          </p:nvPr>
        </p:nvGraphicFramePr>
        <p:xfrm>
          <a:off x="251520" y="-243408"/>
          <a:ext cx="6096000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7418" y="332656"/>
            <a:ext cx="9143999" cy="52292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For people to prove their identity to avail basic rights and benefits.</a:t>
            </a:r>
          </a:p>
          <a:p>
            <a:pPr marL="457200" indent="-457200">
              <a:buFont typeface="Wingdings" pitchFamily="2" charset="2"/>
              <a:buChar char="Ø"/>
            </a:pPr>
            <a:endParaRPr lang="en-IN" sz="2800" dirty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Government account for  money and resource flow in economy.</a:t>
            </a:r>
          </a:p>
          <a:p>
            <a:endParaRPr lang="en-IN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Aadhaar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is Indian version of American social security card or Canada’s social security number.</a:t>
            </a:r>
            <a:endParaRPr lang="en-IN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87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07094946"/>
              </p:ext>
            </p:extLst>
          </p:nvPr>
        </p:nvGraphicFramePr>
        <p:xfrm>
          <a:off x="251520" y="0"/>
          <a:ext cx="60960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0"/>
            <a:ext cx="2771800" cy="127364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492896"/>
            <a:ext cx="9144000" cy="5661248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Empowered Group of Ministers(</a:t>
            </a: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EGoM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) was formed on 4 December 2006.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Fourth meeting of </a:t>
            </a: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EGoM’s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was held on 4 November 2008, The Unique Identification Authority of India was formed as an attached office under the Planning Commission with an initial core team of 115 officials.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UIDAI functioned as an attached office of Planning Commission(Now NITI </a:t>
            </a: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Aayog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) since 28 January 2009.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Shri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Nandan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Nilekani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, co-founder of Infosys was appointed as the Chairman of UIDAI  on 23 July 2009, he assumed the charge and since then UIDAI Project has started functioning.</a:t>
            </a:r>
          </a:p>
          <a:p>
            <a:pPr marL="457200" indent="-457200">
              <a:buFont typeface="Wingdings" pitchFamily="2" charset="2"/>
              <a:buChar char="Ø"/>
            </a:pPr>
            <a:endParaRPr lang="en-IN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IN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IN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8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0" y="1628801"/>
            <a:ext cx="9144000" cy="4464496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The Unique Identification Authority of India(UIDAI) is a statutory authority established under the provisions of </a:t>
            </a: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Aadhaar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Act 2016 on 12 July 2016 by the Government of India, under the Ministry of Electronics and Information Technology.</a:t>
            </a:r>
          </a:p>
          <a:p>
            <a:endParaRPr lang="en-IN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UIDAI project has the vision of empowering every resident of India with a unique identity and providing a digital platform to authenticate anytime anywhere.  </a:t>
            </a:r>
            <a:endParaRPr lang="en-IN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8852860"/>
              </p:ext>
            </p:extLst>
          </p:nvPr>
        </p:nvGraphicFramePr>
        <p:xfrm>
          <a:off x="395536" y="-100013"/>
          <a:ext cx="5256584" cy="1873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40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82441411"/>
              </p:ext>
            </p:extLst>
          </p:nvPr>
        </p:nvGraphicFramePr>
        <p:xfrm>
          <a:off x="395536" y="14077"/>
          <a:ext cx="8136904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0" y="1628800"/>
            <a:ext cx="9144000" cy="52292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Shri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J </a:t>
            </a: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Satyanarayna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, Chairman(part-time),UIDAI</a:t>
            </a:r>
          </a:p>
          <a:p>
            <a:r>
              <a:rPr lang="en-IN" sz="28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    </a:t>
            </a: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Shri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J </a:t>
            </a: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Satyanarayna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, IAS </a:t>
            </a: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retd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. (1977, AP cadre) is the </a:t>
            </a:r>
          </a:p>
          <a:p>
            <a:r>
              <a:rPr lang="en-IN" sz="28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    part-time Chairman of Unique Identification Authority </a:t>
            </a:r>
          </a:p>
          <a:p>
            <a:r>
              <a:rPr lang="en-IN" sz="28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    of India.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Dr.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Ajay </a:t>
            </a: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Bhushan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Pandey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, Chief Executive Officer(CEO),UIDAI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Shri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Rajesh Jain, Member(part-time),UIDAI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Dr.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Anand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Deshpande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, Member(part-time),UIDAI</a:t>
            </a:r>
          </a:p>
          <a:p>
            <a:pPr marL="457200" indent="-457200">
              <a:buFont typeface="Wingdings" pitchFamily="2" charset="2"/>
              <a:buChar char="Ø"/>
            </a:pPr>
            <a:endParaRPr lang="en-IN" sz="2800" dirty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IN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    </a:t>
            </a:r>
            <a:endParaRPr lang="en-IN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3140968"/>
            <a:ext cx="2051720" cy="169574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000"/>
                            </p:stCondLst>
                            <p:childTnLst>
                              <p:par>
                                <p:cTn id="10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1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000"/>
                            </p:stCondLst>
                            <p:childTnLst>
                              <p:par>
                                <p:cTn id="13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95320521"/>
              </p:ext>
            </p:extLst>
          </p:nvPr>
        </p:nvGraphicFramePr>
        <p:xfrm>
          <a:off x="395536" y="188640"/>
          <a:ext cx="6096000" cy="1455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0" y="1268760"/>
            <a:ext cx="9144000" cy="4968551"/>
          </a:xfrm>
        </p:spPr>
        <p:txBody>
          <a:bodyPr>
            <a:normAutofit fontScale="92500"/>
          </a:bodyPr>
          <a:lstStyle/>
          <a:p>
            <a:endParaRPr lang="en-IN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endParaRPr lang="en-IN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On 3 March 2016, a money bill was introduced in the Parliament to give legislative backing to </a:t>
            </a: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Aadhaar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.Then, on 11 March 2016 </a:t>
            </a: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Aadhaar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act was passed in </a:t>
            </a: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Lok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Sabha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.</a:t>
            </a:r>
          </a:p>
          <a:p>
            <a:endParaRPr lang="en-IN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The Union Government has notified the </a:t>
            </a: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Aadhaar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(Targeted delivery of Financial and other </a:t>
            </a: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subsidies,benefits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 and services)Act,2016.This Act will provide statutory backing for transfer of subsidies and benefits to eligible people having </a:t>
            </a:r>
            <a:r>
              <a:rPr lang="en-IN" sz="2800" dirty="0" err="1" smtClean="0">
                <a:solidFill>
                  <a:schemeClr val="tx1"/>
                </a:solidFill>
                <a:latin typeface="Cambria" pitchFamily="18" charset="0"/>
              </a:rPr>
              <a:t>Aadhaar</a:t>
            </a:r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</a:rPr>
              <a:t>(UID) number.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FDD-F1FE-4EE7-B257-534920561C16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09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1996</Words>
  <Application>Microsoft Office PowerPoint</Application>
  <PresentationFormat>On-screen Show (4:3)</PresentationFormat>
  <Paragraphs>357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UIDAI PROJECT: USE OF TECHNOLOGY IN INCREASING EFFICIENCY,DELIVERY AND TRANSPARENCY </vt:lpstr>
      <vt:lpstr> Presentation By: Mohd. Aquib Ansari (2015ucp1686) Sahas Reddy (2015ucp1714)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The former involves the wrongful inclusion of        beneficiaries ineligible for the subsidy, while the latter       concerns the exclusion of eligible beneficiaries. </vt:lpstr>
      <vt:lpstr> The lack of electronic databases of beneficiaries      and the lack of a common unique identifier leads to     misreporting of information to receive benefits.     </vt:lpstr>
      <vt:lpstr> Many beneficiaries get excluded because they are       unaware of the scheme or are unable to fulfil the         procedural formalities or provide the documentation       required or due to rent seeking middlemen.</vt:lpstr>
      <vt:lpstr>Any effective subsidy framework has to incorporate the following elements:  i.  Empowerment and choice for beneficiaries. ii. Transparency in subsidy administration and       information visibility . iii. One price for subsidized goods . iv. Efficiency in production . v.  Support all types of direct subsidy transfer models.  vi. Fully electronic service delivery . </vt:lpstr>
      <vt:lpstr>Use of technology: in increasing efficiency,delivery and transparency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EKYC:  UIDAI offers the ekyc service, which enables a resident having an aadhaar number to share their demographic information and photograph with a UIDAI partner organization in an online, secure, auditable manner with the residents consent. The consent by the resident can be given via a biometric authentication or an one time password (OTP) authentication.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UIDAI PROJECT: USE OF TECHNOLOGY IN INCREASING EFFICIENCY,DELIVERY AND TRANSPARENCY</dc:title>
  <dc:creator>Hp</dc:creator>
  <cp:lastModifiedBy>Hp</cp:lastModifiedBy>
  <cp:revision>136</cp:revision>
  <cp:lastPrinted>2017-03-29T15:39:28Z</cp:lastPrinted>
  <dcterms:created xsi:type="dcterms:W3CDTF">2017-03-25T15:44:47Z</dcterms:created>
  <dcterms:modified xsi:type="dcterms:W3CDTF">2017-04-13T13:46:53Z</dcterms:modified>
</cp:coreProperties>
</file>