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6858000" cx="9144000"/>
  <p:notesSz cx="6858000" cy="9144000"/>
  <p:embeddedFontLst>
    <p:embeddedFont>
      <p:font typeface="Limelight"/>
      <p:regular r:id="rId37"/>
    </p:embeddedFont>
    <p:embeddedFont>
      <p:font typeface="EB Garamond"/>
      <p:regular r:id="rId38"/>
    </p:embeddedFont>
    <p:embeddedFont>
      <p:font typeface="Book Antiqua"/>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font" Target="fonts/BookAntiqua-bold.fntdata"/><Relationship Id="rId20" Type="http://schemas.openxmlformats.org/officeDocument/2006/relationships/slide" Target="slides/slide16.xml"/><Relationship Id="rId42" Type="http://schemas.openxmlformats.org/officeDocument/2006/relationships/font" Target="fonts/BookAntiqua-boldItalic.fntdata"/><Relationship Id="rId41" Type="http://schemas.openxmlformats.org/officeDocument/2006/relationships/font" Target="fonts/BookAntiqua-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Limelight-regular.fntdata"/><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BookAntiqua-regular.fntdata"/><Relationship Id="rId16" Type="http://schemas.openxmlformats.org/officeDocument/2006/relationships/slide" Target="slides/slide12.xml"/><Relationship Id="rId38" Type="http://schemas.openxmlformats.org/officeDocument/2006/relationships/font" Target="fonts/EBGaramond-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solidFill>
                  <a:schemeClr val="dk1"/>
                </a:solidFill>
                <a:latin typeface="Arial"/>
                <a:ea typeface="Arial"/>
                <a:cs typeface="Arial"/>
                <a:sym typeface="Arial"/>
              </a:defRPr>
            </a:lvl1pPr>
            <a:lvl2pPr indent="0" lvl="1" marL="457200" marR="0" rtl="0" algn="l">
              <a:spcBef>
                <a:spcPts val="0"/>
              </a:spcBef>
              <a:buNone/>
              <a:defRPr b="0" i="0" sz="1100" u="none" cap="none" strike="noStrike">
                <a:solidFill>
                  <a:schemeClr val="dk1"/>
                </a:solidFill>
                <a:latin typeface="Arial"/>
                <a:ea typeface="Arial"/>
                <a:cs typeface="Arial"/>
                <a:sym typeface="Arial"/>
              </a:defRPr>
            </a:lvl2pPr>
            <a:lvl3pPr indent="0" lvl="2" marL="914400" marR="0" rtl="0" algn="l">
              <a:spcBef>
                <a:spcPts val="0"/>
              </a:spcBef>
              <a:buNone/>
              <a:defRPr b="0" i="0" sz="1100" u="none" cap="none" strike="noStrike">
                <a:solidFill>
                  <a:schemeClr val="dk1"/>
                </a:solidFill>
                <a:latin typeface="Arial"/>
                <a:ea typeface="Arial"/>
                <a:cs typeface="Arial"/>
                <a:sym typeface="Arial"/>
              </a:defRPr>
            </a:lvl3pPr>
            <a:lvl4pPr indent="0" lvl="3" marL="1371600" marR="0" rtl="0" algn="l">
              <a:spcBef>
                <a:spcPts val="0"/>
              </a:spcBef>
              <a:buNone/>
              <a:defRPr b="0" i="0" sz="1100" u="none" cap="none" strike="noStrike">
                <a:solidFill>
                  <a:schemeClr val="dk1"/>
                </a:solidFill>
                <a:latin typeface="Arial"/>
                <a:ea typeface="Arial"/>
                <a:cs typeface="Arial"/>
                <a:sym typeface="Arial"/>
              </a:defRPr>
            </a:lvl4pPr>
            <a:lvl5pPr indent="0" lvl="4" marL="1828800" marR="0" rtl="0" algn="l">
              <a:spcBef>
                <a:spcPts val="0"/>
              </a:spcBef>
              <a:buNone/>
              <a:defRPr b="0" i="0" sz="1100" u="none" cap="none" strike="noStrike">
                <a:solidFill>
                  <a:schemeClr val="dk1"/>
                </a:solidFill>
                <a:latin typeface="Arial"/>
                <a:ea typeface="Arial"/>
                <a:cs typeface="Arial"/>
                <a:sym typeface="Arial"/>
              </a:defRPr>
            </a:lvl5pPr>
            <a:lvl6pPr indent="0" lvl="5" marL="2286000" marR="0" rtl="0" algn="l">
              <a:spcBef>
                <a:spcPts val="0"/>
              </a:spcBef>
              <a:buNone/>
              <a:defRPr b="0" i="0" sz="1100" u="none" cap="none" strike="noStrike">
                <a:solidFill>
                  <a:schemeClr val="dk1"/>
                </a:solidFill>
                <a:latin typeface="Arial"/>
                <a:ea typeface="Arial"/>
                <a:cs typeface="Arial"/>
                <a:sym typeface="Arial"/>
              </a:defRPr>
            </a:lvl6pPr>
            <a:lvl7pPr indent="0" lvl="6" marL="2743200" marR="0" rtl="0" algn="l">
              <a:spcBef>
                <a:spcPts val="0"/>
              </a:spcBef>
              <a:buNone/>
              <a:defRPr b="0" i="0" sz="1100" u="none" cap="none" strike="noStrike">
                <a:solidFill>
                  <a:schemeClr val="dk1"/>
                </a:solidFill>
                <a:latin typeface="Arial"/>
                <a:ea typeface="Arial"/>
                <a:cs typeface="Arial"/>
                <a:sym typeface="Arial"/>
              </a:defRPr>
            </a:lvl7pPr>
            <a:lvl8pPr indent="0" lvl="7" marL="3200400" marR="0" rtl="0" algn="l">
              <a:spcBef>
                <a:spcPts val="0"/>
              </a:spcBef>
              <a:buNone/>
              <a:defRPr b="0" i="0" sz="1100" u="none" cap="none" strike="noStrike">
                <a:solidFill>
                  <a:schemeClr val="dk1"/>
                </a:solidFill>
                <a:latin typeface="Arial"/>
                <a:ea typeface="Arial"/>
                <a:cs typeface="Arial"/>
                <a:sym typeface="Arial"/>
              </a:defRPr>
            </a:lvl8pPr>
            <a:lvl9pPr indent="0" lvl="8" marL="3657600" marR="0" rtl="0" algn="l">
              <a:spcBef>
                <a:spcPts val="0"/>
              </a:spcBef>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97" name="Shape 9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164" name="Shape 16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172" name="Shape 17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179" name="Shape 17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184" name="Shape 18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191" name="Shape 19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198" name="Shape 19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205" name="Shape 20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212" name="Shape 21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219" name="Shape 21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226" name="Shape 22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104" name="Shape 10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232" name="Shape 23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38" name="Shape 23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244" name="Shape 24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50" name="Shape 25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6" name="Shape 25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2" name="Shape 26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7" name="Shape 26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3" name="Shape 27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0" name="Shape 28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6" name="Shape 28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110" name="Shape 11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1" name="Shape 291"/>
        <p:cNvGrpSpPr/>
        <p:nvPr/>
      </p:nvGrpSpPr>
      <p:grpSpPr>
        <a:xfrm>
          <a:off x="0" y="0"/>
          <a:ext cx="0" cy="0"/>
          <a:chOff x="0" y="0"/>
          <a:chExt cx="0" cy="0"/>
        </a:xfrm>
      </p:grpSpPr>
      <p:sp>
        <p:nvSpPr>
          <p:cNvPr id="292" name="Shape 2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93" name="Shape 29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7" name="Shape 297"/>
        <p:cNvGrpSpPr/>
        <p:nvPr/>
      </p:nvGrpSpPr>
      <p:grpSpPr>
        <a:xfrm>
          <a:off x="0" y="0"/>
          <a:ext cx="0" cy="0"/>
          <a:chOff x="0" y="0"/>
          <a:chExt cx="0" cy="0"/>
        </a:xfrm>
      </p:grpSpPr>
      <p:sp>
        <p:nvSpPr>
          <p:cNvPr id="298" name="Shape 2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99" name="Shape 29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05" name="Shape 30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116" name="Shape 11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121" name="Shape 12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127" name="Shape 12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138" name="Shape 13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146" name="Shape 14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156" name="Shape 15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 name="Shape 11"/>
        <p:cNvGrpSpPr/>
        <p:nvPr/>
      </p:nvGrpSpPr>
      <p:grpSpPr>
        <a:xfrm>
          <a:off x="0" y="0"/>
          <a:ext cx="0" cy="0"/>
          <a:chOff x="0" y="0"/>
          <a:chExt cx="0" cy="0"/>
        </a:xfrm>
      </p:grpSpPr>
      <p:sp>
        <p:nvSpPr>
          <p:cNvPr id="12" name="Shape 12"/>
          <p:cNvSpPr txBox="1"/>
          <p:nvPr>
            <p:ph type="ctrTitle"/>
          </p:nvPr>
        </p:nvSpPr>
        <p:spPr>
          <a:xfrm>
            <a:off x="685800" y="2130425"/>
            <a:ext cx="7772400" cy="1470023"/>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13" name="Shape 13"/>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lvl="0" marL="0" marR="0" rtl="0" algn="ctr">
              <a:lnSpc>
                <a:spcPct val="100000"/>
              </a:lnSpc>
              <a:spcBef>
                <a:spcPts val="640"/>
              </a:spcBef>
              <a:spcAft>
                <a:spcPts val="0"/>
              </a:spcAft>
              <a:buClr>
                <a:srgbClr val="888888"/>
              </a:buClr>
              <a:buFont typeface="Arial"/>
              <a:buNone/>
              <a:defRPr b="0" i="0" sz="3200" u="none" cap="none" strike="noStrike">
                <a:solidFill>
                  <a:srgbClr val="888888"/>
                </a:solidFill>
                <a:latin typeface="Calibri"/>
                <a:ea typeface="Calibri"/>
                <a:cs typeface="Calibri"/>
                <a:sym typeface="Calibri"/>
              </a:defRPr>
            </a:lvl1pPr>
            <a:lvl2pPr indent="0" lvl="1" marL="457200" marR="0" rtl="0" algn="ctr">
              <a:lnSpc>
                <a:spcPct val="100000"/>
              </a:lnSpc>
              <a:spcBef>
                <a:spcPts val="560"/>
              </a:spcBef>
              <a:spcAft>
                <a:spcPts val="0"/>
              </a:spcAft>
              <a:buClr>
                <a:srgbClr val="888888"/>
              </a:buClr>
              <a:buFont typeface="Arial"/>
              <a:buNone/>
              <a:defRPr b="0" i="0" sz="2800" u="none" cap="none" strike="noStrike">
                <a:solidFill>
                  <a:srgbClr val="888888"/>
                </a:solidFill>
                <a:latin typeface="Calibri"/>
                <a:ea typeface="Calibri"/>
                <a:cs typeface="Calibri"/>
                <a:sym typeface="Calibri"/>
              </a:defRPr>
            </a:lvl2pPr>
            <a:lvl3pPr indent="0" lvl="2" marL="914400" marR="0" rtl="0" algn="ctr">
              <a:lnSpc>
                <a:spcPct val="100000"/>
              </a:lnSpc>
              <a:spcBef>
                <a:spcPts val="480"/>
              </a:spcBef>
              <a:spcAft>
                <a:spcPts val="0"/>
              </a:spcAft>
              <a:buClr>
                <a:srgbClr val="888888"/>
              </a:buClr>
              <a:buFont typeface="Arial"/>
              <a:buNone/>
              <a:defRPr b="0" i="0" sz="2400" u="none" cap="none" strike="noStrike">
                <a:solidFill>
                  <a:srgbClr val="888888"/>
                </a:solidFill>
                <a:latin typeface="Calibri"/>
                <a:ea typeface="Calibri"/>
                <a:cs typeface="Calibri"/>
                <a:sym typeface="Calibri"/>
              </a:defRPr>
            </a:lvl3pPr>
            <a:lvl4pPr indent="0" lvl="3" marL="13716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4pPr>
            <a:lvl5pPr indent="0" lvl="4" marL="18288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5pPr>
            <a:lvl6pPr indent="0" lvl="5" marL="22860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14" name="Shape 14"/>
          <p:cNvSpPr txBox="1"/>
          <p:nvPr>
            <p:ph idx="10" type="dt"/>
          </p:nvPr>
        </p:nvSpPr>
        <p:spPr>
          <a:xfrm>
            <a:off x="457200" y="6356350"/>
            <a:ext cx="213359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6553200" y="6356350"/>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69" name="Shape 69"/>
        <p:cNvGrpSpPr/>
        <p:nvPr/>
      </p:nvGrpSpPr>
      <p:grpSpPr>
        <a:xfrm>
          <a:off x="0" y="0"/>
          <a:ext cx="0" cy="0"/>
          <a:chOff x="0" y="0"/>
          <a:chExt cx="0" cy="0"/>
        </a:xfrm>
      </p:grpSpPr>
      <p:sp>
        <p:nvSpPr>
          <p:cNvPr id="70" name="Shape 70"/>
          <p:cNvSpPr txBox="1"/>
          <p:nvPr>
            <p:ph type="title"/>
          </p:nvPr>
        </p:nvSpPr>
        <p:spPr>
          <a:xfrm>
            <a:off x="457200" y="273050"/>
            <a:ext cx="3008313" cy="1162048"/>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71" name="Shape 71"/>
          <p:cNvSpPr txBox="1"/>
          <p:nvPr>
            <p:ph idx="1" type="body"/>
          </p:nvPr>
        </p:nvSpPr>
        <p:spPr>
          <a:xfrm>
            <a:off x="3575050" y="273050"/>
            <a:ext cx="5111750" cy="5853111"/>
          </a:xfrm>
          <a:prstGeom prst="rect">
            <a:avLst/>
          </a:prstGeom>
          <a:noFill/>
          <a:ln>
            <a:noFill/>
          </a:ln>
        </p:spPr>
        <p:txBody>
          <a:bodyPr anchorCtr="0" anchor="t" bIns="91425" lIns="91425" rIns="91425" tIns="91425"/>
          <a:lstStyle>
            <a:lvl1pPr indent="63500" lvl="0" marL="342900" marR="0" rtl="0" algn="l">
              <a:lnSpc>
                <a:spcPct val="100000"/>
              </a:lnSpc>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69850" lvl="1" marL="7429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25400" lvl="3" marL="1600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25400" lvl="4" marL="20574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2" name="Shape 72"/>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lvl="0" marL="0" marR="0" rtl="0" algn="l">
              <a:lnSpc>
                <a:spcPct val="100000"/>
              </a:lnSpc>
              <a:spcBef>
                <a:spcPts val="280"/>
              </a:spcBef>
              <a:spcAft>
                <a:spcPts val="0"/>
              </a:spcAft>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lnSpc>
                <a:spcPct val="100000"/>
              </a:lnSpc>
              <a:spcBef>
                <a:spcPts val="240"/>
              </a:spcBef>
              <a:spcAft>
                <a:spcPts val="0"/>
              </a:spcAft>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lnSpc>
                <a:spcPct val="100000"/>
              </a:lnSpc>
              <a:spcBef>
                <a:spcPts val="200"/>
              </a:spcBef>
              <a:spcAft>
                <a:spcPts val="0"/>
              </a:spcAft>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73" name="Shape 73"/>
          <p:cNvSpPr txBox="1"/>
          <p:nvPr>
            <p:ph idx="10" type="dt"/>
          </p:nvPr>
        </p:nvSpPr>
        <p:spPr>
          <a:xfrm>
            <a:off x="457200" y="6356350"/>
            <a:ext cx="213359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74" name="Shape 74"/>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75" name="Shape 75"/>
          <p:cNvSpPr txBox="1"/>
          <p:nvPr>
            <p:ph idx="12" type="sldNum"/>
          </p:nvPr>
        </p:nvSpPr>
        <p:spPr>
          <a:xfrm>
            <a:off x="6553200" y="6356350"/>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76" name="Shape 76"/>
        <p:cNvGrpSpPr/>
        <p:nvPr/>
      </p:nvGrpSpPr>
      <p:grpSpPr>
        <a:xfrm>
          <a:off x="0" y="0"/>
          <a:ext cx="0" cy="0"/>
          <a:chOff x="0" y="0"/>
          <a:chExt cx="0" cy="0"/>
        </a:xfrm>
      </p:grpSpPr>
      <p:sp>
        <p:nvSpPr>
          <p:cNvPr id="77" name="Shape 77"/>
          <p:cNvSpPr txBox="1"/>
          <p:nvPr>
            <p:ph type="title"/>
          </p:nvPr>
        </p:nvSpPr>
        <p:spPr>
          <a:xfrm>
            <a:off x="1792288" y="4800600"/>
            <a:ext cx="5486399" cy="566736"/>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78" name="Shape 78"/>
          <p:cNvSpPr/>
          <p:nvPr>
            <p:ph idx="2" type="pic"/>
          </p:nvPr>
        </p:nvSpPr>
        <p:spPr>
          <a:xfrm>
            <a:off x="1792288" y="612775"/>
            <a:ext cx="5486399" cy="4114800"/>
          </a:xfrm>
          <a:prstGeom prst="rect">
            <a:avLst/>
          </a:prstGeom>
          <a:noFill/>
          <a:ln>
            <a:noFill/>
          </a:ln>
        </p:spPr>
        <p:txBody>
          <a:bodyPr anchorCtr="0" anchor="t" bIns="91425" lIns="91425" rIns="91425" tIns="91425"/>
          <a:lstStyle>
            <a:lvl1pPr indent="0" lvl="0" marL="0" marR="0" rtl="0" algn="l">
              <a:lnSpc>
                <a:spcPct val="100000"/>
              </a:lnSpc>
              <a:spcBef>
                <a:spcPts val="640"/>
              </a:spcBef>
              <a:spcAft>
                <a:spcPts val="0"/>
              </a:spcAft>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100000"/>
              </a:lnSpc>
              <a:spcBef>
                <a:spcPts val="560"/>
              </a:spcBef>
              <a:spcAft>
                <a:spcPts val="0"/>
              </a:spcAft>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100000"/>
              </a:lnSpc>
              <a:spcBef>
                <a:spcPts val="480"/>
              </a:spcBef>
              <a:spcAft>
                <a:spcPts val="0"/>
              </a:spcAft>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79" name="Shape 79"/>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lvl="0" marL="0" marR="0" rtl="0" algn="l">
              <a:lnSpc>
                <a:spcPct val="100000"/>
              </a:lnSpc>
              <a:spcBef>
                <a:spcPts val="280"/>
              </a:spcBef>
              <a:spcAft>
                <a:spcPts val="0"/>
              </a:spcAft>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lnSpc>
                <a:spcPct val="100000"/>
              </a:lnSpc>
              <a:spcBef>
                <a:spcPts val="240"/>
              </a:spcBef>
              <a:spcAft>
                <a:spcPts val="0"/>
              </a:spcAft>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lnSpc>
                <a:spcPct val="100000"/>
              </a:lnSpc>
              <a:spcBef>
                <a:spcPts val="200"/>
              </a:spcBef>
              <a:spcAft>
                <a:spcPts val="0"/>
              </a:spcAft>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80" name="Shape 80"/>
          <p:cNvSpPr txBox="1"/>
          <p:nvPr>
            <p:ph idx="10" type="dt"/>
          </p:nvPr>
        </p:nvSpPr>
        <p:spPr>
          <a:xfrm>
            <a:off x="457200" y="6356350"/>
            <a:ext cx="213359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81" name="Shape 8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82" name="Shape 82"/>
          <p:cNvSpPr txBox="1"/>
          <p:nvPr>
            <p:ph idx="12" type="sldNum"/>
          </p:nvPr>
        </p:nvSpPr>
        <p:spPr>
          <a:xfrm>
            <a:off x="6553200" y="6356350"/>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3" name="Shape 83"/>
        <p:cNvGrpSpPr/>
        <p:nvPr/>
      </p:nvGrpSpPr>
      <p:grpSpPr>
        <a:xfrm>
          <a:off x="0" y="0"/>
          <a:ext cx="0" cy="0"/>
          <a:chOff x="0" y="0"/>
          <a:chExt cx="0" cy="0"/>
        </a:xfrm>
      </p:grpSpPr>
      <p:sp>
        <p:nvSpPr>
          <p:cNvPr id="84" name="Shape 84"/>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85" name="Shape 85"/>
          <p:cNvSpPr txBox="1"/>
          <p:nvPr>
            <p:ph idx="1" type="body"/>
          </p:nvPr>
        </p:nvSpPr>
        <p:spPr>
          <a:xfrm rot="5400000">
            <a:off x="2309017" y="-251618"/>
            <a:ext cx="4525963" cy="8229600"/>
          </a:xfrm>
          <a:prstGeom prst="rect">
            <a:avLst/>
          </a:prstGeom>
          <a:noFill/>
          <a:ln>
            <a:noFill/>
          </a:ln>
        </p:spPr>
        <p:txBody>
          <a:bodyPr anchorCtr="0" anchor="t" bIns="91425" lIns="91425" rIns="91425" tIns="91425"/>
          <a:lstStyle>
            <a:lvl1pPr indent="63500" lvl="0" marL="342900" marR="0" rtl="0" algn="l">
              <a:lnSpc>
                <a:spcPct val="100000"/>
              </a:lnSpc>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69850" lvl="1" marL="7429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25400" lvl="3" marL="1600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25400" lvl="4" marL="20574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6" name="Shape 86"/>
          <p:cNvSpPr txBox="1"/>
          <p:nvPr>
            <p:ph idx="10" type="dt"/>
          </p:nvPr>
        </p:nvSpPr>
        <p:spPr>
          <a:xfrm>
            <a:off x="457200" y="6356350"/>
            <a:ext cx="213359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87" name="Shape 87"/>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88" name="Shape 88"/>
          <p:cNvSpPr txBox="1"/>
          <p:nvPr>
            <p:ph idx="12" type="sldNum"/>
          </p:nvPr>
        </p:nvSpPr>
        <p:spPr>
          <a:xfrm>
            <a:off x="6553200" y="6356350"/>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9" name="Shape 89"/>
        <p:cNvGrpSpPr/>
        <p:nvPr/>
      </p:nvGrpSpPr>
      <p:grpSpPr>
        <a:xfrm>
          <a:off x="0" y="0"/>
          <a:ext cx="0" cy="0"/>
          <a:chOff x="0" y="0"/>
          <a:chExt cx="0" cy="0"/>
        </a:xfrm>
      </p:grpSpPr>
      <p:sp>
        <p:nvSpPr>
          <p:cNvPr id="90" name="Shape 90"/>
          <p:cNvSpPr txBox="1"/>
          <p:nvPr>
            <p:ph type="title"/>
          </p:nvPr>
        </p:nvSpPr>
        <p:spPr>
          <a:xfrm rot="5400000">
            <a:off x="4732336" y="2171700"/>
            <a:ext cx="5851525" cy="20574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91" name="Shape 91"/>
          <p:cNvSpPr txBox="1"/>
          <p:nvPr>
            <p:ph idx="1" type="body"/>
          </p:nvPr>
        </p:nvSpPr>
        <p:spPr>
          <a:xfrm rot="5400000">
            <a:off x="541336" y="190500"/>
            <a:ext cx="5851525" cy="6019798"/>
          </a:xfrm>
          <a:prstGeom prst="rect">
            <a:avLst/>
          </a:prstGeom>
          <a:noFill/>
          <a:ln>
            <a:noFill/>
          </a:ln>
        </p:spPr>
        <p:txBody>
          <a:bodyPr anchorCtr="0" anchor="t" bIns="91425" lIns="91425" rIns="91425" tIns="91425"/>
          <a:lstStyle>
            <a:lvl1pPr indent="63500" lvl="0" marL="342900" marR="0" rtl="0" algn="l">
              <a:lnSpc>
                <a:spcPct val="100000"/>
              </a:lnSpc>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69850" lvl="1" marL="7429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25400" lvl="3" marL="1600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25400" lvl="4" marL="20574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92" name="Shape 92"/>
          <p:cNvSpPr txBox="1"/>
          <p:nvPr>
            <p:ph idx="10" type="dt"/>
          </p:nvPr>
        </p:nvSpPr>
        <p:spPr>
          <a:xfrm>
            <a:off x="457200" y="6356350"/>
            <a:ext cx="213359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93" name="Shape 9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94" name="Shape 94"/>
          <p:cNvSpPr txBox="1"/>
          <p:nvPr>
            <p:ph idx="12" type="sldNum"/>
          </p:nvPr>
        </p:nvSpPr>
        <p:spPr>
          <a:xfrm>
            <a:off x="6553200" y="6356350"/>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7" name="Shape 17"/>
        <p:cNvGrpSpPr/>
        <p:nvPr/>
      </p:nvGrpSpPr>
      <p:grpSpPr>
        <a:xfrm>
          <a:off x="0" y="0"/>
          <a:ext cx="0" cy="0"/>
          <a:chOff x="0" y="0"/>
          <a:chExt cx="0" cy="0"/>
        </a:xfrm>
      </p:grpSpPr>
      <p:sp>
        <p:nvSpPr>
          <p:cNvPr id="18" name="Shape 18"/>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19" name="Shape 19"/>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63500" lvl="0" marL="342900" marR="0" rtl="0" algn="l">
              <a:lnSpc>
                <a:spcPct val="100000"/>
              </a:lnSpc>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69850" lvl="1" marL="7429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25400" lvl="3" marL="1600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25400" lvl="4" marL="20574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457200" y="6356350"/>
            <a:ext cx="213359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6553200" y="6356350"/>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AndTx">
  <p:cSld name="Title, 2 Content and Text">
    <p:spTree>
      <p:nvGrpSpPr>
        <p:cNvPr id="23" name="Shape 23"/>
        <p:cNvGrpSpPr/>
        <p:nvPr/>
      </p:nvGrpSpPr>
      <p:grpSpPr>
        <a:xfrm>
          <a:off x="0" y="0"/>
          <a:ext cx="0" cy="0"/>
          <a:chOff x="0" y="0"/>
          <a:chExt cx="0" cy="0"/>
        </a:xfrm>
      </p:grpSpPr>
      <p:sp>
        <p:nvSpPr>
          <p:cNvPr id="24" name="Shape 24"/>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25" name="Shape 25"/>
          <p:cNvSpPr txBox="1"/>
          <p:nvPr>
            <p:ph idx="1" type="body"/>
          </p:nvPr>
        </p:nvSpPr>
        <p:spPr>
          <a:xfrm>
            <a:off x="457200" y="1600200"/>
            <a:ext cx="4038598" cy="2185988"/>
          </a:xfrm>
          <a:prstGeom prst="rect">
            <a:avLst/>
          </a:prstGeom>
          <a:noFill/>
          <a:ln>
            <a:noFill/>
          </a:ln>
        </p:spPr>
        <p:txBody>
          <a:bodyPr anchorCtr="0" anchor="t" bIns="91425" lIns="91425" rIns="91425" tIns="91425"/>
          <a:lstStyle>
            <a:lvl1pPr indent="63500" lvl="0" marL="342900" marR="0" rtl="0" algn="l">
              <a:lnSpc>
                <a:spcPct val="100000"/>
              </a:lnSpc>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69850" lvl="1" marL="7429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25400" lvl="3" marL="1600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25400" lvl="4" marL="20574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6" name="Shape 26"/>
          <p:cNvSpPr txBox="1"/>
          <p:nvPr>
            <p:ph idx="2" type="body"/>
          </p:nvPr>
        </p:nvSpPr>
        <p:spPr>
          <a:xfrm>
            <a:off x="457200" y="3938587"/>
            <a:ext cx="4038598" cy="2187574"/>
          </a:xfrm>
          <a:prstGeom prst="rect">
            <a:avLst/>
          </a:prstGeom>
          <a:noFill/>
          <a:ln>
            <a:noFill/>
          </a:ln>
        </p:spPr>
        <p:txBody>
          <a:bodyPr anchorCtr="0" anchor="t" bIns="91425" lIns="91425" rIns="91425" tIns="91425"/>
          <a:lstStyle>
            <a:lvl1pPr indent="63500" lvl="0" marL="342900" marR="0" rtl="0" algn="l">
              <a:lnSpc>
                <a:spcPct val="100000"/>
              </a:lnSpc>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69850" lvl="1" marL="7429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25400" lvl="3" marL="1600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25400" lvl="4" marL="20574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7" name="Shape 27"/>
          <p:cNvSpPr txBox="1"/>
          <p:nvPr>
            <p:ph idx="3" type="body"/>
          </p:nvPr>
        </p:nvSpPr>
        <p:spPr>
          <a:xfrm>
            <a:off x="4648200" y="1600200"/>
            <a:ext cx="4038598" cy="4525963"/>
          </a:xfrm>
          <a:prstGeom prst="rect">
            <a:avLst/>
          </a:prstGeom>
          <a:noFill/>
          <a:ln>
            <a:noFill/>
          </a:ln>
        </p:spPr>
        <p:txBody>
          <a:bodyPr anchorCtr="0" anchor="t" bIns="91425" lIns="91425" rIns="91425" tIns="91425"/>
          <a:lstStyle>
            <a:lvl1pPr indent="63500" lvl="0" marL="342900" marR="0" rtl="0" algn="l">
              <a:lnSpc>
                <a:spcPct val="100000"/>
              </a:lnSpc>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69850" lvl="1" marL="7429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25400" lvl="3" marL="1600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25400" lvl="4" marL="20574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8" name="Shape 28"/>
          <p:cNvSpPr txBox="1"/>
          <p:nvPr>
            <p:ph idx="10" type="dt"/>
          </p:nvPr>
        </p:nvSpPr>
        <p:spPr>
          <a:xfrm>
            <a:off x="457200" y="6245225"/>
            <a:ext cx="2133598" cy="47624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29" name="Shape 29"/>
          <p:cNvSpPr txBox="1"/>
          <p:nvPr>
            <p:ph idx="11" type="ftr"/>
          </p:nvPr>
        </p:nvSpPr>
        <p:spPr>
          <a:xfrm>
            <a:off x="3124200" y="6245225"/>
            <a:ext cx="2895600" cy="47624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30" name="Shape 30"/>
          <p:cNvSpPr txBox="1"/>
          <p:nvPr>
            <p:ph idx="12" type="sldNum"/>
          </p:nvPr>
        </p:nvSpPr>
        <p:spPr>
          <a:xfrm>
            <a:off x="6553200" y="6245225"/>
            <a:ext cx="2133598" cy="47624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AndTx">
  <p:cSld name="Title, Content and Text">
    <p:spTree>
      <p:nvGrpSpPr>
        <p:cNvPr id="31" name="Shape 31"/>
        <p:cNvGrpSpPr/>
        <p:nvPr/>
      </p:nvGrpSpPr>
      <p:grpSpPr>
        <a:xfrm>
          <a:off x="0" y="0"/>
          <a:ext cx="0" cy="0"/>
          <a:chOff x="0" y="0"/>
          <a:chExt cx="0" cy="0"/>
        </a:xfrm>
      </p:grpSpPr>
      <p:sp>
        <p:nvSpPr>
          <p:cNvPr id="32" name="Shape 32"/>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33" name="Shape 33"/>
          <p:cNvSpPr txBox="1"/>
          <p:nvPr>
            <p:ph idx="1" type="body"/>
          </p:nvPr>
        </p:nvSpPr>
        <p:spPr>
          <a:xfrm>
            <a:off x="457200" y="1600200"/>
            <a:ext cx="4038598" cy="4525963"/>
          </a:xfrm>
          <a:prstGeom prst="rect">
            <a:avLst/>
          </a:prstGeom>
          <a:noFill/>
          <a:ln>
            <a:noFill/>
          </a:ln>
        </p:spPr>
        <p:txBody>
          <a:bodyPr anchorCtr="0" anchor="t" bIns="91425" lIns="91425" rIns="91425" tIns="91425"/>
          <a:lstStyle>
            <a:lvl1pPr indent="63500" lvl="0" marL="342900" marR="0" rtl="0" algn="l">
              <a:lnSpc>
                <a:spcPct val="100000"/>
              </a:lnSpc>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69850" lvl="1" marL="7429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25400" lvl="3" marL="1600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25400" lvl="4" marL="20574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34" name="Shape 34"/>
          <p:cNvSpPr txBox="1"/>
          <p:nvPr>
            <p:ph idx="2" type="body"/>
          </p:nvPr>
        </p:nvSpPr>
        <p:spPr>
          <a:xfrm>
            <a:off x="4648200" y="1600200"/>
            <a:ext cx="4038598" cy="4525963"/>
          </a:xfrm>
          <a:prstGeom prst="rect">
            <a:avLst/>
          </a:prstGeom>
          <a:noFill/>
          <a:ln>
            <a:noFill/>
          </a:ln>
        </p:spPr>
        <p:txBody>
          <a:bodyPr anchorCtr="0" anchor="t" bIns="91425" lIns="91425" rIns="91425" tIns="91425"/>
          <a:lstStyle>
            <a:lvl1pPr indent="63500" lvl="0" marL="342900" marR="0" rtl="0" algn="l">
              <a:lnSpc>
                <a:spcPct val="100000"/>
              </a:lnSpc>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69850" lvl="1" marL="7429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25400" lvl="3" marL="1600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25400" lvl="4" marL="20574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35" name="Shape 35"/>
          <p:cNvSpPr txBox="1"/>
          <p:nvPr>
            <p:ph idx="10" type="dt"/>
          </p:nvPr>
        </p:nvSpPr>
        <p:spPr>
          <a:xfrm>
            <a:off x="457200" y="6245225"/>
            <a:ext cx="2133598" cy="47624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11" type="ftr"/>
          </p:nvPr>
        </p:nvSpPr>
        <p:spPr>
          <a:xfrm>
            <a:off x="3124200" y="6245225"/>
            <a:ext cx="2895600" cy="47624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37" name="Shape 37"/>
          <p:cNvSpPr txBox="1"/>
          <p:nvPr>
            <p:ph idx="12" type="sldNum"/>
          </p:nvPr>
        </p:nvSpPr>
        <p:spPr>
          <a:xfrm>
            <a:off x="6553200" y="6245225"/>
            <a:ext cx="2133598" cy="47624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8" name="Shape 38"/>
        <p:cNvGrpSpPr/>
        <p:nvPr/>
      </p:nvGrpSpPr>
      <p:grpSpPr>
        <a:xfrm>
          <a:off x="0" y="0"/>
          <a:ext cx="0" cy="0"/>
          <a:chOff x="0" y="0"/>
          <a:chExt cx="0" cy="0"/>
        </a:xfrm>
      </p:grpSpPr>
      <p:sp>
        <p:nvSpPr>
          <p:cNvPr id="39" name="Shape 39"/>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40" name="Shape 40"/>
          <p:cNvSpPr txBox="1"/>
          <p:nvPr>
            <p:ph idx="10" type="dt"/>
          </p:nvPr>
        </p:nvSpPr>
        <p:spPr>
          <a:xfrm>
            <a:off x="457200" y="6356350"/>
            <a:ext cx="213359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41" name="Shape 4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2" type="sldNum"/>
          </p:nvPr>
        </p:nvSpPr>
        <p:spPr>
          <a:xfrm>
            <a:off x="6553200" y="6356350"/>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43" name="Shape 43"/>
        <p:cNvGrpSpPr/>
        <p:nvPr/>
      </p:nvGrpSpPr>
      <p:grpSpPr>
        <a:xfrm>
          <a:off x="0" y="0"/>
          <a:ext cx="0" cy="0"/>
          <a:chOff x="0" y="0"/>
          <a:chExt cx="0" cy="0"/>
        </a:xfrm>
      </p:grpSpPr>
      <p:sp>
        <p:nvSpPr>
          <p:cNvPr id="44" name="Shape 44"/>
          <p:cNvSpPr txBox="1"/>
          <p:nvPr>
            <p:ph type="title"/>
          </p:nvPr>
        </p:nvSpPr>
        <p:spPr>
          <a:xfrm>
            <a:off x="722312" y="4406900"/>
            <a:ext cx="7772400" cy="1362075"/>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Calibri"/>
              <a:buNone/>
              <a:defRPr b="1" i="0" sz="40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45" name="Shape 45"/>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lvl="0" marL="0" marR="0" rtl="0" algn="l">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1pPr>
            <a:lvl2pPr indent="0" lvl="1" marL="457200" marR="0" rtl="0" algn="l">
              <a:lnSpc>
                <a:spcPct val="100000"/>
              </a:lnSpc>
              <a:spcBef>
                <a:spcPts val="360"/>
              </a:spcBef>
              <a:spcAft>
                <a:spcPts val="0"/>
              </a:spcAft>
              <a:buClr>
                <a:srgbClr val="888888"/>
              </a:buClr>
              <a:buFont typeface="Arial"/>
              <a:buNone/>
              <a:defRPr b="0" i="0" sz="1800" u="none" cap="none" strike="noStrike">
                <a:solidFill>
                  <a:srgbClr val="888888"/>
                </a:solidFill>
                <a:latin typeface="Calibri"/>
                <a:ea typeface="Calibri"/>
                <a:cs typeface="Calibri"/>
                <a:sym typeface="Calibri"/>
              </a:defRPr>
            </a:lvl2pPr>
            <a:lvl3pPr indent="0" lvl="2" marL="914400" marR="0" rtl="0" algn="l">
              <a:lnSpc>
                <a:spcPct val="100000"/>
              </a:lnSpc>
              <a:spcBef>
                <a:spcPts val="320"/>
              </a:spcBef>
              <a:spcAft>
                <a:spcPts val="0"/>
              </a:spcAft>
              <a:buClr>
                <a:srgbClr val="888888"/>
              </a:buClr>
              <a:buFont typeface="Arial"/>
              <a:buNone/>
              <a:defRPr b="0" i="0" sz="1600" u="none" cap="none" strike="noStrike">
                <a:solidFill>
                  <a:srgbClr val="888888"/>
                </a:solidFill>
                <a:latin typeface="Calibri"/>
                <a:ea typeface="Calibri"/>
                <a:cs typeface="Calibri"/>
                <a:sym typeface="Calibri"/>
              </a:defRPr>
            </a:lvl3pPr>
            <a:lvl4pPr indent="0" lvl="3" marL="1371600" marR="0" rtl="0" algn="l">
              <a:lnSpc>
                <a:spcPct val="100000"/>
              </a:lnSpc>
              <a:spcBef>
                <a:spcPts val="280"/>
              </a:spcBef>
              <a:spcAft>
                <a:spcPts val="0"/>
              </a:spcAft>
              <a:buClr>
                <a:srgbClr val="888888"/>
              </a:buClr>
              <a:buFont typeface="Arial"/>
              <a:buNone/>
              <a:defRPr b="0" i="0" sz="1400" u="none" cap="none" strike="noStrike">
                <a:solidFill>
                  <a:srgbClr val="888888"/>
                </a:solidFill>
                <a:latin typeface="Calibri"/>
                <a:ea typeface="Calibri"/>
                <a:cs typeface="Calibri"/>
                <a:sym typeface="Calibri"/>
              </a:defRPr>
            </a:lvl4pPr>
            <a:lvl5pPr indent="0" lvl="4" marL="1828800" marR="0" rtl="0" algn="l">
              <a:lnSpc>
                <a:spcPct val="100000"/>
              </a:lnSpc>
              <a:spcBef>
                <a:spcPts val="280"/>
              </a:spcBef>
              <a:spcAft>
                <a:spcPts val="0"/>
              </a:spcAft>
              <a:buClr>
                <a:srgbClr val="888888"/>
              </a:buClr>
              <a:buFont typeface="Arial"/>
              <a:buNone/>
              <a:defRPr b="0" i="0" sz="1400" u="none" cap="none" strike="noStrike">
                <a:solidFill>
                  <a:srgbClr val="888888"/>
                </a:solidFill>
                <a:latin typeface="Calibri"/>
                <a:ea typeface="Calibri"/>
                <a:cs typeface="Calibri"/>
                <a:sym typeface="Calibri"/>
              </a:defRPr>
            </a:lvl5pPr>
            <a:lvl6pPr indent="0" lvl="5" marL="2286000" marR="0" rtl="0" algn="l">
              <a:lnSpc>
                <a:spcPct val="100000"/>
              </a:lnSpc>
              <a:spcBef>
                <a:spcPts val="280"/>
              </a:spcBef>
              <a:spcAft>
                <a:spcPts val="0"/>
              </a:spcAft>
              <a:buClr>
                <a:srgbClr val="888888"/>
              </a:buClr>
              <a:buFont typeface="Arial"/>
              <a:buNone/>
              <a:defRPr b="0" i="0" sz="1400" u="none" cap="none" strike="noStrike">
                <a:solidFill>
                  <a:srgbClr val="888888"/>
                </a:solidFill>
                <a:latin typeface="Calibri"/>
                <a:ea typeface="Calibri"/>
                <a:cs typeface="Calibri"/>
                <a:sym typeface="Calibri"/>
              </a:defRPr>
            </a:lvl6pPr>
            <a:lvl7pPr indent="0" lvl="6" marL="2743200" marR="0" rtl="0" algn="l">
              <a:lnSpc>
                <a:spcPct val="100000"/>
              </a:lnSpc>
              <a:spcBef>
                <a:spcPts val="280"/>
              </a:spcBef>
              <a:spcAft>
                <a:spcPts val="0"/>
              </a:spcAft>
              <a:buClr>
                <a:srgbClr val="888888"/>
              </a:buClr>
              <a:buFont typeface="Arial"/>
              <a:buNone/>
              <a:defRPr b="0" i="0" sz="1400" u="none" cap="none" strike="noStrike">
                <a:solidFill>
                  <a:srgbClr val="888888"/>
                </a:solidFill>
                <a:latin typeface="Calibri"/>
                <a:ea typeface="Calibri"/>
                <a:cs typeface="Calibri"/>
                <a:sym typeface="Calibri"/>
              </a:defRPr>
            </a:lvl7pPr>
            <a:lvl8pPr indent="0" lvl="7" marL="3200400" marR="0" rtl="0" algn="l">
              <a:lnSpc>
                <a:spcPct val="100000"/>
              </a:lnSpc>
              <a:spcBef>
                <a:spcPts val="280"/>
              </a:spcBef>
              <a:spcAft>
                <a:spcPts val="0"/>
              </a:spcAft>
              <a:buClr>
                <a:srgbClr val="888888"/>
              </a:buClr>
              <a:buFont typeface="Arial"/>
              <a:buNone/>
              <a:defRPr b="0" i="0" sz="1400" u="none" cap="none" strike="noStrike">
                <a:solidFill>
                  <a:srgbClr val="888888"/>
                </a:solidFill>
                <a:latin typeface="Calibri"/>
                <a:ea typeface="Calibri"/>
                <a:cs typeface="Calibri"/>
                <a:sym typeface="Calibri"/>
              </a:defRPr>
            </a:lvl8pPr>
            <a:lvl9pPr indent="0" lvl="8" marL="3657600" marR="0" rtl="0" algn="l">
              <a:lnSpc>
                <a:spcPct val="100000"/>
              </a:lnSpc>
              <a:spcBef>
                <a:spcPts val="280"/>
              </a:spcBef>
              <a:spcAft>
                <a:spcPts val="0"/>
              </a:spcAft>
              <a:buClr>
                <a:srgbClr val="888888"/>
              </a:buClr>
              <a:buFont typeface="Arial"/>
              <a:buNone/>
              <a:defRPr b="0" i="0" sz="1400" u="none" cap="none" strike="noStrike">
                <a:solidFill>
                  <a:srgbClr val="888888"/>
                </a:solidFill>
                <a:latin typeface="Calibri"/>
                <a:ea typeface="Calibri"/>
                <a:cs typeface="Calibri"/>
                <a:sym typeface="Calibri"/>
              </a:defRPr>
            </a:lvl9pPr>
          </a:lstStyle>
          <a:p/>
        </p:txBody>
      </p:sp>
      <p:sp>
        <p:nvSpPr>
          <p:cNvPr id="46" name="Shape 46"/>
          <p:cNvSpPr txBox="1"/>
          <p:nvPr>
            <p:ph idx="10" type="dt"/>
          </p:nvPr>
        </p:nvSpPr>
        <p:spPr>
          <a:xfrm>
            <a:off x="457200" y="6356350"/>
            <a:ext cx="213359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47" name="Shape 47"/>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2" type="sldNum"/>
          </p:nvPr>
        </p:nvSpPr>
        <p:spPr>
          <a:xfrm>
            <a:off x="6553200" y="6356350"/>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49" name="Shape 49"/>
        <p:cNvGrpSpPr/>
        <p:nvPr/>
      </p:nvGrpSpPr>
      <p:grpSpPr>
        <a:xfrm>
          <a:off x="0" y="0"/>
          <a:ext cx="0" cy="0"/>
          <a:chOff x="0" y="0"/>
          <a:chExt cx="0" cy="0"/>
        </a:xfrm>
      </p:grpSpPr>
      <p:sp>
        <p:nvSpPr>
          <p:cNvPr id="50" name="Shape 50"/>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51" name="Shape 51"/>
          <p:cNvSpPr txBox="1"/>
          <p:nvPr>
            <p:ph idx="1" type="body"/>
          </p:nvPr>
        </p:nvSpPr>
        <p:spPr>
          <a:xfrm>
            <a:off x="457200" y="1600200"/>
            <a:ext cx="4038598" cy="4525963"/>
          </a:xfrm>
          <a:prstGeom prst="rect">
            <a:avLst/>
          </a:prstGeom>
          <a:noFill/>
          <a:ln>
            <a:noFill/>
          </a:ln>
        </p:spPr>
        <p:txBody>
          <a:bodyPr anchorCtr="0" anchor="t" bIns="91425" lIns="91425" rIns="91425" tIns="91425"/>
          <a:lstStyle>
            <a:lvl1pPr indent="12700" lvl="0" marL="34290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9050" lvl="1" marL="74295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25400" lvl="2" marL="1143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0" lvl="3" marL="1600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0" lvl="4" marL="20574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0" lvl="5" marL="25146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0" lvl="6" marL="29718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0" lvl="7" marL="3429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0" lvl="8" marL="3886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2" type="body"/>
          </p:nvPr>
        </p:nvSpPr>
        <p:spPr>
          <a:xfrm>
            <a:off x="4648200" y="1600200"/>
            <a:ext cx="4038598" cy="4525963"/>
          </a:xfrm>
          <a:prstGeom prst="rect">
            <a:avLst/>
          </a:prstGeom>
          <a:noFill/>
          <a:ln>
            <a:noFill/>
          </a:ln>
        </p:spPr>
        <p:txBody>
          <a:bodyPr anchorCtr="0" anchor="t" bIns="91425" lIns="91425" rIns="91425" tIns="91425"/>
          <a:lstStyle>
            <a:lvl1pPr indent="12700" lvl="0" marL="34290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9050" lvl="1" marL="74295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25400" lvl="2" marL="1143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0" lvl="3" marL="1600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0" lvl="4" marL="20574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0" lvl="5" marL="25146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0" lvl="6" marL="29718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0" lvl="7" marL="3429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0" lvl="8" marL="3886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0" type="dt"/>
          </p:nvPr>
        </p:nvSpPr>
        <p:spPr>
          <a:xfrm>
            <a:off x="457200" y="6356350"/>
            <a:ext cx="213359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54" name="Shape 54"/>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55" name="Shape 55"/>
          <p:cNvSpPr txBox="1"/>
          <p:nvPr>
            <p:ph idx="12" type="sldNum"/>
          </p:nvPr>
        </p:nvSpPr>
        <p:spPr>
          <a:xfrm>
            <a:off x="6553200" y="6356350"/>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56" name="Shape 56"/>
        <p:cNvGrpSpPr/>
        <p:nvPr/>
      </p:nvGrpSpPr>
      <p:grpSpPr>
        <a:xfrm>
          <a:off x="0" y="0"/>
          <a:ext cx="0" cy="0"/>
          <a:chOff x="0" y="0"/>
          <a:chExt cx="0" cy="0"/>
        </a:xfrm>
      </p:grpSpPr>
      <p:sp>
        <p:nvSpPr>
          <p:cNvPr id="57" name="Shape 57"/>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58" name="Shape 58"/>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marR="0" rtl="0" algn="l">
              <a:lnSpc>
                <a:spcPct val="100000"/>
              </a:lnSpc>
              <a:spcBef>
                <a:spcPts val="480"/>
              </a:spcBef>
              <a:spcAft>
                <a:spcPts val="0"/>
              </a:spcAft>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100000"/>
              </a:lnSpc>
              <a:spcBef>
                <a:spcPts val="400"/>
              </a:spcBef>
              <a:spcAft>
                <a:spcPts val="0"/>
              </a:spcAft>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100000"/>
              </a:lnSpc>
              <a:spcBef>
                <a:spcPts val="360"/>
              </a:spcBef>
              <a:spcAft>
                <a:spcPts val="0"/>
              </a:spcAft>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59" name="Shape 59"/>
          <p:cNvSpPr txBox="1"/>
          <p:nvPr>
            <p:ph idx="2" type="body"/>
          </p:nvPr>
        </p:nvSpPr>
        <p:spPr>
          <a:xfrm>
            <a:off x="457200" y="2174875"/>
            <a:ext cx="4040187" cy="3951286"/>
          </a:xfrm>
          <a:prstGeom prst="rect">
            <a:avLst/>
          </a:prstGeom>
          <a:noFill/>
          <a:ln>
            <a:noFill/>
          </a:ln>
        </p:spPr>
        <p:txBody>
          <a:bodyPr anchorCtr="0" anchor="t" bIns="91425" lIns="91425" rIns="91425" tIns="91425"/>
          <a:lstStyle>
            <a:lvl1pPr indent="-38100" lvl="0" marL="3429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31750" lvl="1" marL="74295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0" lvl="2" marL="1143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25400" lvl="3" marL="16002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25400" lvl="4" marL="20574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25400" lvl="5" marL="25146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25400" lvl="6" marL="29718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25400" lvl="7" marL="34290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25400" lvl="8" marL="38862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60" name="Shape 60"/>
          <p:cNvSpPr txBox="1"/>
          <p:nvPr>
            <p:ph idx="3" type="body"/>
          </p:nvPr>
        </p:nvSpPr>
        <p:spPr>
          <a:xfrm>
            <a:off x="4645025" y="1535112"/>
            <a:ext cx="4041773" cy="639762"/>
          </a:xfrm>
          <a:prstGeom prst="rect">
            <a:avLst/>
          </a:prstGeom>
          <a:noFill/>
          <a:ln>
            <a:noFill/>
          </a:ln>
        </p:spPr>
        <p:txBody>
          <a:bodyPr anchorCtr="0" anchor="b" bIns="91425" lIns="91425" rIns="91425" tIns="91425"/>
          <a:lstStyle>
            <a:lvl1pPr indent="0" lvl="0" marL="0" marR="0" rtl="0" algn="l">
              <a:lnSpc>
                <a:spcPct val="100000"/>
              </a:lnSpc>
              <a:spcBef>
                <a:spcPts val="480"/>
              </a:spcBef>
              <a:spcAft>
                <a:spcPts val="0"/>
              </a:spcAft>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100000"/>
              </a:lnSpc>
              <a:spcBef>
                <a:spcPts val="400"/>
              </a:spcBef>
              <a:spcAft>
                <a:spcPts val="0"/>
              </a:spcAft>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100000"/>
              </a:lnSpc>
              <a:spcBef>
                <a:spcPts val="360"/>
              </a:spcBef>
              <a:spcAft>
                <a:spcPts val="0"/>
              </a:spcAft>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61" name="Shape 61"/>
          <p:cNvSpPr txBox="1"/>
          <p:nvPr>
            <p:ph idx="4" type="body"/>
          </p:nvPr>
        </p:nvSpPr>
        <p:spPr>
          <a:xfrm>
            <a:off x="4645025" y="2174875"/>
            <a:ext cx="4041773" cy="3951286"/>
          </a:xfrm>
          <a:prstGeom prst="rect">
            <a:avLst/>
          </a:prstGeom>
          <a:noFill/>
          <a:ln>
            <a:noFill/>
          </a:ln>
        </p:spPr>
        <p:txBody>
          <a:bodyPr anchorCtr="0" anchor="t" bIns="91425" lIns="91425" rIns="91425" tIns="91425"/>
          <a:lstStyle>
            <a:lvl1pPr indent="-38100" lvl="0" marL="3429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31750" lvl="1" marL="74295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0" lvl="2" marL="1143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25400" lvl="3" marL="16002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25400" lvl="4" marL="20574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25400" lvl="5" marL="25146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25400" lvl="6" marL="29718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25400" lvl="7" marL="34290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25400" lvl="8" marL="38862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62" name="Shape 62"/>
          <p:cNvSpPr txBox="1"/>
          <p:nvPr>
            <p:ph idx="10" type="dt"/>
          </p:nvPr>
        </p:nvSpPr>
        <p:spPr>
          <a:xfrm>
            <a:off x="457200" y="6356350"/>
            <a:ext cx="213359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63" name="Shape 6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12" type="sldNum"/>
          </p:nvPr>
        </p:nvSpPr>
        <p:spPr>
          <a:xfrm>
            <a:off x="6553200" y="6356350"/>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5" name="Shape 65"/>
        <p:cNvGrpSpPr/>
        <p:nvPr/>
      </p:nvGrpSpPr>
      <p:grpSpPr>
        <a:xfrm>
          <a:off x="0" y="0"/>
          <a:ext cx="0" cy="0"/>
          <a:chOff x="0" y="0"/>
          <a:chExt cx="0" cy="0"/>
        </a:xfrm>
      </p:grpSpPr>
      <p:sp>
        <p:nvSpPr>
          <p:cNvPr id="66" name="Shape 66"/>
          <p:cNvSpPr txBox="1"/>
          <p:nvPr>
            <p:ph idx="10" type="dt"/>
          </p:nvPr>
        </p:nvSpPr>
        <p:spPr>
          <a:xfrm>
            <a:off x="457200" y="6356350"/>
            <a:ext cx="213359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68" name="Shape 68"/>
          <p:cNvSpPr txBox="1"/>
          <p:nvPr>
            <p:ph idx="12" type="sldNum"/>
          </p:nvPr>
        </p:nvSpPr>
        <p:spPr>
          <a:xfrm>
            <a:off x="6553200" y="6356350"/>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rgbClr val="5E9EFF"/>
            </a:gs>
            <a:gs pos="39999">
              <a:srgbClr val="85C2FF"/>
            </a:gs>
            <a:gs pos="70000">
              <a:srgbClr val="C4D6EB"/>
            </a:gs>
            <a:gs pos="100000">
              <a:srgbClr val="FFEBFA"/>
            </a:gs>
          </a:gsLst>
          <a:lin ang="5400000" scaled="0"/>
        </a:gra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7" name="Shape 7"/>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63500" lvl="0" marL="342900" marR="0" rtl="0" algn="l">
              <a:lnSpc>
                <a:spcPct val="100000"/>
              </a:lnSpc>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69850" lvl="1" marL="7429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25400" lvl="3" marL="1600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25400" lvl="4" marL="20574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457200" y="6356350"/>
            <a:ext cx="213359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6553200" y="6356350"/>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4.png"/><Relationship Id="rId5"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2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community.data.gov.in/deficit-of-the-indian-government-from-2000-01-to-2015-16"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s://en.wikipedia.org/wiki/Fiscal_Responsibility_and_Budget_Management_Act,_200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20.png"/><Relationship Id="rId5" Type="http://schemas.openxmlformats.org/officeDocument/2006/relationships/image" Target="../media/image4.png"/><Relationship Id="rId6"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5.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ctrTitle"/>
          </p:nvPr>
        </p:nvSpPr>
        <p:spPr>
          <a:xfrm>
            <a:off x="0" y="1000108"/>
            <a:ext cx="9001155" cy="3071809"/>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Limelight"/>
              <a:buNone/>
            </a:pPr>
            <a:r>
              <a:rPr b="0" i="0" lang="en-US" sz="5400" u="none" cap="none" strike="noStrike">
                <a:solidFill>
                  <a:schemeClr val="dk1"/>
                </a:solidFill>
                <a:latin typeface="Limelight"/>
                <a:ea typeface="Limelight"/>
                <a:cs typeface="Limelight"/>
                <a:sym typeface="Limelight"/>
              </a:rPr>
              <a:t>FISCAL CONSOLIDATION : NEED OF HOUR IN INDIA</a:t>
            </a:r>
          </a:p>
        </p:txBody>
      </p:sp>
      <p:sp>
        <p:nvSpPr>
          <p:cNvPr id="100" name="Shape 100"/>
          <p:cNvSpPr txBox="1"/>
          <p:nvPr/>
        </p:nvSpPr>
        <p:spPr>
          <a:xfrm>
            <a:off x="285718" y="5643578"/>
            <a:ext cx="3357586"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lgerian"/>
              <a:buNone/>
            </a:pPr>
            <a:r>
              <a:rPr b="0" i="0" lang="en-US" sz="1800" u="none" cap="none" strike="noStrike">
                <a:solidFill>
                  <a:schemeClr val="dk1"/>
                </a:solidFill>
                <a:latin typeface="Algerian"/>
                <a:ea typeface="Algerian"/>
                <a:cs typeface="Algerian"/>
                <a:sym typeface="Algerian"/>
              </a:rPr>
              <a:t>UJESH MAURYA</a:t>
            </a:r>
          </a:p>
        </p:txBody>
      </p:sp>
      <p:sp>
        <p:nvSpPr>
          <p:cNvPr id="101" name="Shape 101"/>
          <p:cNvSpPr txBox="1"/>
          <p:nvPr/>
        </p:nvSpPr>
        <p:spPr>
          <a:xfrm>
            <a:off x="5500694" y="5643578"/>
            <a:ext cx="3214710" cy="369332"/>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Algerian"/>
              <a:buNone/>
            </a:pPr>
            <a:r>
              <a:rPr b="0" i="0" lang="en-US" sz="1800" u="none" cap="none" strike="noStrike">
                <a:solidFill>
                  <a:schemeClr val="dk1"/>
                </a:solidFill>
                <a:latin typeface="Algerian"/>
                <a:ea typeface="Algerian"/>
                <a:cs typeface="Algerian"/>
                <a:sym typeface="Algerian"/>
              </a:rPr>
              <a:t>JOYDIP SARKAR</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p:nvPr/>
        </p:nvSpPr>
        <p:spPr>
          <a:xfrm>
            <a:off x="3124200" y="1219200"/>
            <a:ext cx="5791200" cy="3709997"/>
          </a:xfrm>
          <a:prstGeom prst="wedgeEllipseCallout">
            <a:avLst>
              <a:gd fmla="val -72204" name="adj1"/>
              <a:gd fmla="val -24963" name="adj2"/>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l">
              <a:lnSpc>
                <a:spcPct val="120000"/>
              </a:lnSpc>
              <a:spcBef>
                <a:spcPts val="0"/>
              </a:spcBef>
              <a:spcAft>
                <a:spcPts val="0"/>
              </a:spcAft>
              <a:buClr>
                <a:schemeClr val="dk1"/>
              </a:buClr>
              <a:buSzPct val="25000"/>
              <a:buFont typeface="Calibri"/>
              <a:buNone/>
            </a:pPr>
            <a:r>
              <a:rPr b="1" i="0" lang="en-US" sz="2400" u="none" cap="none" strike="noStrike">
                <a:solidFill>
                  <a:schemeClr val="dk1"/>
                </a:solidFill>
                <a:latin typeface="Calibri"/>
                <a:ea typeface="Calibri"/>
                <a:cs typeface="Calibri"/>
                <a:sym typeface="Calibri"/>
              </a:rPr>
              <a:t>So while there was no profit or income, everyone got free of their debts and the small town people now look optimistically towards their future!</a:t>
            </a:r>
          </a:p>
        </p:txBody>
      </p:sp>
      <p:pic>
        <p:nvPicPr>
          <p:cNvPr descr="Professor-3" id="167" name="Shape 167"/>
          <p:cNvPicPr preferRelativeResize="0"/>
          <p:nvPr>
            <p:ph idx="1" type="body"/>
          </p:nvPr>
        </p:nvPicPr>
        <p:blipFill rotWithShape="1">
          <a:blip r:embed="rId3">
            <a:alphaModFix/>
          </a:blip>
          <a:srcRect b="0" l="0" r="0" t="0"/>
          <a:stretch/>
        </p:blipFill>
        <p:spPr>
          <a:xfrm>
            <a:off x="304800" y="1219200"/>
            <a:ext cx="1452562" cy="5638800"/>
          </a:xfrm>
          <a:prstGeom prst="rect">
            <a:avLst/>
          </a:prstGeom>
          <a:noFill/>
          <a:ln>
            <a:noFill/>
          </a:ln>
        </p:spPr>
      </p:pic>
      <p:pic>
        <p:nvPicPr>
          <p:cNvPr descr="School - Free images on Pixabay" id="168" name="Shape 168"/>
          <p:cNvPicPr preferRelativeResize="0"/>
          <p:nvPr/>
        </p:nvPicPr>
        <p:blipFill rotWithShape="1">
          <a:blip r:embed="rId4">
            <a:alphaModFix/>
          </a:blip>
          <a:srcRect b="0" l="0" r="0" t="0"/>
          <a:stretch/>
        </p:blipFill>
        <p:spPr>
          <a:xfrm>
            <a:off x="6279725" y="4929191"/>
            <a:ext cx="2708773" cy="1819948"/>
          </a:xfrm>
          <a:prstGeom prst="rect">
            <a:avLst/>
          </a:prstGeom>
          <a:noFill/>
          <a:ln>
            <a:noFill/>
          </a:ln>
        </p:spPr>
      </p:pic>
      <p:pic>
        <p:nvPicPr>
          <p:cNvPr descr="Free vector graphic: Debt, Eliminate, Loan, Deficit - Free Image ..." id="169" name="Shape 169"/>
          <p:cNvPicPr preferRelativeResize="0"/>
          <p:nvPr/>
        </p:nvPicPr>
        <p:blipFill rotWithShape="1">
          <a:blip r:embed="rId5">
            <a:alphaModFix/>
          </a:blip>
          <a:srcRect b="0" l="0" r="0" t="0"/>
          <a:stretch/>
        </p:blipFill>
        <p:spPr>
          <a:xfrm>
            <a:off x="3146625" y="4929200"/>
            <a:ext cx="1743848" cy="165642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idx="3" type="body"/>
          </p:nvPr>
        </p:nvSpPr>
        <p:spPr>
          <a:xfrm>
            <a:off x="2133600" y="1371600"/>
            <a:ext cx="6781800" cy="5410200"/>
          </a:xfrm>
          <a:prstGeom prst="rect">
            <a:avLst/>
          </a:prstGeom>
          <a:noFill/>
          <a:ln>
            <a:noFill/>
          </a:ln>
        </p:spPr>
        <p:txBody>
          <a:bodyPr anchorCtr="0" anchor="t" bIns="45700" lIns="91425" rIns="91425" tIns="45700">
            <a:noAutofit/>
          </a:bodyPr>
          <a:lstStyle/>
          <a:p>
            <a:pPr indent="-342900" lvl="0" marL="342900" marR="0" rtl="0" algn="l">
              <a:lnSpc>
                <a:spcPct val="150000"/>
              </a:lnSpc>
              <a:spcBef>
                <a:spcPts val="0"/>
              </a:spcBef>
              <a:spcAft>
                <a:spcPts val="0"/>
              </a:spcAft>
              <a:buClr>
                <a:schemeClr val="dk1"/>
              </a:buClr>
              <a:buSzPct val="100000"/>
              <a:buFont typeface="Arial"/>
              <a:buChar char="•"/>
            </a:pPr>
            <a:r>
              <a:rPr b="1" i="0" lang="en-US" sz="2400" u="none" cap="none" strike="noStrike">
                <a:solidFill>
                  <a:schemeClr val="dk1"/>
                </a:solidFill>
                <a:latin typeface="EB Garamond"/>
                <a:ea typeface="EB Garamond"/>
                <a:cs typeface="EB Garamond"/>
                <a:sym typeface="EB Garamond"/>
              </a:rPr>
              <a:t>Thus the fiscal stimulus of the $1000 advance was the liquidity that got circulated within the economy and improved sentiments of the various stakeholders by making them get rid of their debt. </a:t>
            </a:r>
          </a:p>
          <a:p>
            <a:pPr indent="-342900" lvl="0" marL="342900" marR="0" rtl="0" algn="l">
              <a:lnSpc>
                <a:spcPct val="150000"/>
              </a:lnSpc>
              <a:spcBef>
                <a:spcPts val="480"/>
              </a:spcBef>
              <a:spcAft>
                <a:spcPts val="0"/>
              </a:spcAft>
              <a:buClr>
                <a:schemeClr val="dk1"/>
              </a:buClr>
              <a:buSzPct val="25000"/>
              <a:buFont typeface="Arial"/>
              <a:buNone/>
            </a:pPr>
            <a:r>
              <a:t/>
            </a:r>
            <a:endParaRPr b="1" i="0" sz="2400" u="none" cap="none" strike="noStrike">
              <a:solidFill>
                <a:schemeClr val="dk1"/>
              </a:solidFill>
              <a:latin typeface="EB Garamond"/>
              <a:ea typeface="EB Garamond"/>
              <a:cs typeface="EB Garamond"/>
              <a:sym typeface="EB Garamond"/>
            </a:endParaRPr>
          </a:p>
          <a:p>
            <a:pPr indent="-342900" lvl="0" marL="342900" marR="0" rtl="0" algn="l">
              <a:lnSpc>
                <a:spcPct val="150000"/>
              </a:lnSpc>
              <a:spcBef>
                <a:spcPts val="480"/>
              </a:spcBef>
              <a:spcAft>
                <a:spcPts val="0"/>
              </a:spcAft>
              <a:buClr>
                <a:schemeClr val="dk1"/>
              </a:buClr>
              <a:buSzPct val="100000"/>
              <a:buFont typeface="Arial"/>
              <a:buChar char="•"/>
            </a:pPr>
            <a:r>
              <a:rPr b="1" i="0" lang="en-US" sz="2400" u="none" cap="none" strike="noStrike">
                <a:solidFill>
                  <a:schemeClr val="dk1"/>
                </a:solidFill>
                <a:latin typeface="EB Garamond"/>
                <a:ea typeface="EB Garamond"/>
                <a:cs typeface="EB Garamond"/>
                <a:sym typeface="EB Garamond"/>
              </a:rPr>
              <a:t>Once debt-free, people would happily resume their consumption, giving the various players in the economy a boost.</a:t>
            </a:r>
          </a:p>
        </p:txBody>
      </p:sp>
      <p:pic>
        <p:nvPicPr>
          <p:cNvPr descr="Professor-4" id="175" name="Shape 175"/>
          <p:cNvPicPr preferRelativeResize="0"/>
          <p:nvPr>
            <p:ph idx="2" type="body"/>
          </p:nvPr>
        </p:nvPicPr>
        <p:blipFill rotWithShape="1">
          <a:blip r:embed="rId3">
            <a:alphaModFix/>
          </a:blip>
          <a:srcRect b="0" l="0" r="0" t="0"/>
          <a:stretch/>
        </p:blipFill>
        <p:spPr>
          <a:xfrm>
            <a:off x="109538" y="1143000"/>
            <a:ext cx="1990724" cy="5714998"/>
          </a:xfrm>
          <a:prstGeom prst="rect">
            <a:avLst/>
          </a:prstGeom>
          <a:noFill/>
          <a:ln>
            <a:noFill/>
          </a:ln>
        </p:spPr>
      </p:pic>
      <p:pic>
        <p:nvPicPr>
          <p:cNvPr descr="File:Draw economy.png - Wikimedia Commons" id="176" name="Shape 176"/>
          <p:cNvPicPr preferRelativeResize="0"/>
          <p:nvPr/>
        </p:nvPicPr>
        <p:blipFill rotWithShape="1">
          <a:blip r:embed="rId4">
            <a:alphaModFix/>
          </a:blip>
          <a:srcRect b="0" l="0" r="0" t="0"/>
          <a:stretch/>
        </p:blipFill>
        <p:spPr>
          <a:xfrm>
            <a:off x="7223500" y="5345300"/>
            <a:ext cx="1436498" cy="143649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357158" y="2571742"/>
            <a:ext cx="8229600" cy="11430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Limelight"/>
              <a:buNone/>
            </a:pPr>
            <a:r>
              <a:rPr b="0" i="0" lang="en-US" sz="3959" u="none" cap="none" strike="noStrike">
                <a:solidFill>
                  <a:schemeClr val="dk1"/>
                </a:solidFill>
                <a:latin typeface="Limelight"/>
                <a:ea typeface="Limelight"/>
                <a:cs typeface="Limelight"/>
                <a:sym typeface="Limelight"/>
              </a:rPr>
              <a:t>UNDERSTANDING FISCAL CONSOLIDATION</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p:nvPr/>
        </p:nvSpPr>
        <p:spPr>
          <a:xfrm>
            <a:off x="928662" y="428604"/>
            <a:ext cx="7086600" cy="1144224"/>
          </a:xfrm>
          <a:prstGeom prst="rect">
            <a:avLst/>
          </a:prstGeom>
          <a:noFill/>
          <a:ln>
            <a:noFill/>
          </a:ln>
        </p:spPr>
        <p:txBody>
          <a:bodyPr anchorCtr="0" anchor="t" bIns="45700" lIns="91425" rIns="91425" tIns="45700">
            <a:noAutofit/>
          </a:bodyPr>
          <a:lstStyle/>
          <a:p>
            <a:pPr indent="0" lvl="0" marL="0" marR="0" rtl="0" algn="ctr">
              <a:lnSpc>
                <a:spcPct val="150000"/>
              </a:lnSpc>
              <a:spcBef>
                <a:spcPts val="0"/>
              </a:spcBef>
              <a:spcAft>
                <a:spcPts val="0"/>
              </a:spcAft>
              <a:buClr>
                <a:schemeClr val="dk1"/>
              </a:buClr>
              <a:buSzPct val="25000"/>
              <a:buFont typeface="Book Antiqua"/>
              <a:buNone/>
            </a:pPr>
            <a:r>
              <a:rPr b="1" i="0" lang="en-US" sz="2400" u="none" cap="none" strike="noStrike">
                <a:solidFill>
                  <a:schemeClr val="dk1"/>
                </a:solidFill>
                <a:latin typeface="Book Antiqua"/>
                <a:ea typeface="Book Antiqua"/>
                <a:cs typeface="Book Antiqua"/>
                <a:sym typeface="Book Antiqua"/>
              </a:rPr>
              <a:t>Understanding “Fiscal Consolidation”</a:t>
            </a:r>
          </a:p>
          <a:p>
            <a:pPr indent="0" lvl="0" marL="0" marR="0" rtl="0" algn="ctr">
              <a:lnSpc>
                <a:spcPct val="150000"/>
              </a:lnSpc>
              <a:spcBef>
                <a:spcPts val="0"/>
              </a:spcBef>
              <a:spcAft>
                <a:spcPts val="0"/>
              </a:spcAft>
              <a:buClr>
                <a:schemeClr val="dk1"/>
              </a:buClr>
              <a:buSzPct val="25000"/>
              <a:buFont typeface="Book Antiqua"/>
              <a:buNone/>
            </a:pPr>
            <a:r>
              <a:rPr b="1" i="0" lang="en-US" sz="2400" u="none" cap="none" strike="noStrike">
                <a:solidFill>
                  <a:schemeClr val="dk1"/>
                </a:solidFill>
                <a:latin typeface="Book Antiqua"/>
                <a:ea typeface="Book Antiqua"/>
                <a:cs typeface="Book Antiqua"/>
                <a:sym typeface="Book Antiqua"/>
              </a:rPr>
              <a:t>	</a:t>
            </a:r>
          </a:p>
        </p:txBody>
      </p:sp>
      <p:pic>
        <p:nvPicPr>
          <p:cNvPr descr="Professor-1" id="187" name="Shape 187"/>
          <p:cNvPicPr preferRelativeResize="0"/>
          <p:nvPr/>
        </p:nvPicPr>
        <p:blipFill rotWithShape="1">
          <a:blip r:embed="rId3">
            <a:alphaModFix/>
          </a:blip>
          <a:srcRect b="0" l="0" r="0" t="0"/>
          <a:stretch/>
        </p:blipFill>
        <p:spPr>
          <a:xfrm>
            <a:off x="68263" y="2444750"/>
            <a:ext cx="3589337" cy="4489448"/>
          </a:xfrm>
          <a:prstGeom prst="rect">
            <a:avLst/>
          </a:prstGeom>
          <a:noFill/>
          <a:ln>
            <a:noFill/>
          </a:ln>
        </p:spPr>
      </p:pic>
      <p:sp>
        <p:nvSpPr>
          <p:cNvPr id="188" name="Shape 188"/>
          <p:cNvSpPr/>
          <p:nvPr/>
        </p:nvSpPr>
        <p:spPr>
          <a:xfrm>
            <a:off x="2209800" y="2286000"/>
            <a:ext cx="6400799" cy="1904999"/>
          </a:xfrm>
          <a:prstGeom prst="wedgeEllipseCallout">
            <a:avLst>
              <a:gd fmla="val -61523" name="adj1"/>
              <a:gd fmla="val 12264" name="adj2"/>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120000"/>
              </a:lnSpc>
              <a:spcBef>
                <a:spcPts val="0"/>
              </a:spcBef>
              <a:spcAft>
                <a:spcPts val="0"/>
              </a:spcAft>
              <a:buClr>
                <a:srgbClr val="000000"/>
              </a:buClr>
              <a:buSzPct val="25000"/>
              <a:buFont typeface="Verdana"/>
              <a:buNone/>
            </a:pPr>
            <a:r>
              <a:rPr b="0" i="0" lang="en-US" sz="1800" u="none" cap="none" strike="noStrike">
                <a:solidFill>
                  <a:srgbClr val="000000"/>
                </a:solidFill>
                <a:latin typeface="Verdana"/>
                <a:ea typeface="Verdana"/>
                <a:cs typeface="Verdana"/>
                <a:sym typeface="Verdana"/>
              </a:rPr>
              <a:t>Fiscal Consolidation is one word that often appears in columns of pink papers. So I thought we should bust this jargon</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p:nvPr/>
        </p:nvSpPr>
        <p:spPr>
          <a:xfrm>
            <a:off x="1600200" y="914400"/>
            <a:ext cx="7543800" cy="2362200"/>
          </a:xfrm>
          <a:prstGeom prst="wedgeEllipseCallout">
            <a:avLst>
              <a:gd fmla="val -58880" name="adj1"/>
              <a:gd fmla="val -2620" name="adj2"/>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342900" marR="0" rtl="0" algn="l">
              <a:lnSpc>
                <a:spcPct val="150000"/>
              </a:lnSpc>
              <a:spcBef>
                <a:spcPts val="0"/>
              </a:spcBef>
              <a:spcAft>
                <a:spcPts val="0"/>
              </a:spcAft>
              <a:buClr>
                <a:schemeClr val="dk1"/>
              </a:buClr>
              <a:buSzPct val="25000"/>
              <a:buFont typeface="Book Antiqua"/>
              <a:buNone/>
            </a:pPr>
            <a:r>
              <a:rPr b="0" i="0" lang="en-US" sz="2000" u="none" cap="none" strike="noStrike">
                <a:solidFill>
                  <a:schemeClr val="dk1"/>
                </a:solidFill>
                <a:latin typeface="Book Antiqua"/>
                <a:ea typeface="Book Antiqua"/>
                <a:cs typeface="Book Antiqua"/>
                <a:sym typeface="Book Antiqua"/>
              </a:rPr>
              <a:t>Let me tell you a story of 2 brothers Karan and Arjun both of whom were educated and did well in their jobs respectively.</a:t>
            </a:r>
          </a:p>
        </p:txBody>
      </p:sp>
      <p:pic>
        <p:nvPicPr>
          <p:cNvPr descr="Professor-4" id="194" name="Shape 194"/>
          <p:cNvPicPr preferRelativeResize="0"/>
          <p:nvPr>
            <p:ph idx="2" type="body"/>
          </p:nvPr>
        </p:nvPicPr>
        <p:blipFill rotWithShape="1">
          <a:blip r:embed="rId3">
            <a:alphaModFix/>
          </a:blip>
          <a:srcRect b="0" l="0" r="0" t="0"/>
          <a:stretch/>
        </p:blipFill>
        <p:spPr>
          <a:xfrm>
            <a:off x="0" y="1143000"/>
            <a:ext cx="1990724" cy="5714998"/>
          </a:xfrm>
          <a:prstGeom prst="rect">
            <a:avLst/>
          </a:prstGeom>
          <a:noFill/>
          <a:ln>
            <a:noFill/>
          </a:ln>
        </p:spPr>
      </p:pic>
      <p:pic>
        <p:nvPicPr>
          <p:cNvPr descr="Friendship - Free vector graphics on Pixabay" id="195" name="Shape 195"/>
          <p:cNvPicPr preferRelativeResize="0"/>
          <p:nvPr/>
        </p:nvPicPr>
        <p:blipFill rotWithShape="1">
          <a:blip r:embed="rId4">
            <a:alphaModFix/>
          </a:blip>
          <a:srcRect b="0" l="0" r="0" t="0"/>
          <a:stretch/>
        </p:blipFill>
        <p:spPr>
          <a:xfrm>
            <a:off x="3950867" y="3483425"/>
            <a:ext cx="3333725" cy="29235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p:nvPr/>
        </p:nvSpPr>
        <p:spPr>
          <a:xfrm>
            <a:off x="2057400" y="664000"/>
            <a:ext cx="7086600" cy="4038599"/>
          </a:xfrm>
          <a:prstGeom prst="wedgeEllipseCallout">
            <a:avLst>
              <a:gd fmla="val -64606" name="adj1"/>
              <a:gd fmla="val -19769" name="adj2"/>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l">
              <a:lnSpc>
                <a:spcPct val="150000"/>
              </a:lnSpc>
              <a:spcBef>
                <a:spcPts val="0"/>
              </a:spcBef>
              <a:spcAft>
                <a:spcPts val="0"/>
              </a:spcAft>
              <a:buClr>
                <a:schemeClr val="dk1"/>
              </a:buClr>
              <a:buSzPct val="25000"/>
              <a:buFont typeface="Book Antiqua"/>
              <a:buNone/>
            </a:pPr>
            <a:r>
              <a:rPr b="0" i="0" lang="en-US" sz="2000" u="none" cap="none" strike="noStrike">
                <a:solidFill>
                  <a:schemeClr val="dk1"/>
                </a:solidFill>
                <a:latin typeface="Book Antiqua"/>
                <a:ea typeface="Book Antiqua"/>
                <a:cs typeface="Book Antiqua"/>
                <a:sym typeface="Book Antiqua"/>
              </a:rPr>
              <a:t>However, two years back Karan lost his job. All of a sudden his world changed. He had to start making compromises in his day to day life. He was also considering to discontinue the education of his children</a:t>
            </a:r>
          </a:p>
        </p:txBody>
      </p:sp>
      <p:pic>
        <p:nvPicPr>
          <p:cNvPr descr="Professor-2" id="201" name="Shape 201"/>
          <p:cNvPicPr preferRelativeResize="0"/>
          <p:nvPr/>
        </p:nvPicPr>
        <p:blipFill rotWithShape="1">
          <a:blip r:embed="rId3">
            <a:alphaModFix/>
          </a:blip>
          <a:srcRect b="0" l="0" r="0" t="0"/>
          <a:stretch/>
        </p:blipFill>
        <p:spPr>
          <a:xfrm flipH="1">
            <a:off x="152399" y="1143000"/>
            <a:ext cx="1557337" cy="5638800"/>
          </a:xfrm>
          <a:prstGeom prst="rect">
            <a:avLst/>
          </a:prstGeom>
          <a:noFill/>
          <a:ln>
            <a:noFill/>
          </a:ln>
        </p:spPr>
      </p:pic>
      <p:pic>
        <p:nvPicPr>
          <p:cNvPr descr="Unemployment Report | Mike Licht, NotionsCapital.com (based … | Flickr" id="202" name="Shape 202"/>
          <p:cNvPicPr preferRelativeResize="0"/>
          <p:nvPr/>
        </p:nvPicPr>
        <p:blipFill rotWithShape="1">
          <a:blip r:embed="rId4">
            <a:alphaModFix/>
          </a:blip>
          <a:srcRect b="0" l="0" r="0" t="0"/>
          <a:stretch/>
        </p:blipFill>
        <p:spPr>
          <a:xfrm>
            <a:off x="3624750" y="4805275"/>
            <a:ext cx="3326550" cy="17727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pic>
        <p:nvPicPr>
          <p:cNvPr descr="Professor-4" id="207" name="Shape 207"/>
          <p:cNvPicPr preferRelativeResize="0"/>
          <p:nvPr>
            <p:ph idx="2" type="body"/>
          </p:nvPr>
        </p:nvPicPr>
        <p:blipFill rotWithShape="1">
          <a:blip r:embed="rId3">
            <a:alphaModFix/>
          </a:blip>
          <a:srcRect b="0" l="0" r="0" t="0"/>
          <a:stretch/>
        </p:blipFill>
        <p:spPr>
          <a:xfrm>
            <a:off x="0" y="1143000"/>
            <a:ext cx="1990724" cy="5714998"/>
          </a:xfrm>
          <a:prstGeom prst="rect">
            <a:avLst/>
          </a:prstGeom>
          <a:noFill/>
          <a:ln>
            <a:noFill/>
          </a:ln>
        </p:spPr>
      </p:pic>
      <p:sp>
        <p:nvSpPr>
          <p:cNvPr id="208" name="Shape 208"/>
          <p:cNvSpPr/>
          <p:nvPr/>
        </p:nvSpPr>
        <p:spPr>
          <a:xfrm>
            <a:off x="1447800" y="1295400"/>
            <a:ext cx="7543800" cy="3352799"/>
          </a:xfrm>
          <a:prstGeom prst="wedgeEllipseCallout">
            <a:avLst>
              <a:gd fmla="val -57366" name="adj1"/>
              <a:gd fmla="val -28741" name="adj2"/>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342900" marR="0" rtl="0" algn="l">
              <a:lnSpc>
                <a:spcPct val="150000"/>
              </a:lnSpc>
              <a:spcBef>
                <a:spcPts val="0"/>
              </a:spcBef>
              <a:spcAft>
                <a:spcPts val="0"/>
              </a:spcAft>
              <a:buClr>
                <a:schemeClr val="dk1"/>
              </a:buClr>
              <a:buSzPct val="25000"/>
              <a:buFont typeface="Book Antiqua"/>
              <a:buNone/>
            </a:pPr>
            <a:r>
              <a:rPr b="0" i="0" lang="en-US" sz="1800" u="none" cap="none" strike="noStrike">
                <a:solidFill>
                  <a:schemeClr val="dk1"/>
                </a:solidFill>
                <a:latin typeface="Book Antiqua"/>
                <a:ea typeface="Book Antiqua"/>
                <a:cs typeface="Book Antiqua"/>
                <a:sym typeface="Book Antiqua"/>
              </a:rPr>
              <a:t>But fortunately Arjun came to his rescue. He agreed to share his salary  so that Karan’s  life did not get disrupted. </a:t>
            </a:r>
            <a:br>
              <a:rPr b="0" i="0" lang="en-US" sz="1800" u="none" cap="none" strike="noStrike">
                <a:solidFill>
                  <a:schemeClr val="dk1"/>
                </a:solidFill>
                <a:latin typeface="Book Antiqua"/>
                <a:ea typeface="Book Antiqua"/>
                <a:cs typeface="Book Antiqua"/>
                <a:sym typeface="Book Antiqua"/>
              </a:rPr>
            </a:br>
            <a:r>
              <a:rPr b="0" i="0" lang="en-US" sz="1800" u="none" cap="none" strike="noStrike">
                <a:solidFill>
                  <a:schemeClr val="dk1"/>
                </a:solidFill>
                <a:latin typeface="Book Antiqua"/>
                <a:ea typeface="Book Antiqua"/>
                <a:cs typeface="Book Antiqua"/>
                <a:sym typeface="Book Antiqua"/>
              </a:rPr>
              <a:t>As a consequence Arjun had to postpone  many of his plans such as purchasing a car for his family.</a:t>
            </a:r>
          </a:p>
        </p:txBody>
      </p:sp>
      <p:pic>
        <p:nvPicPr>
          <p:cNvPr descr="File:Nocar.png - Wikimedia Commons" id="209" name="Shape 209"/>
          <p:cNvPicPr preferRelativeResize="0"/>
          <p:nvPr/>
        </p:nvPicPr>
        <p:blipFill rotWithShape="1">
          <a:blip r:embed="rId4">
            <a:alphaModFix/>
          </a:blip>
          <a:srcRect b="0" l="0" r="0" t="0"/>
          <a:stretch/>
        </p:blipFill>
        <p:spPr>
          <a:xfrm>
            <a:off x="6788511" y="5160600"/>
            <a:ext cx="1476375" cy="1295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pic>
        <p:nvPicPr>
          <p:cNvPr descr="Professor-2" id="214" name="Shape 214"/>
          <p:cNvPicPr preferRelativeResize="0"/>
          <p:nvPr/>
        </p:nvPicPr>
        <p:blipFill rotWithShape="1">
          <a:blip r:embed="rId3">
            <a:alphaModFix/>
          </a:blip>
          <a:srcRect b="0" l="0" r="0" t="0"/>
          <a:stretch/>
        </p:blipFill>
        <p:spPr>
          <a:xfrm flipH="1">
            <a:off x="152399" y="1143000"/>
            <a:ext cx="1557337" cy="5638800"/>
          </a:xfrm>
          <a:prstGeom prst="rect">
            <a:avLst/>
          </a:prstGeom>
          <a:noFill/>
          <a:ln>
            <a:noFill/>
          </a:ln>
        </p:spPr>
      </p:pic>
      <p:sp>
        <p:nvSpPr>
          <p:cNvPr id="215" name="Shape 215"/>
          <p:cNvSpPr/>
          <p:nvPr/>
        </p:nvSpPr>
        <p:spPr>
          <a:xfrm>
            <a:off x="2286000" y="990600"/>
            <a:ext cx="6858000" cy="4800600"/>
          </a:xfrm>
          <a:prstGeom prst="wedgeEllipseCallout">
            <a:avLst>
              <a:gd fmla="val -69106" name="adj1"/>
              <a:gd fmla="val -30537" name="adj2"/>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l">
              <a:lnSpc>
                <a:spcPct val="150000"/>
              </a:lnSpc>
              <a:spcBef>
                <a:spcPts val="0"/>
              </a:spcBef>
              <a:spcAft>
                <a:spcPts val="0"/>
              </a:spcAft>
              <a:buClr>
                <a:schemeClr val="dk1"/>
              </a:buClr>
              <a:buSzPct val="25000"/>
              <a:buFont typeface="Book Antiqua"/>
              <a:buNone/>
            </a:pPr>
            <a:r>
              <a:rPr b="0" i="0" lang="en-US" sz="1800" u="none" cap="none" strike="noStrike">
                <a:solidFill>
                  <a:schemeClr val="dk1"/>
                </a:solidFill>
                <a:latin typeface="Book Antiqua"/>
                <a:ea typeface="Book Antiqua"/>
                <a:cs typeface="Book Antiqua"/>
                <a:sym typeface="Book Antiqua"/>
              </a:rPr>
              <a:t>For the next 6 months Karan got financial support from Arjun and managed to keep his problems at bay. </a:t>
            </a:r>
          </a:p>
          <a:p>
            <a:pPr indent="0" lvl="0" marL="0" marR="0" rtl="0" algn="l">
              <a:lnSpc>
                <a:spcPct val="150000"/>
              </a:lnSpc>
              <a:spcBef>
                <a:spcPts val="0"/>
              </a:spcBef>
              <a:spcAft>
                <a:spcPts val="0"/>
              </a:spcAft>
              <a:buClr>
                <a:schemeClr val="dk1"/>
              </a:buClr>
              <a:buSzPct val="25000"/>
              <a:buFont typeface="Book Antiqua"/>
              <a:buNone/>
            </a:pPr>
            <a:r>
              <a:rPr b="0" i="0" lang="en-US" sz="1800" u="none" cap="none" strike="noStrike">
                <a:solidFill>
                  <a:schemeClr val="dk1"/>
                </a:solidFill>
                <a:latin typeface="Book Antiqua"/>
                <a:ea typeface="Book Antiqua"/>
                <a:cs typeface="Book Antiqua"/>
                <a:sym typeface="Book Antiqua"/>
              </a:rPr>
              <a:t>However after 6 difficult months Karan finally got a job and his cash flow situation improved significantly.</a:t>
            </a:r>
          </a:p>
          <a:p>
            <a:pPr indent="0" lvl="0" marL="0" marR="0" rtl="0" algn="l">
              <a:lnSpc>
                <a:spcPct val="150000"/>
              </a:lnSpc>
              <a:spcBef>
                <a:spcPts val="0"/>
              </a:spcBef>
              <a:spcAft>
                <a:spcPts val="0"/>
              </a:spcAft>
              <a:buClr>
                <a:schemeClr val="dk1"/>
              </a:buClr>
              <a:buSzPct val="25000"/>
              <a:buFont typeface="Book Antiqua"/>
              <a:buNone/>
            </a:pPr>
            <a:r>
              <a:rPr b="0" i="0" lang="en-US" sz="1800" u="none" cap="none" strike="noStrike">
                <a:solidFill>
                  <a:schemeClr val="dk1"/>
                </a:solidFill>
                <a:latin typeface="Book Antiqua"/>
                <a:ea typeface="Book Antiqua"/>
                <a:cs typeface="Book Antiqua"/>
                <a:sym typeface="Book Antiqua"/>
              </a:rPr>
              <a:t>Hence his need for assistance also reduced </a:t>
            </a:r>
          </a:p>
          <a:p>
            <a:pPr indent="0" lvl="0" marL="0" marR="0" rtl="0" algn="l">
              <a:lnSpc>
                <a:spcPct val="150000"/>
              </a:lnSpc>
              <a:spcBef>
                <a:spcPts val="0"/>
              </a:spcBef>
              <a:spcAft>
                <a:spcPts val="0"/>
              </a:spcAft>
              <a:buClr>
                <a:srgbClr val="000000"/>
              </a:buClr>
              <a:buFont typeface="Arial"/>
              <a:buNone/>
            </a:pPr>
            <a:r>
              <a:t/>
            </a:r>
            <a:endParaRPr b="0" i="0" sz="2000" u="none" cap="none" strike="noStrike">
              <a:solidFill>
                <a:schemeClr val="dk1"/>
              </a:solidFill>
              <a:latin typeface="Book Antiqua"/>
              <a:ea typeface="Book Antiqua"/>
              <a:cs typeface="Book Antiqua"/>
              <a:sym typeface="Book Antiqua"/>
            </a:endParaRPr>
          </a:p>
        </p:txBody>
      </p:sp>
      <p:pic>
        <p:nvPicPr>
          <p:cNvPr descr="Job Offer - New Job | Drawing of a job offer, job offer docu… | Flickr" id="216" name="Shape 216"/>
          <p:cNvPicPr preferRelativeResize="0"/>
          <p:nvPr/>
        </p:nvPicPr>
        <p:blipFill rotWithShape="1">
          <a:blip r:embed="rId4">
            <a:alphaModFix/>
          </a:blip>
          <a:srcRect b="0" l="0" r="0" t="0"/>
          <a:stretch/>
        </p:blipFill>
        <p:spPr>
          <a:xfrm>
            <a:off x="1709750" y="5026100"/>
            <a:ext cx="1755699" cy="17556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pic>
        <p:nvPicPr>
          <p:cNvPr descr="Professor-4" id="221" name="Shape 221"/>
          <p:cNvPicPr preferRelativeResize="0"/>
          <p:nvPr>
            <p:ph idx="2" type="body"/>
          </p:nvPr>
        </p:nvPicPr>
        <p:blipFill rotWithShape="1">
          <a:blip r:embed="rId3">
            <a:alphaModFix/>
          </a:blip>
          <a:srcRect b="0" l="0" r="0" t="0"/>
          <a:stretch/>
        </p:blipFill>
        <p:spPr>
          <a:xfrm>
            <a:off x="0" y="1143000"/>
            <a:ext cx="1990724" cy="5714998"/>
          </a:xfrm>
          <a:prstGeom prst="rect">
            <a:avLst/>
          </a:prstGeom>
          <a:noFill/>
          <a:ln>
            <a:noFill/>
          </a:ln>
        </p:spPr>
      </p:pic>
      <p:sp>
        <p:nvSpPr>
          <p:cNvPr id="222" name="Shape 222"/>
          <p:cNvSpPr/>
          <p:nvPr/>
        </p:nvSpPr>
        <p:spPr>
          <a:xfrm>
            <a:off x="1447800" y="1143000"/>
            <a:ext cx="7543800" cy="3429000"/>
          </a:xfrm>
          <a:prstGeom prst="wedgeEllipseCallout">
            <a:avLst>
              <a:gd fmla="val -57259" name="adj1"/>
              <a:gd fmla="val -24412" name="adj2"/>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342900" marR="0" rtl="0" algn="l">
              <a:lnSpc>
                <a:spcPct val="150000"/>
              </a:lnSpc>
              <a:spcBef>
                <a:spcPts val="0"/>
              </a:spcBef>
              <a:spcAft>
                <a:spcPts val="0"/>
              </a:spcAft>
              <a:buClr>
                <a:schemeClr val="dk1"/>
              </a:buClr>
              <a:buSzPct val="25000"/>
              <a:buFont typeface="Book Antiqua"/>
              <a:buNone/>
            </a:pPr>
            <a:r>
              <a:rPr b="0" i="0" lang="en-US" sz="1800" u="none" cap="none" strike="noStrike">
                <a:solidFill>
                  <a:schemeClr val="dk1"/>
                </a:solidFill>
                <a:latin typeface="Book Antiqua"/>
                <a:ea typeface="Book Antiqua"/>
                <a:cs typeface="Book Antiqua"/>
                <a:sym typeface="Book Antiqua"/>
              </a:rPr>
              <a:t>Hence Arjun decided to discontinue the financial support to Karan. </a:t>
            </a:r>
          </a:p>
          <a:p>
            <a:pPr indent="0" lvl="0" marL="342900" marR="0" rtl="0" algn="l">
              <a:lnSpc>
                <a:spcPct val="150000"/>
              </a:lnSpc>
              <a:spcBef>
                <a:spcPts val="0"/>
              </a:spcBef>
              <a:spcAft>
                <a:spcPts val="0"/>
              </a:spcAft>
              <a:buClr>
                <a:schemeClr val="dk1"/>
              </a:buClr>
              <a:buSzPct val="25000"/>
              <a:buFont typeface="Book Antiqua"/>
              <a:buNone/>
            </a:pPr>
            <a:r>
              <a:rPr b="0" i="0" lang="en-US" sz="1800" u="none" cap="none" strike="noStrike">
                <a:solidFill>
                  <a:schemeClr val="dk1"/>
                </a:solidFill>
                <a:latin typeface="Book Antiqua"/>
                <a:ea typeface="Book Antiqua"/>
                <a:cs typeface="Book Antiqua"/>
                <a:sym typeface="Book Antiqua"/>
              </a:rPr>
              <a:t>Having discontinued this financial support Arjun was in a good position to fulfill his plans of purchasing the car for his family.</a:t>
            </a:r>
          </a:p>
          <a:p>
            <a:pPr indent="0" lvl="0" marL="342900" marR="0" rtl="0" algn="l">
              <a:lnSpc>
                <a:spcPct val="150000"/>
              </a:lnSpc>
              <a:spcBef>
                <a:spcPts val="0"/>
              </a:spcBef>
              <a:spcAft>
                <a:spcPts val="0"/>
              </a:spcAft>
              <a:buClr>
                <a:srgbClr val="000000"/>
              </a:buClr>
              <a:buFont typeface="Arial"/>
              <a:buNone/>
            </a:pPr>
            <a:r>
              <a:t/>
            </a:r>
            <a:endParaRPr b="0" i="0" sz="1800" u="none" cap="none" strike="noStrike">
              <a:solidFill>
                <a:schemeClr val="dk1"/>
              </a:solidFill>
              <a:latin typeface="Book Antiqua"/>
              <a:ea typeface="Book Antiqua"/>
              <a:cs typeface="Book Antiqua"/>
              <a:sym typeface="Book Antiqua"/>
            </a:endParaRPr>
          </a:p>
        </p:txBody>
      </p:sp>
      <p:pic>
        <p:nvPicPr>
          <p:cNvPr descr="Free vector graphic: Car, Automobile, Sedan - Free Image on ..." id="223" name="Shape 223"/>
          <p:cNvPicPr preferRelativeResize="0"/>
          <p:nvPr/>
        </p:nvPicPr>
        <p:blipFill rotWithShape="1">
          <a:blip r:embed="rId4">
            <a:alphaModFix/>
          </a:blip>
          <a:srcRect b="0" l="0" r="0" t="0"/>
          <a:stretch/>
        </p:blipFill>
        <p:spPr>
          <a:xfrm>
            <a:off x="3421225" y="4875250"/>
            <a:ext cx="3452324" cy="17261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p:nvPr/>
        </p:nvSpPr>
        <p:spPr>
          <a:xfrm>
            <a:off x="1524000" y="1295400"/>
            <a:ext cx="7619999" cy="4343400"/>
          </a:xfrm>
          <a:prstGeom prst="wedgeEllipseCallout">
            <a:avLst>
              <a:gd fmla="val -56773" name="adj1"/>
              <a:gd fmla="val -32380" name="adj2"/>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342900" marR="0" rtl="0" algn="l">
              <a:lnSpc>
                <a:spcPct val="150000"/>
              </a:lnSpc>
              <a:spcBef>
                <a:spcPts val="0"/>
              </a:spcBef>
              <a:spcAft>
                <a:spcPts val="0"/>
              </a:spcAft>
              <a:buClr>
                <a:schemeClr val="dk1"/>
              </a:buClr>
              <a:buSzPct val="25000"/>
              <a:buFont typeface="Book Antiqua"/>
              <a:buNone/>
            </a:pPr>
            <a:r>
              <a:rPr b="0" i="0" lang="en-US" sz="1800" u="none" cap="none" strike="noStrike">
                <a:solidFill>
                  <a:schemeClr val="dk1"/>
                </a:solidFill>
                <a:latin typeface="Book Antiqua"/>
                <a:ea typeface="Book Antiqua"/>
                <a:cs typeface="Book Antiqua"/>
                <a:sym typeface="Book Antiqua"/>
              </a:rPr>
              <a:t>The financial support that Arjun provided Karan was like the fiscal stimulus that governments /central banks provided to industry during the financial crisis whereas his decision to discontinue the support once Karan’s position improved is nothing but the financial consolidation of Karan’s account.</a:t>
            </a:r>
          </a:p>
        </p:txBody>
      </p:sp>
      <p:pic>
        <p:nvPicPr>
          <p:cNvPr descr="Professor-4" id="229" name="Shape 229"/>
          <p:cNvPicPr preferRelativeResize="0"/>
          <p:nvPr>
            <p:ph idx="2" type="body"/>
          </p:nvPr>
        </p:nvPicPr>
        <p:blipFill rotWithShape="1">
          <a:blip r:embed="rId3">
            <a:alphaModFix/>
          </a:blip>
          <a:srcRect b="0" l="0" r="0" t="0"/>
          <a:stretch/>
        </p:blipFill>
        <p:spPr>
          <a:xfrm>
            <a:off x="0" y="1143000"/>
            <a:ext cx="1990724" cy="571499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ctrTitle"/>
          </p:nvPr>
        </p:nvSpPr>
        <p:spPr>
          <a:xfrm>
            <a:off x="142843" y="500041"/>
            <a:ext cx="8858312" cy="1470023"/>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Limelight"/>
              <a:buNone/>
            </a:pPr>
            <a:r>
              <a:rPr b="0" i="0" lang="en-US" sz="4000" u="sng" cap="none" strike="noStrike">
                <a:solidFill>
                  <a:schemeClr val="dk1"/>
                </a:solidFill>
                <a:latin typeface="Limelight"/>
                <a:ea typeface="Limelight"/>
                <a:cs typeface="Limelight"/>
                <a:sym typeface="Limelight"/>
              </a:rPr>
              <a:t>WHAT IS FISCAL CONSOLIDATION?</a:t>
            </a:r>
          </a:p>
        </p:txBody>
      </p:sp>
      <p:sp>
        <p:nvSpPr>
          <p:cNvPr id="107" name="Shape 107"/>
          <p:cNvSpPr txBox="1"/>
          <p:nvPr>
            <p:ph idx="1" type="subTitle"/>
          </p:nvPr>
        </p:nvSpPr>
        <p:spPr>
          <a:xfrm>
            <a:off x="357158" y="3071808"/>
            <a:ext cx="8572560" cy="1285883"/>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888888"/>
              </a:buClr>
              <a:buSzPct val="25000"/>
              <a:buFont typeface="Arial"/>
              <a:buNone/>
            </a:pPr>
            <a:r>
              <a:rPr b="1" i="0" lang="en-US" sz="3200" u="none" cap="none" strike="noStrike">
                <a:solidFill>
                  <a:srgbClr val="888888"/>
                </a:solidFill>
                <a:latin typeface="EB Garamond"/>
                <a:ea typeface="EB Garamond"/>
                <a:cs typeface="EB Garamond"/>
                <a:sym typeface="EB Garamond"/>
              </a:rPr>
              <a:t>A set of measures designed to reduce government deficits and the accumulation of debts.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pic>
        <p:nvPicPr>
          <p:cNvPr descr="Professor-4" id="234" name="Shape 234"/>
          <p:cNvPicPr preferRelativeResize="0"/>
          <p:nvPr>
            <p:ph idx="2" type="body"/>
          </p:nvPr>
        </p:nvPicPr>
        <p:blipFill rotWithShape="1">
          <a:blip r:embed="rId3">
            <a:alphaModFix/>
          </a:blip>
          <a:srcRect b="0" l="0" r="0" t="0"/>
          <a:stretch/>
        </p:blipFill>
        <p:spPr>
          <a:xfrm>
            <a:off x="0" y="1143000"/>
            <a:ext cx="1990724" cy="5714998"/>
          </a:xfrm>
          <a:prstGeom prst="rect">
            <a:avLst/>
          </a:prstGeom>
          <a:noFill/>
          <a:ln>
            <a:noFill/>
          </a:ln>
        </p:spPr>
      </p:pic>
      <p:sp>
        <p:nvSpPr>
          <p:cNvPr id="235" name="Shape 235"/>
          <p:cNvSpPr/>
          <p:nvPr/>
        </p:nvSpPr>
        <p:spPr>
          <a:xfrm>
            <a:off x="1447800" y="1143000"/>
            <a:ext cx="7543800" cy="4038598"/>
          </a:xfrm>
          <a:prstGeom prst="wedgeEllipseCallout">
            <a:avLst>
              <a:gd fmla="val -56921" name="adj1"/>
              <a:gd fmla="val -27500" name="adj2"/>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342900" marR="0" rtl="0" algn="l">
              <a:lnSpc>
                <a:spcPct val="150000"/>
              </a:lnSpc>
              <a:spcBef>
                <a:spcPts val="0"/>
              </a:spcBef>
              <a:spcAft>
                <a:spcPts val="0"/>
              </a:spcAft>
              <a:buClr>
                <a:schemeClr val="dk1"/>
              </a:buClr>
              <a:buSzPct val="25000"/>
              <a:buFont typeface="Book Antiqua"/>
              <a:buNone/>
            </a:pPr>
            <a:r>
              <a:rPr b="0" i="0" lang="en-US" sz="1800" u="none" cap="none" strike="noStrike">
                <a:solidFill>
                  <a:schemeClr val="dk1"/>
                </a:solidFill>
                <a:latin typeface="Book Antiqua"/>
                <a:ea typeface="Book Antiqua"/>
                <a:cs typeface="Book Antiqua"/>
                <a:sym typeface="Book Antiqua"/>
              </a:rPr>
              <a:t>So when we talk of financial consolidation what is meant is that because the Indian economy is back on track, a time has come to withdraw the fiscal support that was provided during the financial meltdown in 2008 so that the money could be put to better use for the economy</a:t>
            </a:r>
          </a:p>
          <a:p>
            <a:pPr indent="0" lvl="0" marL="342900" marR="0" rtl="0" algn="l">
              <a:lnSpc>
                <a:spcPct val="150000"/>
              </a:lnSpc>
              <a:spcBef>
                <a:spcPts val="0"/>
              </a:spcBef>
              <a:spcAft>
                <a:spcPts val="0"/>
              </a:spcAft>
              <a:buClr>
                <a:srgbClr val="000000"/>
              </a:buClr>
              <a:buFont typeface="Arial"/>
              <a:buNone/>
            </a:pPr>
            <a:r>
              <a:t/>
            </a:r>
            <a:endParaRPr b="0" i="0" sz="1800" u="none" cap="none" strike="noStrike">
              <a:solidFill>
                <a:schemeClr val="dk1"/>
              </a:solidFill>
              <a:latin typeface="Book Antiqua"/>
              <a:ea typeface="Book Antiqua"/>
              <a:cs typeface="Book Antiqua"/>
              <a:sym typeface="Book Antiqu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txBox="1"/>
          <p:nvPr>
            <p:ph type="title"/>
          </p:nvPr>
        </p:nvSpPr>
        <p:spPr>
          <a:xfrm>
            <a:off x="457200" y="274637"/>
            <a:ext cx="8229600" cy="11430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en-US" sz="4400" u="none" cap="none" strike="noStrike">
                <a:solidFill>
                  <a:schemeClr val="dk1"/>
                </a:solidFill>
                <a:latin typeface="Limelight"/>
                <a:ea typeface="Limelight"/>
                <a:cs typeface="Limelight"/>
                <a:sym typeface="Limelight"/>
              </a:rPr>
              <a:t>FISCAL POLICY</a:t>
            </a:r>
          </a:p>
        </p:txBody>
      </p:sp>
      <p:sp>
        <p:nvSpPr>
          <p:cNvPr id="241" name="Shape 241"/>
          <p:cNvSpPr txBox="1"/>
          <p:nvPr>
            <p:ph idx="3" type="body"/>
          </p:nvPr>
        </p:nvSpPr>
        <p:spPr>
          <a:xfrm>
            <a:off x="142843" y="1714488"/>
            <a:ext cx="8643997" cy="4525963"/>
          </a:xfrm>
          <a:prstGeom prst="rect">
            <a:avLst/>
          </a:prstGeom>
          <a:noFill/>
          <a:ln>
            <a:noFill/>
          </a:ln>
        </p:spPr>
        <p:txBody>
          <a:bodyPr anchorCtr="0" anchor="t" bIns="91425" lIns="91425" rIns="91425" tIns="91425">
            <a:noAutofit/>
          </a:bodyPr>
          <a:lstStyle/>
          <a:p>
            <a:pPr indent="-139700" lvl="0" marL="342900" marR="0" rtl="0" algn="l">
              <a:lnSpc>
                <a:spcPct val="100000"/>
              </a:lnSpc>
              <a:spcBef>
                <a:spcPts val="0"/>
              </a:spcBef>
              <a:spcAft>
                <a:spcPts val="0"/>
              </a:spcAft>
              <a:buClr>
                <a:schemeClr val="dk1"/>
              </a:buClr>
              <a:buSzPct val="25000"/>
              <a:buFont typeface="Arial"/>
              <a:buNone/>
            </a:pPr>
            <a:r>
              <a:t/>
            </a:r>
            <a:endParaRPr b="1" i="0" sz="3200" u="none" cap="none" strike="noStrike">
              <a:solidFill>
                <a:schemeClr val="dk1"/>
              </a:solidFill>
              <a:latin typeface="EB Garamond"/>
              <a:ea typeface="EB Garamond"/>
              <a:cs typeface="EB Garamond"/>
              <a:sym typeface="EB Garamond"/>
            </a:endParaRPr>
          </a:p>
          <a:p>
            <a:pPr indent="-139700" lvl="0" marL="342900" marR="0" rtl="0" algn="l">
              <a:lnSpc>
                <a:spcPct val="100000"/>
              </a:lnSpc>
              <a:spcBef>
                <a:spcPts val="640"/>
              </a:spcBef>
              <a:spcAft>
                <a:spcPts val="0"/>
              </a:spcAft>
              <a:buClr>
                <a:schemeClr val="dk1"/>
              </a:buClr>
              <a:buSzPct val="100000"/>
              <a:buFont typeface="Arial"/>
              <a:buChar char="•"/>
            </a:pPr>
            <a:r>
              <a:rPr b="1" i="0" lang="en-US" sz="3200" u="none" cap="none" strike="noStrike">
                <a:solidFill>
                  <a:schemeClr val="dk1"/>
                </a:solidFill>
                <a:latin typeface="EB Garamond"/>
                <a:ea typeface="EB Garamond"/>
                <a:cs typeface="EB Garamond"/>
                <a:sym typeface="EB Garamond"/>
              </a:rPr>
              <a:t>Fiscal policy is the means by which a government adjusts its spending levels and tax rates to monitor and influence a nation's economy. It is the sister strategy to monetary policy through which a central bank influences a nation's money supply.</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Limelight"/>
              <a:buNone/>
            </a:pPr>
            <a:r>
              <a:rPr b="0" i="0" lang="en-US" sz="3959" u="none" cap="none" strike="noStrike">
                <a:solidFill>
                  <a:schemeClr val="dk1"/>
                </a:solidFill>
                <a:latin typeface="Limelight"/>
                <a:ea typeface="Limelight"/>
                <a:cs typeface="Limelight"/>
                <a:sym typeface="Limelight"/>
              </a:rPr>
              <a:t>NEED OF FISCAL CONSOLIDATION</a:t>
            </a:r>
          </a:p>
        </p:txBody>
      </p:sp>
      <p:sp>
        <p:nvSpPr>
          <p:cNvPr id="247" name="Shape 247"/>
          <p:cNvSpPr txBox="1"/>
          <p:nvPr>
            <p:ph idx="1" type="body"/>
          </p:nvPr>
        </p:nvSpPr>
        <p:spPr>
          <a:xfrm>
            <a:off x="457200" y="1600200"/>
            <a:ext cx="8229600" cy="49622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100000"/>
              <a:buFont typeface="Noto Sans Symbols"/>
              <a:buChar char="➢"/>
            </a:pPr>
            <a:r>
              <a:rPr b="1" i="0" lang="en-US" sz="3200" u="none" cap="none" strike="noStrike">
                <a:solidFill>
                  <a:schemeClr val="dk1"/>
                </a:solidFill>
                <a:latin typeface="EB Garamond"/>
                <a:ea typeface="EB Garamond"/>
                <a:cs typeface="EB Garamond"/>
                <a:sym typeface="EB Garamond"/>
              </a:rPr>
              <a:t>Fiscal Stimulus over a long period of time weakens government treasury and increases Fiscal Deficit.</a:t>
            </a:r>
          </a:p>
          <a:p>
            <a:pPr indent="-406400" lvl="0" marL="457200" marR="0" rtl="0" algn="l">
              <a:lnSpc>
                <a:spcPct val="100000"/>
              </a:lnSpc>
              <a:spcBef>
                <a:spcPts val="560"/>
              </a:spcBef>
              <a:spcAft>
                <a:spcPts val="0"/>
              </a:spcAft>
              <a:buClr>
                <a:schemeClr val="dk1"/>
              </a:buClr>
              <a:buSzPct val="100000"/>
              <a:buFont typeface="Noto Sans Symbols"/>
              <a:buChar char="➢"/>
            </a:pPr>
            <a:r>
              <a:rPr b="1" i="0" lang="en-US" sz="2800" u="none" cap="none" strike="noStrike">
                <a:solidFill>
                  <a:schemeClr val="dk1"/>
                </a:solidFill>
                <a:latin typeface="EB Garamond"/>
                <a:ea typeface="EB Garamond"/>
                <a:cs typeface="EB Garamond"/>
                <a:sym typeface="EB Garamond"/>
              </a:rPr>
              <a:t>It is a burden on Indian economy.</a:t>
            </a:r>
          </a:p>
          <a:p>
            <a:pPr indent="0" lvl="0" marL="0" marR="0" rtl="0" algn="l">
              <a:lnSpc>
                <a:spcPct val="100000"/>
              </a:lnSpc>
              <a:spcBef>
                <a:spcPts val="560"/>
              </a:spcBef>
              <a:spcAft>
                <a:spcPts val="0"/>
              </a:spcAft>
              <a:buClr>
                <a:schemeClr val="dk1"/>
              </a:buClr>
              <a:buSzPct val="25000"/>
              <a:buFont typeface="Arial"/>
              <a:buNone/>
            </a:pPr>
            <a:r>
              <a:t/>
            </a:r>
            <a:endParaRPr b="1" i="0" sz="2800" u="none" cap="none" strike="noStrike">
              <a:solidFill>
                <a:schemeClr val="dk1"/>
              </a:solidFill>
              <a:latin typeface="EB Garamond"/>
              <a:ea typeface="EB Garamond"/>
              <a:cs typeface="EB Garamond"/>
              <a:sym typeface="EB Garamond"/>
            </a:endParaRPr>
          </a:p>
          <a:p>
            <a:pPr indent="-406400" lvl="0" marL="457200" marR="0" rtl="0" algn="l">
              <a:lnSpc>
                <a:spcPct val="100000"/>
              </a:lnSpc>
              <a:spcBef>
                <a:spcPts val="560"/>
              </a:spcBef>
              <a:spcAft>
                <a:spcPts val="0"/>
              </a:spcAft>
              <a:buClr>
                <a:schemeClr val="dk1"/>
              </a:buClr>
              <a:buSzPct val="100000"/>
              <a:buFont typeface="Noto Sans Symbols"/>
              <a:buChar char="➢"/>
            </a:pPr>
            <a:r>
              <a:rPr b="1" i="0" lang="en-US" sz="2800" u="none" cap="none" strike="noStrike">
                <a:solidFill>
                  <a:schemeClr val="dk1"/>
                </a:solidFill>
                <a:latin typeface="EB Garamond"/>
                <a:ea typeface="EB Garamond"/>
                <a:cs typeface="EB Garamond"/>
                <a:sym typeface="EB Garamond"/>
              </a:rPr>
              <a:t>It triggers the cycle of fiscal deficits.</a:t>
            </a:r>
          </a:p>
          <a:p>
            <a:pPr indent="0" lvl="0" marL="0" marR="0" rtl="0" algn="l">
              <a:lnSpc>
                <a:spcPct val="100000"/>
              </a:lnSpc>
              <a:spcBef>
                <a:spcPts val="560"/>
              </a:spcBef>
              <a:spcAft>
                <a:spcPts val="0"/>
              </a:spcAft>
              <a:buClr>
                <a:schemeClr val="dk1"/>
              </a:buClr>
              <a:buSzPct val="25000"/>
              <a:buFont typeface="Arial"/>
              <a:buNone/>
            </a:pPr>
            <a:r>
              <a:t/>
            </a:r>
            <a:endParaRPr b="1" i="0" sz="2800" u="none" cap="none" strike="noStrike">
              <a:solidFill>
                <a:schemeClr val="dk1"/>
              </a:solidFill>
              <a:latin typeface="EB Garamond"/>
              <a:ea typeface="EB Garamond"/>
              <a:cs typeface="EB Garamond"/>
              <a:sym typeface="EB Garamond"/>
            </a:endParaRPr>
          </a:p>
          <a:p>
            <a:pPr indent="-406400" lvl="0" marL="457200" marR="0" rtl="0" algn="l">
              <a:lnSpc>
                <a:spcPct val="100000"/>
              </a:lnSpc>
              <a:spcBef>
                <a:spcPts val="560"/>
              </a:spcBef>
              <a:spcAft>
                <a:spcPts val="0"/>
              </a:spcAft>
              <a:buClr>
                <a:schemeClr val="dk1"/>
              </a:buClr>
              <a:buSzPct val="100000"/>
              <a:buFont typeface="Noto Sans Symbols"/>
              <a:buChar char="➢"/>
            </a:pPr>
            <a:r>
              <a:rPr b="1" i="0" lang="en-US" sz="2800" u="none" cap="none" strike="noStrike">
                <a:solidFill>
                  <a:schemeClr val="dk1"/>
                </a:solidFill>
                <a:latin typeface="EB Garamond"/>
                <a:ea typeface="EB Garamond"/>
                <a:cs typeface="EB Garamond"/>
                <a:sym typeface="EB Garamond"/>
              </a:rPr>
              <a:t>It creates Inflation, which in turn increase fiscal deficit. (a recursive cycle, which may end only after fiscal consolidation)</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txBox="1"/>
          <p:nvPr>
            <p:ph type="title"/>
          </p:nvPr>
        </p:nvSpPr>
        <p:spPr>
          <a:xfrm>
            <a:off x="0" y="142852"/>
            <a:ext cx="9144000" cy="11430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en-US" sz="4400" u="none" cap="none" strike="noStrike">
                <a:solidFill>
                  <a:schemeClr val="dk1"/>
                </a:solidFill>
                <a:latin typeface="Limelight"/>
                <a:ea typeface="Limelight"/>
                <a:cs typeface="Limelight"/>
                <a:sym typeface="Limelight"/>
              </a:rPr>
              <a:t>INFLATION  v/s  FISCAL DEFICIT</a:t>
            </a:r>
          </a:p>
        </p:txBody>
      </p:sp>
      <p:pic>
        <p:nvPicPr>
          <p:cNvPr descr="pic6.png" id="253" name="Shape 253"/>
          <p:cNvPicPr preferRelativeResize="0"/>
          <p:nvPr/>
        </p:nvPicPr>
        <p:blipFill rotWithShape="1">
          <a:blip r:embed="rId3">
            <a:alphaModFix/>
          </a:blip>
          <a:srcRect b="0" l="0" r="0" t="0"/>
          <a:stretch/>
        </p:blipFill>
        <p:spPr>
          <a:xfrm>
            <a:off x="1285851" y="1785925"/>
            <a:ext cx="6801800" cy="480127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x="0" y="0"/>
          <a:ext cx="0" cy="0"/>
          <a:chOff x="0" y="0"/>
          <a:chExt cx="0" cy="0"/>
        </a:xfrm>
      </p:grpSpPr>
      <p:sp>
        <p:nvSpPr>
          <p:cNvPr id="258" name="Shape 258"/>
          <p:cNvSpPr txBox="1"/>
          <p:nvPr>
            <p:ph type="title"/>
          </p:nvPr>
        </p:nvSpPr>
        <p:spPr>
          <a:xfrm>
            <a:off x="457200" y="274637"/>
            <a:ext cx="8229600" cy="11430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en-US" sz="4400" u="none" cap="none" strike="noStrike">
                <a:solidFill>
                  <a:schemeClr val="dk1"/>
                </a:solidFill>
                <a:latin typeface="Limelight"/>
                <a:ea typeface="Limelight"/>
                <a:cs typeface="Limelight"/>
                <a:sym typeface="Limelight"/>
              </a:rPr>
              <a:t>NEED OF FISCAL </a:t>
            </a:r>
            <a:r>
              <a:rPr b="0" i="0" lang="en-US" sz="3600" u="none" cap="none" strike="noStrike">
                <a:solidFill>
                  <a:schemeClr val="dk1"/>
                </a:solidFill>
                <a:latin typeface="Limelight"/>
                <a:ea typeface="Limelight"/>
                <a:cs typeface="Limelight"/>
                <a:sym typeface="Limelight"/>
              </a:rPr>
              <a:t>CONSOLIDATION</a:t>
            </a:r>
          </a:p>
        </p:txBody>
      </p:sp>
      <p:sp>
        <p:nvSpPr>
          <p:cNvPr id="259" name="Shape 259"/>
          <p:cNvSpPr txBox="1"/>
          <p:nvPr>
            <p:ph idx="1" type="body"/>
          </p:nvPr>
        </p:nvSpPr>
        <p:spPr>
          <a:xfrm>
            <a:off x="457200" y="1600200"/>
            <a:ext cx="8229600" cy="4526100"/>
          </a:xfrm>
          <a:prstGeom prst="rect">
            <a:avLst/>
          </a:prstGeom>
          <a:noFill/>
          <a:ln>
            <a:noFill/>
          </a:ln>
        </p:spPr>
        <p:txBody>
          <a:bodyPr anchorCtr="0" anchor="t" bIns="91425" lIns="91425" rIns="91425" tIns="91425">
            <a:noAutofit/>
          </a:bodyPr>
          <a:lstStyle/>
          <a:p>
            <a:pPr indent="-228600" lvl="0" marL="457200" marR="0" rtl="0" algn="l">
              <a:lnSpc>
                <a:spcPct val="100000"/>
              </a:lnSpc>
              <a:spcBef>
                <a:spcPts val="0"/>
              </a:spcBef>
              <a:spcAft>
                <a:spcPts val="0"/>
              </a:spcAft>
              <a:buClr>
                <a:schemeClr val="dk1"/>
              </a:buClr>
              <a:buSzPct val="100000"/>
              <a:buFont typeface="Arial"/>
              <a:buAutoNum type="arabicPeriod"/>
            </a:pPr>
            <a:r>
              <a:rPr b="1" i="0" lang="en-US" sz="3200" u="none" cap="none" strike="noStrike">
                <a:solidFill>
                  <a:schemeClr val="dk1"/>
                </a:solidFill>
                <a:latin typeface="EB Garamond"/>
                <a:ea typeface="EB Garamond"/>
                <a:cs typeface="EB Garamond"/>
                <a:sym typeface="EB Garamond"/>
              </a:rPr>
              <a:t>After the economic meltdown of 2008, some countries suffered fiscal deficits as much as $ 1 Trillion. (USA)</a:t>
            </a:r>
          </a:p>
          <a:p>
            <a:pPr indent="-228600" lvl="0" marL="457200" marR="0" rtl="0" algn="l">
              <a:lnSpc>
                <a:spcPct val="100000"/>
              </a:lnSpc>
              <a:spcBef>
                <a:spcPts val="0"/>
              </a:spcBef>
              <a:spcAft>
                <a:spcPts val="0"/>
              </a:spcAft>
              <a:buClr>
                <a:schemeClr val="dk1"/>
              </a:buClr>
              <a:buSzPct val="100000"/>
              <a:buFont typeface="Arial"/>
              <a:buAutoNum type="arabicPeriod"/>
            </a:pPr>
            <a:r>
              <a:rPr b="1" i="0" lang="en-US" sz="3200" u="none" cap="none" strike="noStrike">
                <a:solidFill>
                  <a:schemeClr val="dk1"/>
                </a:solidFill>
                <a:latin typeface="EB Garamond"/>
                <a:ea typeface="EB Garamond"/>
                <a:cs typeface="EB Garamond"/>
                <a:sym typeface="EB Garamond"/>
              </a:rPr>
              <a:t>Similar case is with India: Fiscal Deficit rising surprisingly in 2007-08 and the graph has gone higher year by year.</a:t>
            </a:r>
          </a:p>
          <a:p>
            <a:pPr indent="-228600" lvl="0" marL="457200" marR="0" rtl="0" algn="l">
              <a:lnSpc>
                <a:spcPct val="100000"/>
              </a:lnSpc>
              <a:spcBef>
                <a:spcPts val="0"/>
              </a:spcBef>
              <a:spcAft>
                <a:spcPts val="0"/>
              </a:spcAft>
              <a:buClr>
                <a:schemeClr val="dk1"/>
              </a:buClr>
              <a:buSzPct val="100000"/>
              <a:buFont typeface="Arial"/>
              <a:buAutoNum type="arabicPeriod"/>
            </a:pPr>
            <a:r>
              <a:rPr b="1" i="0" lang="en-US" sz="3200" u="none" cap="none" strike="noStrike">
                <a:solidFill>
                  <a:schemeClr val="dk1"/>
                </a:solidFill>
                <a:latin typeface="EB Garamond"/>
                <a:ea typeface="EB Garamond"/>
                <a:cs typeface="EB Garamond"/>
                <a:sym typeface="EB Garamond"/>
              </a:rPr>
              <a:t>Consider the following Graph. </a:t>
            </a:r>
            <a:r>
              <a:rPr b="1" i="0" lang="en-US" sz="1800" u="none" cap="none" strike="noStrike">
                <a:solidFill>
                  <a:schemeClr val="dk1"/>
                </a:solidFill>
                <a:latin typeface="EB Garamond"/>
                <a:ea typeface="EB Garamond"/>
                <a:cs typeface="EB Garamond"/>
                <a:sym typeface="EB Garamond"/>
              </a:rPr>
              <a:t>(Source: </a:t>
            </a:r>
            <a:r>
              <a:rPr b="1" i="0" lang="en-US" sz="1800" u="sng" cap="none" strike="noStrike">
                <a:solidFill>
                  <a:schemeClr val="hlink"/>
                </a:solidFill>
                <a:latin typeface="EB Garamond"/>
                <a:ea typeface="EB Garamond"/>
                <a:cs typeface="EB Garamond"/>
                <a:sym typeface="EB Garamond"/>
                <a:hlinkClick r:id="rId3"/>
              </a:rPr>
              <a:t>https://community.data.gov.in/deficit-of-the-indian-government-from-2000-01-to-2015-16</a:t>
            </a:r>
            <a:r>
              <a:rPr b="1" i="0" lang="en-US" sz="1800" u="none" cap="none" strike="noStrike">
                <a:solidFill>
                  <a:schemeClr val="dk1"/>
                </a:solidFill>
                <a:latin typeface="EB Garamond"/>
                <a:ea typeface="EB Garamond"/>
                <a:cs typeface="EB Garamond"/>
                <a:sym typeface="EB Garamond"/>
              </a:rPr>
              <a:t>) A digital India Initiative.</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pic>
        <p:nvPicPr>
          <p:cNvPr descr="fiscdata.JPG" id="264" name="Shape 264"/>
          <p:cNvPicPr preferRelativeResize="0"/>
          <p:nvPr/>
        </p:nvPicPr>
        <p:blipFill rotWithShape="1">
          <a:blip r:embed="rId3">
            <a:alphaModFix/>
          </a:blip>
          <a:srcRect b="0" l="0" r="0" t="0"/>
          <a:stretch/>
        </p:blipFill>
        <p:spPr>
          <a:xfrm>
            <a:off x="0" y="668699"/>
            <a:ext cx="9143998" cy="58471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x="0" y="0"/>
          <a:ext cx="0" cy="0"/>
          <a:chOff x="0" y="0"/>
          <a:chExt cx="0" cy="0"/>
        </a:xfrm>
      </p:grpSpPr>
      <p:sp>
        <p:nvSpPr>
          <p:cNvPr id="269" name="Shape 269"/>
          <p:cNvSpPr txBox="1"/>
          <p:nvPr>
            <p:ph type="title"/>
          </p:nvPr>
        </p:nvSpPr>
        <p:spPr>
          <a:xfrm>
            <a:off x="457200" y="274637"/>
            <a:ext cx="8229600" cy="11430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en-US" sz="4400" u="none" cap="none" strike="noStrike">
                <a:solidFill>
                  <a:schemeClr val="dk1"/>
                </a:solidFill>
                <a:latin typeface="Limelight"/>
                <a:ea typeface="Limelight"/>
                <a:cs typeface="Limelight"/>
                <a:sym typeface="Limelight"/>
              </a:rPr>
              <a:t>NEED OF FISCAL CONSOLIDATION</a:t>
            </a:r>
          </a:p>
        </p:txBody>
      </p:sp>
      <p:sp>
        <p:nvSpPr>
          <p:cNvPr id="270" name="Shape 270"/>
          <p:cNvSpPr txBox="1"/>
          <p:nvPr>
            <p:ph idx="1" type="body"/>
          </p:nvPr>
        </p:nvSpPr>
        <p:spPr>
          <a:xfrm>
            <a:off x="457200" y="1600200"/>
            <a:ext cx="8229600" cy="4526100"/>
          </a:xfrm>
          <a:prstGeom prst="rect">
            <a:avLst/>
          </a:prstGeom>
          <a:noFill/>
          <a:ln>
            <a:noFill/>
          </a:ln>
        </p:spPr>
        <p:txBody>
          <a:bodyPr anchorCtr="0" anchor="t" bIns="91425" lIns="91425" rIns="91425" tIns="91425">
            <a:noAutofit/>
          </a:bodyPr>
          <a:lstStyle/>
          <a:p>
            <a:pPr indent="-393700" lvl="0" marL="457200" marR="0" rtl="0" algn="l">
              <a:lnSpc>
                <a:spcPct val="100000"/>
              </a:lnSpc>
              <a:spcBef>
                <a:spcPts val="0"/>
              </a:spcBef>
              <a:spcAft>
                <a:spcPts val="0"/>
              </a:spcAft>
              <a:buClr>
                <a:schemeClr val="dk1"/>
              </a:buClr>
              <a:buSzPct val="100000"/>
              <a:buFont typeface="Noto Sans Symbols"/>
              <a:buChar char="❖"/>
            </a:pPr>
            <a:r>
              <a:rPr b="1" i="0" lang="en-US" sz="2600" u="none" cap="none" strike="noStrike">
                <a:solidFill>
                  <a:schemeClr val="dk1"/>
                </a:solidFill>
                <a:latin typeface="EB Garamond"/>
                <a:ea typeface="EB Garamond"/>
                <a:cs typeface="EB Garamond"/>
                <a:sym typeface="EB Garamond"/>
              </a:rPr>
              <a:t>The graph and data says it loud and clear that, to help the economy to grow in all directions we need to cut down our expenses on Fiscal stimulus, which is being provided over several years.</a:t>
            </a:r>
          </a:p>
          <a:p>
            <a:pPr indent="0" lvl="0" marL="0" marR="0" rtl="0" algn="l">
              <a:lnSpc>
                <a:spcPct val="100000"/>
              </a:lnSpc>
              <a:spcBef>
                <a:spcPts val="0"/>
              </a:spcBef>
              <a:spcAft>
                <a:spcPts val="0"/>
              </a:spcAft>
              <a:buClr>
                <a:schemeClr val="dk1"/>
              </a:buClr>
              <a:buSzPct val="25000"/>
              <a:buFont typeface="Arial"/>
              <a:buNone/>
            </a:pPr>
            <a:r>
              <a:t/>
            </a:r>
            <a:endParaRPr b="1" i="0" sz="2600" u="none" cap="none" strike="noStrike">
              <a:solidFill>
                <a:schemeClr val="dk1"/>
              </a:solidFill>
              <a:latin typeface="EB Garamond"/>
              <a:ea typeface="EB Garamond"/>
              <a:cs typeface="EB Garamond"/>
              <a:sym typeface="EB Garamond"/>
            </a:endParaRPr>
          </a:p>
          <a:p>
            <a:pPr indent="-393700" lvl="0" marL="457200" marR="0" rtl="0" algn="l">
              <a:lnSpc>
                <a:spcPct val="100000"/>
              </a:lnSpc>
              <a:spcBef>
                <a:spcPts val="0"/>
              </a:spcBef>
              <a:spcAft>
                <a:spcPts val="0"/>
              </a:spcAft>
              <a:buClr>
                <a:schemeClr val="dk1"/>
              </a:buClr>
              <a:buSzPct val="100000"/>
              <a:buFont typeface="Noto Sans Symbols"/>
              <a:buChar char="❖"/>
            </a:pPr>
            <a:r>
              <a:rPr b="1" i="0" lang="en-US" sz="2600" u="none" cap="none" strike="noStrike">
                <a:solidFill>
                  <a:schemeClr val="dk1"/>
                </a:solidFill>
                <a:latin typeface="EB Garamond"/>
                <a:ea typeface="EB Garamond"/>
                <a:cs typeface="EB Garamond"/>
                <a:sym typeface="EB Garamond"/>
              </a:rPr>
              <a:t>Now that the Recession period is over and the dust has settled, it is the correct time to limit the resources spend as fiscal stimulus.</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4" name="Shape 274"/>
        <p:cNvGrpSpPr/>
        <p:nvPr/>
      </p:nvGrpSpPr>
      <p:grpSpPr>
        <a:xfrm>
          <a:off x="0" y="0"/>
          <a:ext cx="0" cy="0"/>
          <a:chOff x="0" y="0"/>
          <a:chExt cx="0" cy="0"/>
        </a:xfrm>
      </p:grpSpPr>
      <p:sp>
        <p:nvSpPr>
          <p:cNvPr id="275" name="Shape 275"/>
          <p:cNvSpPr txBox="1"/>
          <p:nvPr>
            <p:ph type="title"/>
          </p:nvPr>
        </p:nvSpPr>
        <p:spPr>
          <a:xfrm>
            <a:off x="93300" y="274650"/>
            <a:ext cx="8941800" cy="11430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en-US" sz="3600" u="none" cap="none" strike="noStrike">
                <a:solidFill>
                  <a:schemeClr val="dk1"/>
                </a:solidFill>
                <a:latin typeface="Limelight"/>
                <a:ea typeface="Limelight"/>
                <a:cs typeface="Limelight"/>
                <a:sym typeface="Limelight"/>
              </a:rPr>
              <a:t>FISCAL CONSOLIDATION : NEED OF HOUR</a:t>
            </a:r>
          </a:p>
        </p:txBody>
      </p:sp>
      <p:sp>
        <p:nvSpPr>
          <p:cNvPr id="276" name="Shape 276"/>
          <p:cNvSpPr txBox="1"/>
          <p:nvPr>
            <p:ph idx="1" type="body"/>
          </p:nvPr>
        </p:nvSpPr>
        <p:spPr>
          <a:xfrm>
            <a:off x="457200" y="1600200"/>
            <a:ext cx="8229600" cy="4526100"/>
          </a:xfrm>
          <a:prstGeom prst="rect">
            <a:avLst/>
          </a:prstGeom>
          <a:noFill/>
          <a:ln>
            <a:noFill/>
          </a:ln>
        </p:spPr>
        <p:txBody>
          <a:bodyPr anchorCtr="0" anchor="t" bIns="91425" lIns="91425" rIns="91425" tIns="91425">
            <a:noAutofit/>
          </a:bodyPr>
          <a:lstStyle/>
          <a:p>
            <a:pPr indent="-139700" lvl="0" marL="342900" marR="0" rtl="0" algn="l">
              <a:lnSpc>
                <a:spcPct val="100000"/>
              </a:lnSpc>
              <a:spcBef>
                <a:spcPts val="0"/>
              </a:spcBef>
              <a:spcAft>
                <a:spcPts val="0"/>
              </a:spcAft>
              <a:buClr>
                <a:schemeClr val="dk1"/>
              </a:buClr>
              <a:buSzPct val="100000"/>
              <a:buFont typeface="Noto Sans Symbols"/>
              <a:buChar char="❖"/>
            </a:pPr>
            <a:r>
              <a:rPr b="1" i="0" lang="en-US" sz="2400" u="none" cap="none" strike="noStrike">
                <a:solidFill>
                  <a:schemeClr val="dk1"/>
                </a:solidFill>
                <a:latin typeface="EB Garamond"/>
                <a:ea typeface="EB Garamond"/>
                <a:cs typeface="EB Garamond"/>
                <a:sym typeface="EB Garamond"/>
              </a:rPr>
              <a:t> The above facts and logic says themselves that if India is to continue without fiscal consolidation in future then in no time a situation may arise where Fiscal deficits can never be recovered in any way.</a:t>
            </a:r>
          </a:p>
          <a:p>
            <a:pPr indent="-139700" lvl="0" marL="342900" marR="0" rtl="0" algn="l">
              <a:lnSpc>
                <a:spcPct val="100000"/>
              </a:lnSpc>
              <a:spcBef>
                <a:spcPts val="0"/>
              </a:spcBef>
              <a:spcAft>
                <a:spcPts val="0"/>
              </a:spcAft>
              <a:buClr>
                <a:schemeClr val="dk1"/>
              </a:buClr>
              <a:buSzPct val="25000"/>
              <a:buFont typeface="Arial"/>
              <a:buNone/>
            </a:pPr>
            <a:r>
              <a:t/>
            </a:r>
            <a:endParaRPr b="1" i="0" sz="2400" u="none" cap="none" strike="noStrike">
              <a:solidFill>
                <a:schemeClr val="dk1"/>
              </a:solidFill>
              <a:latin typeface="EB Garamond"/>
              <a:ea typeface="EB Garamond"/>
              <a:cs typeface="EB Garamond"/>
              <a:sym typeface="EB Garamond"/>
            </a:endParaRPr>
          </a:p>
          <a:p>
            <a:pPr indent="-139700" lvl="0" marL="342900" marR="0" rtl="0" algn="l">
              <a:lnSpc>
                <a:spcPct val="100000"/>
              </a:lnSpc>
              <a:spcBef>
                <a:spcPts val="0"/>
              </a:spcBef>
              <a:spcAft>
                <a:spcPts val="0"/>
              </a:spcAft>
              <a:buClr>
                <a:schemeClr val="dk1"/>
              </a:buClr>
              <a:buSzPct val="100000"/>
              <a:buFont typeface="Noto Sans Symbols"/>
              <a:buChar char="❖"/>
            </a:pPr>
            <a:r>
              <a:rPr b="1" i="0" lang="en-US" sz="2400" u="none" cap="none" strike="noStrike">
                <a:solidFill>
                  <a:schemeClr val="dk1"/>
                </a:solidFill>
                <a:latin typeface="EB Garamond"/>
                <a:ea typeface="EB Garamond"/>
                <a:cs typeface="EB Garamond"/>
                <a:sym typeface="EB Garamond"/>
              </a:rPr>
              <a:t> There are many examples like Argentina and Jamaica where Government debts are more than 50% of GDP itself. Thus in order to avoid such bankruptcy FISCAL  CONSOLIDATION is need of hour in INDIA.</a:t>
            </a:r>
          </a:p>
        </p:txBody>
      </p:sp>
      <p:pic>
        <p:nvPicPr>
          <p:cNvPr descr="bankrupt.jpg" id="277" name="Shape 277"/>
          <p:cNvPicPr preferRelativeResize="0"/>
          <p:nvPr/>
        </p:nvPicPr>
        <p:blipFill rotWithShape="1">
          <a:blip r:embed="rId3">
            <a:alphaModFix/>
          </a:blip>
          <a:srcRect b="0" l="0" r="0" t="0"/>
          <a:stretch/>
        </p:blipFill>
        <p:spPr>
          <a:xfrm>
            <a:off x="6469225" y="5194050"/>
            <a:ext cx="2285999" cy="1524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x="0" y="0"/>
          <a:ext cx="0" cy="0"/>
          <a:chOff x="0" y="0"/>
          <a:chExt cx="0" cy="0"/>
        </a:xfrm>
      </p:grpSpPr>
      <p:sp>
        <p:nvSpPr>
          <p:cNvPr id="282" name="Shape 282"/>
          <p:cNvSpPr txBox="1"/>
          <p:nvPr>
            <p:ph type="title"/>
          </p:nvPr>
        </p:nvSpPr>
        <p:spPr>
          <a:xfrm>
            <a:off x="163350" y="103575"/>
            <a:ext cx="8817300" cy="11430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en-US" sz="4000" u="none" cap="none" strike="noStrike">
                <a:solidFill>
                  <a:schemeClr val="dk1"/>
                </a:solidFill>
                <a:latin typeface="Limelight"/>
                <a:ea typeface="Limelight"/>
                <a:cs typeface="Limelight"/>
                <a:sym typeface="Limelight"/>
              </a:rPr>
              <a:t>ACHIEVING FISCAL CONSOLIDATION </a:t>
            </a:r>
          </a:p>
        </p:txBody>
      </p:sp>
      <p:sp>
        <p:nvSpPr>
          <p:cNvPr id="283" name="Shape 283"/>
          <p:cNvSpPr txBox="1"/>
          <p:nvPr>
            <p:ph idx="1" type="body"/>
          </p:nvPr>
        </p:nvSpPr>
        <p:spPr>
          <a:xfrm>
            <a:off x="457200" y="1600200"/>
            <a:ext cx="8229600" cy="4526100"/>
          </a:xfrm>
          <a:prstGeom prst="rect">
            <a:avLst/>
          </a:prstGeom>
          <a:noFill/>
          <a:ln>
            <a:noFill/>
          </a:ln>
        </p:spPr>
        <p:txBody>
          <a:bodyPr anchorCtr="0" anchor="t" bIns="91425" lIns="91425" rIns="91425" tIns="91425">
            <a:noAutofit/>
          </a:bodyPr>
          <a:lstStyle/>
          <a:p>
            <a:pPr indent="-139700" lvl="0" marL="342900" marR="0" rtl="0" algn="l">
              <a:lnSpc>
                <a:spcPct val="100000"/>
              </a:lnSpc>
              <a:spcBef>
                <a:spcPts val="0"/>
              </a:spcBef>
              <a:spcAft>
                <a:spcPts val="0"/>
              </a:spcAft>
              <a:buClr>
                <a:schemeClr val="dk1"/>
              </a:buClr>
              <a:buSzPct val="100000"/>
              <a:buFont typeface="Noto Sans Symbols"/>
              <a:buChar char="➢"/>
            </a:pPr>
            <a:r>
              <a:rPr b="1" i="0" lang="en-US" sz="3200" u="none" cap="none" strike="noStrike">
                <a:solidFill>
                  <a:schemeClr val="dk1"/>
                </a:solidFill>
                <a:latin typeface="EB Garamond"/>
                <a:ea typeface="EB Garamond"/>
                <a:cs typeface="EB Garamond"/>
                <a:sym typeface="EB Garamond"/>
              </a:rPr>
              <a:t>FRBM ACT. 2003 -&gt; </a:t>
            </a:r>
            <a:r>
              <a:rPr b="1" i="0" lang="en-US" sz="2400" u="none" cap="none" strike="noStrike">
                <a:solidFill>
                  <a:schemeClr val="dk1"/>
                </a:solidFill>
                <a:latin typeface="EB Garamond"/>
                <a:ea typeface="EB Garamond"/>
                <a:cs typeface="EB Garamond"/>
                <a:sym typeface="EB Garamond"/>
              </a:rPr>
              <a:t>Institutionalize financial discipline, reduce India's fiscal deficit, improve macroeconomic management and the overall management of the public funds by moving towards a balanced budget and strengthen fiscal prudence.</a:t>
            </a:r>
          </a:p>
          <a:p>
            <a:pPr indent="-139700" lvl="0" marL="342900" marR="0" rtl="0" algn="l">
              <a:lnSpc>
                <a:spcPct val="100000"/>
              </a:lnSpc>
              <a:spcBef>
                <a:spcPts val="0"/>
              </a:spcBef>
              <a:spcAft>
                <a:spcPts val="0"/>
              </a:spcAft>
              <a:buClr>
                <a:schemeClr val="dk1"/>
              </a:buClr>
              <a:buSzPct val="25000"/>
              <a:buFont typeface="Arial"/>
              <a:buNone/>
            </a:pPr>
            <a:r>
              <a:t/>
            </a:r>
            <a:endParaRPr b="1" i="0" sz="2400" u="none" cap="none" strike="noStrike">
              <a:solidFill>
                <a:schemeClr val="dk1"/>
              </a:solidFill>
              <a:latin typeface="EB Garamond"/>
              <a:ea typeface="EB Garamond"/>
              <a:cs typeface="EB Garamond"/>
              <a:sym typeface="EB Garamond"/>
            </a:endParaRPr>
          </a:p>
          <a:p>
            <a:pPr indent="-139700" lvl="0" marL="342900" marR="0" rtl="0" algn="l">
              <a:lnSpc>
                <a:spcPct val="100000"/>
              </a:lnSpc>
              <a:spcBef>
                <a:spcPts val="0"/>
              </a:spcBef>
              <a:spcAft>
                <a:spcPts val="0"/>
              </a:spcAft>
              <a:buClr>
                <a:schemeClr val="dk1"/>
              </a:buClr>
              <a:buSzPct val="100000"/>
              <a:buFont typeface="Noto Sans Symbols"/>
              <a:buChar char="➢"/>
            </a:pPr>
            <a:r>
              <a:rPr b="1" i="0" lang="en-US" sz="2400" u="none" cap="none" strike="noStrike">
                <a:solidFill>
                  <a:schemeClr val="dk1"/>
                </a:solidFill>
                <a:latin typeface="EB Garamond"/>
                <a:ea typeface="EB Garamond"/>
                <a:cs typeface="EB Garamond"/>
                <a:sym typeface="EB Garamond"/>
              </a:rPr>
              <a:t> It stands for Fiscal Responsibility and Budget Management.</a:t>
            </a:r>
          </a:p>
          <a:p>
            <a:pPr indent="-139700" lvl="0" marL="342900" marR="0" rtl="0" algn="l">
              <a:lnSpc>
                <a:spcPct val="100000"/>
              </a:lnSpc>
              <a:spcBef>
                <a:spcPts val="0"/>
              </a:spcBef>
              <a:spcAft>
                <a:spcPts val="0"/>
              </a:spcAft>
              <a:buClr>
                <a:schemeClr val="dk1"/>
              </a:buClr>
              <a:buSzPct val="25000"/>
              <a:buFont typeface="Arial"/>
              <a:buNone/>
            </a:pPr>
            <a:r>
              <a:t/>
            </a:r>
            <a:endParaRPr b="1" i="0" sz="2400" u="none" cap="none" strike="noStrike">
              <a:solidFill>
                <a:schemeClr val="dk1"/>
              </a:solidFill>
              <a:latin typeface="EB Garamond"/>
              <a:ea typeface="EB Garamond"/>
              <a:cs typeface="EB Garamond"/>
              <a:sym typeface="EB Garamond"/>
            </a:endParaRPr>
          </a:p>
          <a:p>
            <a:pPr indent="-139700" lvl="0" marL="342900" marR="0" rtl="0" algn="l">
              <a:lnSpc>
                <a:spcPct val="100000"/>
              </a:lnSpc>
              <a:spcBef>
                <a:spcPts val="0"/>
              </a:spcBef>
              <a:spcAft>
                <a:spcPts val="0"/>
              </a:spcAft>
              <a:buClr>
                <a:schemeClr val="dk1"/>
              </a:buClr>
              <a:buSzPct val="100000"/>
              <a:buFont typeface="Noto Sans Symbols"/>
              <a:buChar char="➢"/>
            </a:pPr>
            <a:r>
              <a:rPr b="1" i="0" lang="en-US" sz="3000" u="none" cap="none" strike="noStrike">
                <a:solidFill>
                  <a:schemeClr val="dk1"/>
                </a:solidFill>
                <a:latin typeface="EB Garamond"/>
                <a:ea typeface="EB Garamond"/>
                <a:cs typeface="EB Garamond"/>
                <a:sym typeface="EB Garamond"/>
              </a:rPr>
              <a:t>AIM:     1. Eliminate Revenue Deficit.</a:t>
            </a:r>
          </a:p>
          <a:p>
            <a:pPr indent="-139700" lvl="0" marL="342900" marR="0" rtl="0" algn="l">
              <a:lnSpc>
                <a:spcPct val="100000"/>
              </a:lnSpc>
              <a:spcBef>
                <a:spcPts val="0"/>
              </a:spcBef>
              <a:spcAft>
                <a:spcPts val="0"/>
              </a:spcAft>
              <a:buClr>
                <a:schemeClr val="dk1"/>
              </a:buClr>
              <a:buSzPct val="25000"/>
              <a:buFont typeface="Arial"/>
              <a:buNone/>
            </a:pPr>
            <a:r>
              <a:rPr b="1" i="0" lang="en-US" sz="3000" u="none" cap="none" strike="noStrike">
                <a:solidFill>
                  <a:schemeClr val="dk1"/>
                </a:solidFill>
                <a:latin typeface="EB Garamond"/>
                <a:ea typeface="EB Garamond"/>
                <a:cs typeface="EB Garamond"/>
                <a:sym typeface="EB Garamond"/>
              </a:rPr>
              <a:t>			2. Bring Fiscal Deficit to 3% of GDP.</a:t>
            </a:r>
          </a:p>
          <a:p>
            <a:pPr indent="-139700" lvl="0" marL="342900" marR="0" rtl="0" algn="l">
              <a:lnSpc>
                <a:spcPct val="100000"/>
              </a:lnSpc>
              <a:spcBef>
                <a:spcPts val="0"/>
              </a:spcBef>
              <a:spcAft>
                <a:spcPts val="0"/>
              </a:spcAft>
              <a:buClr>
                <a:schemeClr val="dk1"/>
              </a:buClr>
              <a:buSzPct val="25000"/>
              <a:buFont typeface="Arial"/>
              <a:buNone/>
            </a:pPr>
            <a:r>
              <a:rPr b="1" i="0" lang="en-US" sz="3000" u="none" cap="none" strike="noStrike">
                <a:solidFill>
                  <a:schemeClr val="dk1"/>
                </a:solidFill>
                <a:latin typeface="EB Garamond"/>
                <a:ea typeface="EB Garamond"/>
                <a:cs typeface="EB Garamond"/>
                <a:sym typeface="EB Garamond"/>
              </a:rPr>
              <a:t>			3. Build Revenue Surplus by 2008.</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x="0" y="0"/>
          <a:ext cx="0" cy="0"/>
          <a:chOff x="0" y="0"/>
          <a:chExt cx="0" cy="0"/>
        </a:xfrm>
      </p:grpSpPr>
      <p:sp>
        <p:nvSpPr>
          <p:cNvPr id="288" name="Shape 288"/>
          <p:cNvSpPr txBox="1"/>
          <p:nvPr>
            <p:ph type="title"/>
          </p:nvPr>
        </p:nvSpPr>
        <p:spPr>
          <a:xfrm>
            <a:off x="457200" y="274637"/>
            <a:ext cx="8229600" cy="11430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en-US" sz="4000" u="none" cap="none" strike="noStrike">
                <a:solidFill>
                  <a:schemeClr val="dk1"/>
                </a:solidFill>
                <a:latin typeface="Limelight"/>
                <a:ea typeface="Limelight"/>
                <a:cs typeface="Limelight"/>
                <a:sym typeface="Limelight"/>
              </a:rPr>
              <a:t>POSTPONING FRBM </a:t>
            </a:r>
          </a:p>
        </p:txBody>
      </p:sp>
      <p:sp>
        <p:nvSpPr>
          <p:cNvPr id="289" name="Shape 289"/>
          <p:cNvSpPr txBox="1"/>
          <p:nvPr>
            <p:ph idx="1" type="body"/>
          </p:nvPr>
        </p:nvSpPr>
        <p:spPr>
          <a:xfrm>
            <a:off x="457200" y="1600200"/>
            <a:ext cx="8229600" cy="4526100"/>
          </a:xfrm>
          <a:prstGeom prst="rect">
            <a:avLst/>
          </a:prstGeom>
          <a:noFill/>
          <a:ln>
            <a:noFill/>
          </a:ln>
        </p:spPr>
        <p:txBody>
          <a:bodyPr anchorCtr="0" anchor="t" bIns="91425" lIns="91425" rIns="91425" tIns="91425">
            <a:noAutofit/>
          </a:bodyPr>
          <a:lstStyle/>
          <a:p>
            <a:pPr indent="-139700" lvl="0" marL="342900" marR="0" rtl="0" algn="l">
              <a:lnSpc>
                <a:spcPct val="100000"/>
              </a:lnSpc>
              <a:spcBef>
                <a:spcPts val="0"/>
              </a:spcBef>
              <a:spcAft>
                <a:spcPts val="0"/>
              </a:spcAft>
              <a:buClr>
                <a:schemeClr val="dk1"/>
              </a:buClr>
              <a:buSzPct val="100000"/>
              <a:buFont typeface="Noto Sans Symbols"/>
              <a:buChar char="➢"/>
            </a:pPr>
            <a:r>
              <a:rPr b="1" i="0" lang="en-US" sz="3200" u="none" cap="none" strike="noStrike">
                <a:solidFill>
                  <a:schemeClr val="dk1"/>
                </a:solidFill>
                <a:latin typeface="EB Garamond"/>
                <a:ea typeface="EB Garamond"/>
                <a:cs typeface="EB Garamond"/>
                <a:sym typeface="EB Garamond"/>
              </a:rPr>
              <a:t>Due to International Financial Meltdown of 2008, FRBM was postponed.</a:t>
            </a:r>
          </a:p>
          <a:p>
            <a:pPr indent="-139700" lvl="0" marL="342900" marR="0" rtl="0" algn="l">
              <a:lnSpc>
                <a:spcPct val="100000"/>
              </a:lnSpc>
              <a:spcBef>
                <a:spcPts val="0"/>
              </a:spcBef>
              <a:spcAft>
                <a:spcPts val="0"/>
              </a:spcAft>
              <a:buClr>
                <a:schemeClr val="dk1"/>
              </a:buClr>
              <a:buSzPct val="25000"/>
              <a:buFont typeface="Arial"/>
              <a:buNone/>
            </a:pPr>
            <a:r>
              <a:t/>
            </a:r>
            <a:endParaRPr b="1" i="0" sz="3200" u="none" cap="none" strike="noStrike">
              <a:solidFill>
                <a:schemeClr val="dk1"/>
              </a:solidFill>
              <a:latin typeface="EB Garamond"/>
              <a:ea typeface="EB Garamond"/>
              <a:cs typeface="EB Garamond"/>
              <a:sym typeface="EB Garamond"/>
            </a:endParaRPr>
          </a:p>
          <a:p>
            <a:pPr indent="-139700" lvl="0" marL="342900" marR="0" rtl="0" algn="l">
              <a:lnSpc>
                <a:spcPct val="100000"/>
              </a:lnSpc>
              <a:spcBef>
                <a:spcPts val="0"/>
              </a:spcBef>
              <a:spcAft>
                <a:spcPts val="0"/>
              </a:spcAft>
              <a:buClr>
                <a:schemeClr val="dk1"/>
              </a:buClr>
              <a:buSzPct val="100000"/>
              <a:buFont typeface="Noto Sans Symbols"/>
              <a:buChar char="➢"/>
            </a:pPr>
            <a:r>
              <a:rPr b="1" i="0" lang="en-US" sz="3200" u="none" cap="none" strike="noStrike">
                <a:solidFill>
                  <a:schemeClr val="dk1"/>
                </a:solidFill>
                <a:latin typeface="EB Garamond"/>
                <a:ea typeface="EB Garamond"/>
                <a:cs typeface="EB Garamond"/>
                <a:sym typeface="EB Garamond"/>
              </a:rPr>
              <a:t>This incident proved to be a crucial point and after this India’s Fiscal and Revenue Deficits increased in a way no one could imagine.</a:t>
            </a:r>
          </a:p>
        </p:txBody>
      </p:sp>
      <p:pic>
        <p:nvPicPr>
          <p:cNvPr descr="Schocken - Free images on Pixabay" id="290" name="Shape 290"/>
          <p:cNvPicPr preferRelativeResize="0"/>
          <p:nvPr/>
        </p:nvPicPr>
        <p:blipFill rotWithShape="1">
          <a:blip r:embed="rId3">
            <a:alphaModFix/>
          </a:blip>
          <a:srcRect b="0" l="0" r="0" t="0"/>
          <a:stretch/>
        </p:blipFill>
        <p:spPr>
          <a:xfrm>
            <a:off x="6406996" y="4960775"/>
            <a:ext cx="2077724" cy="16384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Limelight"/>
              <a:buNone/>
            </a:pPr>
            <a:r>
              <a:rPr b="0" i="0" lang="en-US" sz="3959" u="sng" cap="none" strike="noStrike">
                <a:solidFill>
                  <a:schemeClr val="dk1"/>
                </a:solidFill>
                <a:latin typeface="Limelight"/>
                <a:ea typeface="Limelight"/>
                <a:cs typeface="Limelight"/>
                <a:sym typeface="Limelight"/>
              </a:rPr>
              <a:t>WHAT IS FISCAL STIMULUS?</a:t>
            </a:r>
          </a:p>
        </p:txBody>
      </p:sp>
      <p:sp>
        <p:nvSpPr>
          <p:cNvPr id="113" name="Shape 113"/>
          <p:cNvSpPr txBox="1"/>
          <p:nvPr>
            <p:ph idx="1" type="body"/>
          </p:nvPr>
        </p:nvSpPr>
        <p:spPr>
          <a:xfrm>
            <a:off x="500033" y="2357430"/>
            <a:ext cx="8229600" cy="3286148"/>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100000"/>
              <a:buFont typeface="Arial"/>
              <a:buChar char="•"/>
            </a:pPr>
            <a:r>
              <a:rPr b="1" i="0" lang="en-US" sz="3200" u="none" cap="none" strike="noStrike">
                <a:solidFill>
                  <a:schemeClr val="dk1"/>
                </a:solidFill>
                <a:latin typeface="EB Garamond"/>
                <a:ea typeface="EB Garamond"/>
                <a:cs typeface="EB Garamond"/>
                <a:sym typeface="EB Garamond"/>
              </a:rPr>
              <a:t>An economic stimulus is the use of monetary or fiscal policy changes to kick-start growth during a recession. Governments can accomplish this by using tactics such as lowering interest rates, increasing government spending and quantitative easing.</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x="0" y="0"/>
          <a:ext cx="0" cy="0"/>
          <a:chOff x="0" y="0"/>
          <a:chExt cx="0" cy="0"/>
        </a:xfrm>
      </p:grpSpPr>
      <p:sp>
        <p:nvSpPr>
          <p:cNvPr id="295" name="Shape 295"/>
          <p:cNvSpPr txBox="1"/>
          <p:nvPr>
            <p:ph type="title"/>
          </p:nvPr>
        </p:nvSpPr>
        <p:spPr>
          <a:xfrm>
            <a:off x="500033" y="142852"/>
            <a:ext cx="8229600" cy="107157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en-US" sz="4000" u="none" cap="none" strike="noStrike">
                <a:solidFill>
                  <a:schemeClr val="dk1"/>
                </a:solidFill>
                <a:latin typeface="Limelight"/>
                <a:ea typeface="Limelight"/>
                <a:cs typeface="Limelight"/>
                <a:sym typeface="Limelight"/>
              </a:rPr>
              <a:t>FISCAL DEFICIT OVER LAST 10 YEARS (2003-2014)</a:t>
            </a:r>
          </a:p>
        </p:txBody>
      </p:sp>
      <p:pic>
        <p:nvPicPr>
          <p:cNvPr descr="pic7.png" id="296" name="Shape 296"/>
          <p:cNvPicPr preferRelativeResize="0"/>
          <p:nvPr/>
        </p:nvPicPr>
        <p:blipFill rotWithShape="1">
          <a:blip r:embed="rId3">
            <a:alphaModFix/>
          </a:blip>
          <a:srcRect b="0" l="0" r="0" t="0"/>
          <a:stretch/>
        </p:blipFill>
        <p:spPr>
          <a:xfrm>
            <a:off x="1643041" y="1643050"/>
            <a:ext cx="6113639" cy="459030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0" name="Shape 300"/>
        <p:cNvGrpSpPr/>
        <p:nvPr/>
      </p:nvGrpSpPr>
      <p:grpSpPr>
        <a:xfrm>
          <a:off x="0" y="0"/>
          <a:ext cx="0" cy="0"/>
          <a:chOff x="0" y="0"/>
          <a:chExt cx="0" cy="0"/>
        </a:xfrm>
      </p:grpSpPr>
      <p:sp>
        <p:nvSpPr>
          <p:cNvPr id="301" name="Shape 301"/>
          <p:cNvSpPr txBox="1"/>
          <p:nvPr>
            <p:ph type="title"/>
          </p:nvPr>
        </p:nvSpPr>
        <p:spPr>
          <a:xfrm>
            <a:off x="457200" y="274637"/>
            <a:ext cx="8229600" cy="1082661"/>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1" i="0" lang="en-US" sz="3600" u="none" cap="none" strike="noStrike">
                <a:solidFill>
                  <a:schemeClr val="dk1"/>
                </a:solidFill>
                <a:latin typeface="Limelight"/>
                <a:ea typeface="Limelight"/>
                <a:cs typeface="Limelight"/>
                <a:sym typeface="Limelight"/>
              </a:rPr>
              <a:t>Targets and fiscal indicators</a:t>
            </a:r>
          </a:p>
        </p:txBody>
      </p:sp>
      <p:sp>
        <p:nvSpPr>
          <p:cNvPr id="302" name="Shape 302"/>
          <p:cNvSpPr txBox="1"/>
          <p:nvPr>
            <p:ph idx="1" type="body"/>
          </p:nvPr>
        </p:nvSpPr>
        <p:spPr>
          <a:xfrm>
            <a:off x="457200" y="1214421"/>
            <a:ext cx="8229600" cy="4911740"/>
          </a:xfrm>
          <a:prstGeom prst="rect">
            <a:avLst/>
          </a:prstGeom>
          <a:noFill/>
          <a:ln>
            <a:noFill/>
          </a:ln>
        </p:spPr>
        <p:txBody>
          <a:bodyPr anchorCtr="0" anchor="t" bIns="91425" lIns="91425" rIns="91425" tIns="91425">
            <a:noAutofit/>
          </a:bodyPr>
          <a:lstStyle/>
          <a:p>
            <a:pPr indent="-139700" lvl="0" marL="342900" marR="0" rtl="0" algn="l">
              <a:lnSpc>
                <a:spcPct val="100000"/>
              </a:lnSpc>
              <a:spcBef>
                <a:spcPts val="0"/>
              </a:spcBef>
              <a:spcAft>
                <a:spcPts val="0"/>
              </a:spcAft>
              <a:buClr>
                <a:schemeClr val="dk1"/>
              </a:buClr>
              <a:buSzPct val="100000"/>
              <a:buFont typeface="Arial"/>
              <a:buChar char="•"/>
            </a:pPr>
            <a:r>
              <a:rPr b="1" i="0" lang="en-US" sz="2400" u="none" cap="none" strike="noStrike">
                <a:solidFill>
                  <a:schemeClr val="dk1"/>
                </a:solidFill>
                <a:latin typeface="EB Garamond"/>
                <a:ea typeface="EB Garamond"/>
                <a:cs typeface="EB Garamond"/>
                <a:sym typeface="EB Garamond"/>
              </a:rPr>
              <a:t>Subsequent to the enactment of the FRBMA, the following targets and fiscal indicators were agreed by the Central government:</a:t>
            </a:r>
          </a:p>
          <a:p>
            <a:pPr indent="-139700" lvl="0" marL="342900" marR="0" rtl="0" algn="l">
              <a:lnSpc>
                <a:spcPct val="100000"/>
              </a:lnSpc>
              <a:spcBef>
                <a:spcPts val="640"/>
              </a:spcBef>
              <a:spcAft>
                <a:spcPts val="0"/>
              </a:spcAft>
              <a:buClr>
                <a:schemeClr val="dk1"/>
              </a:buClr>
              <a:buSzPct val="100000"/>
              <a:buFont typeface="Arial"/>
              <a:buChar char="•"/>
            </a:pPr>
            <a:r>
              <a:rPr b="1" i="0" lang="en-US" sz="2400" u="none" cap="none" strike="noStrike">
                <a:solidFill>
                  <a:schemeClr val="dk1"/>
                </a:solidFill>
                <a:latin typeface="EB Garamond"/>
                <a:ea typeface="EB Garamond"/>
                <a:cs typeface="EB Garamond"/>
                <a:sym typeface="EB Garamond"/>
              </a:rPr>
              <a:t>Revenue deficit</a:t>
            </a:r>
          </a:p>
          <a:p>
            <a:pPr indent="-107950" lvl="1" marL="742950" marR="0" rtl="0" algn="l">
              <a:lnSpc>
                <a:spcPct val="100000"/>
              </a:lnSpc>
              <a:spcBef>
                <a:spcPts val="560"/>
              </a:spcBef>
              <a:spcAft>
                <a:spcPts val="0"/>
              </a:spcAft>
              <a:buClr>
                <a:schemeClr val="dk1"/>
              </a:buClr>
              <a:buSzPct val="100000"/>
              <a:buFont typeface="Arial"/>
              <a:buChar char="–"/>
            </a:pPr>
            <a:r>
              <a:rPr b="1" i="0" lang="en-US" sz="2400" u="none" cap="none" strike="noStrike">
                <a:solidFill>
                  <a:schemeClr val="dk1"/>
                </a:solidFill>
                <a:latin typeface="EB Garamond"/>
                <a:ea typeface="EB Garamond"/>
                <a:cs typeface="EB Garamond"/>
                <a:sym typeface="EB Garamond"/>
              </a:rPr>
              <a:t>Date of elimination – 31 March 2009 (postponed from 31 March 2008)</a:t>
            </a:r>
          </a:p>
          <a:p>
            <a:pPr indent="-107950" lvl="1" marL="742950" marR="0" rtl="0" algn="l">
              <a:lnSpc>
                <a:spcPct val="100000"/>
              </a:lnSpc>
              <a:spcBef>
                <a:spcPts val="560"/>
              </a:spcBef>
              <a:spcAft>
                <a:spcPts val="0"/>
              </a:spcAft>
              <a:buClr>
                <a:schemeClr val="dk1"/>
              </a:buClr>
              <a:buSzPct val="100000"/>
              <a:buFont typeface="Arial"/>
              <a:buChar char="–"/>
            </a:pPr>
            <a:r>
              <a:rPr b="1" i="0" lang="en-US" sz="2400" u="none" cap="none" strike="noStrike">
                <a:solidFill>
                  <a:schemeClr val="dk1"/>
                </a:solidFill>
                <a:latin typeface="EB Garamond"/>
                <a:ea typeface="EB Garamond"/>
                <a:cs typeface="EB Garamond"/>
                <a:sym typeface="EB Garamond"/>
              </a:rPr>
              <a:t>Minimum Annual reduction – 0.5% of GDP</a:t>
            </a:r>
          </a:p>
          <a:p>
            <a:pPr indent="-139700" lvl="0" marL="342900" marR="0" rtl="0" algn="l">
              <a:lnSpc>
                <a:spcPct val="100000"/>
              </a:lnSpc>
              <a:spcBef>
                <a:spcPts val="640"/>
              </a:spcBef>
              <a:spcAft>
                <a:spcPts val="0"/>
              </a:spcAft>
              <a:buClr>
                <a:schemeClr val="dk1"/>
              </a:buClr>
              <a:buSzPct val="100000"/>
              <a:buFont typeface="Arial"/>
              <a:buChar char="•"/>
            </a:pPr>
            <a:r>
              <a:rPr b="1" i="0" lang="en-US" sz="2400" u="none" cap="none" strike="noStrike">
                <a:solidFill>
                  <a:schemeClr val="dk1"/>
                </a:solidFill>
                <a:latin typeface="EB Garamond"/>
                <a:ea typeface="EB Garamond"/>
                <a:cs typeface="EB Garamond"/>
                <a:sym typeface="EB Garamond"/>
              </a:rPr>
              <a:t>Fiscal Deficit</a:t>
            </a:r>
          </a:p>
          <a:p>
            <a:pPr indent="-107950" lvl="1" marL="742950" marR="0" rtl="0" algn="l">
              <a:lnSpc>
                <a:spcPct val="100000"/>
              </a:lnSpc>
              <a:spcBef>
                <a:spcPts val="560"/>
              </a:spcBef>
              <a:spcAft>
                <a:spcPts val="0"/>
              </a:spcAft>
              <a:buClr>
                <a:schemeClr val="dk1"/>
              </a:buClr>
              <a:buSzPct val="100000"/>
              <a:buFont typeface="Arial"/>
              <a:buChar char="–"/>
            </a:pPr>
            <a:r>
              <a:rPr b="1" i="0" lang="en-US" sz="2400" u="none" cap="none" strike="noStrike">
                <a:solidFill>
                  <a:schemeClr val="dk1"/>
                </a:solidFill>
                <a:latin typeface="EB Garamond"/>
                <a:ea typeface="EB Garamond"/>
                <a:cs typeface="EB Garamond"/>
                <a:sym typeface="EB Garamond"/>
              </a:rPr>
              <a:t>Ceiling – 3% of the GDP by 31 Mar 2008</a:t>
            </a:r>
          </a:p>
          <a:p>
            <a:pPr indent="-107950" lvl="1" marL="742950" marR="0" rtl="0" algn="l">
              <a:lnSpc>
                <a:spcPct val="100000"/>
              </a:lnSpc>
              <a:spcBef>
                <a:spcPts val="560"/>
              </a:spcBef>
              <a:spcAft>
                <a:spcPts val="0"/>
              </a:spcAft>
              <a:buClr>
                <a:schemeClr val="dk1"/>
              </a:buClr>
              <a:buSzPct val="100000"/>
              <a:buFont typeface="Arial"/>
              <a:buChar char="–"/>
            </a:pPr>
            <a:r>
              <a:rPr b="1" i="0" lang="en-US" sz="2400" u="none" cap="none" strike="noStrike">
                <a:solidFill>
                  <a:schemeClr val="dk1"/>
                </a:solidFill>
                <a:latin typeface="EB Garamond"/>
                <a:ea typeface="EB Garamond"/>
                <a:cs typeface="EB Garamond"/>
                <a:sym typeface="EB Garamond"/>
              </a:rPr>
              <a:t>Minimum Annual reduction – 0.3% of GDP</a:t>
            </a:r>
          </a:p>
          <a:p>
            <a:pPr indent="-139700" lvl="0" marL="342900" marR="0" rtl="0" algn="l">
              <a:lnSpc>
                <a:spcPct val="100000"/>
              </a:lnSpc>
              <a:spcBef>
                <a:spcPts val="640"/>
              </a:spcBef>
              <a:spcAft>
                <a:spcPts val="0"/>
              </a:spcAft>
              <a:buClr>
                <a:schemeClr val="dk1"/>
              </a:buClr>
              <a:buSzPct val="100000"/>
              <a:buFont typeface="Arial"/>
              <a:buNone/>
            </a:pPr>
            <a:r>
              <a:t/>
            </a:r>
            <a:endParaRPr b="1" i="0" sz="32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6" name="Shape 306"/>
        <p:cNvGrpSpPr/>
        <p:nvPr/>
      </p:nvGrpSpPr>
      <p:grpSpPr>
        <a:xfrm>
          <a:off x="0" y="0"/>
          <a:ext cx="0" cy="0"/>
          <a:chOff x="0" y="0"/>
          <a:chExt cx="0" cy="0"/>
        </a:xfrm>
      </p:grpSpPr>
      <p:sp>
        <p:nvSpPr>
          <p:cNvPr id="307" name="Shape 307"/>
          <p:cNvSpPr txBox="1"/>
          <p:nvPr>
            <p:ph type="title"/>
          </p:nvPr>
        </p:nvSpPr>
        <p:spPr>
          <a:xfrm>
            <a:off x="457200" y="274637"/>
            <a:ext cx="8229600" cy="11430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1" i="0" lang="en-US" sz="3600" u="none" cap="none" strike="noStrike">
                <a:solidFill>
                  <a:schemeClr val="dk1"/>
                </a:solidFill>
                <a:latin typeface="Limelight"/>
                <a:ea typeface="Limelight"/>
                <a:cs typeface="Limelight"/>
                <a:sym typeface="Limelight"/>
              </a:rPr>
              <a:t>Targets and fiscal indicators</a:t>
            </a:r>
          </a:p>
        </p:txBody>
      </p:sp>
      <p:sp>
        <p:nvSpPr>
          <p:cNvPr id="308" name="Shape 308"/>
          <p:cNvSpPr txBox="1"/>
          <p:nvPr>
            <p:ph idx="1" type="body"/>
          </p:nvPr>
        </p:nvSpPr>
        <p:spPr>
          <a:xfrm>
            <a:off x="457200" y="1600200"/>
            <a:ext cx="8229600" cy="4525963"/>
          </a:xfrm>
          <a:prstGeom prst="rect">
            <a:avLst/>
          </a:prstGeom>
          <a:noFill/>
          <a:ln>
            <a:noFill/>
          </a:ln>
        </p:spPr>
        <p:txBody>
          <a:bodyPr anchorCtr="0" anchor="t" bIns="91425" lIns="91425" rIns="91425" tIns="91425">
            <a:noAutofit/>
          </a:bodyPr>
          <a:lstStyle/>
          <a:p>
            <a:pPr indent="-139700" lvl="0" marL="342900" marR="0" rtl="0" algn="l">
              <a:lnSpc>
                <a:spcPct val="100000"/>
              </a:lnSpc>
              <a:spcBef>
                <a:spcPts val="0"/>
              </a:spcBef>
              <a:spcAft>
                <a:spcPts val="0"/>
              </a:spcAft>
              <a:buClr>
                <a:schemeClr val="dk1"/>
              </a:buClr>
              <a:buSzPct val="100000"/>
              <a:buFont typeface="Arial"/>
              <a:buChar char="•"/>
            </a:pPr>
            <a:r>
              <a:rPr b="1" i="0" lang="en-US" sz="2400" u="none" cap="none" strike="noStrike">
                <a:solidFill>
                  <a:schemeClr val="dk1"/>
                </a:solidFill>
                <a:latin typeface="EB Garamond"/>
                <a:ea typeface="EB Garamond"/>
                <a:cs typeface="EB Garamond"/>
                <a:sym typeface="EB Garamond"/>
              </a:rPr>
              <a:t>Total Debt – 9% of the GDP (a target increased from the original 6% requirement in 2004–05)</a:t>
            </a:r>
          </a:p>
          <a:p>
            <a:pPr indent="-107950" lvl="1" marL="742950" marR="0" rtl="0" algn="l">
              <a:lnSpc>
                <a:spcPct val="100000"/>
              </a:lnSpc>
              <a:spcBef>
                <a:spcPts val="560"/>
              </a:spcBef>
              <a:spcAft>
                <a:spcPts val="0"/>
              </a:spcAft>
              <a:buClr>
                <a:schemeClr val="dk1"/>
              </a:buClr>
              <a:buSzPct val="100000"/>
              <a:buFont typeface="Arial"/>
              <a:buChar char="–"/>
            </a:pPr>
            <a:r>
              <a:rPr b="1" i="0" lang="en-US" sz="2400" u="none" cap="none" strike="noStrike">
                <a:solidFill>
                  <a:schemeClr val="dk1"/>
                </a:solidFill>
                <a:latin typeface="EB Garamond"/>
                <a:ea typeface="EB Garamond"/>
                <a:cs typeface="EB Garamond"/>
                <a:sym typeface="EB Garamond"/>
              </a:rPr>
              <a:t>Annual Reduction – 1% of GDP</a:t>
            </a:r>
          </a:p>
          <a:p>
            <a:pPr indent="-139700" lvl="0" marL="342900" marR="0" rtl="0" algn="l">
              <a:lnSpc>
                <a:spcPct val="100000"/>
              </a:lnSpc>
              <a:spcBef>
                <a:spcPts val="640"/>
              </a:spcBef>
              <a:spcAft>
                <a:spcPts val="0"/>
              </a:spcAft>
              <a:buClr>
                <a:schemeClr val="dk1"/>
              </a:buClr>
              <a:buSzPct val="100000"/>
              <a:buFont typeface="Arial"/>
              <a:buChar char="•"/>
            </a:pPr>
            <a:r>
              <a:rPr b="1" i="0" lang="en-US" sz="2400" u="none" cap="none" strike="noStrike">
                <a:solidFill>
                  <a:schemeClr val="dk1"/>
                </a:solidFill>
                <a:latin typeface="EB Garamond"/>
                <a:ea typeface="EB Garamond"/>
                <a:cs typeface="EB Garamond"/>
                <a:sym typeface="EB Garamond"/>
              </a:rPr>
              <a:t>RBI purchase of Government bonds – to cease from 1 April 2006</a:t>
            </a:r>
          </a:p>
          <a:p>
            <a:pPr indent="-139700" lvl="0" marL="342900" marR="0" rtl="0" algn="l">
              <a:lnSpc>
                <a:spcPct val="100000"/>
              </a:lnSpc>
              <a:spcBef>
                <a:spcPts val="640"/>
              </a:spcBef>
              <a:spcAft>
                <a:spcPts val="0"/>
              </a:spcAft>
              <a:buClr>
                <a:schemeClr val="dk1"/>
              </a:buClr>
              <a:buSzPct val="100000"/>
              <a:buFont typeface="Arial"/>
              <a:buChar char="•"/>
            </a:pPr>
            <a:r>
              <a:rPr b="1" i="0" lang="en-US" sz="2400" u="none" cap="none" strike="noStrike">
                <a:solidFill>
                  <a:schemeClr val="dk1"/>
                </a:solidFill>
                <a:latin typeface="EB Garamond"/>
                <a:ea typeface="EB Garamond"/>
                <a:cs typeface="EB Garamond"/>
                <a:sym typeface="EB Garamond"/>
              </a:rPr>
              <a:t>Four fiscal indicators to be projected in the medium term fiscal policy statement were proposed. These are, revenue deficit as a percentage of GDP, fiscal deficit as a percentage of GDP, tax revenue as percentage of GDP and total outstanding liabilities as percentage of GDP.</a:t>
            </a:r>
            <a:r>
              <a:rPr b="1" baseline="30000" i="0" lang="en-US" sz="2400" u="sng" cap="none" strike="noStrike">
                <a:solidFill>
                  <a:schemeClr val="hlink"/>
                </a:solidFill>
                <a:latin typeface="EB Garamond"/>
                <a:ea typeface="EB Garamond"/>
                <a:cs typeface="EB Garamond"/>
                <a:sym typeface="EB Garamond"/>
                <a:hlinkClick r:id="rId3"/>
              </a:rPr>
              <a:t>[12]</a:t>
            </a:r>
          </a:p>
          <a:p>
            <a:pPr indent="-139700" lvl="0" marL="342900" marR="0" rtl="0" algn="l">
              <a:lnSpc>
                <a:spcPct val="100000"/>
              </a:lnSpc>
              <a:spcBef>
                <a:spcPts val="640"/>
              </a:spcBef>
              <a:spcAft>
                <a:spcPts val="0"/>
              </a:spcAft>
              <a:buClr>
                <a:schemeClr val="dk1"/>
              </a:buClr>
              <a:buSzPct val="100000"/>
              <a:buFont typeface="Arial"/>
              <a:buNone/>
            </a:pPr>
            <a:r>
              <a:t/>
            </a:r>
            <a:endParaRPr b="1" i="0" sz="2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ctrTitle"/>
          </p:nvPr>
        </p:nvSpPr>
        <p:spPr>
          <a:xfrm>
            <a:off x="642910" y="2285991"/>
            <a:ext cx="7772400" cy="1470023"/>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Limelight"/>
              <a:buNone/>
            </a:pPr>
            <a:r>
              <a:rPr b="0" i="0" lang="en-US" sz="4400" u="none" cap="none" strike="noStrike">
                <a:solidFill>
                  <a:schemeClr val="dk1"/>
                </a:solidFill>
                <a:latin typeface="Limelight"/>
                <a:ea typeface="Limelight"/>
                <a:cs typeface="Limelight"/>
                <a:sym typeface="Limelight"/>
              </a:rPr>
              <a:t>UNDERSTANDING EXTERNAL STIMULUS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p:nvPr/>
        </p:nvSpPr>
        <p:spPr>
          <a:xfrm>
            <a:off x="3352800" y="533400"/>
            <a:ext cx="5410200" cy="5486399"/>
          </a:xfrm>
          <a:prstGeom prst="wedgeEllipseCallout">
            <a:avLst>
              <a:gd fmla="val -85241" name="adj1"/>
              <a:gd fmla="val -23380" name="adj2"/>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US" sz="2400" u="none" cap="none" strike="noStrike">
                <a:solidFill>
                  <a:schemeClr val="dk1"/>
                </a:solidFill>
                <a:latin typeface="Calibri"/>
                <a:ea typeface="Calibri"/>
                <a:cs typeface="Calibri"/>
                <a:sym typeface="Calibri"/>
              </a:rPr>
              <a:t>External stimulus / fiscal stimulus / stimulus packages have become common terms after the world suffered one of its worst meltdowns. </a:t>
            </a:r>
          </a:p>
          <a:p>
            <a:pPr indent="0" lvl="0" marL="0" marR="0" rtl="0" algn="ctr">
              <a:lnSpc>
                <a:spcPct val="100000"/>
              </a:lnSpc>
              <a:spcBef>
                <a:spcPts val="0"/>
              </a:spcBef>
              <a:spcAft>
                <a:spcPts val="0"/>
              </a:spcAft>
              <a:buClr>
                <a:srgbClr val="000000"/>
              </a:buClr>
              <a:buFont typeface="Arial"/>
              <a:buNone/>
            </a:pPr>
            <a:r>
              <a:t/>
            </a:r>
            <a:endParaRPr b="0" i="1" sz="2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ct val="25000"/>
              <a:buFont typeface="Calibri"/>
              <a:buNone/>
            </a:pPr>
            <a:r>
              <a:rPr b="0" i="1" lang="en-US" sz="2400" u="none" cap="none" strike="noStrike">
                <a:solidFill>
                  <a:schemeClr val="dk1"/>
                </a:solidFill>
                <a:latin typeface="Calibri"/>
                <a:ea typeface="Calibri"/>
                <a:cs typeface="Calibri"/>
                <a:sym typeface="Calibri"/>
              </a:rPr>
              <a:t>Let’s try and understand what they conceptually mean with the help of an interesting story…</a:t>
            </a:r>
          </a:p>
          <a:p>
            <a:pPr indent="0" lvl="0" marL="0" marR="0" rtl="0" algn="ctr">
              <a:lnSpc>
                <a:spcPct val="100000"/>
              </a:lnSpc>
              <a:spcBef>
                <a:spcPts val="0"/>
              </a:spcBef>
              <a:spcAft>
                <a:spcPts val="0"/>
              </a:spcAft>
              <a:buClr>
                <a:srgbClr val="000000"/>
              </a:buClr>
              <a:buFont typeface="Arial"/>
              <a:buNone/>
            </a:pPr>
            <a:r>
              <a:t/>
            </a:r>
            <a:endParaRPr b="0" i="1" sz="2400" u="none" cap="none" strike="noStrike">
              <a:solidFill>
                <a:schemeClr val="dk1"/>
              </a:solidFill>
              <a:latin typeface="Calibri"/>
              <a:ea typeface="Calibri"/>
              <a:cs typeface="Calibri"/>
              <a:sym typeface="Calibri"/>
            </a:endParaRPr>
          </a:p>
        </p:txBody>
      </p:sp>
      <p:pic>
        <p:nvPicPr>
          <p:cNvPr descr="Professor-4" id="124" name="Shape 124"/>
          <p:cNvPicPr preferRelativeResize="0"/>
          <p:nvPr>
            <p:ph idx="2" type="body"/>
          </p:nvPr>
        </p:nvPicPr>
        <p:blipFill rotWithShape="1">
          <a:blip r:embed="rId3">
            <a:alphaModFix/>
          </a:blip>
          <a:srcRect b="0" l="0" r="0" t="0"/>
          <a:stretch/>
        </p:blipFill>
        <p:spPr>
          <a:xfrm>
            <a:off x="109538" y="1143000"/>
            <a:ext cx="1990724" cy="571499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pic>
        <p:nvPicPr>
          <p:cNvPr descr="Professor-1" id="129" name="Shape 129"/>
          <p:cNvPicPr preferRelativeResize="0"/>
          <p:nvPr/>
        </p:nvPicPr>
        <p:blipFill rotWithShape="1">
          <a:blip r:embed="rId3">
            <a:alphaModFix/>
          </a:blip>
          <a:srcRect b="0" l="0" r="0" t="0"/>
          <a:stretch/>
        </p:blipFill>
        <p:spPr>
          <a:xfrm>
            <a:off x="0" y="2368550"/>
            <a:ext cx="3589337" cy="4489448"/>
          </a:xfrm>
          <a:prstGeom prst="rect">
            <a:avLst/>
          </a:prstGeom>
          <a:noFill/>
          <a:ln>
            <a:noFill/>
          </a:ln>
        </p:spPr>
      </p:pic>
      <p:sp>
        <p:nvSpPr>
          <p:cNvPr id="130" name="Shape 130"/>
          <p:cNvSpPr txBox="1"/>
          <p:nvPr>
            <p:ph idx="1" type="body"/>
          </p:nvPr>
        </p:nvSpPr>
        <p:spPr>
          <a:xfrm>
            <a:off x="2895600" y="2133600"/>
            <a:ext cx="6248399" cy="4724400"/>
          </a:xfrm>
          <a:prstGeom prst="rect">
            <a:avLst/>
          </a:prstGeom>
          <a:noFill/>
          <a:ln>
            <a:noFill/>
          </a:ln>
        </p:spPr>
        <p:txBody>
          <a:bodyPr anchorCtr="0" anchor="t" bIns="45700" lIns="91425" rIns="91425" tIns="45700">
            <a:noAutofit/>
          </a:bodyPr>
          <a:lstStyle/>
          <a:p>
            <a:pPr indent="-685800" lvl="0" marL="685800" marR="0" rtl="0" algn="l">
              <a:lnSpc>
                <a:spcPct val="120000"/>
              </a:lnSpc>
              <a:spcBef>
                <a:spcPts val="0"/>
              </a:spcBef>
              <a:spcAft>
                <a:spcPts val="0"/>
              </a:spcAft>
              <a:buClr>
                <a:schemeClr val="dk1"/>
              </a:buClr>
              <a:buSzPct val="100000"/>
              <a:buFont typeface="Arial"/>
              <a:buChar char="•"/>
            </a:pPr>
            <a:r>
              <a:rPr b="1" i="0" lang="en-US" sz="2400" u="none" cap="none" strike="noStrike">
                <a:solidFill>
                  <a:schemeClr val="dk1"/>
                </a:solidFill>
                <a:latin typeface="EB Garamond"/>
                <a:ea typeface="EB Garamond"/>
                <a:cs typeface="EB Garamond"/>
                <a:sym typeface="EB Garamond"/>
              </a:rPr>
              <a:t>In a small town in the US, the weather is horrendous and hence, despite being a holiday season, business is not picking up.</a:t>
            </a:r>
          </a:p>
          <a:p>
            <a:pPr indent="-685800" lvl="0" marL="685800" marR="0" rtl="0" algn="l">
              <a:lnSpc>
                <a:spcPct val="120000"/>
              </a:lnSpc>
              <a:spcBef>
                <a:spcPts val="480"/>
              </a:spcBef>
              <a:spcAft>
                <a:spcPts val="0"/>
              </a:spcAft>
              <a:buClr>
                <a:schemeClr val="dk1"/>
              </a:buClr>
              <a:buSzPct val="25000"/>
              <a:buFont typeface="Arial"/>
              <a:buNone/>
            </a:pPr>
            <a:r>
              <a:t/>
            </a:r>
            <a:endParaRPr b="1" i="0" sz="2400" u="none" cap="none" strike="noStrike">
              <a:solidFill>
                <a:schemeClr val="dk1"/>
              </a:solidFill>
              <a:latin typeface="EB Garamond"/>
              <a:ea typeface="EB Garamond"/>
              <a:cs typeface="EB Garamond"/>
              <a:sym typeface="EB Garamond"/>
            </a:endParaRPr>
          </a:p>
          <a:p>
            <a:pPr indent="-685800" lvl="0" marL="685800" marR="0" rtl="0" algn="l">
              <a:lnSpc>
                <a:spcPct val="120000"/>
              </a:lnSpc>
              <a:spcBef>
                <a:spcPts val="480"/>
              </a:spcBef>
              <a:spcAft>
                <a:spcPts val="0"/>
              </a:spcAft>
              <a:buClr>
                <a:schemeClr val="dk1"/>
              </a:buClr>
              <a:buSzPct val="100000"/>
              <a:buFont typeface="Arial"/>
              <a:buChar char="•"/>
            </a:pPr>
            <a:r>
              <a:rPr b="1" i="0" lang="en-US" sz="2400" u="none" cap="none" strike="noStrike">
                <a:solidFill>
                  <a:schemeClr val="dk1"/>
                </a:solidFill>
                <a:latin typeface="EB Garamond"/>
                <a:ea typeface="EB Garamond"/>
                <a:cs typeface="EB Garamond"/>
                <a:sym typeface="EB Garamond"/>
              </a:rPr>
              <a:t>Earnings and profits being affected, everyone is in debt. </a:t>
            </a:r>
          </a:p>
          <a:p>
            <a:pPr indent="-685800" lvl="0" marL="685800" marR="0" rtl="0" algn="l">
              <a:lnSpc>
                <a:spcPct val="120000"/>
              </a:lnSpc>
              <a:spcBef>
                <a:spcPts val="480"/>
              </a:spcBef>
              <a:spcAft>
                <a:spcPts val="0"/>
              </a:spcAft>
              <a:buClr>
                <a:schemeClr val="dk1"/>
              </a:buClr>
              <a:buSzPct val="25000"/>
              <a:buFont typeface="Arial"/>
              <a:buNone/>
            </a:pPr>
            <a:r>
              <a:t/>
            </a:r>
            <a:endParaRPr b="1" i="0" sz="2400" u="none" cap="none" strike="noStrike">
              <a:solidFill>
                <a:schemeClr val="dk1"/>
              </a:solidFill>
              <a:latin typeface="EB Garamond"/>
              <a:ea typeface="EB Garamond"/>
              <a:cs typeface="EB Garamond"/>
              <a:sym typeface="EB Garamond"/>
            </a:endParaRPr>
          </a:p>
          <a:p>
            <a:pPr indent="-685800" lvl="0" marL="685800" marR="0" rtl="0" algn="l">
              <a:lnSpc>
                <a:spcPct val="120000"/>
              </a:lnSpc>
              <a:spcBef>
                <a:spcPts val="480"/>
              </a:spcBef>
              <a:spcAft>
                <a:spcPts val="0"/>
              </a:spcAft>
              <a:buClr>
                <a:schemeClr val="dk1"/>
              </a:buClr>
              <a:buSzPct val="100000"/>
              <a:buFont typeface="Arial"/>
              <a:buChar char="•"/>
            </a:pPr>
            <a:r>
              <a:rPr b="1" i="0" lang="en-US" sz="2400" u="none" cap="none" strike="noStrike">
                <a:solidFill>
                  <a:schemeClr val="dk1"/>
                </a:solidFill>
                <a:latin typeface="EB Garamond"/>
                <a:ea typeface="EB Garamond"/>
                <a:cs typeface="EB Garamond"/>
                <a:sym typeface="EB Garamond"/>
              </a:rPr>
              <a:t>Luckily, a rich Russian tourist arrives in the foyer of the small local hotel. </a:t>
            </a:r>
          </a:p>
        </p:txBody>
      </p:sp>
      <p:sp>
        <p:nvSpPr>
          <p:cNvPr id="131" name="Shape 131"/>
          <p:cNvSpPr/>
          <p:nvPr/>
        </p:nvSpPr>
        <p:spPr>
          <a:xfrm>
            <a:off x="3429000" y="228600"/>
            <a:ext cx="5410200" cy="1371598"/>
          </a:xfrm>
          <a:prstGeom prst="wedgeEllipseCallout">
            <a:avLst>
              <a:gd fmla="val -80926" name="adj1"/>
              <a:gd fmla="val 126273" name="adj2"/>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32" name="Shape 132"/>
          <p:cNvSpPr txBox="1"/>
          <p:nvPr>
            <p:ph type="title"/>
          </p:nvPr>
        </p:nvSpPr>
        <p:spPr>
          <a:xfrm>
            <a:off x="3200400" y="381000"/>
            <a:ext cx="5867400" cy="11430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US" sz="3200" u="none" cap="none" strike="noStrike">
                <a:solidFill>
                  <a:schemeClr val="dk1"/>
                </a:solidFill>
                <a:latin typeface="Calibri"/>
                <a:ea typeface="Calibri"/>
                <a:cs typeface="Calibri"/>
                <a:sym typeface="Calibri"/>
              </a:rPr>
              <a:t>Understanding External Stimulus</a:t>
            </a:r>
          </a:p>
        </p:txBody>
      </p:sp>
      <p:sp>
        <p:nvSpPr>
          <p:cNvPr id="133" name="Shape 133"/>
          <p:cNvSpPr/>
          <p:nvPr/>
        </p:nvSpPr>
        <p:spPr>
          <a:xfrm>
            <a:off x="7931025" y="3009124"/>
            <a:ext cx="808649" cy="839753"/>
          </a:xfrm>
          <a:prstGeom prst="lightningBol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descr="Debt - Free images on Pixabay" id="134" name="Shape 134"/>
          <p:cNvPicPr preferRelativeResize="0"/>
          <p:nvPr/>
        </p:nvPicPr>
        <p:blipFill rotWithShape="1">
          <a:blip r:embed="rId4">
            <a:alphaModFix/>
          </a:blip>
          <a:srcRect b="0" l="0" r="0" t="0"/>
          <a:stretch/>
        </p:blipFill>
        <p:spPr>
          <a:xfrm>
            <a:off x="7308950" y="4467950"/>
            <a:ext cx="1321850" cy="939074"/>
          </a:xfrm>
          <a:prstGeom prst="rect">
            <a:avLst/>
          </a:prstGeom>
          <a:noFill/>
          <a:ln>
            <a:noFill/>
          </a:ln>
        </p:spPr>
      </p:pic>
      <p:pic>
        <p:nvPicPr>
          <p:cNvPr descr="Rich - Free vector graphics on Pixabay" id="135" name="Shape 135"/>
          <p:cNvPicPr preferRelativeResize="0"/>
          <p:nvPr/>
        </p:nvPicPr>
        <p:blipFill rotWithShape="1">
          <a:blip r:embed="rId5">
            <a:alphaModFix/>
          </a:blip>
          <a:srcRect b="0" l="0" r="0" t="0"/>
          <a:stretch/>
        </p:blipFill>
        <p:spPr>
          <a:xfrm>
            <a:off x="7931024" y="5838598"/>
            <a:ext cx="671692" cy="9390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p:nvPr/>
        </p:nvSpPr>
        <p:spPr>
          <a:xfrm>
            <a:off x="2971800" y="304800"/>
            <a:ext cx="5562600" cy="5867400"/>
          </a:xfrm>
          <a:prstGeom prst="wedgeEllipseCallout">
            <a:avLst>
              <a:gd fmla="val -76144" name="adj1"/>
              <a:gd fmla="val -19616" name="adj2"/>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en-US" sz="2400" u="none" cap="none" strike="noStrike">
                <a:solidFill>
                  <a:schemeClr val="dk1"/>
                </a:solidFill>
                <a:latin typeface="Calibri"/>
                <a:ea typeface="Calibri"/>
                <a:cs typeface="Calibri"/>
                <a:sym typeface="Calibri"/>
              </a:rPr>
              <a:t>He asks for a room and puts a $1000 note as advance on the reception counter and books a room for use after 7 days.</a:t>
            </a: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ct val="25000"/>
              <a:buFont typeface="Calibri"/>
              <a:buNone/>
            </a:pPr>
            <a:r>
              <a:rPr b="0" i="0" lang="en-US" sz="2400" u="none" cap="none" strike="noStrike">
                <a:solidFill>
                  <a:schemeClr val="dk1"/>
                </a:solidFill>
                <a:latin typeface="Calibri"/>
                <a:ea typeface="Calibri"/>
                <a:cs typeface="Calibri"/>
                <a:sym typeface="Calibri"/>
              </a:rPr>
              <a:t>The hotel owner takes the banknote in a hurry and rushes to his meat supplier to whom he owes $1000.</a:t>
            </a:r>
          </a:p>
          <a:p>
            <a:pPr indent="0" lvl="0" marL="0" marR="0" rtl="0" algn="ctr">
              <a:lnSpc>
                <a:spcPct val="100000"/>
              </a:lnSpc>
              <a:spcBef>
                <a:spcPts val="0"/>
              </a:spcBef>
              <a:spcAft>
                <a:spcPts val="0"/>
              </a:spcAft>
              <a:buClr>
                <a:srgbClr val="000000"/>
              </a:buClr>
              <a:buFont typeface="Arial"/>
              <a:buNone/>
            </a:pPr>
            <a:r>
              <a:t/>
            </a:r>
            <a:endParaRPr b="0" i="0" sz="2400" u="none" cap="none" strike="noStrike">
              <a:solidFill>
                <a:schemeClr val="dk1"/>
              </a:solidFill>
              <a:latin typeface="Calibri"/>
              <a:ea typeface="Calibri"/>
              <a:cs typeface="Calibri"/>
              <a:sym typeface="Calibri"/>
            </a:endParaRPr>
          </a:p>
        </p:txBody>
      </p:sp>
      <p:pic>
        <p:nvPicPr>
          <p:cNvPr descr="Professor-2" id="141" name="Shape 141"/>
          <p:cNvPicPr preferRelativeResize="0"/>
          <p:nvPr/>
        </p:nvPicPr>
        <p:blipFill rotWithShape="1">
          <a:blip r:embed="rId3">
            <a:alphaModFix/>
          </a:blip>
          <a:srcRect b="0" l="0" r="0" t="0"/>
          <a:stretch/>
        </p:blipFill>
        <p:spPr>
          <a:xfrm flipH="1">
            <a:off x="304800" y="1143000"/>
            <a:ext cx="1598613" cy="5791200"/>
          </a:xfrm>
          <a:prstGeom prst="rect">
            <a:avLst/>
          </a:prstGeom>
          <a:noFill/>
          <a:ln>
            <a:noFill/>
          </a:ln>
        </p:spPr>
      </p:pic>
      <p:pic>
        <p:nvPicPr>
          <p:cNvPr descr="Roof - Free illustrations on Pixabay" id="142" name="Shape 142"/>
          <p:cNvPicPr preferRelativeResize="0"/>
          <p:nvPr/>
        </p:nvPicPr>
        <p:blipFill rotWithShape="1">
          <a:blip r:embed="rId4">
            <a:alphaModFix/>
          </a:blip>
          <a:srcRect b="0" l="0" r="0" t="0"/>
          <a:stretch/>
        </p:blipFill>
        <p:spPr>
          <a:xfrm>
            <a:off x="7381050" y="2597000"/>
            <a:ext cx="1044499" cy="1010800"/>
          </a:xfrm>
          <a:prstGeom prst="rect">
            <a:avLst/>
          </a:prstGeom>
          <a:noFill/>
          <a:ln>
            <a:noFill/>
          </a:ln>
        </p:spPr>
      </p:pic>
      <p:pic>
        <p:nvPicPr>
          <p:cNvPr descr="File:1000-1b.jpg - Wikimedia Commons" id="143" name="Shape 143"/>
          <p:cNvPicPr preferRelativeResize="0"/>
          <p:nvPr/>
        </p:nvPicPr>
        <p:blipFill rotWithShape="1">
          <a:blip r:embed="rId5">
            <a:alphaModFix/>
          </a:blip>
          <a:srcRect b="0" l="0" r="0" t="0"/>
          <a:stretch/>
        </p:blipFill>
        <p:spPr>
          <a:xfrm>
            <a:off x="4499387" y="4924025"/>
            <a:ext cx="2507440" cy="101079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idx="2" type="body"/>
          </p:nvPr>
        </p:nvSpPr>
        <p:spPr>
          <a:xfrm>
            <a:off x="2362200" y="1828800"/>
            <a:ext cx="6400799" cy="4953000"/>
          </a:xfrm>
          <a:prstGeom prst="rect">
            <a:avLst/>
          </a:prstGeom>
          <a:noFill/>
          <a:ln>
            <a:noFill/>
          </a:ln>
        </p:spPr>
        <p:txBody>
          <a:bodyPr anchorCtr="0" anchor="t" bIns="45700" lIns="91425" rIns="91425" tIns="45700">
            <a:noAutofit/>
          </a:bodyPr>
          <a:lstStyle/>
          <a:p>
            <a:pPr indent="-533400" lvl="0" marL="533400" marR="0" rtl="0" algn="l">
              <a:lnSpc>
                <a:spcPct val="120000"/>
              </a:lnSpc>
              <a:spcBef>
                <a:spcPts val="0"/>
              </a:spcBef>
              <a:spcAft>
                <a:spcPts val="0"/>
              </a:spcAft>
              <a:buClr>
                <a:schemeClr val="dk1"/>
              </a:buClr>
              <a:buSzPct val="100000"/>
              <a:buFont typeface="Arial"/>
              <a:buChar char="•"/>
            </a:pPr>
            <a:r>
              <a:rPr b="1" i="0" lang="en-US" sz="2400" u="none" cap="none" strike="noStrike">
                <a:solidFill>
                  <a:schemeClr val="dk1"/>
                </a:solidFill>
                <a:latin typeface="EB Garamond"/>
                <a:ea typeface="EB Garamond"/>
                <a:cs typeface="EB Garamond"/>
                <a:sym typeface="EB Garamond"/>
              </a:rPr>
              <a:t>The butcher takes the money and races to his wholesale supplier to pay his debt.</a:t>
            </a:r>
          </a:p>
          <a:p>
            <a:pPr indent="-533400" lvl="0" marL="533400" marR="0" rtl="0" algn="l">
              <a:lnSpc>
                <a:spcPct val="120000"/>
              </a:lnSpc>
              <a:spcBef>
                <a:spcPts val="480"/>
              </a:spcBef>
              <a:spcAft>
                <a:spcPts val="0"/>
              </a:spcAft>
              <a:buClr>
                <a:schemeClr val="dk1"/>
              </a:buClr>
              <a:buSzPct val="25000"/>
              <a:buFont typeface="Arial"/>
              <a:buNone/>
            </a:pPr>
            <a:r>
              <a:t/>
            </a:r>
            <a:endParaRPr b="1" i="0" sz="2400" u="none" cap="none" strike="noStrike">
              <a:solidFill>
                <a:schemeClr val="dk1"/>
              </a:solidFill>
              <a:latin typeface="EB Garamond"/>
              <a:ea typeface="EB Garamond"/>
              <a:cs typeface="EB Garamond"/>
              <a:sym typeface="EB Garamond"/>
            </a:endParaRPr>
          </a:p>
          <a:p>
            <a:pPr indent="-533400" lvl="0" marL="533400" marR="0" rtl="0" algn="l">
              <a:lnSpc>
                <a:spcPct val="120000"/>
              </a:lnSpc>
              <a:spcBef>
                <a:spcPts val="480"/>
              </a:spcBef>
              <a:spcAft>
                <a:spcPts val="0"/>
              </a:spcAft>
              <a:buClr>
                <a:schemeClr val="dk1"/>
              </a:buClr>
              <a:buSzPct val="100000"/>
              <a:buFont typeface="Arial"/>
              <a:buChar char="•"/>
            </a:pPr>
            <a:r>
              <a:rPr b="1" i="0" lang="en-US" sz="2400" u="none" cap="none" strike="noStrike">
                <a:solidFill>
                  <a:schemeClr val="dk1"/>
                </a:solidFill>
                <a:latin typeface="EB Garamond"/>
                <a:ea typeface="EB Garamond"/>
                <a:cs typeface="EB Garamond"/>
                <a:sym typeface="EB Garamond"/>
              </a:rPr>
              <a:t>The wholesaler rushes to the farmer to pay $1000 for pigs he purchased some time ago.</a:t>
            </a:r>
          </a:p>
          <a:p>
            <a:pPr indent="-533400" lvl="0" marL="533400" marR="0" rtl="0" algn="l">
              <a:lnSpc>
                <a:spcPct val="120000"/>
              </a:lnSpc>
              <a:spcBef>
                <a:spcPts val="480"/>
              </a:spcBef>
              <a:spcAft>
                <a:spcPts val="0"/>
              </a:spcAft>
              <a:buClr>
                <a:schemeClr val="dk1"/>
              </a:buClr>
              <a:buSzPct val="25000"/>
              <a:buFont typeface="Arial"/>
              <a:buNone/>
            </a:pPr>
            <a:r>
              <a:t/>
            </a:r>
            <a:endParaRPr b="1" i="0" sz="2400" u="none" cap="none" strike="noStrike">
              <a:solidFill>
                <a:schemeClr val="dk1"/>
              </a:solidFill>
              <a:latin typeface="EB Garamond"/>
              <a:ea typeface="EB Garamond"/>
              <a:cs typeface="EB Garamond"/>
              <a:sym typeface="EB Garamond"/>
            </a:endParaRPr>
          </a:p>
          <a:p>
            <a:pPr indent="-533400" lvl="0" marL="533400" marR="0" rtl="0" algn="l">
              <a:lnSpc>
                <a:spcPct val="120000"/>
              </a:lnSpc>
              <a:spcBef>
                <a:spcPts val="480"/>
              </a:spcBef>
              <a:spcAft>
                <a:spcPts val="0"/>
              </a:spcAft>
              <a:buClr>
                <a:schemeClr val="dk1"/>
              </a:buClr>
              <a:buSzPct val="100000"/>
              <a:buFont typeface="Arial"/>
              <a:buChar char="•"/>
            </a:pPr>
            <a:r>
              <a:rPr b="1" i="0" lang="en-US" sz="2400" u="none" cap="none" strike="noStrike">
                <a:solidFill>
                  <a:schemeClr val="dk1"/>
                </a:solidFill>
                <a:latin typeface="EB Garamond"/>
                <a:ea typeface="EB Garamond"/>
                <a:cs typeface="EB Garamond"/>
                <a:sym typeface="EB Garamond"/>
              </a:rPr>
              <a:t>The farmer triumphantly gives the $1000 note to a local cook who cooked food for him on credit.</a:t>
            </a:r>
          </a:p>
        </p:txBody>
      </p:sp>
      <p:pic>
        <p:nvPicPr>
          <p:cNvPr descr="Professor-3" id="149" name="Shape 149"/>
          <p:cNvPicPr preferRelativeResize="0"/>
          <p:nvPr>
            <p:ph idx="1" type="body"/>
          </p:nvPr>
        </p:nvPicPr>
        <p:blipFill rotWithShape="1">
          <a:blip r:embed="rId3">
            <a:alphaModFix/>
          </a:blip>
          <a:srcRect b="0" l="0" r="0" t="0"/>
          <a:stretch/>
        </p:blipFill>
        <p:spPr>
          <a:xfrm>
            <a:off x="304800" y="1219200"/>
            <a:ext cx="1452562" cy="5638800"/>
          </a:xfrm>
          <a:prstGeom prst="rect">
            <a:avLst/>
          </a:prstGeom>
          <a:noFill/>
          <a:ln>
            <a:noFill/>
          </a:ln>
        </p:spPr>
      </p:pic>
      <p:sp>
        <p:nvSpPr>
          <p:cNvPr id="150" name="Shape 150"/>
          <p:cNvSpPr/>
          <p:nvPr/>
        </p:nvSpPr>
        <p:spPr>
          <a:xfrm>
            <a:off x="3048000" y="533400"/>
            <a:ext cx="2438399" cy="1066799"/>
          </a:xfrm>
          <a:prstGeom prst="wedgeEllipseCallout">
            <a:avLst>
              <a:gd fmla="val -108398" name="adj1"/>
              <a:gd fmla="val 83778" name="adj2"/>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US" sz="3600" u="none" cap="none" strike="noStrike">
                <a:solidFill>
                  <a:schemeClr val="dk1"/>
                </a:solidFill>
                <a:latin typeface="Calibri"/>
                <a:ea typeface="Calibri"/>
                <a:cs typeface="Calibri"/>
                <a:sym typeface="Calibri"/>
              </a:rPr>
              <a:t>Now…</a:t>
            </a:r>
          </a:p>
        </p:txBody>
      </p:sp>
      <p:pic>
        <p:nvPicPr>
          <p:cNvPr descr="Butcher - Free images on Pixabay" id="151" name="Shape 151"/>
          <p:cNvPicPr preferRelativeResize="0"/>
          <p:nvPr/>
        </p:nvPicPr>
        <p:blipFill rotWithShape="1">
          <a:blip r:embed="rId4">
            <a:alphaModFix/>
          </a:blip>
          <a:srcRect b="0" l="0" r="0" t="0"/>
          <a:stretch/>
        </p:blipFill>
        <p:spPr>
          <a:xfrm>
            <a:off x="8010310" y="2222250"/>
            <a:ext cx="752689" cy="1066799"/>
          </a:xfrm>
          <a:prstGeom prst="rect">
            <a:avLst/>
          </a:prstGeom>
          <a:noFill/>
          <a:ln>
            <a:noFill/>
          </a:ln>
        </p:spPr>
      </p:pic>
      <p:pic>
        <p:nvPicPr>
          <p:cNvPr descr="Free vector graphic: Farmer, Tractor, Farm - Free Image on Pixabay ..." id="152" name="Shape 152"/>
          <p:cNvPicPr preferRelativeResize="0"/>
          <p:nvPr/>
        </p:nvPicPr>
        <p:blipFill rotWithShape="1">
          <a:blip r:embed="rId5">
            <a:alphaModFix/>
          </a:blip>
          <a:srcRect b="0" l="0" r="0" t="0"/>
          <a:stretch/>
        </p:blipFill>
        <p:spPr>
          <a:xfrm>
            <a:off x="7749057" y="3701150"/>
            <a:ext cx="1275175" cy="967449"/>
          </a:xfrm>
          <a:prstGeom prst="rect">
            <a:avLst/>
          </a:prstGeom>
          <a:noFill/>
          <a:ln>
            <a:noFill/>
          </a:ln>
        </p:spPr>
      </p:pic>
      <p:pic>
        <p:nvPicPr>
          <p:cNvPr descr="Chef - Free images on Pixabay" id="153" name="Shape 153"/>
          <p:cNvPicPr preferRelativeResize="0"/>
          <p:nvPr/>
        </p:nvPicPr>
        <p:blipFill rotWithShape="1">
          <a:blip r:embed="rId6">
            <a:alphaModFix/>
          </a:blip>
          <a:srcRect b="0" l="0" r="0" t="0"/>
          <a:stretch/>
        </p:blipFill>
        <p:spPr>
          <a:xfrm>
            <a:off x="7804400" y="5613923"/>
            <a:ext cx="1164499" cy="11678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idx="3" type="body"/>
          </p:nvPr>
        </p:nvSpPr>
        <p:spPr>
          <a:xfrm>
            <a:off x="2133600" y="1447800"/>
            <a:ext cx="6781800" cy="4648198"/>
          </a:xfrm>
          <a:prstGeom prst="rect">
            <a:avLst/>
          </a:prstGeom>
          <a:noFill/>
          <a:ln>
            <a:noFill/>
          </a:ln>
        </p:spPr>
        <p:txBody>
          <a:bodyPr anchorCtr="0" anchor="t" bIns="45700" lIns="91425" rIns="91425" tIns="45700">
            <a:noAutofit/>
          </a:bodyPr>
          <a:lstStyle/>
          <a:p>
            <a:pPr indent="-342900" lvl="0" marL="342900" marR="0" rtl="0" algn="l">
              <a:lnSpc>
                <a:spcPct val="150000"/>
              </a:lnSpc>
              <a:spcBef>
                <a:spcPts val="0"/>
              </a:spcBef>
              <a:spcAft>
                <a:spcPts val="0"/>
              </a:spcAft>
              <a:buClr>
                <a:schemeClr val="dk1"/>
              </a:buClr>
              <a:buSzPct val="100000"/>
              <a:buFont typeface="Arial"/>
              <a:buChar char="•"/>
            </a:pPr>
            <a:r>
              <a:rPr b="1" i="0" lang="en-US" sz="2400" u="none" cap="none" strike="noStrike">
                <a:solidFill>
                  <a:schemeClr val="dk1"/>
                </a:solidFill>
                <a:latin typeface="EB Garamond"/>
                <a:ea typeface="EB Garamond"/>
                <a:cs typeface="EB Garamond"/>
                <a:sym typeface="EB Garamond"/>
              </a:rPr>
              <a:t>The cook goes quickly to the hotel, as she owed the hotel for using their kitchen.</a:t>
            </a:r>
          </a:p>
          <a:p>
            <a:pPr indent="-342900" lvl="0" marL="342900" marR="0" rtl="0" algn="l">
              <a:lnSpc>
                <a:spcPct val="150000"/>
              </a:lnSpc>
              <a:spcBef>
                <a:spcPts val="480"/>
              </a:spcBef>
              <a:spcAft>
                <a:spcPts val="0"/>
              </a:spcAft>
              <a:buClr>
                <a:schemeClr val="dk1"/>
              </a:buClr>
              <a:buSzPct val="25000"/>
              <a:buFont typeface="Arial"/>
              <a:buNone/>
            </a:pPr>
            <a:r>
              <a:t/>
            </a:r>
            <a:endParaRPr b="1" i="0" sz="2400" u="none" cap="none" strike="noStrike">
              <a:solidFill>
                <a:schemeClr val="dk1"/>
              </a:solidFill>
              <a:latin typeface="EB Garamond"/>
              <a:ea typeface="EB Garamond"/>
              <a:cs typeface="EB Garamond"/>
              <a:sym typeface="EB Garamond"/>
            </a:endParaRPr>
          </a:p>
          <a:p>
            <a:pPr indent="-342900" lvl="0" marL="342900" marR="0" rtl="0" algn="l">
              <a:lnSpc>
                <a:spcPct val="150000"/>
              </a:lnSpc>
              <a:spcBef>
                <a:spcPts val="480"/>
              </a:spcBef>
              <a:spcAft>
                <a:spcPts val="0"/>
              </a:spcAft>
              <a:buClr>
                <a:schemeClr val="dk1"/>
              </a:buClr>
              <a:buSzPct val="100000"/>
              <a:buFont typeface="Arial"/>
              <a:buChar char="•"/>
            </a:pPr>
            <a:r>
              <a:rPr b="1" i="1" lang="en-US" sz="2400" u="none" cap="none" strike="noStrike">
                <a:solidFill>
                  <a:schemeClr val="dk1"/>
                </a:solidFill>
                <a:latin typeface="EB Garamond"/>
                <a:ea typeface="EB Garamond"/>
                <a:cs typeface="EB Garamond"/>
                <a:sym typeface="EB Garamond"/>
              </a:rPr>
              <a:t>But here’s the twist in the tale:</a:t>
            </a:r>
            <a:r>
              <a:rPr b="1" i="0" lang="en-US" sz="2400" u="none" cap="none" strike="noStrike">
                <a:solidFill>
                  <a:schemeClr val="dk1"/>
                </a:solidFill>
                <a:latin typeface="EB Garamond"/>
                <a:ea typeface="EB Garamond"/>
                <a:cs typeface="EB Garamond"/>
                <a:sym typeface="EB Garamond"/>
              </a:rPr>
              <a:t> The Russian comes back after 7 days and informs the hotel owner that his plan of staying in the hotel is cancelled and takes his $1000 advance back and departs.</a:t>
            </a:r>
          </a:p>
        </p:txBody>
      </p:sp>
      <p:pic>
        <p:nvPicPr>
          <p:cNvPr descr="Professor-2" id="159" name="Shape 159"/>
          <p:cNvPicPr preferRelativeResize="0"/>
          <p:nvPr/>
        </p:nvPicPr>
        <p:blipFill rotWithShape="1">
          <a:blip r:embed="rId3">
            <a:alphaModFix/>
          </a:blip>
          <a:srcRect b="0" l="0" r="0" t="0"/>
          <a:stretch/>
        </p:blipFill>
        <p:spPr>
          <a:xfrm flipH="1">
            <a:off x="304800" y="1143000"/>
            <a:ext cx="1598613" cy="5791200"/>
          </a:xfrm>
          <a:prstGeom prst="rect">
            <a:avLst/>
          </a:prstGeom>
          <a:noFill/>
          <a:ln>
            <a:noFill/>
          </a:ln>
        </p:spPr>
      </p:pic>
      <p:pic>
        <p:nvPicPr>
          <p:cNvPr descr="Free vector graphic: Stove, Kitchen, Clipart - Free Image on ..." id="160" name="Shape 160"/>
          <p:cNvPicPr preferRelativeResize="0"/>
          <p:nvPr/>
        </p:nvPicPr>
        <p:blipFill rotWithShape="1">
          <a:blip r:embed="rId4">
            <a:alphaModFix/>
          </a:blip>
          <a:srcRect b="0" l="0" r="0" t="0"/>
          <a:stretch/>
        </p:blipFill>
        <p:spPr>
          <a:xfrm>
            <a:off x="6955975" y="1882050"/>
            <a:ext cx="1959423" cy="1396099"/>
          </a:xfrm>
          <a:prstGeom prst="rect">
            <a:avLst/>
          </a:prstGeom>
          <a:noFill/>
          <a:ln>
            <a:noFill/>
          </a:ln>
        </p:spPr>
      </p:pic>
      <p:pic>
        <p:nvPicPr>
          <p:cNvPr descr="Free vector graphic: Money, Wings, Currency, Dollar - Free Image ..." id="161" name="Shape 161"/>
          <p:cNvPicPr preferRelativeResize="0"/>
          <p:nvPr/>
        </p:nvPicPr>
        <p:blipFill rotWithShape="1">
          <a:blip r:embed="rId5">
            <a:alphaModFix/>
          </a:blip>
          <a:srcRect b="0" l="0" r="0" t="0"/>
          <a:stretch/>
        </p:blipFill>
        <p:spPr>
          <a:xfrm>
            <a:off x="6369698" y="5111825"/>
            <a:ext cx="2634350" cy="15751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