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5.xml" ContentType="application/vnd.openxmlformats-officedocument.presentationml.comments+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7.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8.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9"/>
  </p:notesMasterIdLst>
  <p:sldIdLst>
    <p:sldId id="256" r:id="rId2"/>
    <p:sldId id="297" r:id="rId3"/>
    <p:sldId id="257" r:id="rId4"/>
    <p:sldId id="263" r:id="rId5"/>
    <p:sldId id="264" r:id="rId6"/>
    <p:sldId id="265" r:id="rId7"/>
    <p:sldId id="277" r:id="rId8"/>
    <p:sldId id="266" r:id="rId9"/>
    <p:sldId id="258" r:id="rId10"/>
    <p:sldId id="284" r:id="rId11"/>
    <p:sldId id="267" r:id="rId12"/>
    <p:sldId id="280" r:id="rId13"/>
    <p:sldId id="281" r:id="rId14"/>
    <p:sldId id="283" r:id="rId15"/>
    <p:sldId id="285" r:id="rId16"/>
    <p:sldId id="288" r:id="rId17"/>
    <p:sldId id="259" r:id="rId18"/>
    <p:sldId id="271" r:id="rId19"/>
    <p:sldId id="272" r:id="rId20"/>
    <p:sldId id="273" r:id="rId21"/>
    <p:sldId id="260" r:id="rId22"/>
    <p:sldId id="274" r:id="rId23"/>
    <p:sldId id="276" r:id="rId24"/>
    <p:sldId id="270" r:id="rId25"/>
    <p:sldId id="286" r:id="rId26"/>
    <p:sldId id="290" r:id="rId27"/>
    <p:sldId id="289" r:id="rId28"/>
    <p:sldId id="268" r:id="rId29"/>
    <p:sldId id="292" r:id="rId30"/>
    <p:sldId id="291" r:id="rId31"/>
    <p:sldId id="269" r:id="rId32"/>
    <p:sldId id="294" r:id="rId33"/>
    <p:sldId id="293" r:id="rId34"/>
    <p:sldId id="296" r:id="rId35"/>
    <p:sldId id="295" r:id="rId36"/>
    <p:sldId id="261" r:id="rId37"/>
    <p:sldId id="2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ti Gupta" initials="KG" lastIdx="9" clrIdx="0">
    <p:extLst>
      <p:ext uri="{19B8F6BF-5375-455C-9EA6-DF929625EA0E}">
        <p15:presenceInfo xmlns:p15="http://schemas.microsoft.com/office/powerpoint/2012/main" userId="be95062ff5bbc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66141" autoAdjust="0"/>
  </p:normalViewPr>
  <p:slideViewPr>
    <p:cSldViewPr snapToGrid="0">
      <p:cViewPr varScale="1">
        <p:scale>
          <a:sx n="69" d="100"/>
          <a:sy n="69" d="100"/>
        </p:scale>
        <p:origin x="19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4T16:19:22.560" idx="1">
    <p:pos x="10" y="10"/>
    <p:text>2-6 Disha</p:text>
    <p:extLst>
      <p:ext uri="{C676402C-5697-4E1C-873F-D02D1690AC5C}">
        <p15:threadingInfo xmlns:p15="http://schemas.microsoft.com/office/powerpoint/2012/main" timeZoneBias="-330"/>
      </p:ext>
    </p:extLst>
  </p:cm>
  <p:cm authorId="1" dt="2017-04-04T16:19:44.280" idx="2">
    <p:pos x="106" y="106"/>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04T16:19:53.310" idx="3">
    <p:pos x="10" y="10"/>
    <p:text>7-11 Kriti</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04T16:20:07.418" idx="4">
    <p:pos x="10" y="10"/>
    <p:text>12-15 Disha</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04T16:20:15.402" idx="5">
    <p:pos x="10" y="10"/>
    <p:text>16-18 Kriti</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4-04T16:20:40.405" idx="6">
    <p:pos x="10" y="10"/>
    <p:text>19-22 Kriti and Disha</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4-04T16:21:30.169" idx="7">
    <p:pos x="10" y="10"/>
    <p:text>Kriti</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4-04T16:21:35.525" idx="8">
    <p:pos x="10" y="10"/>
    <p:text>Disha</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4-04T16:21:48.241" idx="9">
    <p:pos x="10" y="10"/>
    <p:text>Current - Disha
Changes - Kriti</p:text>
    <p:extLst>
      <p:ext uri="{C676402C-5697-4E1C-873F-D02D1690AC5C}">
        <p15:threadingInfo xmlns:p15="http://schemas.microsoft.com/office/powerpoint/2012/main" timeZoneBias="-330"/>
      </p:ext>
    </p:extLst>
  </p:cm>
</p:cmLst>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10920-CF93-4810-B6AE-689E1B177C01}" type="doc">
      <dgm:prSet loTypeId="urn:microsoft.com/office/officeart/2005/8/layout/radial6" loCatId="cycle" qsTypeId="urn:microsoft.com/office/officeart/2005/8/quickstyle/3d1" qsCatId="3D" csTypeId="urn:microsoft.com/office/officeart/2005/8/colors/accent0_3" csCatId="mainScheme" phldr="1"/>
      <dgm:spPr/>
      <dgm:t>
        <a:bodyPr/>
        <a:lstStyle/>
        <a:p>
          <a:endParaRPr lang="en-US"/>
        </a:p>
      </dgm:t>
    </dgm:pt>
    <dgm:pt modelId="{7D08399A-F2F2-413E-AEB4-F3C11997E14D}">
      <dgm:prSet phldrT="[Text]"/>
      <dgm:spPr/>
      <dgm:t>
        <a:bodyPr/>
        <a:lstStyle/>
        <a:p>
          <a:r>
            <a:rPr lang="en-US" dirty="0"/>
            <a:t>Monetary Policy</a:t>
          </a:r>
        </a:p>
      </dgm:t>
    </dgm:pt>
    <dgm:pt modelId="{4FECB3E1-52F4-4254-B8F9-7F9802831365}" type="parTrans" cxnId="{9F508F64-1E8C-4098-8FF9-BE298FF158F1}">
      <dgm:prSet/>
      <dgm:spPr/>
      <dgm:t>
        <a:bodyPr/>
        <a:lstStyle/>
        <a:p>
          <a:endParaRPr lang="en-US"/>
        </a:p>
      </dgm:t>
    </dgm:pt>
    <dgm:pt modelId="{5FA4E8F8-9715-41A5-8ED9-9B61518380A1}" type="sibTrans" cxnId="{9F508F64-1E8C-4098-8FF9-BE298FF158F1}">
      <dgm:prSet/>
      <dgm:spPr/>
      <dgm:t>
        <a:bodyPr/>
        <a:lstStyle/>
        <a:p>
          <a:endParaRPr lang="en-US"/>
        </a:p>
      </dgm:t>
    </dgm:pt>
    <dgm:pt modelId="{69B4AAAC-6D70-4FC7-AF75-9E993033E1B2}">
      <dgm:prSet phldrT="[Text]"/>
      <dgm:spPr/>
      <dgm:t>
        <a:bodyPr/>
        <a:lstStyle/>
        <a:p>
          <a:r>
            <a:rPr lang="en-US" dirty="0"/>
            <a:t>Currency</a:t>
          </a:r>
        </a:p>
      </dgm:t>
    </dgm:pt>
    <dgm:pt modelId="{8F75AB05-B35C-4878-8B91-5B1F3B71D19A}" type="parTrans" cxnId="{5AAFAD77-404A-4A08-83EC-E6347816DC87}">
      <dgm:prSet/>
      <dgm:spPr/>
      <dgm:t>
        <a:bodyPr/>
        <a:lstStyle/>
        <a:p>
          <a:endParaRPr lang="en-US"/>
        </a:p>
      </dgm:t>
    </dgm:pt>
    <dgm:pt modelId="{56706818-DC86-4E6F-8CFF-F1D408930C6A}" type="sibTrans" cxnId="{5AAFAD77-404A-4A08-83EC-E6347816DC87}">
      <dgm:prSet/>
      <dgm:spPr/>
      <dgm:t>
        <a:bodyPr/>
        <a:lstStyle/>
        <a:p>
          <a:endParaRPr lang="en-US"/>
        </a:p>
      </dgm:t>
    </dgm:pt>
    <dgm:pt modelId="{E1323674-F122-43C6-8A56-3FF44A6604CF}">
      <dgm:prSet phldrT="[Text]"/>
      <dgm:spPr/>
      <dgm:t>
        <a:bodyPr/>
        <a:lstStyle/>
        <a:p>
          <a:r>
            <a:rPr lang="en-US" dirty="0"/>
            <a:t>Deposits</a:t>
          </a:r>
        </a:p>
      </dgm:t>
    </dgm:pt>
    <dgm:pt modelId="{441BAAF5-F857-41B7-8105-AFC27D761296}" type="parTrans" cxnId="{0E8ECCBF-1237-4D84-9A1B-61F471B9F97B}">
      <dgm:prSet/>
      <dgm:spPr/>
      <dgm:t>
        <a:bodyPr/>
        <a:lstStyle/>
        <a:p>
          <a:endParaRPr lang="en-US"/>
        </a:p>
      </dgm:t>
    </dgm:pt>
    <dgm:pt modelId="{D5F7ABD6-2045-4980-BCA3-30AABABC411A}" type="sibTrans" cxnId="{0E8ECCBF-1237-4D84-9A1B-61F471B9F97B}">
      <dgm:prSet/>
      <dgm:spPr/>
      <dgm:t>
        <a:bodyPr/>
        <a:lstStyle/>
        <a:p>
          <a:endParaRPr lang="en-US"/>
        </a:p>
      </dgm:t>
    </dgm:pt>
    <dgm:pt modelId="{16591CFD-F23C-47DC-A09D-7049DBAE0E2A}">
      <dgm:prSet phldrT="[Text]"/>
      <dgm:spPr/>
      <dgm:t>
        <a:bodyPr/>
        <a:lstStyle/>
        <a:p>
          <a:r>
            <a:rPr lang="en-US" dirty="0"/>
            <a:t>Credit</a:t>
          </a:r>
        </a:p>
      </dgm:t>
    </dgm:pt>
    <dgm:pt modelId="{3FF9C6C5-2EA3-41DD-9EA6-F1FAD8460E7A}" type="parTrans" cxnId="{7D63EA8C-87E2-4B30-BCAE-FB16728D29A2}">
      <dgm:prSet/>
      <dgm:spPr/>
      <dgm:t>
        <a:bodyPr/>
        <a:lstStyle/>
        <a:p>
          <a:endParaRPr lang="en-US"/>
        </a:p>
      </dgm:t>
    </dgm:pt>
    <dgm:pt modelId="{13178909-4E6E-4FF8-B476-69852312377E}" type="sibTrans" cxnId="{7D63EA8C-87E2-4B30-BCAE-FB16728D29A2}">
      <dgm:prSet/>
      <dgm:spPr/>
      <dgm:t>
        <a:bodyPr/>
        <a:lstStyle/>
        <a:p>
          <a:endParaRPr lang="en-US"/>
        </a:p>
      </dgm:t>
    </dgm:pt>
    <dgm:pt modelId="{0A580CBA-7C1A-403B-9ABA-87BA59AC8608}">
      <dgm:prSet phldrT="[Text]"/>
      <dgm:spPr/>
      <dgm:t>
        <a:bodyPr/>
        <a:lstStyle/>
        <a:p>
          <a:r>
            <a:rPr lang="en-US" dirty="0"/>
            <a:t>Foreign Exchanges </a:t>
          </a:r>
        </a:p>
      </dgm:t>
    </dgm:pt>
    <dgm:pt modelId="{B940FF94-1968-45C0-BCFF-43BCB8EA0B67}" type="parTrans" cxnId="{BD3D5BD5-46AA-4E2C-9A75-BBC5D5F7D721}">
      <dgm:prSet/>
      <dgm:spPr/>
      <dgm:t>
        <a:bodyPr/>
        <a:lstStyle/>
        <a:p>
          <a:endParaRPr lang="en-US"/>
        </a:p>
      </dgm:t>
    </dgm:pt>
    <dgm:pt modelId="{E43EBA70-4EE4-49AF-8F73-48F984C84A6F}" type="sibTrans" cxnId="{BD3D5BD5-46AA-4E2C-9A75-BBC5D5F7D721}">
      <dgm:prSet/>
      <dgm:spPr/>
      <dgm:t>
        <a:bodyPr/>
        <a:lstStyle/>
        <a:p>
          <a:endParaRPr lang="en-US"/>
        </a:p>
      </dgm:t>
    </dgm:pt>
    <dgm:pt modelId="{762DA312-C264-47EF-B465-C3EFC21FCF8B}" type="pres">
      <dgm:prSet presAssocID="{1A810920-CF93-4810-B6AE-689E1B177C01}" presName="Name0" presStyleCnt="0">
        <dgm:presLayoutVars>
          <dgm:chMax val="1"/>
          <dgm:dir/>
          <dgm:animLvl val="ctr"/>
          <dgm:resizeHandles val="exact"/>
        </dgm:presLayoutVars>
      </dgm:prSet>
      <dgm:spPr/>
    </dgm:pt>
    <dgm:pt modelId="{7F22885A-64BC-4C83-9D98-62AC82E695CE}" type="pres">
      <dgm:prSet presAssocID="{7D08399A-F2F2-413E-AEB4-F3C11997E14D}" presName="centerShape" presStyleLbl="node0" presStyleIdx="0" presStyleCnt="1"/>
      <dgm:spPr/>
    </dgm:pt>
    <dgm:pt modelId="{67B68486-1B65-4BEE-A5F6-0EB661ED07BD}" type="pres">
      <dgm:prSet presAssocID="{69B4AAAC-6D70-4FC7-AF75-9E993033E1B2}" presName="node" presStyleLbl="node1" presStyleIdx="0" presStyleCnt="4">
        <dgm:presLayoutVars>
          <dgm:bulletEnabled val="1"/>
        </dgm:presLayoutVars>
      </dgm:prSet>
      <dgm:spPr/>
    </dgm:pt>
    <dgm:pt modelId="{8795D1A2-2E2B-4D14-A173-7329B73DD892}" type="pres">
      <dgm:prSet presAssocID="{69B4AAAC-6D70-4FC7-AF75-9E993033E1B2}" presName="dummy" presStyleCnt="0"/>
      <dgm:spPr/>
    </dgm:pt>
    <dgm:pt modelId="{3ED110AE-EF1B-4FCC-A69E-B93B2A42264C}" type="pres">
      <dgm:prSet presAssocID="{56706818-DC86-4E6F-8CFF-F1D408930C6A}" presName="sibTrans" presStyleLbl="sibTrans2D1" presStyleIdx="0" presStyleCnt="4"/>
      <dgm:spPr/>
    </dgm:pt>
    <dgm:pt modelId="{3D830EDB-9365-40E1-99CA-73CA56DFB1EC}" type="pres">
      <dgm:prSet presAssocID="{E1323674-F122-43C6-8A56-3FF44A6604CF}" presName="node" presStyleLbl="node1" presStyleIdx="1" presStyleCnt="4">
        <dgm:presLayoutVars>
          <dgm:bulletEnabled val="1"/>
        </dgm:presLayoutVars>
      </dgm:prSet>
      <dgm:spPr/>
    </dgm:pt>
    <dgm:pt modelId="{3129AAD9-0513-4BFE-B537-1E81A0E27BBB}" type="pres">
      <dgm:prSet presAssocID="{E1323674-F122-43C6-8A56-3FF44A6604CF}" presName="dummy" presStyleCnt="0"/>
      <dgm:spPr/>
    </dgm:pt>
    <dgm:pt modelId="{ED6B71CC-E75C-4C9F-A33E-BAE56B11A1E0}" type="pres">
      <dgm:prSet presAssocID="{D5F7ABD6-2045-4980-BCA3-30AABABC411A}" presName="sibTrans" presStyleLbl="sibTrans2D1" presStyleIdx="1" presStyleCnt="4"/>
      <dgm:spPr/>
    </dgm:pt>
    <dgm:pt modelId="{9FC64704-AEE6-4967-A9B6-AC91F2FC40FD}" type="pres">
      <dgm:prSet presAssocID="{16591CFD-F23C-47DC-A09D-7049DBAE0E2A}" presName="node" presStyleLbl="node1" presStyleIdx="2" presStyleCnt="4">
        <dgm:presLayoutVars>
          <dgm:bulletEnabled val="1"/>
        </dgm:presLayoutVars>
      </dgm:prSet>
      <dgm:spPr/>
    </dgm:pt>
    <dgm:pt modelId="{B0EA9F6F-8D03-4D80-A45E-1AA032EB739D}" type="pres">
      <dgm:prSet presAssocID="{16591CFD-F23C-47DC-A09D-7049DBAE0E2A}" presName="dummy" presStyleCnt="0"/>
      <dgm:spPr/>
    </dgm:pt>
    <dgm:pt modelId="{F2FD4BD7-0885-4F37-AABC-4D7B59D7F563}" type="pres">
      <dgm:prSet presAssocID="{13178909-4E6E-4FF8-B476-69852312377E}" presName="sibTrans" presStyleLbl="sibTrans2D1" presStyleIdx="2" presStyleCnt="4"/>
      <dgm:spPr/>
    </dgm:pt>
    <dgm:pt modelId="{8483D85E-FA13-4875-96FD-494A70A42F90}" type="pres">
      <dgm:prSet presAssocID="{0A580CBA-7C1A-403B-9ABA-87BA59AC8608}" presName="node" presStyleLbl="node1" presStyleIdx="3" presStyleCnt="4">
        <dgm:presLayoutVars>
          <dgm:bulletEnabled val="1"/>
        </dgm:presLayoutVars>
      </dgm:prSet>
      <dgm:spPr/>
    </dgm:pt>
    <dgm:pt modelId="{A33F3E6B-C3C1-4CF8-B7D2-D95977F7D921}" type="pres">
      <dgm:prSet presAssocID="{0A580CBA-7C1A-403B-9ABA-87BA59AC8608}" presName="dummy" presStyleCnt="0"/>
      <dgm:spPr/>
    </dgm:pt>
    <dgm:pt modelId="{738E73B0-8AD0-4CC1-8ECB-E8CA53E1CE0C}" type="pres">
      <dgm:prSet presAssocID="{E43EBA70-4EE4-49AF-8F73-48F984C84A6F}" presName="sibTrans" presStyleLbl="sibTrans2D1" presStyleIdx="3" presStyleCnt="4"/>
      <dgm:spPr/>
    </dgm:pt>
  </dgm:ptLst>
  <dgm:cxnLst>
    <dgm:cxn modelId="{A4011B05-1CEC-4D71-809C-4945298DBB9F}" type="presOf" srcId="{0A580CBA-7C1A-403B-9ABA-87BA59AC8608}" destId="{8483D85E-FA13-4875-96FD-494A70A42F90}" srcOrd="0" destOrd="0" presId="urn:microsoft.com/office/officeart/2005/8/layout/radial6"/>
    <dgm:cxn modelId="{96C9C815-5499-4B33-A85B-5C0400265CC2}" type="presOf" srcId="{1A810920-CF93-4810-B6AE-689E1B177C01}" destId="{762DA312-C264-47EF-B465-C3EFC21FCF8B}" srcOrd="0" destOrd="0" presId="urn:microsoft.com/office/officeart/2005/8/layout/radial6"/>
    <dgm:cxn modelId="{27E90863-E854-430F-A574-0C30286C996A}" type="presOf" srcId="{56706818-DC86-4E6F-8CFF-F1D408930C6A}" destId="{3ED110AE-EF1B-4FCC-A69E-B93B2A42264C}" srcOrd="0" destOrd="0" presId="urn:microsoft.com/office/officeart/2005/8/layout/radial6"/>
    <dgm:cxn modelId="{9F508F64-1E8C-4098-8FF9-BE298FF158F1}" srcId="{1A810920-CF93-4810-B6AE-689E1B177C01}" destId="{7D08399A-F2F2-413E-AEB4-F3C11997E14D}" srcOrd="0" destOrd="0" parTransId="{4FECB3E1-52F4-4254-B8F9-7F9802831365}" sibTransId="{5FA4E8F8-9715-41A5-8ED9-9B61518380A1}"/>
    <dgm:cxn modelId="{CA0F3273-B475-4ECB-B854-2A68826AEEBD}" type="presOf" srcId="{13178909-4E6E-4FF8-B476-69852312377E}" destId="{F2FD4BD7-0885-4F37-AABC-4D7B59D7F563}" srcOrd="0" destOrd="0" presId="urn:microsoft.com/office/officeart/2005/8/layout/radial6"/>
    <dgm:cxn modelId="{5AAFAD77-404A-4A08-83EC-E6347816DC87}" srcId="{7D08399A-F2F2-413E-AEB4-F3C11997E14D}" destId="{69B4AAAC-6D70-4FC7-AF75-9E993033E1B2}" srcOrd="0" destOrd="0" parTransId="{8F75AB05-B35C-4878-8B91-5B1F3B71D19A}" sibTransId="{56706818-DC86-4E6F-8CFF-F1D408930C6A}"/>
    <dgm:cxn modelId="{CB03BE78-4E74-4E59-9C2D-1FB9141C3EA3}" type="presOf" srcId="{D5F7ABD6-2045-4980-BCA3-30AABABC411A}" destId="{ED6B71CC-E75C-4C9F-A33E-BAE56B11A1E0}" srcOrd="0" destOrd="0" presId="urn:microsoft.com/office/officeart/2005/8/layout/radial6"/>
    <dgm:cxn modelId="{7D63EA8C-87E2-4B30-BCAE-FB16728D29A2}" srcId="{7D08399A-F2F2-413E-AEB4-F3C11997E14D}" destId="{16591CFD-F23C-47DC-A09D-7049DBAE0E2A}" srcOrd="2" destOrd="0" parTransId="{3FF9C6C5-2EA3-41DD-9EA6-F1FAD8460E7A}" sibTransId="{13178909-4E6E-4FF8-B476-69852312377E}"/>
    <dgm:cxn modelId="{69A1AD91-2E1A-4A68-B8DE-5BBF6C2AA1E2}" type="presOf" srcId="{E1323674-F122-43C6-8A56-3FF44A6604CF}" destId="{3D830EDB-9365-40E1-99CA-73CA56DFB1EC}" srcOrd="0" destOrd="0" presId="urn:microsoft.com/office/officeart/2005/8/layout/radial6"/>
    <dgm:cxn modelId="{7531A2AA-853C-42A4-8072-78FEDC55C42D}" type="presOf" srcId="{7D08399A-F2F2-413E-AEB4-F3C11997E14D}" destId="{7F22885A-64BC-4C83-9D98-62AC82E695CE}" srcOrd="0" destOrd="0" presId="urn:microsoft.com/office/officeart/2005/8/layout/radial6"/>
    <dgm:cxn modelId="{4E7B9DAE-DABF-4116-B920-0ED114ECD483}" type="presOf" srcId="{E43EBA70-4EE4-49AF-8F73-48F984C84A6F}" destId="{738E73B0-8AD0-4CC1-8ECB-E8CA53E1CE0C}" srcOrd="0" destOrd="0" presId="urn:microsoft.com/office/officeart/2005/8/layout/radial6"/>
    <dgm:cxn modelId="{2F9E79B8-4B27-41FC-994C-35D073B2B94E}" type="presOf" srcId="{69B4AAAC-6D70-4FC7-AF75-9E993033E1B2}" destId="{67B68486-1B65-4BEE-A5F6-0EB661ED07BD}" srcOrd="0" destOrd="0" presId="urn:microsoft.com/office/officeart/2005/8/layout/radial6"/>
    <dgm:cxn modelId="{0E8ECCBF-1237-4D84-9A1B-61F471B9F97B}" srcId="{7D08399A-F2F2-413E-AEB4-F3C11997E14D}" destId="{E1323674-F122-43C6-8A56-3FF44A6604CF}" srcOrd="1" destOrd="0" parTransId="{441BAAF5-F857-41B7-8105-AFC27D761296}" sibTransId="{D5F7ABD6-2045-4980-BCA3-30AABABC411A}"/>
    <dgm:cxn modelId="{BD3D5BD5-46AA-4E2C-9A75-BBC5D5F7D721}" srcId="{7D08399A-F2F2-413E-AEB4-F3C11997E14D}" destId="{0A580CBA-7C1A-403B-9ABA-87BA59AC8608}" srcOrd="3" destOrd="0" parTransId="{B940FF94-1968-45C0-BCFF-43BCB8EA0B67}" sibTransId="{E43EBA70-4EE4-49AF-8F73-48F984C84A6F}"/>
    <dgm:cxn modelId="{43BBD9DA-FBEC-4613-A3B9-AB554A0A5333}" type="presOf" srcId="{16591CFD-F23C-47DC-A09D-7049DBAE0E2A}" destId="{9FC64704-AEE6-4967-A9B6-AC91F2FC40FD}" srcOrd="0" destOrd="0" presId="urn:microsoft.com/office/officeart/2005/8/layout/radial6"/>
    <dgm:cxn modelId="{6B51171A-143F-4C60-9D0A-2A1FD29E8D10}" type="presParOf" srcId="{762DA312-C264-47EF-B465-C3EFC21FCF8B}" destId="{7F22885A-64BC-4C83-9D98-62AC82E695CE}" srcOrd="0" destOrd="0" presId="urn:microsoft.com/office/officeart/2005/8/layout/radial6"/>
    <dgm:cxn modelId="{87777373-DD3E-4D25-A958-F9E18BA9EC9A}" type="presParOf" srcId="{762DA312-C264-47EF-B465-C3EFC21FCF8B}" destId="{67B68486-1B65-4BEE-A5F6-0EB661ED07BD}" srcOrd="1" destOrd="0" presId="urn:microsoft.com/office/officeart/2005/8/layout/radial6"/>
    <dgm:cxn modelId="{E6B6F67E-B07F-4B7A-84E7-7F4B2F06385A}" type="presParOf" srcId="{762DA312-C264-47EF-B465-C3EFC21FCF8B}" destId="{8795D1A2-2E2B-4D14-A173-7329B73DD892}" srcOrd="2" destOrd="0" presId="urn:microsoft.com/office/officeart/2005/8/layout/radial6"/>
    <dgm:cxn modelId="{371FA41C-0254-43B3-A691-7868D4186325}" type="presParOf" srcId="{762DA312-C264-47EF-B465-C3EFC21FCF8B}" destId="{3ED110AE-EF1B-4FCC-A69E-B93B2A42264C}" srcOrd="3" destOrd="0" presId="urn:microsoft.com/office/officeart/2005/8/layout/radial6"/>
    <dgm:cxn modelId="{99A8A42F-C2E6-46D4-86A9-8CAF7710EA33}" type="presParOf" srcId="{762DA312-C264-47EF-B465-C3EFC21FCF8B}" destId="{3D830EDB-9365-40E1-99CA-73CA56DFB1EC}" srcOrd="4" destOrd="0" presId="urn:microsoft.com/office/officeart/2005/8/layout/radial6"/>
    <dgm:cxn modelId="{0777D3F7-A570-4ECB-ACF4-0123999472AA}" type="presParOf" srcId="{762DA312-C264-47EF-B465-C3EFC21FCF8B}" destId="{3129AAD9-0513-4BFE-B537-1E81A0E27BBB}" srcOrd="5" destOrd="0" presId="urn:microsoft.com/office/officeart/2005/8/layout/radial6"/>
    <dgm:cxn modelId="{47FE51FC-97CB-4203-945D-3E4909667F36}" type="presParOf" srcId="{762DA312-C264-47EF-B465-C3EFC21FCF8B}" destId="{ED6B71CC-E75C-4C9F-A33E-BAE56B11A1E0}" srcOrd="6" destOrd="0" presId="urn:microsoft.com/office/officeart/2005/8/layout/radial6"/>
    <dgm:cxn modelId="{DAF47101-3FDA-4B14-B22B-CC3213026C46}" type="presParOf" srcId="{762DA312-C264-47EF-B465-C3EFC21FCF8B}" destId="{9FC64704-AEE6-4967-A9B6-AC91F2FC40FD}" srcOrd="7" destOrd="0" presId="urn:microsoft.com/office/officeart/2005/8/layout/radial6"/>
    <dgm:cxn modelId="{89C578AD-5124-48C4-94CC-58147D590928}" type="presParOf" srcId="{762DA312-C264-47EF-B465-C3EFC21FCF8B}" destId="{B0EA9F6F-8D03-4D80-A45E-1AA032EB739D}" srcOrd="8" destOrd="0" presId="urn:microsoft.com/office/officeart/2005/8/layout/radial6"/>
    <dgm:cxn modelId="{BABF0962-7C16-4CE6-AA60-ABB4E02D8D50}" type="presParOf" srcId="{762DA312-C264-47EF-B465-C3EFC21FCF8B}" destId="{F2FD4BD7-0885-4F37-AABC-4D7B59D7F563}" srcOrd="9" destOrd="0" presId="urn:microsoft.com/office/officeart/2005/8/layout/radial6"/>
    <dgm:cxn modelId="{6C294377-83C5-4A87-B0F4-E0DAA3743958}" type="presParOf" srcId="{762DA312-C264-47EF-B465-C3EFC21FCF8B}" destId="{8483D85E-FA13-4875-96FD-494A70A42F90}" srcOrd="10" destOrd="0" presId="urn:microsoft.com/office/officeart/2005/8/layout/radial6"/>
    <dgm:cxn modelId="{7DC1FF4D-ACD4-4018-B326-20E492E6252A}" type="presParOf" srcId="{762DA312-C264-47EF-B465-C3EFC21FCF8B}" destId="{A33F3E6B-C3C1-4CF8-B7D2-D95977F7D921}" srcOrd="11" destOrd="0" presId="urn:microsoft.com/office/officeart/2005/8/layout/radial6"/>
    <dgm:cxn modelId="{988811E9-7A05-48EC-B818-33C6421FA4F5}" type="presParOf" srcId="{762DA312-C264-47EF-B465-C3EFC21FCF8B}" destId="{738E73B0-8AD0-4CC1-8ECB-E8CA53E1CE0C}"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1D3C7F-FE36-4301-A79B-AB9ED26C808E}"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F51056EA-4F42-406A-9480-F09FB0B81C8B}">
      <dgm:prSet phldrT="[Text]"/>
      <dgm:spPr/>
      <dgm:t>
        <a:bodyPr/>
        <a:lstStyle/>
        <a:p>
          <a:r>
            <a:rPr lang="en-US" dirty="0"/>
            <a:t>Monetary Policy Tools</a:t>
          </a:r>
        </a:p>
      </dgm:t>
    </dgm:pt>
    <dgm:pt modelId="{28E94D44-1780-4CC1-9894-2B205447F701}" type="parTrans" cxnId="{822A0CBD-9392-43C3-AA09-261683FD1E10}">
      <dgm:prSet/>
      <dgm:spPr/>
      <dgm:t>
        <a:bodyPr/>
        <a:lstStyle/>
        <a:p>
          <a:endParaRPr lang="en-US"/>
        </a:p>
      </dgm:t>
    </dgm:pt>
    <dgm:pt modelId="{BF17B951-5F1B-4827-A1E3-6767D085D61E}" type="sibTrans" cxnId="{822A0CBD-9392-43C3-AA09-261683FD1E10}">
      <dgm:prSet/>
      <dgm:spPr/>
      <dgm:t>
        <a:bodyPr/>
        <a:lstStyle/>
        <a:p>
          <a:endParaRPr lang="en-US"/>
        </a:p>
      </dgm:t>
    </dgm:pt>
    <dgm:pt modelId="{6962DDBB-9F07-4A86-B4BD-7249405990CF}">
      <dgm:prSet phldrT="[Text]"/>
      <dgm:spPr/>
      <dgm:t>
        <a:bodyPr/>
        <a:lstStyle/>
        <a:p>
          <a:r>
            <a:rPr lang="en-US" dirty="0"/>
            <a:t>Used as an effective tool to target economic growth.</a:t>
          </a:r>
        </a:p>
      </dgm:t>
    </dgm:pt>
    <dgm:pt modelId="{A8156327-74DC-4DAD-A028-C8650FA5D610}" type="parTrans" cxnId="{5DE84C61-01D9-456A-A5BA-E5D7A20C6EEE}">
      <dgm:prSet/>
      <dgm:spPr/>
      <dgm:t>
        <a:bodyPr/>
        <a:lstStyle/>
        <a:p>
          <a:endParaRPr lang="en-US"/>
        </a:p>
      </dgm:t>
    </dgm:pt>
    <dgm:pt modelId="{606F6290-C84C-4AAA-98C2-08C35805B9CD}" type="sibTrans" cxnId="{5DE84C61-01D9-456A-A5BA-E5D7A20C6EEE}">
      <dgm:prSet/>
      <dgm:spPr/>
      <dgm:t>
        <a:bodyPr/>
        <a:lstStyle/>
        <a:p>
          <a:endParaRPr lang="en-US"/>
        </a:p>
      </dgm:t>
    </dgm:pt>
    <dgm:pt modelId="{13C67719-1781-46D5-90F3-F338C314E1D7}">
      <dgm:prSet phldrT="[Text]"/>
      <dgm:spPr/>
      <dgm:t>
        <a:bodyPr/>
        <a:lstStyle/>
        <a:p>
          <a:r>
            <a:rPr lang="en-US" dirty="0"/>
            <a:t>Used mainly to control money supply</a:t>
          </a:r>
        </a:p>
      </dgm:t>
    </dgm:pt>
    <dgm:pt modelId="{BCAF6304-0D70-47D1-95C2-3E01E961CCFC}" type="parTrans" cxnId="{067AECAD-3A90-401E-83C2-9132CF832669}">
      <dgm:prSet/>
      <dgm:spPr/>
      <dgm:t>
        <a:bodyPr/>
        <a:lstStyle/>
        <a:p>
          <a:endParaRPr lang="en-US"/>
        </a:p>
      </dgm:t>
    </dgm:pt>
    <dgm:pt modelId="{D7AFDD52-6C0C-4BDC-ACAC-B02456489BB3}" type="sibTrans" cxnId="{067AECAD-3A90-401E-83C2-9132CF832669}">
      <dgm:prSet/>
      <dgm:spPr/>
      <dgm:t>
        <a:bodyPr/>
        <a:lstStyle/>
        <a:p>
          <a:endParaRPr lang="en-US"/>
        </a:p>
      </dgm:t>
    </dgm:pt>
    <dgm:pt modelId="{2E1ABD11-471D-4BEC-9DD3-B2BE1392677E}">
      <dgm:prSet phldrT="[Text]"/>
      <dgm:spPr/>
      <dgm:t>
        <a:bodyPr/>
        <a:lstStyle/>
        <a:p>
          <a:r>
            <a:rPr lang="en-US" dirty="0"/>
            <a:t>Money supply</a:t>
          </a:r>
        </a:p>
      </dgm:t>
    </dgm:pt>
    <dgm:pt modelId="{A30BB16A-AD73-4206-9111-1BA52D0E61A9}" type="parTrans" cxnId="{950E6EC6-C2FB-4F83-A20A-30CB91C08A18}">
      <dgm:prSet/>
      <dgm:spPr/>
      <dgm:t>
        <a:bodyPr/>
        <a:lstStyle/>
        <a:p>
          <a:endParaRPr lang="en-US"/>
        </a:p>
      </dgm:t>
    </dgm:pt>
    <dgm:pt modelId="{6E16955E-B39C-4642-A02D-187F5F9D97ED}" type="sibTrans" cxnId="{950E6EC6-C2FB-4F83-A20A-30CB91C08A18}">
      <dgm:prSet/>
      <dgm:spPr/>
      <dgm:t>
        <a:bodyPr/>
        <a:lstStyle/>
        <a:p>
          <a:endParaRPr lang="en-US"/>
        </a:p>
      </dgm:t>
    </dgm:pt>
    <dgm:pt modelId="{497EDB04-F192-469E-AD5F-4BE680507EFC}">
      <dgm:prSet phldrT="[Text]"/>
      <dgm:spPr/>
      <dgm:t>
        <a:bodyPr/>
        <a:lstStyle/>
        <a:p>
          <a:r>
            <a:rPr lang="en-US" dirty="0"/>
            <a:t>Determines the total amount of currency floating in the economy.</a:t>
          </a:r>
        </a:p>
      </dgm:t>
    </dgm:pt>
    <dgm:pt modelId="{ECBE283E-0A39-43C4-80A3-70E2B80DC580}" type="parTrans" cxnId="{CB91C217-7FC4-433C-9E5B-6C60CD00CC6E}">
      <dgm:prSet/>
      <dgm:spPr/>
      <dgm:t>
        <a:bodyPr/>
        <a:lstStyle/>
        <a:p>
          <a:endParaRPr lang="en-US"/>
        </a:p>
      </dgm:t>
    </dgm:pt>
    <dgm:pt modelId="{E6B4DE0B-43FF-4935-B3A5-5D2800B4C07F}" type="sibTrans" cxnId="{CB91C217-7FC4-433C-9E5B-6C60CD00CC6E}">
      <dgm:prSet/>
      <dgm:spPr/>
      <dgm:t>
        <a:bodyPr/>
        <a:lstStyle/>
        <a:p>
          <a:endParaRPr lang="en-US"/>
        </a:p>
      </dgm:t>
    </dgm:pt>
    <dgm:pt modelId="{0AD4579A-0778-4C5E-B261-D5D9DA2B5248}">
      <dgm:prSet phldrT="[Text]"/>
      <dgm:spPr/>
      <dgm:t>
        <a:bodyPr/>
        <a:lstStyle/>
        <a:p>
          <a:r>
            <a:rPr lang="en-US" dirty="0"/>
            <a:t>Is considered as a major factor for inflation and Growth</a:t>
          </a:r>
        </a:p>
      </dgm:t>
    </dgm:pt>
    <dgm:pt modelId="{E6787781-F77B-4D44-8C75-1037B15E567B}" type="parTrans" cxnId="{A2228EB9-5A4C-43BE-91E2-376E437A5B00}">
      <dgm:prSet/>
      <dgm:spPr/>
      <dgm:t>
        <a:bodyPr/>
        <a:lstStyle/>
        <a:p>
          <a:endParaRPr lang="en-US"/>
        </a:p>
      </dgm:t>
    </dgm:pt>
    <dgm:pt modelId="{EE1975C8-3E29-4C60-AD75-1AB448F8A9BF}" type="sibTrans" cxnId="{A2228EB9-5A4C-43BE-91E2-376E437A5B00}">
      <dgm:prSet/>
      <dgm:spPr/>
      <dgm:t>
        <a:bodyPr/>
        <a:lstStyle/>
        <a:p>
          <a:endParaRPr lang="en-US"/>
        </a:p>
      </dgm:t>
    </dgm:pt>
    <dgm:pt modelId="{9DC859B7-159B-4F97-8FEE-26D81BF0A55A}">
      <dgm:prSet phldrT="[Text]"/>
      <dgm:spPr/>
      <dgm:t>
        <a:bodyPr/>
        <a:lstStyle/>
        <a:p>
          <a:r>
            <a:rPr lang="en-US" dirty="0"/>
            <a:t>Inflation &amp; Growth</a:t>
          </a:r>
        </a:p>
      </dgm:t>
    </dgm:pt>
    <dgm:pt modelId="{E47042D5-2627-49F5-8536-36E5F8D2EF9F}" type="parTrans" cxnId="{8F6B7428-4A6E-4016-884E-3D1E9EF220B1}">
      <dgm:prSet/>
      <dgm:spPr/>
      <dgm:t>
        <a:bodyPr/>
        <a:lstStyle/>
        <a:p>
          <a:endParaRPr lang="en-US"/>
        </a:p>
      </dgm:t>
    </dgm:pt>
    <dgm:pt modelId="{E821E0B3-5DE4-4396-8983-B2FC7CF40D8D}" type="sibTrans" cxnId="{8F6B7428-4A6E-4016-884E-3D1E9EF220B1}">
      <dgm:prSet/>
      <dgm:spPr/>
      <dgm:t>
        <a:bodyPr/>
        <a:lstStyle/>
        <a:p>
          <a:endParaRPr lang="en-US"/>
        </a:p>
      </dgm:t>
    </dgm:pt>
    <dgm:pt modelId="{1B3EC7B4-04D7-4ADD-BC35-6DCAA222E33D}">
      <dgm:prSet phldrT="[Text]"/>
      <dgm:spPr/>
      <dgm:t>
        <a:bodyPr/>
        <a:lstStyle/>
        <a:p>
          <a:r>
            <a:rPr lang="en-US" dirty="0"/>
            <a:t>Rise/fall in general price level</a:t>
          </a:r>
        </a:p>
      </dgm:t>
    </dgm:pt>
    <dgm:pt modelId="{3ED5F1A3-A2C5-4E31-9BD2-E7B27F5C4DC1}" type="parTrans" cxnId="{5F701EFB-45CC-44E3-A832-838E6755F931}">
      <dgm:prSet/>
      <dgm:spPr/>
      <dgm:t>
        <a:bodyPr/>
        <a:lstStyle/>
        <a:p>
          <a:endParaRPr lang="en-US"/>
        </a:p>
      </dgm:t>
    </dgm:pt>
    <dgm:pt modelId="{37DA382F-BFD9-4651-80CC-CBEB73821219}" type="sibTrans" cxnId="{5F701EFB-45CC-44E3-A832-838E6755F931}">
      <dgm:prSet/>
      <dgm:spPr/>
      <dgm:t>
        <a:bodyPr/>
        <a:lstStyle/>
        <a:p>
          <a:endParaRPr lang="en-US"/>
        </a:p>
      </dgm:t>
    </dgm:pt>
    <dgm:pt modelId="{E7CCD31E-4EA2-4CC0-9D8E-000100E31CB8}">
      <dgm:prSet phldrT="[Text]"/>
      <dgm:spPr/>
      <dgm:t>
        <a:bodyPr/>
        <a:lstStyle/>
        <a:p>
          <a:r>
            <a:rPr lang="en-US" dirty="0"/>
            <a:t>Affects the economic growth of the country</a:t>
          </a:r>
        </a:p>
      </dgm:t>
    </dgm:pt>
    <dgm:pt modelId="{4AD90EC9-6D32-48B1-9B69-12763149B505}" type="parTrans" cxnId="{3A28B44A-4329-4678-81FC-BA98399D39CA}">
      <dgm:prSet/>
      <dgm:spPr/>
      <dgm:t>
        <a:bodyPr/>
        <a:lstStyle/>
        <a:p>
          <a:endParaRPr lang="en-US"/>
        </a:p>
      </dgm:t>
    </dgm:pt>
    <dgm:pt modelId="{B24323D0-2623-4E0E-B486-C37F34A2EC3F}" type="sibTrans" cxnId="{3A28B44A-4329-4678-81FC-BA98399D39CA}">
      <dgm:prSet/>
      <dgm:spPr/>
      <dgm:t>
        <a:bodyPr/>
        <a:lstStyle/>
        <a:p>
          <a:endParaRPr lang="en-US"/>
        </a:p>
      </dgm:t>
    </dgm:pt>
    <dgm:pt modelId="{86D0E192-05D6-41B8-8E2C-34EB18562303}">
      <dgm:prSet phldrT="[Text]"/>
      <dgm:spPr/>
      <dgm:t>
        <a:bodyPr/>
        <a:lstStyle/>
        <a:p>
          <a:endParaRPr lang="en-US" dirty="0"/>
        </a:p>
      </dgm:t>
    </dgm:pt>
    <dgm:pt modelId="{AC86B5DB-3F72-43D5-8051-52844718A8F9}" type="parTrans" cxnId="{7A346B87-B145-4853-8464-14C03435012C}">
      <dgm:prSet/>
      <dgm:spPr/>
      <dgm:t>
        <a:bodyPr/>
        <a:lstStyle/>
        <a:p>
          <a:endParaRPr lang="en-US"/>
        </a:p>
      </dgm:t>
    </dgm:pt>
    <dgm:pt modelId="{9BC9D98C-6C41-4865-9266-61CF2118AF3A}" type="sibTrans" cxnId="{7A346B87-B145-4853-8464-14C03435012C}">
      <dgm:prSet/>
      <dgm:spPr/>
      <dgm:t>
        <a:bodyPr/>
        <a:lstStyle/>
        <a:p>
          <a:endParaRPr lang="en-US"/>
        </a:p>
      </dgm:t>
    </dgm:pt>
    <dgm:pt modelId="{CA7DB80F-5E24-40C8-9659-2F30358DEAD8}">
      <dgm:prSet phldrT="[Text]"/>
      <dgm:spPr/>
      <dgm:t>
        <a:bodyPr/>
        <a:lstStyle/>
        <a:p>
          <a:endParaRPr lang="en-US" dirty="0"/>
        </a:p>
      </dgm:t>
    </dgm:pt>
    <dgm:pt modelId="{70A03F67-02E2-41C1-A259-900F9F8A230F}" type="parTrans" cxnId="{B539AC0C-CF39-4308-912F-7209624302C0}">
      <dgm:prSet/>
      <dgm:spPr/>
      <dgm:t>
        <a:bodyPr/>
        <a:lstStyle/>
        <a:p>
          <a:endParaRPr lang="en-US"/>
        </a:p>
      </dgm:t>
    </dgm:pt>
    <dgm:pt modelId="{7D69D73F-D39D-43AB-BDC9-21B6604672CF}" type="sibTrans" cxnId="{B539AC0C-CF39-4308-912F-7209624302C0}">
      <dgm:prSet/>
      <dgm:spPr/>
      <dgm:t>
        <a:bodyPr/>
        <a:lstStyle/>
        <a:p>
          <a:endParaRPr lang="en-US"/>
        </a:p>
      </dgm:t>
    </dgm:pt>
    <dgm:pt modelId="{377213A3-9EDF-446F-A464-8EB41881936D}">
      <dgm:prSet phldrT="[Text]"/>
      <dgm:spPr/>
      <dgm:t>
        <a:bodyPr/>
        <a:lstStyle/>
        <a:p>
          <a:endParaRPr lang="en-US" dirty="0"/>
        </a:p>
      </dgm:t>
    </dgm:pt>
    <dgm:pt modelId="{E99CF6D5-2B73-4706-A9E7-B13C71556F78}" type="parTrans" cxnId="{79F1054D-8929-4F60-8272-8BD89274D405}">
      <dgm:prSet/>
      <dgm:spPr/>
      <dgm:t>
        <a:bodyPr/>
        <a:lstStyle/>
        <a:p>
          <a:endParaRPr lang="en-US"/>
        </a:p>
      </dgm:t>
    </dgm:pt>
    <dgm:pt modelId="{F746BBC0-8AAB-4911-8A26-2C16618DEF99}" type="sibTrans" cxnId="{79F1054D-8929-4F60-8272-8BD89274D405}">
      <dgm:prSet/>
      <dgm:spPr/>
      <dgm:t>
        <a:bodyPr/>
        <a:lstStyle/>
        <a:p>
          <a:endParaRPr lang="en-US"/>
        </a:p>
      </dgm:t>
    </dgm:pt>
    <dgm:pt modelId="{5E09ECF5-CDE0-44A0-AB6A-6ADB89838ABE}" type="pres">
      <dgm:prSet presAssocID="{7C1D3C7F-FE36-4301-A79B-AB9ED26C808E}" presName="Name0" presStyleCnt="0">
        <dgm:presLayoutVars>
          <dgm:dir/>
          <dgm:animLvl val="lvl"/>
          <dgm:resizeHandles val="exact"/>
        </dgm:presLayoutVars>
      </dgm:prSet>
      <dgm:spPr/>
    </dgm:pt>
    <dgm:pt modelId="{67974264-277D-45F4-9735-2AB00275BF50}" type="pres">
      <dgm:prSet presAssocID="{7C1D3C7F-FE36-4301-A79B-AB9ED26C808E}" presName="tSp" presStyleCnt="0"/>
      <dgm:spPr/>
    </dgm:pt>
    <dgm:pt modelId="{B48224DD-5DEE-4B8E-AE48-8D3F1EB25487}" type="pres">
      <dgm:prSet presAssocID="{7C1D3C7F-FE36-4301-A79B-AB9ED26C808E}" presName="bSp" presStyleCnt="0"/>
      <dgm:spPr/>
    </dgm:pt>
    <dgm:pt modelId="{489FCE61-53F9-476E-9161-45905271A044}" type="pres">
      <dgm:prSet presAssocID="{7C1D3C7F-FE36-4301-A79B-AB9ED26C808E}" presName="process" presStyleCnt="0"/>
      <dgm:spPr/>
    </dgm:pt>
    <dgm:pt modelId="{D839AECB-3BE4-4862-817F-BC7C81C6A1F6}" type="pres">
      <dgm:prSet presAssocID="{F51056EA-4F42-406A-9480-F09FB0B81C8B}" presName="composite1" presStyleCnt="0"/>
      <dgm:spPr/>
    </dgm:pt>
    <dgm:pt modelId="{D2054E0A-C285-4749-8464-D90A2956A51F}" type="pres">
      <dgm:prSet presAssocID="{F51056EA-4F42-406A-9480-F09FB0B81C8B}" presName="dummyNode1" presStyleLbl="node1" presStyleIdx="0" presStyleCnt="3"/>
      <dgm:spPr/>
    </dgm:pt>
    <dgm:pt modelId="{A923C3D2-382A-4666-9A84-D34072C44EA4}" type="pres">
      <dgm:prSet presAssocID="{F51056EA-4F42-406A-9480-F09FB0B81C8B}" presName="childNode1" presStyleLbl="bgAcc1" presStyleIdx="0" presStyleCnt="3">
        <dgm:presLayoutVars>
          <dgm:bulletEnabled val="1"/>
        </dgm:presLayoutVars>
      </dgm:prSet>
      <dgm:spPr/>
    </dgm:pt>
    <dgm:pt modelId="{06117AD9-A6C1-4C56-8EC0-C37F79FD3671}" type="pres">
      <dgm:prSet presAssocID="{F51056EA-4F42-406A-9480-F09FB0B81C8B}" presName="childNode1tx" presStyleLbl="bgAcc1" presStyleIdx="0" presStyleCnt="3">
        <dgm:presLayoutVars>
          <dgm:bulletEnabled val="1"/>
        </dgm:presLayoutVars>
      </dgm:prSet>
      <dgm:spPr/>
    </dgm:pt>
    <dgm:pt modelId="{333BCDF6-3F62-4ED8-B069-B234F7309DD6}" type="pres">
      <dgm:prSet presAssocID="{F51056EA-4F42-406A-9480-F09FB0B81C8B}" presName="parentNode1" presStyleLbl="node1" presStyleIdx="0" presStyleCnt="3">
        <dgm:presLayoutVars>
          <dgm:chMax val="1"/>
          <dgm:bulletEnabled val="1"/>
        </dgm:presLayoutVars>
      </dgm:prSet>
      <dgm:spPr/>
    </dgm:pt>
    <dgm:pt modelId="{AB1E431F-5CA9-4F91-8CC5-C626B414D1E2}" type="pres">
      <dgm:prSet presAssocID="{F51056EA-4F42-406A-9480-F09FB0B81C8B}" presName="connSite1" presStyleCnt="0"/>
      <dgm:spPr/>
    </dgm:pt>
    <dgm:pt modelId="{BEAB1127-2F92-45CC-8BF3-795ABAD7047D}" type="pres">
      <dgm:prSet presAssocID="{BF17B951-5F1B-4827-A1E3-6767D085D61E}" presName="Name9" presStyleLbl="sibTrans2D1" presStyleIdx="0" presStyleCnt="2"/>
      <dgm:spPr/>
    </dgm:pt>
    <dgm:pt modelId="{38780F3A-D4C0-4531-994F-6EC2018DF08A}" type="pres">
      <dgm:prSet presAssocID="{2E1ABD11-471D-4BEC-9DD3-B2BE1392677E}" presName="composite2" presStyleCnt="0"/>
      <dgm:spPr/>
    </dgm:pt>
    <dgm:pt modelId="{4A9EA3ED-F250-4681-835A-D1A3BB43A64C}" type="pres">
      <dgm:prSet presAssocID="{2E1ABD11-471D-4BEC-9DD3-B2BE1392677E}" presName="dummyNode2" presStyleLbl="node1" presStyleIdx="0" presStyleCnt="3"/>
      <dgm:spPr/>
    </dgm:pt>
    <dgm:pt modelId="{3ACF4576-3974-464D-B69B-AA189877FBC1}" type="pres">
      <dgm:prSet presAssocID="{2E1ABD11-471D-4BEC-9DD3-B2BE1392677E}" presName="childNode2" presStyleLbl="bgAcc1" presStyleIdx="1" presStyleCnt="3">
        <dgm:presLayoutVars>
          <dgm:bulletEnabled val="1"/>
        </dgm:presLayoutVars>
      </dgm:prSet>
      <dgm:spPr/>
    </dgm:pt>
    <dgm:pt modelId="{D5BBA4C1-0717-4B9F-8A18-25D8FDB7A1AD}" type="pres">
      <dgm:prSet presAssocID="{2E1ABD11-471D-4BEC-9DD3-B2BE1392677E}" presName="childNode2tx" presStyleLbl="bgAcc1" presStyleIdx="1" presStyleCnt="3">
        <dgm:presLayoutVars>
          <dgm:bulletEnabled val="1"/>
        </dgm:presLayoutVars>
      </dgm:prSet>
      <dgm:spPr/>
    </dgm:pt>
    <dgm:pt modelId="{6C549052-22CB-44C6-9CEA-C811F76DC15C}" type="pres">
      <dgm:prSet presAssocID="{2E1ABD11-471D-4BEC-9DD3-B2BE1392677E}" presName="parentNode2" presStyleLbl="node1" presStyleIdx="1" presStyleCnt="3">
        <dgm:presLayoutVars>
          <dgm:chMax val="0"/>
          <dgm:bulletEnabled val="1"/>
        </dgm:presLayoutVars>
      </dgm:prSet>
      <dgm:spPr/>
    </dgm:pt>
    <dgm:pt modelId="{9BF577C5-F63C-4F51-8A47-636F0297B915}" type="pres">
      <dgm:prSet presAssocID="{2E1ABD11-471D-4BEC-9DD3-B2BE1392677E}" presName="connSite2" presStyleCnt="0"/>
      <dgm:spPr/>
    </dgm:pt>
    <dgm:pt modelId="{B7A2BEEA-D526-4233-A789-C078E79757D7}" type="pres">
      <dgm:prSet presAssocID="{6E16955E-B39C-4642-A02D-187F5F9D97ED}" presName="Name18" presStyleLbl="sibTrans2D1" presStyleIdx="1" presStyleCnt="2"/>
      <dgm:spPr/>
    </dgm:pt>
    <dgm:pt modelId="{2A4A1630-9C41-43A6-B03A-A742742C47F2}" type="pres">
      <dgm:prSet presAssocID="{9DC859B7-159B-4F97-8FEE-26D81BF0A55A}" presName="composite1" presStyleCnt="0"/>
      <dgm:spPr/>
    </dgm:pt>
    <dgm:pt modelId="{3D2CEBAC-9D0D-429A-9538-F09A3342E9A5}" type="pres">
      <dgm:prSet presAssocID="{9DC859B7-159B-4F97-8FEE-26D81BF0A55A}" presName="dummyNode1" presStyleLbl="node1" presStyleIdx="1" presStyleCnt="3"/>
      <dgm:spPr/>
    </dgm:pt>
    <dgm:pt modelId="{140B5FAF-59C9-42E0-A00B-06EAF43EF363}" type="pres">
      <dgm:prSet presAssocID="{9DC859B7-159B-4F97-8FEE-26D81BF0A55A}" presName="childNode1" presStyleLbl="bgAcc1" presStyleIdx="2" presStyleCnt="3">
        <dgm:presLayoutVars>
          <dgm:bulletEnabled val="1"/>
        </dgm:presLayoutVars>
      </dgm:prSet>
      <dgm:spPr/>
    </dgm:pt>
    <dgm:pt modelId="{3340419E-3935-40BD-8BD2-998C66AE69E2}" type="pres">
      <dgm:prSet presAssocID="{9DC859B7-159B-4F97-8FEE-26D81BF0A55A}" presName="childNode1tx" presStyleLbl="bgAcc1" presStyleIdx="2" presStyleCnt="3">
        <dgm:presLayoutVars>
          <dgm:bulletEnabled val="1"/>
        </dgm:presLayoutVars>
      </dgm:prSet>
      <dgm:spPr/>
    </dgm:pt>
    <dgm:pt modelId="{EDBE6CD6-856F-4F8B-84E5-A0088D9E9DE8}" type="pres">
      <dgm:prSet presAssocID="{9DC859B7-159B-4F97-8FEE-26D81BF0A55A}" presName="parentNode1" presStyleLbl="node1" presStyleIdx="2" presStyleCnt="3">
        <dgm:presLayoutVars>
          <dgm:chMax val="1"/>
          <dgm:bulletEnabled val="1"/>
        </dgm:presLayoutVars>
      </dgm:prSet>
      <dgm:spPr/>
    </dgm:pt>
    <dgm:pt modelId="{BAE8C72D-4D44-451B-AD21-79EF66B26BF3}" type="pres">
      <dgm:prSet presAssocID="{9DC859B7-159B-4F97-8FEE-26D81BF0A55A}" presName="connSite1" presStyleCnt="0"/>
      <dgm:spPr/>
    </dgm:pt>
  </dgm:ptLst>
  <dgm:cxnLst>
    <dgm:cxn modelId="{4429D502-2F16-4690-BE5A-211875314C9A}" type="presOf" srcId="{86D0E192-05D6-41B8-8E2C-34EB18562303}" destId="{A923C3D2-382A-4666-9A84-D34072C44EA4}" srcOrd="0" destOrd="1" presId="urn:microsoft.com/office/officeart/2005/8/layout/hProcess4"/>
    <dgm:cxn modelId="{C9034808-F115-4679-BEBA-8B97895ECDAE}" type="presOf" srcId="{6962DDBB-9F07-4A86-B4BD-7249405990CF}" destId="{A923C3D2-382A-4666-9A84-D34072C44EA4}" srcOrd="0" destOrd="0" presId="urn:microsoft.com/office/officeart/2005/8/layout/hProcess4"/>
    <dgm:cxn modelId="{B539AC0C-CF39-4308-912F-7209624302C0}" srcId="{2E1ABD11-471D-4BEC-9DD3-B2BE1392677E}" destId="{CA7DB80F-5E24-40C8-9659-2F30358DEAD8}" srcOrd="1" destOrd="0" parTransId="{70A03F67-02E2-41C1-A259-900F9F8A230F}" sibTransId="{7D69D73F-D39D-43AB-BDC9-21B6604672CF}"/>
    <dgm:cxn modelId="{42164313-53F6-4D27-B269-9D29FC7E6B18}" type="presOf" srcId="{6E16955E-B39C-4642-A02D-187F5F9D97ED}" destId="{B7A2BEEA-D526-4233-A789-C078E79757D7}" srcOrd="0" destOrd="0" presId="urn:microsoft.com/office/officeart/2005/8/layout/hProcess4"/>
    <dgm:cxn modelId="{CB91C217-7FC4-433C-9E5B-6C60CD00CC6E}" srcId="{2E1ABD11-471D-4BEC-9DD3-B2BE1392677E}" destId="{497EDB04-F192-469E-AD5F-4BE680507EFC}" srcOrd="0" destOrd="0" parTransId="{ECBE283E-0A39-43C4-80A3-70E2B80DC580}" sibTransId="{E6B4DE0B-43FF-4935-B3A5-5D2800B4C07F}"/>
    <dgm:cxn modelId="{FE134425-A92E-4BDF-A6C4-E5F19202397A}" type="presOf" srcId="{BF17B951-5F1B-4827-A1E3-6767D085D61E}" destId="{BEAB1127-2F92-45CC-8BF3-795ABAD7047D}" srcOrd="0" destOrd="0" presId="urn:microsoft.com/office/officeart/2005/8/layout/hProcess4"/>
    <dgm:cxn modelId="{8F6B7428-4A6E-4016-884E-3D1E9EF220B1}" srcId="{7C1D3C7F-FE36-4301-A79B-AB9ED26C808E}" destId="{9DC859B7-159B-4F97-8FEE-26D81BF0A55A}" srcOrd="2" destOrd="0" parTransId="{E47042D5-2627-49F5-8536-36E5F8D2EF9F}" sibTransId="{E821E0B3-5DE4-4396-8983-B2FC7CF40D8D}"/>
    <dgm:cxn modelId="{FF084430-56FD-4281-8299-6EA866DDF7FC}" type="presOf" srcId="{F51056EA-4F42-406A-9480-F09FB0B81C8B}" destId="{333BCDF6-3F62-4ED8-B069-B234F7309DD6}" srcOrd="0" destOrd="0" presId="urn:microsoft.com/office/officeart/2005/8/layout/hProcess4"/>
    <dgm:cxn modelId="{CCA09234-A2C3-47AA-B548-4DEBC81EBA33}" type="presOf" srcId="{E7CCD31E-4EA2-4CC0-9D8E-000100E31CB8}" destId="{140B5FAF-59C9-42E0-A00B-06EAF43EF363}" srcOrd="0" destOrd="2" presId="urn:microsoft.com/office/officeart/2005/8/layout/hProcess4"/>
    <dgm:cxn modelId="{5DE84C61-01D9-456A-A5BA-E5D7A20C6EEE}" srcId="{F51056EA-4F42-406A-9480-F09FB0B81C8B}" destId="{6962DDBB-9F07-4A86-B4BD-7249405990CF}" srcOrd="0" destOrd="0" parTransId="{A8156327-74DC-4DAD-A028-C8650FA5D610}" sibTransId="{606F6290-C84C-4AAA-98C2-08C35805B9CD}"/>
    <dgm:cxn modelId="{94C7F766-B859-4DAE-A18D-C1CFFA5967C2}" type="presOf" srcId="{497EDB04-F192-469E-AD5F-4BE680507EFC}" destId="{D5BBA4C1-0717-4B9F-8A18-25D8FDB7A1AD}" srcOrd="1" destOrd="0" presId="urn:microsoft.com/office/officeart/2005/8/layout/hProcess4"/>
    <dgm:cxn modelId="{FE406B6A-AA0A-4FD0-8829-0F9D62415719}" type="presOf" srcId="{0AD4579A-0778-4C5E-B261-D5D9DA2B5248}" destId="{D5BBA4C1-0717-4B9F-8A18-25D8FDB7A1AD}" srcOrd="1" destOrd="2" presId="urn:microsoft.com/office/officeart/2005/8/layout/hProcess4"/>
    <dgm:cxn modelId="{3A28B44A-4329-4678-81FC-BA98399D39CA}" srcId="{9DC859B7-159B-4F97-8FEE-26D81BF0A55A}" destId="{E7CCD31E-4EA2-4CC0-9D8E-000100E31CB8}" srcOrd="2" destOrd="0" parTransId="{4AD90EC9-6D32-48B1-9B69-12763149B505}" sibTransId="{B24323D0-2623-4E0E-B486-C37F34A2EC3F}"/>
    <dgm:cxn modelId="{79F1054D-8929-4F60-8272-8BD89274D405}" srcId="{9DC859B7-159B-4F97-8FEE-26D81BF0A55A}" destId="{377213A3-9EDF-446F-A464-8EB41881936D}" srcOrd="1" destOrd="0" parTransId="{E99CF6D5-2B73-4706-A9E7-B13C71556F78}" sibTransId="{F746BBC0-8AAB-4911-8A26-2C16618DEF99}"/>
    <dgm:cxn modelId="{F83F8074-3F83-4AD8-9D0C-E573BBF2EE19}" type="presOf" srcId="{6962DDBB-9F07-4A86-B4BD-7249405990CF}" destId="{06117AD9-A6C1-4C56-8EC0-C37F79FD3671}" srcOrd="1" destOrd="0" presId="urn:microsoft.com/office/officeart/2005/8/layout/hProcess4"/>
    <dgm:cxn modelId="{19610275-F72E-4862-9E84-605033830AFA}" type="presOf" srcId="{0AD4579A-0778-4C5E-B261-D5D9DA2B5248}" destId="{3ACF4576-3974-464D-B69B-AA189877FBC1}" srcOrd="0" destOrd="2" presId="urn:microsoft.com/office/officeart/2005/8/layout/hProcess4"/>
    <dgm:cxn modelId="{4D68E958-AF18-4563-96D8-588C170F0884}" type="presOf" srcId="{CA7DB80F-5E24-40C8-9659-2F30358DEAD8}" destId="{3ACF4576-3974-464D-B69B-AA189877FBC1}" srcOrd="0" destOrd="1" presId="urn:microsoft.com/office/officeart/2005/8/layout/hProcess4"/>
    <dgm:cxn modelId="{53D13F85-4347-49FE-854D-E9D8116FA289}" type="presOf" srcId="{E7CCD31E-4EA2-4CC0-9D8E-000100E31CB8}" destId="{3340419E-3935-40BD-8BD2-998C66AE69E2}" srcOrd="1" destOrd="2" presId="urn:microsoft.com/office/officeart/2005/8/layout/hProcess4"/>
    <dgm:cxn modelId="{7A346B87-B145-4853-8464-14C03435012C}" srcId="{F51056EA-4F42-406A-9480-F09FB0B81C8B}" destId="{86D0E192-05D6-41B8-8E2C-34EB18562303}" srcOrd="1" destOrd="0" parTransId="{AC86B5DB-3F72-43D5-8051-52844718A8F9}" sibTransId="{9BC9D98C-6C41-4865-9266-61CF2118AF3A}"/>
    <dgm:cxn modelId="{88F90688-79A9-4718-A053-E89ADFD38209}" type="presOf" srcId="{377213A3-9EDF-446F-A464-8EB41881936D}" destId="{140B5FAF-59C9-42E0-A00B-06EAF43EF363}" srcOrd="0" destOrd="1" presId="urn:microsoft.com/office/officeart/2005/8/layout/hProcess4"/>
    <dgm:cxn modelId="{D391938B-5078-462E-B02C-DFF9A815AE25}" type="presOf" srcId="{377213A3-9EDF-446F-A464-8EB41881936D}" destId="{3340419E-3935-40BD-8BD2-998C66AE69E2}" srcOrd="1" destOrd="1" presId="urn:microsoft.com/office/officeart/2005/8/layout/hProcess4"/>
    <dgm:cxn modelId="{EE114E90-CB26-43D4-B109-8AC2DB3A0538}" type="presOf" srcId="{13C67719-1781-46D5-90F3-F338C314E1D7}" destId="{A923C3D2-382A-4666-9A84-D34072C44EA4}" srcOrd="0" destOrd="2" presId="urn:microsoft.com/office/officeart/2005/8/layout/hProcess4"/>
    <dgm:cxn modelId="{D0BC4B9A-DB34-4F61-B5E7-6503E8A05C14}" type="presOf" srcId="{13C67719-1781-46D5-90F3-F338C314E1D7}" destId="{06117AD9-A6C1-4C56-8EC0-C37F79FD3671}" srcOrd="1" destOrd="2" presId="urn:microsoft.com/office/officeart/2005/8/layout/hProcess4"/>
    <dgm:cxn modelId="{067AECAD-3A90-401E-83C2-9132CF832669}" srcId="{F51056EA-4F42-406A-9480-F09FB0B81C8B}" destId="{13C67719-1781-46D5-90F3-F338C314E1D7}" srcOrd="2" destOrd="0" parTransId="{BCAF6304-0D70-47D1-95C2-3E01E961CCFC}" sibTransId="{D7AFDD52-6C0C-4BDC-ACAC-B02456489BB3}"/>
    <dgm:cxn modelId="{D14C13B3-19F5-45B6-86E2-0D7A642C64B6}" type="presOf" srcId="{86D0E192-05D6-41B8-8E2C-34EB18562303}" destId="{06117AD9-A6C1-4C56-8EC0-C37F79FD3671}" srcOrd="1" destOrd="1" presId="urn:microsoft.com/office/officeart/2005/8/layout/hProcess4"/>
    <dgm:cxn modelId="{C7DF8AB3-BEEF-4BF0-B3C1-28F648962F04}" type="presOf" srcId="{497EDB04-F192-469E-AD5F-4BE680507EFC}" destId="{3ACF4576-3974-464D-B69B-AA189877FBC1}" srcOrd="0" destOrd="0" presId="urn:microsoft.com/office/officeart/2005/8/layout/hProcess4"/>
    <dgm:cxn modelId="{BC41BDB7-AE4E-4764-AC99-34E5383AE954}" type="presOf" srcId="{9DC859B7-159B-4F97-8FEE-26D81BF0A55A}" destId="{EDBE6CD6-856F-4F8B-84E5-A0088D9E9DE8}" srcOrd="0" destOrd="0" presId="urn:microsoft.com/office/officeart/2005/8/layout/hProcess4"/>
    <dgm:cxn modelId="{530F32B8-0098-45B5-936A-CB2CD9135D1B}" type="presOf" srcId="{2E1ABD11-471D-4BEC-9DD3-B2BE1392677E}" destId="{6C549052-22CB-44C6-9CEA-C811F76DC15C}" srcOrd="0" destOrd="0" presId="urn:microsoft.com/office/officeart/2005/8/layout/hProcess4"/>
    <dgm:cxn modelId="{A2228EB9-5A4C-43BE-91E2-376E437A5B00}" srcId="{2E1ABD11-471D-4BEC-9DD3-B2BE1392677E}" destId="{0AD4579A-0778-4C5E-B261-D5D9DA2B5248}" srcOrd="2" destOrd="0" parTransId="{E6787781-F77B-4D44-8C75-1037B15E567B}" sibTransId="{EE1975C8-3E29-4C60-AD75-1AB448F8A9BF}"/>
    <dgm:cxn modelId="{E59AB2BC-FDCE-487D-97F6-4D0B27D13DD4}" type="presOf" srcId="{1B3EC7B4-04D7-4ADD-BC35-6DCAA222E33D}" destId="{140B5FAF-59C9-42E0-A00B-06EAF43EF363}" srcOrd="0" destOrd="0" presId="urn:microsoft.com/office/officeart/2005/8/layout/hProcess4"/>
    <dgm:cxn modelId="{822A0CBD-9392-43C3-AA09-261683FD1E10}" srcId="{7C1D3C7F-FE36-4301-A79B-AB9ED26C808E}" destId="{F51056EA-4F42-406A-9480-F09FB0B81C8B}" srcOrd="0" destOrd="0" parTransId="{28E94D44-1780-4CC1-9894-2B205447F701}" sibTransId="{BF17B951-5F1B-4827-A1E3-6767D085D61E}"/>
    <dgm:cxn modelId="{A28518C3-D4CE-4EEF-A27D-7C838FA32A2A}" type="presOf" srcId="{CA7DB80F-5E24-40C8-9659-2F30358DEAD8}" destId="{D5BBA4C1-0717-4B9F-8A18-25D8FDB7A1AD}" srcOrd="1" destOrd="1" presId="urn:microsoft.com/office/officeart/2005/8/layout/hProcess4"/>
    <dgm:cxn modelId="{950E6EC6-C2FB-4F83-A20A-30CB91C08A18}" srcId="{7C1D3C7F-FE36-4301-A79B-AB9ED26C808E}" destId="{2E1ABD11-471D-4BEC-9DD3-B2BE1392677E}" srcOrd="1" destOrd="0" parTransId="{A30BB16A-AD73-4206-9111-1BA52D0E61A9}" sibTransId="{6E16955E-B39C-4642-A02D-187F5F9D97ED}"/>
    <dgm:cxn modelId="{E236D0DA-17B0-4EEB-8111-B9B2133FA5AF}" type="presOf" srcId="{7C1D3C7F-FE36-4301-A79B-AB9ED26C808E}" destId="{5E09ECF5-CDE0-44A0-AB6A-6ADB89838ABE}" srcOrd="0" destOrd="0" presId="urn:microsoft.com/office/officeart/2005/8/layout/hProcess4"/>
    <dgm:cxn modelId="{19C83DE3-7EAF-4C7E-A614-D142161FB647}" type="presOf" srcId="{1B3EC7B4-04D7-4ADD-BC35-6DCAA222E33D}" destId="{3340419E-3935-40BD-8BD2-998C66AE69E2}" srcOrd="1" destOrd="0" presId="urn:microsoft.com/office/officeart/2005/8/layout/hProcess4"/>
    <dgm:cxn modelId="{5F701EFB-45CC-44E3-A832-838E6755F931}" srcId="{9DC859B7-159B-4F97-8FEE-26D81BF0A55A}" destId="{1B3EC7B4-04D7-4ADD-BC35-6DCAA222E33D}" srcOrd="0" destOrd="0" parTransId="{3ED5F1A3-A2C5-4E31-9BD2-E7B27F5C4DC1}" sibTransId="{37DA382F-BFD9-4651-80CC-CBEB73821219}"/>
    <dgm:cxn modelId="{F70187CA-F7DC-4BD6-B388-D1293DF92142}" type="presParOf" srcId="{5E09ECF5-CDE0-44A0-AB6A-6ADB89838ABE}" destId="{67974264-277D-45F4-9735-2AB00275BF50}" srcOrd="0" destOrd="0" presId="urn:microsoft.com/office/officeart/2005/8/layout/hProcess4"/>
    <dgm:cxn modelId="{37578DF8-913A-44FE-AB78-3FB6B64B2829}" type="presParOf" srcId="{5E09ECF5-CDE0-44A0-AB6A-6ADB89838ABE}" destId="{B48224DD-5DEE-4B8E-AE48-8D3F1EB25487}" srcOrd="1" destOrd="0" presId="urn:microsoft.com/office/officeart/2005/8/layout/hProcess4"/>
    <dgm:cxn modelId="{637ED01B-DFB8-4A93-8584-DDFAEC29A9A3}" type="presParOf" srcId="{5E09ECF5-CDE0-44A0-AB6A-6ADB89838ABE}" destId="{489FCE61-53F9-476E-9161-45905271A044}" srcOrd="2" destOrd="0" presId="urn:microsoft.com/office/officeart/2005/8/layout/hProcess4"/>
    <dgm:cxn modelId="{DA7EF52D-C237-48A1-8818-9126BA49268E}" type="presParOf" srcId="{489FCE61-53F9-476E-9161-45905271A044}" destId="{D839AECB-3BE4-4862-817F-BC7C81C6A1F6}" srcOrd="0" destOrd="0" presId="urn:microsoft.com/office/officeart/2005/8/layout/hProcess4"/>
    <dgm:cxn modelId="{9699A149-385E-4C22-81E6-D95C70988DE3}" type="presParOf" srcId="{D839AECB-3BE4-4862-817F-BC7C81C6A1F6}" destId="{D2054E0A-C285-4749-8464-D90A2956A51F}" srcOrd="0" destOrd="0" presId="urn:microsoft.com/office/officeart/2005/8/layout/hProcess4"/>
    <dgm:cxn modelId="{CF3C403E-8100-4096-A084-98D84256699B}" type="presParOf" srcId="{D839AECB-3BE4-4862-817F-BC7C81C6A1F6}" destId="{A923C3D2-382A-4666-9A84-D34072C44EA4}" srcOrd="1" destOrd="0" presId="urn:microsoft.com/office/officeart/2005/8/layout/hProcess4"/>
    <dgm:cxn modelId="{9B42306E-6F2E-49AB-8AF6-2466E70041FA}" type="presParOf" srcId="{D839AECB-3BE4-4862-817F-BC7C81C6A1F6}" destId="{06117AD9-A6C1-4C56-8EC0-C37F79FD3671}" srcOrd="2" destOrd="0" presId="urn:microsoft.com/office/officeart/2005/8/layout/hProcess4"/>
    <dgm:cxn modelId="{FD97F8E9-A066-4A52-8230-DD597C9324A5}" type="presParOf" srcId="{D839AECB-3BE4-4862-817F-BC7C81C6A1F6}" destId="{333BCDF6-3F62-4ED8-B069-B234F7309DD6}" srcOrd="3" destOrd="0" presId="urn:microsoft.com/office/officeart/2005/8/layout/hProcess4"/>
    <dgm:cxn modelId="{CE7B5778-45B3-40D6-9CC2-18042707DA73}" type="presParOf" srcId="{D839AECB-3BE4-4862-817F-BC7C81C6A1F6}" destId="{AB1E431F-5CA9-4F91-8CC5-C626B414D1E2}" srcOrd="4" destOrd="0" presId="urn:microsoft.com/office/officeart/2005/8/layout/hProcess4"/>
    <dgm:cxn modelId="{25D98CBA-31A1-4D2F-8540-C7A6D688392D}" type="presParOf" srcId="{489FCE61-53F9-476E-9161-45905271A044}" destId="{BEAB1127-2F92-45CC-8BF3-795ABAD7047D}" srcOrd="1" destOrd="0" presId="urn:microsoft.com/office/officeart/2005/8/layout/hProcess4"/>
    <dgm:cxn modelId="{3AC1B2B3-77BC-4702-9A84-EA57F78FF55C}" type="presParOf" srcId="{489FCE61-53F9-476E-9161-45905271A044}" destId="{38780F3A-D4C0-4531-994F-6EC2018DF08A}" srcOrd="2" destOrd="0" presId="urn:microsoft.com/office/officeart/2005/8/layout/hProcess4"/>
    <dgm:cxn modelId="{DEF335C8-260D-41C3-B188-8F382FD46B9E}" type="presParOf" srcId="{38780F3A-D4C0-4531-994F-6EC2018DF08A}" destId="{4A9EA3ED-F250-4681-835A-D1A3BB43A64C}" srcOrd="0" destOrd="0" presId="urn:microsoft.com/office/officeart/2005/8/layout/hProcess4"/>
    <dgm:cxn modelId="{8E2F6484-ECF4-4B30-8F64-5B324866A0F1}" type="presParOf" srcId="{38780F3A-D4C0-4531-994F-6EC2018DF08A}" destId="{3ACF4576-3974-464D-B69B-AA189877FBC1}" srcOrd="1" destOrd="0" presId="urn:microsoft.com/office/officeart/2005/8/layout/hProcess4"/>
    <dgm:cxn modelId="{A2D25087-B6D7-4ECA-99C9-E3A62948200A}" type="presParOf" srcId="{38780F3A-D4C0-4531-994F-6EC2018DF08A}" destId="{D5BBA4C1-0717-4B9F-8A18-25D8FDB7A1AD}" srcOrd="2" destOrd="0" presId="urn:microsoft.com/office/officeart/2005/8/layout/hProcess4"/>
    <dgm:cxn modelId="{A5839CBC-0C42-4E84-B84F-4D68A721DB24}" type="presParOf" srcId="{38780F3A-D4C0-4531-994F-6EC2018DF08A}" destId="{6C549052-22CB-44C6-9CEA-C811F76DC15C}" srcOrd="3" destOrd="0" presId="urn:microsoft.com/office/officeart/2005/8/layout/hProcess4"/>
    <dgm:cxn modelId="{33CBFE12-3FEA-4C06-9C38-A7EC7931C51B}" type="presParOf" srcId="{38780F3A-D4C0-4531-994F-6EC2018DF08A}" destId="{9BF577C5-F63C-4F51-8A47-636F0297B915}" srcOrd="4" destOrd="0" presId="urn:microsoft.com/office/officeart/2005/8/layout/hProcess4"/>
    <dgm:cxn modelId="{412194B6-B7BA-4807-9E58-59465A49F657}" type="presParOf" srcId="{489FCE61-53F9-476E-9161-45905271A044}" destId="{B7A2BEEA-D526-4233-A789-C078E79757D7}" srcOrd="3" destOrd="0" presId="urn:microsoft.com/office/officeart/2005/8/layout/hProcess4"/>
    <dgm:cxn modelId="{5CECE6F2-B3A3-4258-9409-4410A25870C0}" type="presParOf" srcId="{489FCE61-53F9-476E-9161-45905271A044}" destId="{2A4A1630-9C41-43A6-B03A-A742742C47F2}" srcOrd="4" destOrd="0" presId="urn:microsoft.com/office/officeart/2005/8/layout/hProcess4"/>
    <dgm:cxn modelId="{3F4DE0F5-0FC1-41C0-BBFD-436ABBBE8E47}" type="presParOf" srcId="{2A4A1630-9C41-43A6-B03A-A742742C47F2}" destId="{3D2CEBAC-9D0D-429A-9538-F09A3342E9A5}" srcOrd="0" destOrd="0" presId="urn:microsoft.com/office/officeart/2005/8/layout/hProcess4"/>
    <dgm:cxn modelId="{22801BD6-9EB8-4DCA-91C9-2ECE340FE88C}" type="presParOf" srcId="{2A4A1630-9C41-43A6-B03A-A742742C47F2}" destId="{140B5FAF-59C9-42E0-A00B-06EAF43EF363}" srcOrd="1" destOrd="0" presId="urn:microsoft.com/office/officeart/2005/8/layout/hProcess4"/>
    <dgm:cxn modelId="{615CC194-E823-42B2-A9B2-55CE7E30BE18}" type="presParOf" srcId="{2A4A1630-9C41-43A6-B03A-A742742C47F2}" destId="{3340419E-3935-40BD-8BD2-998C66AE69E2}" srcOrd="2" destOrd="0" presId="urn:microsoft.com/office/officeart/2005/8/layout/hProcess4"/>
    <dgm:cxn modelId="{866C07AA-935F-4AD1-A3FE-5553E03A0E4E}" type="presParOf" srcId="{2A4A1630-9C41-43A6-B03A-A742742C47F2}" destId="{EDBE6CD6-856F-4F8B-84E5-A0088D9E9DE8}" srcOrd="3" destOrd="0" presId="urn:microsoft.com/office/officeart/2005/8/layout/hProcess4"/>
    <dgm:cxn modelId="{69F6BC10-18FC-458F-957D-79BF6E1D212B}" type="presParOf" srcId="{2A4A1630-9C41-43A6-B03A-A742742C47F2}" destId="{BAE8C72D-4D44-451B-AD21-79EF66B26BF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864CB-0BBA-45A1-8A1C-CC55CDD75E28}" type="doc">
      <dgm:prSet loTypeId="urn:microsoft.com/office/officeart/2005/8/layout/vList2" loCatId="list" qsTypeId="urn:microsoft.com/office/officeart/2005/8/quickstyle/simple4" qsCatId="simple" csTypeId="urn:microsoft.com/office/officeart/2005/8/colors/accent1_1" csCatId="accent1"/>
      <dgm:spPr/>
      <dgm:t>
        <a:bodyPr/>
        <a:lstStyle/>
        <a:p>
          <a:endParaRPr lang="en-US"/>
        </a:p>
      </dgm:t>
    </dgm:pt>
    <dgm:pt modelId="{5C21653C-3270-47D1-B416-C117B74B7CE5}">
      <dgm:prSet custT="1"/>
      <dgm:spPr/>
      <dgm:t>
        <a:bodyPr/>
        <a:lstStyle/>
        <a:p>
          <a:pPr rtl="0"/>
          <a:r>
            <a:rPr lang="en-US" sz="1800" b="0" i="0"/>
            <a:t>Active Policy</a:t>
          </a:r>
          <a:endParaRPr lang="en-US" sz="1800"/>
        </a:p>
      </dgm:t>
    </dgm:pt>
    <dgm:pt modelId="{39593EA2-FF79-4D6C-A819-BF33D5DD7DB9}" type="parTrans" cxnId="{0FAEBD08-DC44-4D31-9633-24F7A0CE2BD2}">
      <dgm:prSet/>
      <dgm:spPr/>
      <dgm:t>
        <a:bodyPr/>
        <a:lstStyle/>
        <a:p>
          <a:endParaRPr lang="en-US"/>
        </a:p>
      </dgm:t>
    </dgm:pt>
    <dgm:pt modelId="{E3C30733-935B-4228-9C4B-9E610149FA0F}" type="sibTrans" cxnId="{0FAEBD08-DC44-4D31-9633-24F7A0CE2BD2}">
      <dgm:prSet/>
      <dgm:spPr/>
      <dgm:t>
        <a:bodyPr/>
        <a:lstStyle/>
        <a:p>
          <a:endParaRPr lang="en-US"/>
        </a:p>
      </dgm:t>
    </dgm:pt>
    <dgm:pt modelId="{9988B5E0-11B7-4D63-9E80-7B276338FF4E}">
      <dgm:prSet custT="1"/>
      <dgm:spPr/>
      <dgm:t>
        <a:bodyPr/>
        <a:lstStyle/>
        <a:p>
          <a:pPr rtl="0"/>
          <a:r>
            <a:rPr lang="en-US" sz="1800" b="0" i="0" dirty="0"/>
            <a:t>Controlled Money Supply</a:t>
          </a:r>
          <a:endParaRPr lang="en-US" sz="1800" dirty="0"/>
        </a:p>
      </dgm:t>
    </dgm:pt>
    <dgm:pt modelId="{BAD54C3C-4067-43BC-A89D-68250F1215C4}" type="parTrans" cxnId="{2E521AF0-9650-48B8-B321-15461235EF57}">
      <dgm:prSet/>
      <dgm:spPr/>
      <dgm:t>
        <a:bodyPr/>
        <a:lstStyle/>
        <a:p>
          <a:endParaRPr lang="en-US"/>
        </a:p>
      </dgm:t>
    </dgm:pt>
    <dgm:pt modelId="{A722479C-3062-4837-8075-D77BF5E8EDA9}" type="sibTrans" cxnId="{2E521AF0-9650-48B8-B321-15461235EF57}">
      <dgm:prSet/>
      <dgm:spPr/>
      <dgm:t>
        <a:bodyPr/>
        <a:lstStyle/>
        <a:p>
          <a:endParaRPr lang="en-US"/>
        </a:p>
      </dgm:t>
    </dgm:pt>
    <dgm:pt modelId="{270EEFC8-06CC-4A9E-86DA-C8E8D8CDEAD2}">
      <dgm:prSet custT="1"/>
      <dgm:spPr/>
      <dgm:t>
        <a:bodyPr/>
        <a:lstStyle/>
        <a:p>
          <a:pPr rtl="0"/>
          <a:r>
            <a:rPr lang="en-US" sz="1800" b="0" i="0"/>
            <a:t>Seasonal Variations</a:t>
          </a:r>
          <a:endParaRPr lang="en-US" sz="1800"/>
        </a:p>
      </dgm:t>
    </dgm:pt>
    <dgm:pt modelId="{D3052313-F336-4F08-A1A9-D5AA31213E84}" type="parTrans" cxnId="{D02393FF-390D-47E7-BA3F-30A787FBA6F2}">
      <dgm:prSet/>
      <dgm:spPr/>
      <dgm:t>
        <a:bodyPr/>
        <a:lstStyle/>
        <a:p>
          <a:endParaRPr lang="en-US"/>
        </a:p>
      </dgm:t>
    </dgm:pt>
    <dgm:pt modelId="{7D015324-501A-4BE4-AE20-AFEED1E6D999}" type="sibTrans" cxnId="{D02393FF-390D-47E7-BA3F-30A787FBA6F2}">
      <dgm:prSet/>
      <dgm:spPr/>
      <dgm:t>
        <a:bodyPr/>
        <a:lstStyle/>
        <a:p>
          <a:endParaRPr lang="en-US"/>
        </a:p>
      </dgm:t>
    </dgm:pt>
    <dgm:pt modelId="{6361F3D0-C1AB-4C65-BFD2-A7AA08DEA693}">
      <dgm:prSet custT="1"/>
      <dgm:spPr/>
      <dgm:t>
        <a:bodyPr/>
        <a:lstStyle/>
        <a:p>
          <a:pPr rtl="0"/>
          <a:r>
            <a:rPr lang="en-US" sz="1800" b="0" i="0"/>
            <a:t>Flexible</a:t>
          </a:r>
          <a:endParaRPr lang="en-US" sz="1800"/>
        </a:p>
      </dgm:t>
    </dgm:pt>
    <dgm:pt modelId="{C433ACBF-CFD9-467A-A28F-1992D3EFA944}" type="parTrans" cxnId="{81AE2476-0F8F-460C-A71F-83AD677FD82C}">
      <dgm:prSet/>
      <dgm:spPr/>
      <dgm:t>
        <a:bodyPr/>
        <a:lstStyle/>
        <a:p>
          <a:endParaRPr lang="en-US"/>
        </a:p>
      </dgm:t>
    </dgm:pt>
    <dgm:pt modelId="{3D402E30-0A42-442E-8EEA-8BF9102ACAC7}" type="sibTrans" cxnId="{81AE2476-0F8F-460C-A71F-83AD677FD82C}">
      <dgm:prSet/>
      <dgm:spPr/>
      <dgm:t>
        <a:bodyPr/>
        <a:lstStyle/>
        <a:p>
          <a:endParaRPr lang="en-US"/>
        </a:p>
      </dgm:t>
    </dgm:pt>
    <dgm:pt modelId="{D045C5CE-1BFA-4750-B8DA-8FB954698634}">
      <dgm:prSet custT="1"/>
      <dgm:spPr/>
      <dgm:t>
        <a:bodyPr/>
        <a:lstStyle/>
        <a:p>
          <a:pPr rtl="0"/>
          <a:r>
            <a:rPr lang="en-US" sz="1800" b="0" i="0"/>
            <a:t>Investment &amp; Saving Oriented</a:t>
          </a:r>
          <a:endParaRPr lang="en-US" sz="1800"/>
        </a:p>
      </dgm:t>
    </dgm:pt>
    <dgm:pt modelId="{C2D25A3A-B47F-4596-B180-6481B22B2D45}" type="parTrans" cxnId="{BD3A8996-5EFA-4845-90C5-AA1F130C5A73}">
      <dgm:prSet/>
      <dgm:spPr/>
      <dgm:t>
        <a:bodyPr/>
        <a:lstStyle/>
        <a:p>
          <a:endParaRPr lang="en-US"/>
        </a:p>
      </dgm:t>
    </dgm:pt>
    <dgm:pt modelId="{953E7B97-8890-43A4-973F-F5867B77A88A}" type="sibTrans" cxnId="{BD3A8996-5EFA-4845-90C5-AA1F130C5A73}">
      <dgm:prSet/>
      <dgm:spPr/>
      <dgm:t>
        <a:bodyPr/>
        <a:lstStyle/>
        <a:p>
          <a:endParaRPr lang="en-US"/>
        </a:p>
      </dgm:t>
    </dgm:pt>
    <dgm:pt modelId="{10B3191F-44AF-48AA-8333-C8F4C467F6F6}">
      <dgm:prSet custT="1"/>
      <dgm:spPr/>
      <dgm:t>
        <a:bodyPr/>
        <a:lstStyle/>
        <a:p>
          <a:pPr rtl="0"/>
          <a:r>
            <a:rPr lang="en-US" sz="1800" b="0" i="0"/>
            <a:t>Wide Range of Methods of Credit Control</a:t>
          </a:r>
          <a:endParaRPr lang="en-US" sz="1800"/>
        </a:p>
      </dgm:t>
    </dgm:pt>
    <dgm:pt modelId="{4DB415B6-53CB-4E5E-A06F-665103C3C82E}" type="parTrans" cxnId="{42DEAA88-BA2B-457A-BA3E-416EC7267A5B}">
      <dgm:prSet/>
      <dgm:spPr/>
      <dgm:t>
        <a:bodyPr/>
        <a:lstStyle/>
        <a:p>
          <a:endParaRPr lang="en-US"/>
        </a:p>
      </dgm:t>
    </dgm:pt>
    <dgm:pt modelId="{FD1F3F00-C445-4855-BED5-6E4908477C89}" type="sibTrans" cxnId="{42DEAA88-BA2B-457A-BA3E-416EC7267A5B}">
      <dgm:prSet/>
      <dgm:spPr/>
      <dgm:t>
        <a:bodyPr/>
        <a:lstStyle/>
        <a:p>
          <a:endParaRPr lang="en-US"/>
        </a:p>
      </dgm:t>
    </dgm:pt>
    <dgm:pt modelId="{9B6525D0-8595-4BE9-9ADB-4B16F7A42F94}" type="pres">
      <dgm:prSet presAssocID="{5D0864CB-0BBA-45A1-8A1C-CC55CDD75E28}" presName="linear" presStyleCnt="0">
        <dgm:presLayoutVars>
          <dgm:animLvl val="lvl"/>
          <dgm:resizeHandles val="exact"/>
        </dgm:presLayoutVars>
      </dgm:prSet>
      <dgm:spPr/>
    </dgm:pt>
    <dgm:pt modelId="{843A9ED4-7C09-4BC9-B629-27E26B1F1F85}" type="pres">
      <dgm:prSet presAssocID="{5C21653C-3270-47D1-B416-C117B74B7CE5}" presName="parentText" presStyleLbl="node1" presStyleIdx="0" presStyleCnt="6">
        <dgm:presLayoutVars>
          <dgm:chMax val="0"/>
          <dgm:bulletEnabled val="1"/>
        </dgm:presLayoutVars>
      </dgm:prSet>
      <dgm:spPr/>
    </dgm:pt>
    <dgm:pt modelId="{E65C6129-83A5-47A4-B813-088D6F683149}" type="pres">
      <dgm:prSet presAssocID="{E3C30733-935B-4228-9C4B-9E610149FA0F}" presName="spacer" presStyleCnt="0"/>
      <dgm:spPr/>
    </dgm:pt>
    <dgm:pt modelId="{EDA5F843-1040-4DC2-A16A-9642F2F064CD}" type="pres">
      <dgm:prSet presAssocID="{9988B5E0-11B7-4D63-9E80-7B276338FF4E}" presName="parentText" presStyleLbl="node1" presStyleIdx="1" presStyleCnt="6">
        <dgm:presLayoutVars>
          <dgm:chMax val="0"/>
          <dgm:bulletEnabled val="1"/>
        </dgm:presLayoutVars>
      </dgm:prSet>
      <dgm:spPr/>
    </dgm:pt>
    <dgm:pt modelId="{77DAE641-D060-46E5-987C-2D995772F760}" type="pres">
      <dgm:prSet presAssocID="{A722479C-3062-4837-8075-D77BF5E8EDA9}" presName="spacer" presStyleCnt="0"/>
      <dgm:spPr/>
    </dgm:pt>
    <dgm:pt modelId="{AEE8749B-6D35-4361-81DF-43AC9F57F670}" type="pres">
      <dgm:prSet presAssocID="{270EEFC8-06CC-4A9E-86DA-C8E8D8CDEAD2}" presName="parentText" presStyleLbl="node1" presStyleIdx="2" presStyleCnt="6">
        <dgm:presLayoutVars>
          <dgm:chMax val="0"/>
          <dgm:bulletEnabled val="1"/>
        </dgm:presLayoutVars>
      </dgm:prSet>
      <dgm:spPr/>
    </dgm:pt>
    <dgm:pt modelId="{2DD94F2B-E752-4160-8964-06F140EB97AA}" type="pres">
      <dgm:prSet presAssocID="{7D015324-501A-4BE4-AE20-AFEED1E6D999}" presName="spacer" presStyleCnt="0"/>
      <dgm:spPr/>
    </dgm:pt>
    <dgm:pt modelId="{D931D6E3-E9E2-48AF-98DE-53AF26E59A4B}" type="pres">
      <dgm:prSet presAssocID="{6361F3D0-C1AB-4C65-BFD2-A7AA08DEA693}" presName="parentText" presStyleLbl="node1" presStyleIdx="3" presStyleCnt="6">
        <dgm:presLayoutVars>
          <dgm:chMax val="0"/>
          <dgm:bulletEnabled val="1"/>
        </dgm:presLayoutVars>
      </dgm:prSet>
      <dgm:spPr/>
    </dgm:pt>
    <dgm:pt modelId="{E1BBAD0D-EBC5-4D9B-BD68-C6E611B61091}" type="pres">
      <dgm:prSet presAssocID="{3D402E30-0A42-442E-8EEA-8BF9102ACAC7}" presName="spacer" presStyleCnt="0"/>
      <dgm:spPr/>
    </dgm:pt>
    <dgm:pt modelId="{8CC15538-3B8C-4E70-9218-CF0FE779AD18}" type="pres">
      <dgm:prSet presAssocID="{D045C5CE-1BFA-4750-B8DA-8FB954698634}" presName="parentText" presStyleLbl="node1" presStyleIdx="4" presStyleCnt="6">
        <dgm:presLayoutVars>
          <dgm:chMax val="0"/>
          <dgm:bulletEnabled val="1"/>
        </dgm:presLayoutVars>
      </dgm:prSet>
      <dgm:spPr/>
    </dgm:pt>
    <dgm:pt modelId="{301D51D0-C210-43EA-87E6-30163A5E1098}" type="pres">
      <dgm:prSet presAssocID="{953E7B97-8890-43A4-973F-F5867B77A88A}" presName="spacer" presStyleCnt="0"/>
      <dgm:spPr/>
    </dgm:pt>
    <dgm:pt modelId="{887866C7-B350-474D-AA3A-6C3DF73DDC3E}" type="pres">
      <dgm:prSet presAssocID="{10B3191F-44AF-48AA-8333-C8F4C467F6F6}" presName="parentText" presStyleLbl="node1" presStyleIdx="5" presStyleCnt="6">
        <dgm:presLayoutVars>
          <dgm:chMax val="0"/>
          <dgm:bulletEnabled val="1"/>
        </dgm:presLayoutVars>
      </dgm:prSet>
      <dgm:spPr/>
    </dgm:pt>
  </dgm:ptLst>
  <dgm:cxnLst>
    <dgm:cxn modelId="{E1526700-A59A-47D1-9A89-9C0C765372DC}" type="presOf" srcId="{6361F3D0-C1AB-4C65-BFD2-A7AA08DEA693}" destId="{D931D6E3-E9E2-48AF-98DE-53AF26E59A4B}" srcOrd="0" destOrd="0" presId="urn:microsoft.com/office/officeart/2005/8/layout/vList2"/>
    <dgm:cxn modelId="{0FAEBD08-DC44-4D31-9633-24F7A0CE2BD2}" srcId="{5D0864CB-0BBA-45A1-8A1C-CC55CDD75E28}" destId="{5C21653C-3270-47D1-B416-C117B74B7CE5}" srcOrd="0" destOrd="0" parTransId="{39593EA2-FF79-4D6C-A819-BF33D5DD7DB9}" sibTransId="{E3C30733-935B-4228-9C4B-9E610149FA0F}"/>
    <dgm:cxn modelId="{50ED580D-A6D9-4AD2-945E-AD7706D97AD2}" type="presOf" srcId="{5D0864CB-0BBA-45A1-8A1C-CC55CDD75E28}" destId="{9B6525D0-8595-4BE9-9ADB-4B16F7A42F94}" srcOrd="0" destOrd="0" presId="urn:microsoft.com/office/officeart/2005/8/layout/vList2"/>
    <dgm:cxn modelId="{F9FDA16E-A683-4E33-8725-5823FFA0348F}" type="presOf" srcId="{270EEFC8-06CC-4A9E-86DA-C8E8D8CDEAD2}" destId="{AEE8749B-6D35-4361-81DF-43AC9F57F670}" srcOrd="0" destOrd="0" presId="urn:microsoft.com/office/officeart/2005/8/layout/vList2"/>
    <dgm:cxn modelId="{BEC7E450-7121-41C5-9D50-0B24089ACC01}" type="presOf" srcId="{5C21653C-3270-47D1-B416-C117B74B7CE5}" destId="{843A9ED4-7C09-4BC9-B629-27E26B1F1F85}" srcOrd="0" destOrd="0" presId="urn:microsoft.com/office/officeart/2005/8/layout/vList2"/>
    <dgm:cxn modelId="{81AE2476-0F8F-460C-A71F-83AD677FD82C}" srcId="{5D0864CB-0BBA-45A1-8A1C-CC55CDD75E28}" destId="{6361F3D0-C1AB-4C65-BFD2-A7AA08DEA693}" srcOrd="3" destOrd="0" parTransId="{C433ACBF-CFD9-467A-A28F-1992D3EFA944}" sibTransId="{3D402E30-0A42-442E-8EEA-8BF9102ACAC7}"/>
    <dgm:cxn modelId="{42DEAA88-BA2B-457A-BA3E-416EC7267A5B}" srcId="{5D0864CB-0BBA-45A1-8A1C-CC55CDD75E28}" destId="{10B3191F-44AF-48AA-8333-C8F4C467F6F6}" srcOrd="5" destOrd="0" parTransId="{4DB415B6-53CB-4E5E-A06F-665103C3C82E}" sibTransId="{FD1F3F00-C445-4855-BED5-6E4908477C89}"/>
    <dgm:cxn modelId="{BD3A8996-5EFA-4845-90C5-AA1F130C5A73}" srcId="{5D0864CB-0BBA-45A1-8A1C-CC55CDD75E28}" destId="{D045C5CE-1BFA-4750-B8DA-8FB954698634}" srcOrd="4" destOrd="0" parTransId="{C2D25A3A-B47F-4596-B180-6481B22B2D45}" sibTransId="{953E7B97-8890-43A4-973F-F5867B77A88A}"/>
    <dgm:cxn modelId="{F009CDBB-D44B-4BEA-A5AC-C0F57D20D15A}" type="presOf" srcId="{10B3191F-44AF-48AA-8333-C8F4C467F6F6}" destId="{887866C7-B350-474D-AA3A-6C3DF73DDC3E}" srcOrd="0" destOrd="0" presId="urn:microsoft.com/office/officeart/2005/8/layout/vList2"/>
    <dgm:cxn modelId="{00C85CD2-1648-4928-A930-2EB0BC71BEDC}" type="presOf" srcId="{9988B5E0-11B7-4D63-9E80-7B276338FF4E}" destId="{EDA5F843-1040-4DC2-A16A-9642F2F064CD}" srcOrd="0" destOrd="0" presId="urn:microsoft.com/office/officeart/2005/8/layout/vList2"/>
    <dgm:cxn modelId="{17E7FADB-B6F6-4C05-96FA-D654607CD0FA}" type="presOf" srcId="{D045C5CE-1BFA-4750-B8DA-8FB954698634}" destId="{8CC15538-3B8C-4E70-9218-CF0FE779AD18}" srcOrd="0" destOrd="0" presId="urn:microsoft.com/office/officeart/2005/8/layout/vList2"/>
    <dgm:cxn modelId="{2E521AF0-9650-48B8-B321-15461235EF57}" srcId="{5D0864CB-0BBA-45A1-8A1C-CC55CDD75E28}" destId="{9988B5E0-11B7-4D63-9E80-7B276338FF4E}" srcOrd="1" destOrd="0" parTransId="{BAD54C3C-4067-43BC-A89D-68250F1215C4}" sibTransId="{A722479C-3062-4837-8075-D77BF5E8EDA9}"/>
    <dgm:cxn modelId="{D02393FF-390D-47E7-BA3F-30A787FBA6F2}" srcId="{5D0864CB-0BBA-45A1-8A1C-CC55CDD75E28}" destId="{270EEFC8-06CC-4A9E-86DA-C8E8D8CDEAD2}" srcOrd="2" destOrd="0" parTransId="{D3052313-F336-4F08-A1A9-D5AA31213E84}" sibTransId="{7D015324-501A-4BE4-AE20-AFEED1E6D999}"/>
    <dgm:cxn modelId="{D39ABEF0-177D-4ED6-9CB3-FCB447667226}" type="presParOf" srcId="{9B6525D0-8595-4BE9-9ADB-4B16F7A42F94}" destId="{843A9ED4-7C09-4BC9-B629-27E26B1F1F85}" srcOrd="0" destOrd="0" presId="urn:microsoft.com/office/officeart/2005/8/layout/vList2"/>
    <dgm:cxn modelId="{65BD8AD5-37F8-4029-A68E-233358AB2C26}" type="presParOf" srcId="{9B6525D0-8595-4BE9-9ADB-4B16F7A42F94}" destId="{E65C6129-83A5-47A4-B813-088D6F683149}" srcOrd="1" destOrd="0" presId="urn:microsoft.com/office/officeart/2005/8/layout/vList2"/>
    <dgm:cxn modelId="{771708E1-8BFE-4045-8162-E11B1FA6ECF4}" type="presParOf" srcId="{9B6525D0-8595-4BE9-9ADB-4B16F7A42F94}" destId="{EDA5F843-1040-4DC2-A16A-9642F2F064CD}" srcOrd="2" destOrd="0" presId="urn:microsoft.com/office/officeart/2005/8/layout/vList2"/>
    <dgm:cxn modelId="{AB715AF4-0AE1-40FA-A545-C53800EE958B}" type="presParOf" srcId="{9B6525D0-8595-4BE9-9ADB-4B16F7A42F94}" destId="{77DAE641-D060-46E5-987C-2D995772F760}" srcOrd="3" destOrd="0" presId="urn:microsoft.com/office/officeart/2005/8/layout/vList2"/>
    <dgm:cxn modelId="{B862BBE4-1688-47A0-9550-182E1CB31F00}" type="presParOf" srcId="{9B6525D0-8595-4BE9-9ADB-4B16F7A42F94}" destId="{AEE8749B-6D35-4361-81DF-43AC9F57F670}" srcOrd="4" destOrd="0" presId="urn:microsoft.com/office/officeart/2005/8/layout/vList2"/>
    <dgm:cxn modelId="{39D43877-C36E-441C-A550-D1A74265B066}" type="presParOf" srcId="{9B6525D0-8595-4BE9-9ADB-4B16F7A42F94}" destId="{2DD94F2B-E752-4160-8964-06F140EB97AA}" srcOrd="5" destOrd="0" presId="urn:microsoft.com/office/officeart/2005/8/layout/vList2"/>
    <dgm:cxn modelId="{0D8ED7BF-78FE-40DC-9DE8-AC06240018F1}" type="presParOf" srcId="{9B6525D0-8595-4BE9-9ADB-4B16F7A42F94}" destId="{D931D6E3-E9E2-48AF-98DE-53AF26E59A4B}" srcOrd="6" destOrd="0" presId="urn:microsoft.com/office/officeart/2005/8/layout/vList2"/>
    <dgm:cxn modelId="{A10AD18A-FCEB-4C56-998A-5E57DE505C73}" type="presParOf" srcId="{9B6525D0-8595-4BE9-9ADB-4B16F7A42F94}" destId="{E1BBAD0D-EBC5-4D9B-BD68-C6E611B61091}" srcOrd="7" destOrd="0" presId="urn:microsoft.com/office/officeart/2005/8/layout/vList2"/>
    <dgm:cxn modelId="{6C334AAB-5FC5-4BB2-8AAD-98875CDE0100}" type="presParOf" srcId="{9B6525D0-8595-4BE9-9ADB-4B16F7A42F94}" destId="{8CC15538-3B8C-4E70-9218-CF0FE779AD18}" srcOrd="8" destOrd="0" presId="urn:microsoft.com/office/officeart/2005/8/layout/vList2"/>
    <dgm:cxn modelId="{83989A94-CC8E-4D6E-A661-DAC4AEFE085F}" type="presParOf" srcId="{9B6525D0-8595-4BE9-9ADB-4B16F7A42F94}" destId="{301D51D0-C210-43EA-87E6-30163A5E1098}" srcOrd="9" destOrd="0" presId="urn:microsoft.com/office/officeart/2005/8/layout/vList2"/>
    <dgm:cxn modelId="{75055055-EED3-4A49-BC63-11F908EDEDF4}" type="presParOf" srcId="{9B6525D0-8595-4BE9-9ADB-4B16F7A42F94}" destId="{887866C7-B350-474D-AA3A-6C3DF73DDC3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8EE602-728C-4F87-A6D7-55E3E6B683D2}" type="doc">
      <dgm:prSet loTypeId="urn:microsoft.com/office/officeart/2005/8/layout/vList2" loCatId="list" qsTypeId="urn:microsoft.com/office/officeart/2005/8/quickstyle/3d1" qsCatId="3D" csTypeId="urn:microsoft.com/office/officeart/2005/8/colors/accent1_1" csCatId="accent1"/>
      <dgm:spPr/>
      <dgm:t>
        <a:bodyPr/>
        <a:lstStyle/>
        <a:p>
          <a:endParaRPr lang="en-US"/>
        </a:p>
      </dgm:t>
    </dgm:pt>
    <dgm:pt modelId="{814F8F45-CA88-4F44-854E-7D08C82B0645}">
      <dgm:prSet/>
      <dgm:spPr/>
      <dgm:t>
        <a:bodyPr/>
        <a:lstStyle/>
        <a:p>
          <a:pPr rtl="0"/>
          <a:r>
            <a:rPr lang="en-US" b="0" i="0"/>
            <a:t>Neutrality of Money </a:t>
          </a:r>
          <a:endParaRPr lang="en-US"/>
        </a:p>
      </dgm:t>
    </dgm:pt>
    <dgm:pt modelId="{83B7F380-CCFD-43A4-ABE8-87DA66A64F01}" type="parTrans" cxnId="{2CE0BE05-2697-4C9D-9F69-8C77C839528E}">
      <dgm:prSet/>
      <dgm:spPr/>
      <dgm:t>
        <a:bodyPr/>
        <a:lstStyle/>
        <a:p>
          <a:endParaRPr lang="en-US"/>
        </a:p>
      </dgm:t>
    </dgm:pt>
    <dgm:pt modelId="{454D1344-A06C-4F10-9B59-0399AED2B4DD}" type="sibTrans" cxnId="{2CE0BE05-2697-4C9D-9F69-8C77C839528E}">
      <dgm:prSet/>
      <dgm:spPr/>
      <dgm:t>
        <a:bodyPr/>
        <a:lstStyle/>
        <a:p>
          <a:endParaRPr lang="en-US"/>
        </a:p>
      </dgm:t>
    </dgm:pt>
    <dgm:pt modelId="{B3A5C842-2C01-462C-8EE2-8DE3B7B8A79E}">
      <dgm:prSet/>
      <dgm:spPr/>
      <dgm:t>
        <a:bodyPr/>
        <a:lstStyle/>
        <a:p>
          <a:pPr rtl="0"/>
          <a:r>
            <a:rPr lang="en-US" b="0" i="0" dirty="0"/>
            <a:t>Exchange Rate Stability </a:t>
          </a:r>
          <a:endParaRPr lang="en-US" dirty="0"/>
        </a:p>
      </dgm:t>
    </dgm:pt>
    <dgm:pt modelId="{E90B0B33-F845-4F3C-81AC-FF12D4BB126E}" type="parTrans" cxnId="{8B592CBE-3EDF-4CC4-A007-310D58D96D69}">
      <dgm:prSet/>
      <dgm:spPr/>
      <dgm:t>
        <a:bodyPr/>
        <a:lstStyle/>
        <a:p>
          <a:endParaRPr lang="en-US"/>
        </a:p>
      </dgm:t>
    </dgm:pt>
    <dgm:pt modelId="{F8724598-C84C-4EA8-A920-4A1430717E8C}" type="sibTrans" cxnId="{8B592CBE-3EDF-4CC4-A007-310D58D96D69}">
      <dgm:prSet/>
      <dgm:spPr/>
      <dgm:t>
        <a:bodyPr/>
        <a:lstStyle/>
        <a:p>
          <a:endParaRPr lang="en-US"/>
        </a:p>
      </dgm:t>
    </dgm:pt>
    <dgm:pt modelId="{0AA17504-6128-4622-9381-B8310CC2FEE2}">
      <dgm:prSet/>
      <dgm:spPr/>
      <dgm:t>
        <a:bodyPr/>
        <a:lstStyle/>
        <a:p>
          <a:pPr rtl="0"/>
          <a:r>
            <a:rPr lang="en-US" b="0" i="0"/>
            <a:t>Economic Growth</a:t>
          </a:r>
          <a:endParaRPr lang="en-US"/>
        </a:p>
      </dgm:t>
    </dgm:pt>
    <dgm:pt modelId="{11E0D584-2B87-4D80-A5F0-AB81D14C0572}" type="parTrans" cxnId="{568097E9-BF8E-4FB4-AC66-91C7D0DE13F6}">
      <dgm:prSet/>
      <dgm:spPr/>
      <dgm:t>
        <a:bodyPr/>
        <a:lstStyle/>
        <a:p>
          <a:endParaRPr lang="en-US"/>
        </a:p>
      </dgm:t>
    </dgm:pt>
    <dgm:pt modelId="{8C052895-B1A2-48D8-AEA8-4AFB601EC819}" type="sibTrans" cxnId="{568097E9-BF8E-4FB4-AC66-91C7D0DE13F6}">
      <dgm:prSet/>
      <dgm:spPr/>
      <dgm:t>
        <a:bodyPr/>
        <a:lstStyle/>
        <a:p>
          <a:endParaRPr lang="en-US"/>
        </a:p>
      </dgm:t>
    </dgm:pt>
    <dgm:pt modelId="{20D7F185-84FE-44D6-8E52-DD437A0E4E0B}">
      <dgm:prSet/>
      <dgm:spPr/>
      <dgm:t>
        <a:bodyPr/>
        <a:lstStyle/>
        <a:p>
          <a:pPr rtl="0"/>
          <a:r>
            <a:rPr lang="en-US" b="0" i="0" dirty="0"/>
            <a:t>Price Stabilization</a:t>
          </a:r>
          <a:endParaRPr lang="en-US" dirty="0"/>
        </a:p>
      </dgm:t>
    </dgm:pt>
    <dgm:pt modelId="{DDD9826F-1F99-445E-BC84-720014103E5B}" type="parTrans" cxnId="{D835CD0C-FB60-4365-92A6-706176C1E537}">
      <dgm:prSet/>
      <dgm:spPr/>
      <dgm:t>
        <a:bodyPr/>
        <a:lstStyle/>
        <a:p>
          <a:endParaRPr lang="en-US"/>
        </a:p>
      </dgm:t>
    </dgm:pt>
    <dgm:pt modelId="{DB53A97D-D45C-4B30-9FB4-59BC0DD5AF9D}" type="sibTrans" cxnId="{D835CD0C-FB60-4365-92A6-706176C1E537}">
      <dgm:prSet/>
      <dgm:spPr/>
      <dgm:t>
        <a:bodyPr/>
        <a:lstStyle/>
        <a:p>
          <a:endParaRPr lang="en-US"/>
        </a:p>
      </dgm:t>
    </dgm:pt>
    <dgm:pt modelId="{BEB1E3D9-C773-45AD-9AF9-2C4EE82EA810}">
      <dgm:prSet/>
      <dgm:spPr/>
      <dgm:t>
        <a:bodyPr/>
        <a:lstStyle/>
        <a:p>
          <a:pPr rtl="0"/>
          <a:r>
            <a:rPr lang="en-US" b="0" i="0"/>
            <a:t>Full Employment</a:t>
          </a:r>
          <a:endParaRPr lang="en-US"/>
        </a:p>
      </dgm:t>
    </dgm:pt>
    <dgm:pt modelId="{37869A62-AF67-42DF-8BF3-54FC94779BD0}" type="parTrans" cxnId="{3D916E9A-792B-4242-8EB5-CBC0D5210D8D}">
      <dgm:prSet/>
      <dgm:spPr/>
      <dgm:t>
        <a:bodyPr/>
        <a:lstStyle/>
        <a:p>
          <a:endParaRPr lang="en-US"/>
        </a:p>
      </dgm:t>
    </dgm:pt>
    <dgm:pt modelId="{278C2B37-3926-45B5-9910-086D93E7897F}" type="sibTrans" cxnId="{3D916E9A-792B-4242-8EB5-CBC0D5210D8D}">
      <dgm:prSet/>
      <dgm:spPr/>
      <dgm:t>
        <a:bodyPr/>
        <a:lstStyle/>
        <a:p>
          <a:endParaRPr lang="en-US"/>
        </a:p>
      </dgm:t>
    </dgm:pt>
    <dgm:pt modelId="{1DA60882-768C-45F7-A88B-61EEFF3E544B}">
      <dgm:prSet/>
      <dgm:spPr/>
      <dgm:t>
        <a:bodyPr/>
        <a:lstStyle/>
        <a:p>
          <a:pPr rtl="0"/>
          <a:r>
            <a:rPr lang="en-US" b="0" i="0"/>
            <a:t>BOP Equilibrium</a:t>
          </a:r>
          <a:endParaRPr lang="en-US"/>
        </a:p>
      </dgm:t>
    </dgm:pt>
    <dgm:pt modelId="{9327FBA0-AAD1-4A2A-835A-95D1958000AF}" type="parTrans" cxnId="{4E31BE6A-1FA6-40EA-A38D-B843A5B06ED0}">
      <dgm:prSet/>
      <dgm:spPr/>
      <dgm:t>
        <a:bodyPr/>
        <a:lstStyle/>
        <a:p>
          <a:endParaRPr lang="en-US"/>
        </a:p>
      </dgm:t>
    </dgm:pt>
    <dgm:pt modelId="{5D1E9270-59CC-4EC9-93DA-312575A2AE55}" type="sibTrans" cxnId="{4E31BE6A-1FA6-40EA-A38D-B843A5B06ED0}">
      <dgm:prSet/>
      <dgm:spPr/>
      <dgm:t>
        <a:bodyPr/>
        <a:lstStyle/>
        <a:p>
          <a:endParaRPr lang="en-US"/>
        </a:p>
      </dgm:t>
    </dgm:pt>
    <dgm:pt modelId="{24595AE3-F912-43DE-88F4-449CF8A11F69}">
      <dgm:prSet/>
      <dgm:spPr/>
      <dgm:t>
        <a:bodyPr/>
        <a:lstStyle/>
        <a:p>
          <a:pPr rtl="0"/>
          <a:r>
            <a:rPr lang="en-US" b="0" i="0"/>
            <a:t>Equal Income Distribution</a:t>
          </a:r>
          <a:endParaRPr lang="en-US"/>
        </a:p>
      </dgm:t>
    </dgm:pt>
    <dgm:pt modelId="{FA981A73-4610-4F0C-A925-C7805849D75D}" type="parTrans" cxnId="{64A116A3-8A44-4ACD-B43E-57F50AACBF5E}">
      <dgm:prSet/>
      <dgm:spPr/>
      <dgm:t>
        <a:bodyPr/>
        <a:lstStyle/>
        <a:p>
          <a:endParaRPr lang="en-US"/>
        </a:p>
      </dgm:t>
    </dgm:pt>
    <dgm:pt modelId="{EB391142-D8BD-4F1C-8697-83485A121371}" type="sibTrans" cxnId="{64A116A3-8A44-4ACD-B43E-57F50AACBF5E}">
      <dgm:prSet/>
      <dgm:spPr/>
      <dgm:t>
        <a:bodyPr/>
        <a:lstStyle/>
        <a:p>
          <a:endParaRPr lang="en-US"/>
        </a:p>
      </dgm:t>
    </dgm:pt>
    <dgm:pt modelId="{B2B044A7-2688-4DDF-8BB7-D9BD5E56A9AB}" type="pres">
      <dgm:prSet presAssocID="{568EE602-728C-4F87-A6D7-55E3E6B683D2}" presName="linear" presStyleCnt="0">
        <dgm:presLayoutVars>
          <dgm:animLvl val="lvl"/>
          <dgm:resizeHandles val="exact"/>
        </dgm:presLayoutVars>
      </dgm:prSet>
      <dgm:spPr/>
    </dgm:pt>
    <dgm:pt modelId="{D2D2C529-671F-49DB-9B22-5FB1429BB971}" type="pres">
      <dgm:prSet presAssocID="{814F8F45-CA88-4F44-854E-7D08C82B0645}" presName="parentText" presStyleLbl="node1" presStyleIdx="0" presStyleCnt="7">
        <dgm:presLayoutVars>
          <dgm:chMax val="0"/>
          <dgm:bulletEnabled val="1"/>
        </dgm:presLayoutVars>
      </dgm:prSet>
      <dgm:spPr/>
    </dgm:pt>
    <dgm:pt modelId="{74932A3E-1769-4436-84BD-A088FE23A80F}" type="pres">
      <dgm:prSet presAssocID="{454D1344-A06C-4F10-9B59-0399AED2B4DD}" presName="spacer" presStyleCnt="0"/>
      <dgm:spPr/>
    </dgm:pt>
    <dgm:pt modelId="{E6BA7773-6A99-4188-8588-AFEEB2B9DA8A}" type="pres">
      <dgm:prSet presAssocID="{B3A5C842-2C01-462C-8EE2-8DE3B7B8A79E}" presName="parentText" presStyleLbl="node1" presStyleIdx="1" presStyleCnt="7">
        <dgm:presLayoutVars>
          <dgm:chMax val="0"/>
          <dgm:bulletEnabled val="1"/>
        </dgm:presLayoutVars>
      </dgm:prSet>
      <dgm:spPr/>
    </dgm:pt>
    <dgm:pt modelId="{5BFD2422-3C98-4358-8342-00BA5D3C1799}" type="pres">
      <dgm:prSet presAssocID="{F8724598-C84C-4EA8-A920-4A1430717E8C}" presName="spacer" presStyleCnt="0"/>
      <dgm:spPr/>
    </dgm:pt>
    <dgm:pt modelId="{42184392-ED2C-4CBA-A95D-A40C9FD609F5}" type="pres">
      <dgm:prSet presAssocID="{0AA17504-6128-4622-9381-B8310CC2FEE2}" presName="parentText" presStyleLbl="node1" presStyleIdx="2" presStyleCnt="7">
        <dgm:presLayoutVars>
          <dgm:chMax val="0"/>
          <dgm:bulletEnabled val="1"/>
        </dgm:presLayoutVars>
      </dgm:prSet>
      <dgm:spPr/>
    </dgm:pt>
    <dgm:pt modelId="{E38DEFDB-A29A-4036-B670-1A1BB0853AE3}" type="pres">
      <dgm:prSet presAssocID="{8C052895-B1A2-48D8-AEA8-4AFB601EC819}" presName="spacer" presStyleCnt="0"/>
      <dgm:spPr/>
    </dgm:pt>
    <dgm:pt modelId="{727AAEAB-B048-4BF0-AF42-3349AD4D4F2D}" type="pres">
      <dgm:prSet presAssocID="{20D7F185-84FE-44D6-8E52-DD437A0E4E0B}" presName="parentText" presStyleLbl="node1" presStyleIdx="3" presStyleCnt="7">
        <dgm:presLayoutVars>
          <dgm:chMax val="0"/>
          <dgm:bulletEnabled val="1"/>
        </dgm:presLayoutVars>
      </dgm:prSet>
      <dgm:spPr/>
    </dgm:pt>
    <dgm:pt modelId="{0DB43EA5-A203-4C85-A695-AF669D08FDB4}" type="pres">
      <dgm:prSet presAssocID="{DB53A97D-D45C-4B30-9FB4-59BC0DD5AF9D}" presName="spacer" presStyleCnt="0"/>
      <dgm:spPr/>
    </dgm:pt>
    <dgm:pt modelId="{3503099A-76A1-4C1D-8FE4-9C9A05C14C8F}" type="pres">
      <dgm:prSet presAssocID="{BEB1E3D9-C773-45AD-9AF9-2C4EE82EA810}" presName="parentText" presStyleLbl="node1" presStyleIdx="4" presStyleCnt="7">
        <dgm:presLayoutVars>
          <dgm:chMax val="0"/>
          <dgm:bulletEnabled val="1"/>
        </dgm:presLayoutVars>
      </dgm:prSet>
      <dgm:spPr/>
    </dgm:pt>
    <dgm:pt modelId="{ED17A8A3-9EDF-465E-82D9-BA676ACC3091}" type="pres">
      <dgm:prSet presAssocID="{278C2B37-3926-45B5-9910-086D93E7897F}" presName="spacer" presStyleCnt="0"/>
      <dgm:spPr/>
    </dgm:pt>
    <dgm:pt modelId="{61521473-7425-4167-9E43-BBD38349280B}" type="pres">
      <dgm:prSet presAssocID="{1DA60882-768C-45F7-A88B-61EEFF3E544B}" presName="parentText" presStyleLbl="node1" presStyleIdx="5" presStyleCnt="7">
        <dgm:presLayoutVars>
          <dgm:chMax val="0"/>
          <dgm:bulletEnabled val="1"/>
        </dgm:presLayoutVars>
      </dgm:prSet>
      <dgm:spPr/>
    </dgm:pt>
    <dgm:pt modelId="{0F4D7AA6-5159-48C2-B5A5-CAB1F3764445}" type="pres">
      <dgm:prSet presAssocID="{5D1E9270-59CC-4EC9-93DA-312575A2AE55}" presName="spacer" presStyleCnt="0"/>
      <dgm:spPr/>
    </dgm:pt>
    <dgm:pt modelId="{CD864A5B-AB64-491B-8F1C-1F4FBBCC134C}" type="pres">
      <dgm:prSet presAssocID="{24595AE3-F912-43DE-88F4-449CF8A11F69}" presName="parentText" presStyleLbl="node1" presStyleIdx="6" presStyleCnt="7">
        <dgm:presLayoutVars>
          <dgm:chMax val="0"/>
          <dgm:bulletEnabled val="1"/>
        </dgm:presLayoutVars>
      </dgm:prSet>
      <dgm:spPr/>
    </dgm:pt>
  </dgm:ptLst>
  <dgm:cxnLst>
    <dgm:cxn modelId="{2CE0BE05-2697-4C9D-9F69-8C77C839528E}" srcId="{568EE602-728C-4F87-A6D7-55E3E6B683D2}" destId="{814F8F45-CA88-4F44-854E-7D08C82B0645}" srcOrd="0" destOrd="0" parTransId="{83B7F380-CCFD-43A4-ABE8-87DA66A64F01}" sibTransId="{454D1344-A06C-4F10-9B59-0399AED2B4DD}"/>
    <dgm:cxn modelId="{3BA0D508-CFA6-4231-BE70-91FFF99E25CF}" type="presOf" srcId="{24595AE3-F912-43DE-88F4-449CF8A11F69}" destId="{CD864A5B-AB64-491B-8F1C-1F4FBBCC134C}" srcOrd="0" destOrd="0" presId="urn:microsoft.com/office/officeart/2005/8/layout/vList2"/>
    <dgm:cxn modelId="{D835CD0C-FB60-4365-92A6-706176C1E537}" srcId="{568EE602-728C-4F87-A6D7-55E3E6B683D2}" destId="{20D7F185-84FE-44D6-8E52-DD437A0E4E0B}" srcOrd="3" destOrd="0" parTransId="{DDD9826F-1F99-445E-BC84-720014103E5B}" sibTransId="{DB53A97D-D45C-4B30-9FB4-59BC0DD5AF9D}"/>
    <dgm:cxn modelId="{A1A64F0D-A448-4341-8FDB-9B63F50512A8}" type="presOf" srcId="{20D7F185-84FE-44D6-8E52-DD437A0E4E0B}" destId="{727AAEAB-B048-4BF0-AF42-3349AD4D4F2D}" srcOrd="0" destOrd="0" presId="urn:microsoft.com/office/officeart/2005/8/layout/vList2"/>
    <dgm:cxn modelId="{176AB523-462B-4269-BB96-702BE230EBD3}" type="presOf" srcId="{0AA17504-6128-4622-9381-B8310CC2FEE2}" destId="{42184392-ED2C-4CBA-A95D-A40C9FD609F5}" srcOrd="0" destOrd="0" presId="urn:microsoft.com/office/officeart/2005/8/layout/vList2"/>
    <dgm:cxn modelId="{4E31BE6A-1FA6-40EA-A38D-B843A5B06ED0}" srcId="{568EE602-728C-4F87-A6D7-55E3E6B683D2}" destId="{1DA60882-768C-45F7-A88B-61EEFF3E544B}" srcOrd="5" destOrd="0" parTransId="{9327FBA0-AAD1-4A2A-835A-95D1958000AF}" sibTransId="{5D1E9270-59CC-4EC9-93DA-312575A2AE55}"/>
    <dgm:cxn modelId="{7ED83585-DECA-4365-8D0A-03D74FEF7FD7}" type="presOf" srcId="{BEB1E3D9-C773-45AD-9AF9-2C4EE82EA810}" destId="{3503099A-76A1-4C1D-8FE4-9C9A05C14C8F}" srcOrd="0" destOrd="0" presId="urn:microsoft.com/office/officeart/2005/8/layout/vList2"/>
    <dgm:cxn modelId="{F146DC90-5ABD-4E35-8580-836592A04EA7}" type="presOf" srcId="{814F8F45-CA88-4F44-854E-7D08C82B0645}" destId="{D2D2C529-671F-49DB-9B22-5FB1429BB971}" srcOrd="0" destOrd="0" presId="urn:microsoft.com/office/officeart/2005/8/layout/vList2"/>
    <dgm:cxn modelId="{3D916E9A-792B-4242-8EB5-CBC0D5210D8D}" srcId="{568EE602-728C-4F87-A6D7-55E3E6B683D2}" destId="{BEB1E3D9-C773-45AD-9AF9-2C4EE82EA810}" srcOrd="4" destOrd="0" parTransId="{37869A62-AF67-42DF-8BF3-54FC94779BD0}" sibTransId="{278C2B37-3926-45B5-9910-086D93E7897F}"/>
    <dgm:cxn modelId="{C2BBFA9B-9967-45E5-8D03-73BCBD62400B}" type="presOf" srcId="{568EE602-728C-4F87-A6D7-55E3E6B683D2}" destId="{B2B044A7-2688-4DDF-8BB7-D9BD5E56A9AB}" srcOrd="0" destOrd="0" presId="urn:microsoft.com/office/officeart/2005/8/layout/vList2"/>
    <dgm:cxn modelId="{64A116A3-8A44-4ACD-B43E-57F50AACBF5E}" srcId="{568EE602-728C-4F87-A6D7-55E3E6B683D2}" destId="{24595AE3-F912-43DE-88F4-449CF8A11F69}" srcOrd="6" destOrd="0" parTransId="{FA981A73-4610-4F0C-A925-C7805849D75D}" sibTransId="{EB391142-D8BD-4F1C-8697-83485A121371}"/>
    <dgm:cxn modelId="{8B592CBE-3EDF-4CC4-A007-310D58D96D69}" srcId="{568EE602-728C-4F87-A6D7-55E3E6B683D2}" destId="{B3A5C842-2C01-462C-8EE2-8DE3B7B8A79E}" srcOrd="1" destOrd="0" parTransId="{E90B0B33-F845-4F3C-81AC-FF12D4BB126E}" sibTransId="{F8724598-C84C-4EA8-A920-4A1430717E8C}"/>
    <dgm:cxn modelId="{F0FE39C4-E47E-49C4-B363-2AE3D88F63F0}" type="presOf" srcId="{B3A5C842-2C01-462C-8EE2-8DE3B7B8A79E}" destId="{E6BA7773-6A99-4188-8588-AFEEB2B9DA8A}" srcOrd="0" destOrd="0" presId="urn:microsoft.com/office/officeart/2005/8/layout/vList2"/>
    <dgm:cxn modelId="{568097E9-BF8E-4FB4-AC66-91C7D0DE13F6}" srcId="{568EE602-728C-4F87-A6D7-55E3E6B683D2}" destId="{0AA17504-6128-4622-9381-B8310CC2FEE2}" srcOrd="2" destOrd="0" parTransId="{11E0D584-2B87-4D80-A5F0-AB81D14C0572}" sibTransId="{8C052895-B1A2-48D8-AEA8-4AFB601EC819}"/>
    <dgm:cxn modelId="{8B8EEAFC-C2DC-4842-860F-918E96D25EE1}" type="presOf" srcId="{1DA60882-768C-45F7-A88B-61EEFF3E544B}" destId="{61521473-7425-4167-9E43-BBD38349280B}" srcOrd="0" destOrd="0" presId="urn:microsoft.com/office/officeart/2005/8/layout/vList2"/>
    <dgm:cxn modelId="{FEA75F30-6712-4751-88A3-3E5E364B2DC1}" type="presParOf" srcId="{B2B044A7-2688-4DDF-8BB7-D9BD5E56A9AB}" destId="{D2D2C529-671F-49DB-9B22-5FB1429BB971}" srcOrd="0" destOrd="0" presId="urn:microsoft.com/office/officeart/2005/8/layout/vList2"/>
    <dgm:cxn modelId="{7BC7B461-CEC6-43DD-86BD-A8AFDA213AA4}" type="presParOf" srcId="{B2B044A7-2688-4DDF-8BB7-D9BD5E56A9AB}" destId="{74932A3E-1769-4436-84BD-A088FE23A80F}" srcOrd="1" destOrd="0" presId="urn:microsoft.com/office/officeart/2005/8/layout/vList2"/>
    <dgm:cxn modelId="{538A2FDE-196F-4D81-8B83-C329767A7F8E}" type="presParOf" srcId="{B2B044A7-2688-4DDF-8BB7-D9BD5E56A9AB}" destId="{E6BA7773-6A99-4188-8588-AFEEB2B9DA8A}" srcOrd="2" destOrd="0" presId="urn:microsoft.com/office/officeart/2005/8/layout/vList2"/>
    <dgm:cxn modelId="{EEF1B268-1296-438D-825A-D799340D3743}" type="presParOf" srcId="{B2B044A7-2688-4DDF-8BB7-D9BD5E56A9AB}" destId="{5BFD2422-3C98-4358-8342-00BA5D3C1799}" srcOrd="3" destOrd="0" presId="urn:microsoft.com/office/officeart/2005/8/layout/vList2"/>
    <dgm:cxn modelId="{83D5C8F9-CACD-43FE-8AFE-DC19B0ED7C7D}" type="presParOf" srcId="{B2B044A7-2688-4DDF-8BB7-D9BD5E56A9AB}" destId="{42184392-ED2C-4CBA-A95D-A40C9FD609F5}" srcOrd="4" destOrd="0" presId="urn:microsoft.com/office/officeart/2005/8/layout/vList2"/>
    <dgm:cxn modelId="{2C7B6580-0B2C-4A63-B8C4-0CB81305BC9B}" type="presParOf" srcId="{B2B044A7-2688-4DDF-8BB7-D9BD5E56A9AB}" destId="{E38DEFDB-A29A-4036-B670-1A1BB0853AE3}" srcOrd="5" destOrd="0" presId="urn:microsoft.com/office/officeart/2005/8/layout/vList2"/>
    <dgm:cxn modelId="{30D57D63-0B24-40AE-9DBD-12A37A8B680E}" type="presParOf" srcId="{B2B044A7-2688-4DDF-8BB7-D9BD5E56A9AB}" destId="{727AAEAB-B048-4BF0-AF42-3349AD4D4F2D}" srcOrd="6" destOrd="0" presId="urn:microsoft.com/office/officeart/2005/8/layout/vList2"/>
    <dgm:cxn modelId="{51EE74F0-ECEB-4AB0-9AE4-E7B10CDA4776}" type="presParOf" srcId="{B2B044A7-2688-4DDF-8BB7-D9BD5E56A9AB}" destId="{0DB43EA5-A203-4C85-A695-AF669D08FDB4}" srcOrd="7" destOrd="0" presId="urn:microsoft.com/office/officeart/2005/8/layout/vList2"/>
    <dgm:cxn modelId="{1694BA82-0B2A-4C57-8E68-127E70526AE5}" type="presParOf" srcId="{B2B044A7-2688-4DDF-8BB7-D9BD5E56A9AB}" destId="{3503099A-76A1-4C1D-8FE4-9C9A05C14C8F}" srcOrd="8" destOrd="0" presId="urn:microsoft.com/office/officeart/2005/8/layout/vList2"/>
    <dgm:cxn modelId="{FEDFD3D4-21ED-4D0B-A62A-17BB427FE8AC}" type="presParOf" srcId="{B2B044A7-2688-4DDF-8BB7-D9BD5E56A9AB}" destId="{ED17A8A3-9EDF-465E-82D9-BA676ACC3091}" srcOrd="9" destOrd="0" presId="urn:microsoft.com/office/officeart/2005/8/layout/vList2"/>
    <dgm:cxn modelId="{73F38F4A-603D-4C28-B1CB-A6B7A346A289}" type="presParOf" srcId="{B2B044A7-2688-4DDF-8BB7-D9BD5E56A9AB}" destId="{61521473-7425-4167-9E43-BBD38349280B}" srcOrd="10" destOrd="0" presId="urn:microsoft.com/office/officeart/2005/8/layout/vList2"/>
    <dgm:cxn modelId="{D0BCC11D-C8C4-44B7-A89A-A40D3C7E9786}" type="presParOf" srcId="{B2B044A7-2688-4DDF-8BB7-D9BD5E56A9AB}" destId="{0F4D7AA6-5159-48C2-B5A5-CAB1F3764445}" srcOrd="11" destOrd="0" presId="urn:microsoft.com/office/officeart/2005/8/layout/vList2"/>
    <dgm:cxn modelId="{26227E9D-3CF7-4EC5-B7AF-9F1AB7607B0A}" type="presParOf" srcId="{B2B044A7-2688-4DDF-8BB7-D9BD5E56A9AB}" destId="{CD864A5B-AB64-491B-8F1C-1F4FBBCC134C}" srcOrd="1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560E5B-971A-4529-824A-285078537567}" type="doc">
      <dgm:prSet loTypeId="urn:microsoft.com/office/officeart/2005/8/layout/vList2" loCatId="list" qsTypeId="urn:microsoft.com/office/officeart/2005/8/quickstyle/simple5" qsCatId="simple" csTypeId="urn:microsoft.com/office/officeart/2005/8/colors/accent4_5" csCatId="accent4"/>
      <dgm:spPr/>
      <dgm:t>
        <a:bodyPr/>
        <a:lstStyle/>
        <a:p>
          <a:endParaRPr lang="en-US"/>
        </a:p>
      </dgm:t>
    </dgm:pt>
    <dgm:pt modelId="{2319EB93-BD0B-40C4-929B-A7EDDCB8BE12}">
      <dgm:prSet/>
      <dgm:spPr/>
      <dgm:t>
        <a:bodyPr/>
        <a:lstStyle/>
        <a:p>
          <a:pPr rtl="0"/>
          <a:r>
            <a:rPr lang="en-US" b="0" i="0" dirty="0"/>
            <a:t>Features</a:t>
          </a:r>
          <a:endParaRPr lang="en-US" dirty="0"/>
        </a:p>
      </dgm:t>
    </dgm:pt>
    <dgm:pt modelId="{F42185D9-D605-4A45-A257-1437F592C9C6}" type="parTrans" cxnId="{D886785C-9B16-47CA-A591-190750DB05E1}">
      <dgm:prSet/>
      <dgm:spPr/>
      <dgm:t>
        <a:bodyPr/>
        <a:lstStyle/>
        <a:p>
          <a:endParaRPr lang="en-US"/>
        </a:p>
      </dgm:t>
    </dgm:pt>
    <dgm:pt modelId="{ACD639F7-8F85-4C65-8C74-87A6A0A6A512}" type="sibTrans" cxnId="{D886785C-9B16-47CA-A591-190750DB05E1}">
      <dgm:prSet/>
      <dgm:spPr/>
      <dgm:t>
        <a:bodyPr/>
        <a:lstStyle/>
        <a:p>
          <a:endParaRPr lang="en-US"/>
        </a:p>
      </dgm:t>
    </dgm:pt>
    <dgm:pt modelId="{2F375680-B292-482F-A342-6C4BAD0E4260}" type="pres">
      <dgm:prSet presAssocID="{F3560E5B-971A-4529-824A-285078537567}" presName="linear" presStyleCnt="0">
        <dgm:presLayoutVars>
          <dgm:animLvl val="lvl"/>
          <dgm:resizeHandles val="exact"/>
        </dgm:presLayoutVars>
      </dgm:prSet>
      <dgm:spPr/>
    </dgm:pt>
    <dgm:pt modelId="{66D4B45C-9F19-449C-BE96-02A554B37C21}" type="pres">
      <dgm:prSet presAssocID="{2319EB93-BD0B-40C4-929B-A7EDDCB8BE12}" presName="parentText" presStyleLbl="node1" presStyleIdx="0" presStyleCnt="1" custLinFactNeighborY="-31376">
        <dgm:presLayoutVars>
          <dgm:chMax val="0"/>
          <dgm:bulletEnabled val="1"/>
        </dgm:presLayoutVars>
      </dgm:prSet>
      <dgm:spPr/>
    </dgm:pt>
  </dgm:ptLst>
  <dgm:cxnLst>
    <dgm:cxn modelId="{D886785C-9B16-47CA-A591-190750DB05E1}" srcId="{F3560E5B-971A-4529-824A-285078537567}" destId="{2319EB93-BD0B-40C4-929B-A7EDDCB8BE12}" srcOrd="0" destOrd="0" parTransId="{F42185D9-D605-4A45-A257-1437F592C9C6}" sibTransId="{ACD639F7-8F85-4C65-8C74-87A6A0A6A512}"/>
    <dgm:cxn modelId="{A50D35BE-4A49-485B-83A0-04889B0A620D}" type="presOf" srcId="{2319EB93-BD0B-40C4-929B-A7EDDCB8BE12}" destId="{66D4B45C-9F19-449C-BE96-02A554B37C21}" srcOrd="0" destOrd="0" presId="urn:microsoft.com/office/officeart/2005/8/layout/vList2"/>
    <dgm:cxn modelId="{A769B4D5-2EEA-40F0-A0F0-BE03A0ECABFB}" type="presOf" srcId="{F3560E5B-971A-4529-824A-285078537567}" destId="{2F375680-B292-482F-A342-6C4BAD0E4260}" srcOrd="0" destOrd="0" presId="urn:microsoft.com/office/officeart/2005/8/layout/vList2"/>
    <dgm:cxn modelId="{0591828A-E92A-4130-9135-FA6A918CE655}" type="presParOf" srcId="{2F375680-B292-482F-A342-6C4BAD0E4260}" destId="{66D4B45C-9F19-449C-BE96-02A554B37C2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030188-B44E-4616-A1B8-665CE7D9F74A}" type="doc">
      <dgm:prSet loTypeId="urn:microsoft.com/office/officeart/2005/8/layout/vList2" loCatId="list" qsTypeId="urn:microsoft.com/office/officeart/2005/8/quickstyle/simple5" qsCatId="simple" csTypeId="urn:microsoft.com/office/officeart/2005/8/colors/colorful4" csCatId="colorful"/>
      <dgm:spPr/>
      <dgm:t>
        <a:bodyPr/>
        <a:lstStyle/>
        <a:p>
          <a:endParaRPr lang="en-US"/>
        </a:p>
      </dgm:t>
    </dgm:pt>
    <dgm:pt modelId="{53FC3DB1-CE10-4E07-99C9-2F1768228C61}">
      <dgm:prSet/>
      <dgm:spPr/>
      <dgm:t>
        <a:bodyPr/>
        <a:lstStyle/>
        <a:p>
          <a:pPr rtl="0"/>
          <a:r>
            <a:rPr lang="en-US" b="0" i="0"/>
            <a:t>Objectives</a:t>
          </a:r>
          <a:endParaRPr lang="en-US"/>
        </a:p>
      </dgm:t>
    </dgm:pt>
    <dgm:pt modelId="{827DA4EB-1460-4AD9-BB1F-D41D8F4914DE}" type="parTrans" cxnId="{711957D5-0A4A-4125-86CE-77D4359248A0}">
      <dgm:prSet/>
      <dgm:spPr/>
      <dgm:t>
        <a:bodyPr/>
        <a:lstStyle/>
        <a:p>
          <a:endParaRPr lang="en-US"/>
        </a:p>
      </dgm:t>
    </dgm:pt>
    <dgm:pt modelId="{6B5D12E0-0679-45C7-9F31-1420BE9FD282}" type="sibTrans" cxnId="{711957D5-0A4A-4125-86CE-77D4359248A0}">
      <dgm:prSet/>
      <dgm:spPr/>
      <dgm:t>
        <a:bodyPr/>
        <a:lstStyle/>
        <a:p>
          <a:endParaRPr lang="en-US"/>
        </a:p>
      </dgm:t>
    </dgm:pt>
    <dgm:pt modelId="{9CC0495D-D897-4464-AE10-7EC47EF4E1CB}" type="pres">
      <dgm:prSet presAssocID="{ED030188-B44E-4616-A1B8-665CE7D9F74A}" presName="linear" presStyleCnt="0">
        <dgm:presLayoutVars>
          <dgm:animLvl val="lvl"/>
          <dgm:resizeHandles val="exact"/>
        </dgm:presLayoutVars>
      </dgm:prSet>
      <dgm:spPr/>
    </dgm:pt>
    <dgm:pt modelId="{0F163D79-B887-4908-BAA9-CDEAC65DFCCC}" type="pres">
      <dgm:prSet presAssocID="{53FC3DB1-CE10-4E07-99C9-2F1768228C61}" presName="parentText" presStyleLbl="node1" presStyleIdx="0" presStyleCnt="1" custLinFactNeighborY="-8310">
        <dgm:presLayoutVars>
          <dgm:chMax val="0"/>
          <dgm:bulletEnabled val="1"/>
        </dgm:presLayoutVars>
      </dgm:prSet>
      <dgm:spPr/>
    </dgm:pt>
  </dgm:ptLst>
  <dgm:cxnLst>
    <dgm:cxn modelId="{8DFA0AC1-F46B-40EE-9732-754C7A98D333}" type="presOf" srcId="{ED030188-B44E-4616-A1B8-665CE7D9F74A}" destId="{9CC0495D-D897-4464-AE10-7EC47EF4E1CB}" srcOrd="0" destOrd="0" presId="urn:microsoft.com/office/officeart/2005/8/layout/vList2"/>
    <dgm:cxn modelId="{711957D5-0A4A-4125-86CE-77D4359248A0}" srcId="{ED030188-B44E-4616-A1B8-665CE7D9F74A}" destId="{53FC3DB1-CE10-4E07-99C9-2F1768228C61}" srcOrd="0" destOrd="0" parTransId="{827DA4EB-1460-4AD9-BB1F-D41D8F4914DE}" sibTransId="{6B5D12E0-0679-45C7-9F31-1420BE9FD282}"/>
    <dgm:cxn modelId="{B77F45D8-BCFB-4627-82EE-A8FA0F8772BC}" type="presOf" srcId="{53FC3DB1-CE10-4E07-99C9-2F1768228C61}" destId="{0F163D79-B887-4908-BAA9-CDEAC65DFCCC}" srcOrd="0" destOrd="0" presId="urn:microsoft.com/office/officeart/2005/8/layout/vList2"/>
    <dgm:cxn modelId="{595890EF-8746-480A-A034-7D80F106245A}" type="presParOf" srcId="{9CC0495D-D897-4464-AE10-7EC47EF4E1CB}" destId="{0F163D79-B887-4908-BAA9-CDEAC65DFCCC}"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09A81D-28BC-4CE9-8784-5402B4613635}" type="doc">
      <dgm:prSet loTypeId="urn:microsoft.com/office/officeart/2005/8/layout/vList2" loCatId="list" qsTypeId="urn:microsoft.com/office/officeart/2005/8/quickstyle/3d1" qsCatId="3D" csTypeId="urn:microsoft.com/office/officeart/2005/8/colors/accent2_1" csCatId="accent2" phldr="1"/>
      <dgm:spPr/>
      <dgm:t>
        <a:bodyPr/>
        <a:lstStyle/>
        <a:p>
          <a:endParaRPr lang="en-US"/>
        </a:p>
      </dgm:t>
    </dgm:pt>
    <dgm:pt modelId="{56EA359A-F9B9-4B43-9B1F-23D41BFFA3C4}">
      <dgm:prSet/>
      <dgm:spPr/>
      <dgm:t>
        <a:bodyPr/>
        <a:lstStyle/>
        <a:p>
          <a:pPr rtl="0"/>
          <a:r>
            <a:rPr lang="en-US" b="0" i="0"/>
            <a:t>Bank Rate</a:t>
          </a:r>
          <a:endParaRPr lang="en-US"/>
        </a:p>
      </dgm:t>
    </dgm:pt>
    <dgm:pt modelId="{8C4DC8BD-C098-4FFA-BBDB-9742ACEDDE02}" type="parTrans" cxnId="{5948D6D4-D950-4323-AD1E-592C6A8920AC}">
      <dgm:prSet/>
      <dgm:spPr/>
      <dgm:t>
        <a:bodyPr/>
        <a:lstStyle/>
        <a:p>
          <a:endParaRPr lang="en-US"/>
        </a:p>
      </dgm:t>
    </dgm:pt>
    <dgm:pt modelId="{E6D689C4-7047-4694-B8D6-712C4D2EDF0C}" type="sibTrans" cxnId="{5948D6D4-D950-4323-AD1E-592C6A8920AC}">
      <dgm:prSet/>
      <dgm:spPr/>
      <dgm:t>
        <a:bodyPr/>
        <a:lstStyle/>
        <a:p>
          <a:endParaRPr lang="en-US"/>
        </a:p>
      </dgm:t>
    </dgm:pt>
    <dgm:pt modelId="{82803F6F-BB3E-4DC5-BAB8-66487705F69A}">
      <dgm:prSet/>
      <dgm:spPr/>
      <dgm:t>
        <a:bodyPr/>
        <a:lstStyle/>
        <a:p>
          <a:pPr rtl="0"/>
          <a:r>
            <a:rPr lang="en-US" b="0" i="0"/>
            <a:t>Open Market Operations</a:t>
          </a:r>
          <a:endParaRPr lang="en-US"/>
        </a:p>
      </dgm:t>
    </dgm:pt>
    <dgm:pt modelId="{CEDA8198-8E22-4615-B401-030333B558EB}" type="parTrans" cxnId="{F77FBDEB-3EFF-41A0-A37B-0578CD8108FC}">
      <dgm:prSet/>
      <dgm:spPr/>
      <dgm:t>
        <a:bodyPr/>
        <a:lstStyle/>
        <a:p>
          <a:endParaRPr lang="en-US"/>
        </a:p>
      </dgm:t>
    </dgm:pt>
    <dgm:pt modelId="{0040463B-6856-4581-9D93-CD8CBF0848B2}" type="sibTrans" cxnId="{F77FBDEB-3EFF-41A0-A37B-0578CD8108FC}">
      <dgm:prSet/>
      <dgm:spPr/>
      <dgm:t>
        <a:bodyPr/>
        <a:lstStyle/>
        <a:p>
          <a:endParaRPr lang="en-US"/>
        </a:p>
      </dgm:t>
    </dgm:pt>
    <dgm:pt modelId="{8E28798E-DDB3-4973-AA5E-6CD624E09C1C}">
      <dgm:prSet/>
      <dgm:spPr/>
      <dgm:t>
        <a:bodyPr/>
        <a:lstStyle/>
        <a:p>
          <a:pPr rtl="0"/>
          <a:r>
            <a:rPr lang="en-US" b="0" i="0" dirty="0"/>
            <a:t>Repo Rate &amp; Reverse Repo Rate</a:t>
          </a:r>
          <a:endParaRPr lang="en-US" dirty="0"/>
        </a:p>
      </dgm:t>
    </dgm:pt>
    <dgm:pt modelId="{4B79D1BB-E0F5-4960-8A6C-E4745795A1B2}" type="parTrans" cxnId="{5AF31327-91DD-4DD7-961D-8943CEEBCCC7}">
      <dgm:prSet/>
      <dgm:spPr/>
      <dgm:t>
        <a:bodyPr/>
        <a:lstStyle/>
        <a:p>
          <a:endParaRPr lang="en-US"/>
        </a:p>
      </dgm:t>
    </dgm:pt>
    <dgm:pt modelId="{F4950983-3AF0-4426-ABCB-53279F3286DE}" type="sibTrans" cxnId="{5AF31327-91DD-4DD7-961D-8943CEEBCCC7}">
      <dgm:prSet/>
      <dgm:spPr/>
      <dgm:t>
        <a:bodyPr/>
        <a:lstStyle/>
        <a:p>
          <a:endParaRPr lang="en-US"/>
        </a:p>
      </dgm:t>
    </dgm:pt>
    <dgm:pt modelId="{4E5075DE-A23D-4F3C-B96C-ABFDAB20E4D4}">
      <dgm:prSet/>
      <dgm:spPr/>
      <dgm:t>
        <a:bodyPr/>
        <a:lstStyle/>
        <a:p>
          <a:pPr rtl="0"/>
          <a:r>
            <a:rPr lang="en-US" b="0" i="0" dirty="0"/>
            <a:t>Liquidity Adjustment Facility (CRR &amp; SLR)</a:t>
          </a:r>
          <a:endParaRPr lang="en-US" dirty="0"/>
        </a:p>
      </dgm:t>
    </dgm:pt>
    <dgm:pt modelId="{0DF58C15-D2B4-460B-8A70-6201DD97CE85}" type="parTrans" cxnId="{3EE452BC-7421-4324-AF78-E7B0CF619EAE}">
      <dgm:prSet/>
      <dgm:spPr/>
      <dgm:t>
        <a:bodyPr/>
        <a:lstStyle/>
        <a:p>
          <a:endParaRPr lang="en-US"/>
        </a:p>
      </dgm:t>
    </dgm:pt>
    <dgm:pt modelId="{06E4721F-6651-4B01-9CF5-8FE3FC828DB7}" type="sibTrans" cxnId="{3EE452BC-7421-4324-AF78-E7B0CF619EAE}">
      <dgm:prSet/>
      <dgm:spPr/>
      <dgm:t>
        <a:bodyPr/>
        <a:lstStyle/>
        <a:p>
          <a:endParaRPr lang="en-US"/>
        </a:p>
      </dgm:t>
    </dgm:pt>
    <dgm:pt modelId="{21FE8BEB-CB1B-4AEF-9F17-156F366B62C9}" type="pres">
      <dgm:prSet presAssocID="{6709A81D-28BC-4CE9-8784-5402B4613635}" presName="linear" presStyleCnt="0">
        <dgm:presLayoutVars>
          <dgm:animLvl val="lvl"/>
          <dgm:resizeHandles val="exact"/>
        </dgm:presLayoutVars>
      </dgm:prSet>
      <dgm:spPr/>
    </dgm:pt>
    <dgm:pt modelId="{BCFD4EAD-0504-4DC5-B4D5-96C611025F7A}" type="pres">
      <dgm:prSet presAssocID="{56EA359A-F9B9-4B43-9B1F-23D41BFFA3C4}" presName="parentText" presStyleLbl="node1" presStyleIdx="0" presStyleCnt="4">
        <dgm:presLayoutVars>
          <dgm:chMax val="0"/>
          <dgm:bulletEnabled val="1"/>
        </dgm:presLayoutVars>
      </dgm:prSet>
      <dgm:spPr/>
    </dgm:pt>
    <dgm:pt modelId="{EA7E7AAD-86DC-470B-A796-289A77C5AF93}" type="pres">
      <dgm:prSet presAssocID="{E6D689C4-7047-4694-B8D6-712C4D2EDF0C}" presName="spacer" presStyleCnt="0"/>
      <dgm:spPr/>
    </dgm:pt>
    <dgm:pt modelId="{B0EB1A1B-156A-486A-BAD3-F03FE14C2DF0}" type="pres">
      <dgm:prSet presAssocID="{82803F6F-BB3E-4DC5-BAB8-66487705F69A}" presName="parentText" presStyleLbl="node1" presStyleIdx="1" presStyleCnt="4">
        <dgm:presLayoutVars>
          <dgm:chMax val="0"/>
          <dgm:bulletEnabled val="1"/>
        </dgm:presLayoutVars>
      </dgm:prSet>
      <dgm:spPr/>
    </dgm:pt>
    <dgm:pt modelId="{4FFD3F31-64C8-4F6E-9616-9603010C3BB3}" type="pres">
      <dgm:prSet presAssocID="{0040463B-6856-4581-9D93-CD8CBF0848B2}" presName="spacer" presStyleCnt="0"/>
      <dgm:spPr/>
    </dgm:pt>
    <dgm:pt modelId="{DA2C6DBE-BAB0-47AD-A862-14C7638450EE}" type="pres">
      <dgm:prSet presAssocID="{8E28798E-DDB3-4973-AA5E-6CD624E09C1C}" presName="parentText" presStyleLbl="node1" presStyleIdx="2" presStyleCnt="4">
        <dgm:presLayoutVars>
          <dgm:chMax val="0"/>
          <dgm:bulletEnabled val="1"/>
        </dgm:presLayoutVars>
      </dgm:prSet>
      <dgm:spPr/>
    </dgm:pt>
    <dgm:pt modelId="{F9BF7827-51E6-410E-B7A7-2B02D985ECAB}" type="pres">
      <dgm:prSet presAssocID="{F4950983-3AF0-4426-ABCB-53279F3286DE}" presName="spacer" presStyleCnt="0"/>
      <dgm:spPr/>
    </dgm:pt>
    <dgm:pt modelId="{14148756-0F81-4703-AD2D-3D59554DA798}" type="pres">
      <dgm:prSet presAssocID="{4E5075DE-A23D-4F3C-B96C-ABFDAB20E4D4}" presName="parentText" presStyleLbl="node1" presStyleIdx="3" presStyleCnt="4">
        <dgm:presLayoutVars>
          <dgm:chMax val="0"/>
          <dgm:bulletEnabled val="1"/>
        </dgm:presLayoutVars>
      </dgm:prSet>
      <dgm:spPr/>
    </dgm:pt>
  </dgm:ptLst>
  <dgm:cxnLst>
    <dgm:cxn modelId="{634EF90F-7D36-445E-90A7-B762E6BCF12A}" type="presOf" srcId="{4E5075DE-A23D-4F3C-B96C-ABFDAB20E4D4}" destId="{14148756-0F81-4703-AD2D-3D59554DA798}" srcOrd="0" destOrd="0" presId="urn:microsoft.com/office/officeart/2005/8/layout/vList2"/>
    <dgm:cxn modelId="{5AF31327-91DD-4DD7-961D-8943CEEBCCC7}" srcId="{6709A81D-28BC-4CE9-8784-5402B4613635}" destId="{8E28798E-DDB3-4973-AA5E-6CD624E09C1C}" srcOrd="2" destOrd="0" parTransId="{4B79D1BB-E0F5-4960-8A6C-E4745795A1B2}" sibTransId="{F4950983-3AF0-4426-ABCB-53279F3286DE}"/>
    <dgm:cxn modelId="{D5BDDF48-B856-452A-86CD-5B7E14C644C8}" type="presOf" srcId="{8E28798E-DDB3-4973-AA5E-6CD624E09C1C}" destId="{DA2C6DBE-BAB0-47AD-A862-14C7638450EE}" srcOrd="0" destOrd="0" presId="urn:microsoft.com/office/officeart/2005/8/layout/vList2"/>
    <dgm:cxn modelId="{1D200F7A-139E-4470-A58F-59D6F64ACC8E}" type="presOf" srcId="{6709A81D-28BC-4CE9-8784-5402B4613635}" destId="{21FE8BEB-CB1B-4AEF-9F17-156F366B62C9}" srcOrd="0" destOrd="0" presId="urn:microsoft.com/office/officeart/2005/8/layout/vList2"/>
    <dgm:cxn modelId="{915E3885-7211-44A5-9174-288F273D2FBC}" type="presOf" srcId="{56EA359A-F9B9-4B43-9B1F-23D41BFFA3C4}" destId="{BCFD4EAD-0504-4DC5-B4D5-96C611025F7A}" srcOrd="0" destOrd="0" presId="urn:microsoft.com/office/officeart/2005/8/layout/vList2"/>
    <dgm:cxn modelId="{3EE452BC-7421-4324-AF78-E7B0CF619EAE}" srcId="{6709A81D-28BC-4CE9-8784-5402B4613635}" destId="{4E5075DE-A23D-4F3C-B96C-ABFDAB20E4D4}" srcOrd="3" destOrd="0" parTransId="{0DF58C15-D2B4-460B-8A70-6201DD97CE85}" sibTransId="{06E4721F-6651-4B01-9CF5-8FE3FC828DB7}"/>
    <dgm:cxn modelId="{5948D6D4-D950-4323-AD1E-592C6A8920AC}" srcId="{6709A81D-28BC-4CE9-8784-5402B4613635}" destId="{56EA359A-F9B9-4B43-9B1F-23D41BFFA3C4}" srcOrd="0" destOrd="0" parTransId="{8C4DC8BD-C098-4FFA-BBDB-9742ACEDDE02}" sibTransId="{E6D689C4-7047-4694-B8D6-712C4D2EDF0C}"/>
    <dgm:cxn modelId="{DB1258DD-309A-4C89-9F55-500681589724}" type="presOf" srcId="{82803F6F-BB3E-4DC5-BAB8-66487705F69A}" destId="{B0EB1A1B-156A-486A-BAD3-F03FE14C2DF0}" srcOrd="0" destOrd="0" presId="urn:microsoft.com/office/officeart/2005/8/layout/vList2"/>
    <dgm:cxn modelId="{F77FBDEB-3EFF-41A0-A37B-0578CD8108FC}" srcId="{6709A81D-28BC-4CE9-8784-5402B4613635}" destId="{82803F6F-BB3E-4DC5-BAB8-66487705F69A}" srcOrd="1" destOrd="0" parTransId="{CEDA8198-8E22-4615-B401-030333B558EB}" sibTransId="{0040463B-6856-4581-9D93-CD8CBF0848B2}"/>
    <dgm:cxn modelId="{0513EA3D-677B-465A-991E-099097A9346A}" type="presParOf" srcId="{21FE8BEB-CB1B-4AEF-9F17-156F366B62C9}" destId="{BCFD4EAD-0504-4DC5-B4D5-96C611025F7A}" srcOrd="0" destOrd="0" presId="urn:microsoft.com/office/officeart/2005/8/layout/vList2"/>
    <dgm:cxn modelId="{8BDEAB4C-25EE-4FC1-9A33-F543AB15D4C3}" type="presParOf" srcId="{21FE8BEB-CB1B-4AEF-9F17-156F366B62C9}" destId="{EA7E7AAD-86DC-470B-A796-289A77C5AF93}" srcOrd="1" destOrd="0" presId="urn:microsoft.com/office/officeart/2005/8/layout/vList2"/>
    <dgm:cxn modelId="{5040245C-8EE5-4F48-BA85-D21A37813C7E}" type="presParOf" srcId="{21FE8BEB-CB1B-4AEF-9F17-156F366B62C9}" destId="{B0EB1A1B-156A-486A-BAD3-F03FE14C2DF0}" srcOrd="2" destOrd="0" presId="urn:microsoft.com/office/officeart/2005/8/layout/vList2"/>
    <dgm:cxn modelId="{4BAB2E46-C004-4E04-B900-CA42C4CB3071}" type="presParOf" srcId="{21FE8BEB-CB1B-4AEF-9F17-156F366B62C9}" destId="{4FFD3F31-64C8-4F6E-9616-9603010C3BB3}" srcOrd="3" destOrd="0" presId="urn:microsoft.com/office/officeart/2005/8/layout/vList2"/>
    <dgm:cxn modelId="{7E125CE0-B4E7-483F-B599-5804ECD18AF2}" type="presParOf" srcId="{21FE8BEB-CB1B-4AEF-9F17-156F366B62C9}" destId="{DA2C6DBE-BAB0-47AD-A862-14C7638450EE}" srcOrd="4" destOrd="0" presId="urn:microsoft.com/office/officeart/2005/8/layout/vList2"/>
    <dgm:cxn modelId="{395C2432-9048-407C-94F8-CE9B6D2C7548}" type="presParOf" srcId="{21FE8BEB-CB1B-4AEF-9F17-156F366B62C9}" destId="{F9BF7827-51E6-410E-B7A7-2B02D985ECAB}" srcOrd="5" destOrd="0" presId="urn:microsoft.com/office/officeart/2005/8/layout/vList2"/>
    <dgm:cxn modelId="{16FAF850-FE63-45A0-8FDC-1DF8ADD0AF75}" type="presParOf" srcId="{21FE8BEB-CB1B-4AEF-9F17-156F366B62C9}" destId="{14148756-0F81-4703-AD2D-3D59554DA79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4E0D77-83AF-4EF4-A216-DDE01C2655ED}" type="doc">
      <dgm:prSet loTypeId="urn:microsoft.com/office/officeart/2005/8/layout/vList2" loCatId="list" qsTypeId="urn:microsoft.com/office/officeart/2005/8/quickstyle/3d1" qsCatId="3D" csTypeId="urn:microsoft.com/office/officeart/2005/8/colors/accent2_1" csCatId="accent2"/>
      <dgm:spPr/>
      <dgm:t>
        <a:bodyPr/>
        <a:lstStyle/>
        <a:p>
          <a:endParaRPr lang="en-US"/>
        </a:p>
      </dgm:t>
    </dgm:pt>
    <dgm:pt modelId="{554DF882-4E4F-4B8C-904E-7B6A86A22DE7}">
      <dgm:prSet/>
      <dgm:spPr/>
      <dgm:t>
        <a:bodyPr/>
        <a:lstStyle/>
        <a:p>
          <a:pPr rtl="0"/>
          <a:r>
            <a:rPr lang="en-US" b="0" i="0"/>
            <a:t>Rationing of Credit</a:t>
          </a:r>
          <a:endParaRPr lang="en-US"/>
        </a:p>
      </dgm:t>
    </dgm:pt>
    <dgm:pt modelId="{39D9A863-E12C-4BF9-8714-2DAD29C4F2A2}" type="parTrans" cxnId="{E9FA211B-487F-4DBF-849F-7D7480555110}">
      <dgm:prSet/>
      <dgm:spPr/>
      <dgm:t>
        <a:bodyPr/>
        <a:lstStyle/>
        <a:p>
          <a:endParaRPr lang="en-US"/>
        </a:p>
      </dgm:t>
    </dgm:pt>
    <dgm:pt modelId="{C8ADA007-204F-4740-B0F6-8F1C7BF7E928}" type="sibTrans" cxnId="{E9FA211B-487F-4DBF-849F-7D7480555110}">
      <dgm:prSet/>
      <dgm:spPr/>
      <dgm:t>
        <a:bodyPr/>
        <a:lstStyle/>
        <a:p>
          <a:endParaRPr lang="en-US"/>
        </a:p>
      </dgm:t>
    </dgm:pt>
    <dgm:pt modelId="{762603AC-7F44-41E4-924D-848F303BBBBE}">
      <dgm:prSet/>
      <dgm:spPr/>
      <dgm:t>
        <a:bodyPr/>
        <a:lstStyle/>
        <a:p>
          <a:pPr rtl="0"/>
          <a:r>
            <a:rPr lang="en-US" b="0" i="0"/>
            <a:t>Margin Requirement</a:t>
          </a:r>
          <a:endParaRPr lang="en-US"/>
        </a:p>
      </dgm:t>
    </dgm:pt>
    <dgm:pt modelId="{F814B427-53A6-4CF7-A01C-5FAAA0CB13C5}" type="parTrans" cxnId="{D34F2FEF-658D-493A-9D55-8D8D66CD23AC}">
      <dgm:prSet/>
      <dgm:spPr/>
      <dgm:t>
        <a:bodyPr/>
        <a:lstStyle/>
        <a:p>
          <a:endParaRPr lang="en-US"/>
        </a:p>
      </dgm:t>
    </dgm:pt>
    <dgm:pt modelId="{6C415C52-1468-4D69-9AF7-8F32D52BE47F}" type="sibTrans" cxnId="{D34F2FEF-658D-493A-9D55-8D8D66CD23AC}">
      <dgm:prSet/>
      <dgm:spPr/>
      <dgm:t>
        <a:bodyPr/>
        <a:lstStyle/>
        <a:p>
          <a:endParaRPr lang="en-US"/>
        </a:p>
      </dgm:t>
    </dgm:pt>
    <dgm:pt modelId="{F4D40C07-9211-487F-BFBB-0B871700CEEF}">
      <dgm:prSet/>
      <dgm:spPr/>
      <dgm:t>
        <a:bodyPr/>
        <a:lstStyle/>
        <a:p>
          <a:pPr rtl="0"/>
          <a:r>
            <a:rPr lang="en-US" b="0" i="0"/>
            <a:t>Variable Interest Rate</a:t>
          </a:r>
          <a:endParaRPr lang="en-US"/>
        </a:p>
      </dgm:t>
    </dgm:pt>
    <dgm:pt modelId="{D0CCE3CB-90C1-4959-854C-66EFE202A658}" type="parTrans" cxnId="{5A2835DF-CA84-45C3-9D7E-A7A21CE4ED8A}">
      <dgm:prSet/>
      <dgm:spPr/>
      <dgm:t>
        <a:bodyPr/>
        <a:lstStyle/>
        <a:p>
          <a:endParaRPr lang="en-US"/>
        </a:p>
      </dgm:t>
    </dgm:pt>
    <dgm:pt modelId="{0591E54C-52F0-4A2D-9F3E-4006EE682DFE}" type="sibTrans" cxnId="{5A2835DF-CA84-45C3-9D7E-A7A21CE4ED8A}">
      <dgm:prSet/>
      <dgm:spPr/>
      <dgm:t>
        <a:bodyPr/>
        <a:lstStyle/>
        <a:p>
          <a:endParaRPr lang="en-US"/>
        </a:p>
      </dgm:t>
    </dgm:pt>
    <dgm:pt modelId="{DC258BF6-AD49-4D2A-B498-DC704E9037AC}">
      <dgm:prSet/>
      <dgm:spPr/>
      <dgm:t>
        <a:bodyPr/>
        <a:lstStyle/>
        <a:p>
          <a:pPr rtl="0"/>
          <a:r>
            <a:rPr lang="en-US" b="0" i="0"/>
            <a:t>Regulation of Consumer Credit</a:t>
          </a:r>
          <a:endParaRPr lang="en-US"/>
        </a:p>
      </dgm:t>
    </dgm:pt>
    <dgm:pt modelId="{4F2D5800-C9AA-4692-BFB7-696CE708CE9C}" type="parTrans" cxnId="{8752033B-B32A-499E-81B3-68BCE155739D}">
      <dgm:prSet/>
      <dgm:spPr/>
      <dgm:t>
        <a:bodyPr/>
        <a:lstStyle/>
        <a:p>
          <a:endParaRPr lang="en-US"/>
        </a:p>
      </dgm:t>
    </dgm:pt>
    <dgm:pt modelId="{423BE39E-2E7D-47E6-9A26-6E3620EAC523}" type="sibTrans" cxnId="{8752033B-B32A-499E-81B3-68BCE155739D}">
      <dgm:prSet/>
      <dgm:spPr/>
      <dgm:t>
        <a:bodyPr/>
        <a:lstStyle/>
        <a:p>
          <a:endParaRPr lang="en-US"/>
        </a:p>
      </dgm:t>
    </dgm:pt>
    <dgm:pt modelId="{F0EFF33F-2C60-423C-915C-C97FD4698433}">
      <dgm:prSet/>
      <dgm:spPr/>
      <dgm:t>
        <a:bodyPr/>
        <a:lstStyle/>
        <a:p>
          <a:pPr rtl="0"/>
          <a:r>
            <a:rPr lang="en-US" b="0" i="0"/>
            <a:t>Licensing</a:t>
          </a:r>
          <a:endParaRPr lang="en-US"/>
        </a:p>
      </dgm:t>
    </dgm:pt>
    <dgm:pt modelId="{15511BD5-A670-4321-B2F5-BEEAFAC06F4B}" type="parTrans" cxnId="{0CA6B0D2-0FD0-4A90-96AF-E03C634B71F7}">
      <dgm:prSet/>
      <dgm:spPr/>
      <dgm:t>
        <a:bodyPr/>
        <a:lstStyle/>
        <a:p>
          <a:endParaRPr lang="en-US"/>
        </a:p>
      </dgm:t>
    </dgm:pt>
    <dgm:pt modelId="{FAFA3684-B869-48FB-86E0-88953DC96C2A}" type="sibTrans" cxnId="{0CA6B0D2-0FD0-4A90-96AF-E03C634B71F7}">
      <dgm:prSet/>
      <dgm:spPr/>
      <dgm:t>
        <a:bodyPr/>
        <a:lstStyle/>
        <a:p>
          <a:endParaRPr lang="en-US"/>
        </a:p>
      </dgm:t>
    </dgm:pt>
    <dgm:pt modelId="{771BC32E-A026-4399-A3DB-6BFC047CA24D}" type="pres">
      <dgm:prSet presAssocID="{D14E0D77-83AF-4EF4-A216-DDE01C2655ED}" presName="linear" presStyleCnt="0">
        <dgm:presLayoutVars>
          <dgm:animLvl val="lvl"/>
          <dgm:resizeHandles val="exact"/>
        </dgm:presLayoutVars>
      </dgm:prSet>
      <dgm:spPr/>
    </dgm:pt>
    <dgm:pt modelId="{D44E9FDC-9307-4F6B-961A-03F946AAC824}" type="pres">
      <dgm:prSet presAssocID="{554DF882-4E4F-4B8C-904E-7B6A86A22DE7}" presName="parentText" presStyleLbl="node1" presStyleIdx="0" presStyleCnt="5">
        <dgm:presLayoutVars>
          <dgm:chMax val="0"/>
          <dgm:bulletEnabled val="1"/>
        </dgm:presLayoutVars>
      </dgm:prSet>
      <dgm:spPr/>
    </dgm:pt>
    <dgm:pt modelId="{E32DCEE8-F9C4-46D6-9EAE-6212236ACB55}" type="pres">
      <dgm:prSet presAssocID="{C8ADA007-204F-4740-B0F6-8F1C7BF7E928}" presName="spacer" presStyleCnt="0"/>
      <dgm:spPr/>
    </dgm:pt>
    <dgm:pt modelId="{F95DCFC2-657E-429A-A27E-A34706CCAFF9}" type="pres">
      <dgm:prSet presAssocID="{762603AC-7F44-41E4-924D-848F303BBBBE}" presName="parentText" presStyleLbl="node1" presStyleIdx="1" presStyleCnt="5">
        <dgm:presLayoutVars>
          <dgm:chMax val="0"/>
          <dgm:bulletEnabled val="1"/>
        </dgm:presLayoutVars>
      </dgm:prSet>
      <dgm:spPr/>
    </dgm:pt>
    <dgm:pt modelId="{CAE423CA-D6B1-4AF7-84AA-0198C00EBFBA}" type="pres">
      <dgm:prSet presAssocID="{6C415C52-1468-4D69-9AF7-8F32D52BE47F}" presName="spacer" presStyleCnt="0"/>
      <dgm:spPr/>
    </dgm:pt>
    <dgm:pt modelId="{9349911F-CE9A-407A-A3CB-2218034A3B17}" type="pres">
      <dgm:prSet presAssocID="{F4D40C07-9211-487F-BFBB-0B871700CEEF}" presName="parentText" presStyleLbl="node1" presStyleIdx="2" presStyleCnt="5">
        <dgm:presLayoutVars>
          <dgm:chMax val="0"/>
          <dgm:bulletEnabled val="1"/>
        </dgm:presLayoutVars>
      </dgm:prSet>
      <dgm:spPr/>
    </dgm:pt>
    <dgm:pt modelId="{0F623941-D582-4B3C-A88B-13790A1AE5E2}" type="pres">
      <dgm:prSet presAssocID="{0591E54C-52F0-4A2D-9F3E-4006EE682DFE}" presName="spacer" presStyleCnt="0"/>
      <dgm:spPr/>
    </dgm:pt>
    <dgm:pt modelId="{BA5B241E-43F8-4799-9E67-91C861ABE812}" type="pres">
      <dgm:prSet presAssocID="{DC258BF6-AD49-4D2A-B498-DC704E9037AC}" presName="parentText" presStyleLbl="node1" presStyleIdx="3" presStyleCnt="5">
        <dgm:presLayoutVars>
          <dgm:chMax val="0"/>
          <dgm:bulletEnabled val="1"/>
        </dgm:presLayoutVars>
      </dgm:prSet>
      <dgm:spPr/>
    </dgm:pt>
    <dgm:pt modelId="{4640304A-504F-4B58-8BF3-629E44031113}" type="pres">
      <dgm:prSet presAssocID="{423BE39E-2E7D-47E6-9A26-6E3620EAC523}" presName="spacer" presStyleCnt="0"/>
      <dgm:spPr/>
    </dgm:pt>
    <dgm:pt modelId="{5FE90AB6-4AE3-4408-917C-A2A1C20B6067}" type="pres">
      <dgm:prSet presAssocID="{F0EFF33F-2C60-423C-915C-C97FD4698433}" presName="parentText" presStyleLbl="node1" presStyleIdx="4" presStyleCnt="5">
        <dgm:presLayoutVars>
          <dgm:chMax val="0"/>
          <dgm:bulletEnabled val="1"/>
        </dgm:presLayoutVars>
      </dgm:prSet>
      <dgm:spPr/>
    </dgm:pt>
  </dgm:ptLst>
  <dgm:cxnLst>
    <dgm:cxn modelId="{E9FA211B-487F-4DBF-849F-7D7480555110}" srcId="{D14E0D77-83AF-4EF4-A216-DDE01C2655ED}" destId="{554DF882-4E4F-4B8C-904E-7B6A86A22DE7}" srcOrd="0" destOrd="0" parTransId="{39D9A863-E12C-4BF9-8714-2DAD29C4F2A2}" sibTransId="{C8ADA007-204F-4740-B0F6-8F1C7BF7E928}"/>
    <dgm:cxn modelId="{8752033B-B32A-499E-81B3-68BCE155739D}" srcId="{D14E0D77-83AF-4EF4-A216-DDE01C2655ED}" destId="{DC258BF6-AD49-4D2A-B498-DC704E9037AC}" srcOrd="3" destOrd="0" parTransId="{4F2D5800-C9AA-4692-BFB7-696CE708CE9C}" sibTransId="{423BE39E-2E7D-47E6-9A26-6E3620EAC523}"/>
    <dgm:cxn modelId="{5E0CD64F-C962-4F4C-8D2A-12152504C5A7}" type="presOf" srcId="{D14E0D77-83AF-4EF4-A216-DDE01C2655ED}" destId="{771BC32E-A026-4399-A3DB-6BFC047CA24D}" srcOrd="0" destOrd="0" presId="urn:microsoft.com/office/officeart/2005/8/layout/vList2"/>
    <dgm:cxn modelId="{3D322379-71A7-4353-9837-667A853448FA}" type="presOf" srcId="{DC258BF6-AD49-4D2A-B498-DC704E9037AC}" destId="{BA5B241E-43F8-4799-9E67-91C861ABE812}" srcOrd="0" destOrd="0" presId="urn:microsoft.com/office/officeart/2005/8/layout/vList2"/>
    <dgm:cxn modelId="{4E1A89A4-CC16-4BD2-BD85-6E49D2986DEA}" type="presOf" srcId="{F4D40C07-9211-487F-BFBB-0B871700CEEF}" destId="{9349911F-CE9A-407A-A3CB-2218034A3B17}" srcOrd="0" destOrd="0" presId="urn:microsoft.com/office/officeart/2005/8/layout/vList2"/>
    <dgm:cxn modelId="{B0EC48AA-7A19-42C6-B044-8E2D9628386F}" type="presOf" srcId="{F0EFF33F-2C60-423C-915C-C97FD4698433}" destId="{5FE90AB6-4AE3-4408-917C-A2A1C20B6067}" srcOrd="0" destOrd="0" presId="urn:microsoft.com/office/officeart/2005/8/layout/vList2"/>
    <dgm:cxn modelId="{40BCE5AA-3F7C-40F2-BFF8-8A3AAFFE6C74}" type="presOf" srcId="{554DF882-4E4F-4B8C-904E-7B6A86A22DE7}" destId="{D44E9FDC-9307-4F6B-961A-03F946AAC824}" srcOrd="0" destOrd="0" presId="urn:microsoft.com/office/officeart/2005/8/layout/vList2"/>
    <dgm:cxn modelId="{FB8673BC-A550-43E7-A01E-E981DD122D3A}" type="presOf" srcId="{762603AC-7F44-41E4-924D-848F303BBBBE}" destId="{F95DCFC2-657E-429A-A27E-A34706CCAFF9}" srcOrd="0" destOrd="0" presId="urn:microsoft.com/office/officeart/2005/8/layout/vList2"/>
    <dgm:cxn modelId="{0CA6B0D2-0FD0-4A90-96AF-E03C634B71F7}" srcId="{D14E0D77-83AF-4EF4-A216-DDE01C2655ED}" destId="{F0EFF33F-2C60-423C-915C-C97FD4698433}" srcOrd="4" destOrd="0" parTransId="{15511BD5-A670-4321-B2F5-BEEAFAC06F4B}" sibTransId="{FAFA3684-B869-48FB-86E0-88953DC96C2A}"/>
    <dgm:cxn modelId="{5A2835DF-CA84-45C3-9D7E-A7A21CE4ED8A}" srcId="{D14E0D77-83AF-4EF4-A216-DDE01C2655ED}" destId="{F4D40C07-9211-487F-BFBB-0B871700CEEF}" srcOrd="2" destOrd="0" parTransId="{D0CCE3CB-90C1-4959-854C-66EFE202A658}" sibTransId="{0591E54C-52F0-4A2D-9F3E-4006EE682DFE}"/>
    <dgm:cxn modelId="{D34F2FEF-658D-493A-9D55-8D8D66CD23AC}" srcId="{D14E0D77-83AF-4EF4-A216-DDE01C2655ED}" destId="{762603AC-7F44-41E4-924D-848F303BBBBE}" srcOrd="1" destOrd="0" parTransId="{F814B427-53A6-4CF7-A01C-5FAAA0CB13C5}" sibTransId="{6C415C52-1468-4D69-9AF7-8F32D52BE47F}"/>
    <dgm:cxn modelId="{09CC7DAD-76A1-42F2-A63F-666BC7211BFA}" type="presParOf" srcId="{771BC32E-A026-4399-A3DB-6BFC047CA24D}" destId="{D44E9FDC-9307-4F6B-961A-03F946AAC824}" srcOrd="0" destOrd="0" presId="urn:microsoft.com/office/officeart/2005/8/layout/vList2"/>
    <dgm:cxn modelId="{C4267270-B6A4-4F4D-A284-EF75AC45852B}" type="presParOf" srcId="{771BC32E-A026-4399-A3DB-6BFC047CA24D}" destId="{E32DCEE8-F9C4-46D6-9EAE-6212236ACB55}" srcOrd="1" destOrd="0" presId="urn:microsoft.com/office/officeart/2005/8/layout/vList2"/>
    <dgm:cxn modelId="{D7219465-943E-47E2-8CB9-AE0A5723586F}" type="presParOf" srcId="{771BC32E-A026-4399-A3DB-6BFC047CA24D}" destId="{F95DCFC2-657E-429A-A27E-A34706CCAFF9}" srcOrd="2" destOrd="0" presId="urn:microsoft.com/office/officeart/2005/8/layout/vList2"/>
    <dgm:cxn modelId="{93420232-5772-4AD6-A5F5-1D3CCFF7573A}" type="presParOf" srcId="{771BC32E-A026-4399-A3DB-6BFC047CA24D}" destId="{CAE423CA-D6B1-4AF7-84AA-0198C00EBFBA}" srcOrd="3" destOrd="0" presId="urn:microsoft.com/office/officeart/2005/8/layout/vList2"/>
    <dgm:cxn modelId="{5900CDC5-9149-458F-AB2F-54A2EB232375}" type="presParOf" srcId="{771BC32E-A026-4399-A3DB-6BFC047CA24D}" destId="{9349911F-CE9A-407A-A3CB-2218034A3B17}" srcOrd="4" destOrd="0" presId="urn:microsoft.com/office/officeart/2005/8/layout/vList2"/>
    <dgm:cxn modelId="{DCC72FF9-3CEB-4F22-946B-6851EC545A66}" type="presParOf" srcId="{771BC32E-A026-4399-A3DB-6BFC047CA24D}" destId="{0F623941-D582-4B3C-A88B-13790A1AE5E2}" srcOrd="5" destOrd="0" presId="urn:microsoft.com/office/officeart/2005/8/layout/vList2"/>
    <dgm:cxn modelId="{A1C58C0A-FB29-4904-A478-086C82C31FCF}" type="presParOf" srcId="{771BC32E-A026-4399-A3DB-6BFC047CA24D}" destId="{BA5B241E-43F8-4799-9E67-91C861ABE812}" srcOrd="6" destOrd="0" presId="urn:microsoft.com/office/officeart/2005/8/layout/vList2"/>
    <dgm:cxn modelId="{3D96F6C9-7233-498E-90C1-5F2C9A096FC1}" type="presParOf" srcId="{771BC32E-A026-4399-A3DB-6BFC047CA24D}" destId="{4640304A-504F-4B58-8BF3-629E44031113}" srcOrd="7" destOrd="0" presId="urn:microsoft.com/office/officeart/2005/8/layout/vList2"/>
    <dgm:cxn modelId="{C475E30C-6DDE-4442-B69A-A3B1A2B674DF}" type="presParOf" srcId="{771BC32E-A026-4399-A3DB-6BFC047CA24D}" destId="{5FE90AB6-4AE3-4408-917C-A2A1C20B6067}"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E9A3CE-A306-402B-B417-89B4F9A31F2C}" type="doc">
      <dgm:prSet loTypeId="urn:microsoft.com/office/officeart/2005/8/layout/vList2" loCatId="list" qsTypeId="urn:microsoft.com/office/officeart/2005/8/quickstyle/3d2" qsCatId="3D" csTypeId="urn:microsoft.com/office/officeart/2005/8/colors/colorful4" csCatId="colorful"/>
      <dgm:spPr/>
      <dgm:t>
        <a:bodyPr/>
        <a:lstStyle/>
        <a:p>
          <a:endParaRPr lang="en-US"/>
        </a:p>
      </dgm:t>
    </dgm:pt>
    <dgm:pt modelId="{094C0DF7-F0CE-4C58-BDDE-175B006A39CA}">
      <dgm:prSet/>
      <dgm:spPr/>
      <dgm:t>
        <a:bodyPr/>
        <a:lstStyle/>
        <a:p>
          <a:pPr rtl="0"/>
          <a:r>
            <a:rPr lang="en-US" b="0" i="0"/>
            <a:t>Quantitative</a:t>
          </a:r>
          <a:endParaRPr lang="en-US"/>
        </a:p>
      </dgm:t>
    </dgm:pt>
    <dgm:pt modelId="{C3F41372-4E0F-4097-B9A5-89965171E5F8}" type="parTrans" cxnId="{FBAF8EC8-9E3F-47D1-A56A-CB26F0B33624}">
      <dgm:prSet/>
      <dgm:spPr/>
      <dgm:t>
        <a:bodyPr/>
        <a:lstStyle/>
        <a:p>
          <a:endParaRPr lang="en-US"/>
        </a:p>
      </dgm:t>
    </dgm:pt>
    <dgm:pt modelId="{A11E7FA5-05C7-48B3-B7E4-4599C51B9FFC}" type="sibTrans" cxnId="{FBAF8EC8-9E3F-47D1-A56A-CB26F0B33624}">
      <dgm:prSet/>
      <dgm:spPr/>
      <dgm:t>
        <a:bodyPr/>
        <a:lstStyle/>
        <a:p>
          <a:endParaRPr lang="en-US"/>
        </a:p>
      </dgm:t>
    </dgm:pt>
    <dgm:pt modelId="{441CFF12-281D-430F-B5D0-37A1FE8059C5}" type="pres">
      <dgm:prSet presAssocID="{AEE9A3CE-A306-402B-B417-89B4F9A31F2C}" presName="linear" presStyleCnt="0">
        <dgm:presLayoutVars>
          <dgm:animLvl val="lvl"/>
          <dgm:resizeHandles val="exact"/>
        </dgm:presLayoutVars>
      </dgm:prSet>
      <dgm:spPr/>
    </dgm:pt>
    <dgm:pt modelId="{E35B03AC-7A78-4585-B343-686E09E5B845}" type="pres">
      <dgm:prSet presAssocID="{094C0DF7-F0CE-4C58-BDDE-175B006A39CA}" presName="parentText" presStyleLbl="node1" presStyleIdx="0" presStyleCnt="1">
        <dgm:presLayoutVars>
          <dgm:chMax val="0"/>
          <dgm:bulletEnabled val="1"/>
        </dgm:presLayoutVars>
      </dgm:prSet>
      <dgm:spPr/>
    </dgm:pt>
  </dgm:ptLst>
  <dgm:cxnLst>
    <dgm:cxn modelId="{3E8F1842-6F80-4C50-9B6F-1159B9AE61E4}" type="presOf" srcId="{094C0DF7-F0CE-4C58-BDDE-175B006A39CA}" destId="{E35B03AC-7A78-4585-B343-686E09E5B845}" srcOrd="0" destOrd="0" presId="urn:microsoft.com/office/officeart/2005/8/layout/vList2"/>
    <dgm:cxn modelId="{9685F947-F1D5-4706-938B-4344C6265FA4}" type="presOf" srcId="{AEE9A3CE-A306-402B-B417-89B4F9A31F2C}" destId="{441CFF12-281D-430F-B5D0-37A1FE8059C5}" srcOrd="0" destOrd="0" presId="urn:microsoft.com/office/officeart/2005/8/layout/vList2"/>
    <dgm:cxn modelId="{FBAF8EC8-9E3F-47D1-A56A-CB26F0B33624}" srcId="{AEE9A3CE-A306-402B-B417-89B4F9A31F2C}" destId="{094C0DF7-F0CE-4C58-BDDE-175B006A39CA}" srcOrd="0" destOrd="0" parTransId="{C3F41372-4E0F-4097-B9A5-89965171E5F8}" sibTransId="{A11E7FA5-05C7-48B3-B7E4-4599C51B9FFC}"/>
    <dgm:cxn modelId="{EEFE9B9E-4315-4518-ABDC-2AEE8E6D29CD}" type="presParOf" srcId="{441CFF12-281D-430F-B5D0-37A1FE8059C5}" destId="{E35B03AC-7A78-4585-B343-686E09E5B845}"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40BF26-79F5-4A64-9A6D-0DE7177A7C74}" type="doc">
      <dgm:prSet loTypeId="urn:microsoft.com/office/officeart/2005/8/layout/vList2" loCatId="list" qsTypeId="urn:microsoft.com/office/officeart/2005/8/quickstyle/3d1" qsCatId="3D" csTypeId="urn:microsoft.com/office/officeart/2005/8/colors/colorful4" csCatId="colorful"/>
      <dgm:spPr/>
      <dgm:t>
        <a:bodyPr/>
        <a:lstStyle/>
        <a:p>
          <a:endParaRPr lang="en-US"/>
        </a:p>
      </dgm:t>
    </dgm:pt>
    <dgm:pt modelId="{4CF7BB9A-A92B-4136-8CA5-E58638B78CB4}">
      <dgm:prSet/>
      <dgm:spPr/>
      <dgm:t>
        <a:bodyPr/>
        <a:lstStyle/>
        <a:p>
          <a:pPr rtl="0"/>
          <a:r>
            <a:rPr lang="en-US" b="0" i="0" dirty="0"/>
            <a:t>Qualitative</a:t>
          </a:r>
          <a:endParaRPr lang="en-US" dirty="0"/>
        </a:p>
      </dgm:t>
    </dgm:pt>
    <dgm:pt modelId="{2E5EC156-38C8-4D4F-8664-49384056FA06}" type="parTrans" cxnId="{7A66DA22-5DA0-49E1-9FE6-FAE281E727B7}">
      <dgm:prSet/>
      <dgm:spPr/>
      <dgm:t>
        <a:bodyPr/>
        <a:lstStyle/>
        <a:p>
          <a:endParaRPr lang="en-US"/>
        </a:p>
      </dgm:t>
    </dgm:pt>
    <dgm:pt modelId="{F27DF17A-EE0E-446A-B41D-787FB33EE007}" type="sibTrans" cxnId="{7A66DA22-5DA0-49E1-9FE6-FAE281E727B7}">
      <dgm:prSet/>
      <dgm:spPr/>
      <dgm:t>
        <a:bodyPr/>
        <a:lstStyle/>
        <a:p>
          <a:endParaRPr lang="en-US"/>
        </a:p>
      </dgm:t>
    </dgm:pt>
    <dgm:pt modelId="{54910D67-A10A-48FE-850D-531B98747C16}" type="pres">
      <dgm:prSet presAssocID="{6640BF26-79F5-4A64-9A6D-0DE7177A7C74}" presName="linear" presStyleCnt="0">
        <dgm:presLayoutVars>
          <dgm:animLvl val="lvl"/>
          <dgm:resizeHandles val="exact"/>
        </dgm:presLayoutVars>
      </dgm:prSet>
      <dgm:spPr/>
    </dgm:pt>
    <dgm:pt modelId="{546B8C5D-294C-48E5-864C-917A1F52EF4A}" type="pres">
      <dgm:prSet presAssocID="{4CF7BB9A-A92B-4136-8CA5-E58638B78CB4}" presName="parentText" presStyleLbl="node1" presStyleIdx="0" presStyleCnt="1">
        <dgm:presLayoutVars>
          <dgm:chMax val="0"/>
          <dgm:bulletEnabled val="1"/>
        </dgm:presLayoutVars>
      </dgm:prSet>
      <dgm:spPr/>
    </dgm:pt>
  </dgm:ptLst>
  <dgm:cxnLst>
    <dgm:cxn modelId="{CEC7D902-EDFD-481A-9E86-D7BAD695F4E0}" type="presOf" srcId="{6640BF26-79F5-4A64-9A6D-0DE7177A7C74}" destId="{54910D67-A10A-48FE-850D-531B98747C16}" srcOrd="0" destOrd="0" presId="urn:microsoft.com/office/officeart/2005/8/layout/vList2"/>
    <dgm:cxn modelId="{7A66DA22-5DA0-49E1-9FE6-FAE281E727B7}" srcId="{6640BF26-79F5-4A64-9A6D-0DE7177A7C74}" destId="{4CF7BB9A-A92B-4136-8CA5-E58638B78CB4}" srcOrd="0" destOrd="0" parTransId="{2E5EC156-38C8-4D4F-8664-49384056FA06}" sibTransId="{F27DF17A-EE0E-446A-B41D-787FB33EE007}"/>
    <dgm:cxn modelId="{E29303D2-B8BE-46B8-8D62-96651F884226}" type="presOf" srcId="{4CF7BB9A-A92B-4136-8CA5-E58638B78CB4}" destId="{546B8C5D-294C-48E5-864C-917A1F52EF4A}" srcOrd="0" destOrd="0" presId="urn:microsoft.com/office/officeart/2005/8/layout/vList2"/>
    <dgm:cxn modelId="{D84710F0-4CAB-45F8-B556-E3F194B11588}" type="presParOf" srcId="{54910D67-A10A-48FE-850D-531B98747C16}" destId="{546B8C5D-294C-48E5-864C-917A1F52EF4A}"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E73B0-8AD0-4CC1-8ECB-E8CA53E1CE0C}">
      <dsp:nvSpPr>
        <dsp:cNvPr id="0" name=""/>
        <dsp:cNvSpPr/>
      </dsp:nvSpPr>
      <dsp:spPr>
        <a:xfrm>
          <a:off x="324590" y="445713"/>
          <a:ext cx="2162257" cy="2162257"/>
        </a:xfrm>
        <a:prstGeom prst="blockArc">
          <a:avLst>
            <a:gd name="adj1" fmla="val 10800000"/>
            <a:gd name="adj2" fmla="val 16200000"/>
            <a:gd name="adj3" fmla="val 4640"/>
          </a:avLst>
        </a:prstGeom>
        <a:blipFill rotWithShape="0">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2FD4BD7-0885-4F37-AABC-4D7B59D7F563}">
      <dsp:nvSpPr>
        <dsp:cNvPr id="0" name=""/>
        <dsp:cNvSpPr/>
      </dsp:nvSpPr>
      <dsp:spPr>
        <a:xfrm>
          <a:off x="324590" y="445713"/>
          <a:ext cx="2162257" cy="2162257"/>
        </a:xfrm>
        <a:prstGeom prst="blockArc">
          <a:avLst>
            <a:gd name="adj1" fmla="val 5400000"/>
            <a:gd name="adj2" fmla="val 10800000"/>
            <a:gd name="adj3" fmla="val 4640"/>
          </a:avLst>
        </a:prstGeom>
        <a:blipFill rotWithShape="0">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D6B71CC-E75C-4C9F-A33E-BAE56B11A1E0}">
      <dsp:nvSpPr>
        <dsp:cNvPr id="0" name=""/>
        <dsp:cNvSpPr/>
      </dsp:nvSpPr>
      <dsp:spPr>
        <a:xfrm>
          <a:off x="324590" y="445713"/>
          <a:ext cx="2162257" cy="2162257"/>
        </a:xfrm>
        <a:prstGeom prst="blockArc">
          <a:avLst>
            <a:gd name="adj1" fmla="val 0"/>
            <a:gd name="adj2" fmla="val 5400000"/>
            <a:gd name="adj3" fmla="val 4640"/>
          </a:avLst>
        </a:prstGeom>
        <a:blipFill rotWithShape="0">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ED110AE-EF1B-4FCC-A69E-B93B2A42264C}">
      <dsp:nvSpPr>
        <dsp:cNvPr id="0" name=""/>
        <dsp:cNvSpPr/>
      </dsp:nvSpPr>
      <dsp:spPr>
        <a:xfrm>
          <a:off x="324590" y="445713"/>
          <a:ext cx="2162257" cy="2162257"/>
        </a:xfrm>
        <a:prstGeom prst="blockArc">
          <a:avLst>
            <a:gd name="adj1" fmla="val 16200000"/>
            <a:gd name="adj2" fmla="val 0"/>
            <a:gd name="adj3" fmla="val 4640"/>
          </a:avLst>
        </a:prstGeom>
        <a:blipFill rotWithShape="0">
          <a:blip xmlns:r="http://schemas.openxmlformats.org/officeDocument/2006/relationships" r:embed="rId1">
            <a:duotone>
              <a:schemeClr val="dk2">
                <a:tint val="60000"/>
                <a:hueOff val="0"/>
                <a:satOff val="0"/>
                <a:lumOff val="0"/>
                <a:alphaOff val="0"/>
                <a:shade val="74000"/>
                <a:satMod val="130000"/>
                <a:lumMod val="90000"/>
              </a:schemeClr>
              <a:schemeClr val="dk2">
                <a:tint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F22885A-64BC-4C83-9D98-62AC82E695CE}">
      <dsp:nvSpPr>
        <dsp:cNvPr id="0" name=""/>
        <dsp:cNvSpPr/>
      </dsp:nvSpPr>
      <dsp:spPr>
        <a:xfrm>
          <a:off x="908089" y="1029212"/>
          <a:ext cx="995260" cy="995260"/>
        </a:xfrm>
        <a:prstGeom prst="ellipse">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Monetary Policy</a:t>
          </a:r>
        </a:p>
      </dsp:txBody>
      <dsp:txXfrm>
        <a:off x="1053841" y="1174964"/>
        <a:ext cx="703756" cy="703756"/>
      </dsp:txXfrm>
    </dsp:sp>
    <dsp:sp modelId="{67B68486-1B65-4BEE-A5F6-0EB661ED07BD}">
      <dsp:nvSpPr>
        <dsp:cNvPr id="0" name=""/>
        <dsp:cNvSpPr/>
      </dsp:nvSpPr>
      <dsp:spPr>
        <a:xfrm>
          <a:off x="1057378" y="122453"/>
          <a:ext cx="696682" cy="696682"/>
        </a:xfrm>
        <a:prstGeom prst="ellipse">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Currency</a:t>
          </a:r>
        </a:p>
      </dsp:txBody>
      <dsp:txXfrm>
        <a:off x="1159405" y="224480"/>
        <a:ext cx="492628" cy="492628"/>
      </dsp:txXfrm>
    </dsp:sp>
    <dsp:sp modelId="{3D830EDB-9365-40E1-99CA-73CA56DFB1EC}">
      <dsp:nvSpPr>
        <dsp:cNvPr id="0" name=""/>
        <dsp:cNvSpPr/>
      </dsp:nvSpPr>
      <dsp:spPr>
        <a:xfrm>
          <a:off x="2113426" y="1178501"/>
          <a:ext cx="696682" cy="696682"/>
        </a:xfrm>
        <a:prstGeom prst="ellipse">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Deposits</a:t>
          </a:r>
        </a:p>
      </dsp:txBody>
      <dsp:txXfrm>
        <a:off x="2215453" y="1280528"/>
        <a:ext cx="492628" cy="492628"/>
      </dsp:txXfrm>
    </dsp:sp>
    <dsp:sp modelId="{9FC64704-AEE6-4967-A9B6-AC91F2FC40FD}">
      <dsp:nvSpPr>
        <dsp:cNvPr id="0" name=""/>
        <dsp:cNvSpPr/>
      </dsp:nvSpPr>
      <dsp:spPr>
        <a:xfrm>
          <a:off x="1057378" y="2234549"/>
          <a:ext cx="696682" cy="696682"/>
        </a:xfrm>
        <a:prstGeom prst="ellipse">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Credit</a:t>
          </a:r>
        </a:p>
      </dsp:txBody>
      <dsp:txXfrm>
        <a:off x="1159405" y="2336576"/>
        <a:ext cx="492628" cy="492628"/>
      </dsp:txXfrm>
    </dsp:sp>
    <dsp:sp modelId="{8483D85E-FA13-4875-96FD-494A70A42F90}">
      <dsp:nvSpPr>
        <dsp:cNvPr id="0" name=""/>
        <dsp:cNvSpPr/>
      </dsp:nvSpPr>
      <dsp:spPr>
        <a:xfrm>
          <a:off x="1330" y="1178501"/>
          <a:ext cx="696682" cy="696682"/>
        </a:xfrm>
        <a:prstGeom prst="ellipse">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Foreign Exchanges </a:t>
          </a:r>
        </a:p>
      </dsp:txBody>
      <dsp:txXfrm>
        <a:off x="103357" y="1280528"/>
        <a:ext cx="492628" cy="492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C3D2-382A-4666-9A84-D34072C44EA4}">
      <dsp:nvSpPr>
        <dsp:cNvPr id="0" name=""/>
        <dsp:cNvSpPr/>
      </dsp:nvSpPr>
      <dsp:spPr>
        <a:xfrm>
          <a:off x="290994" y="1235463"/>
          <a:ext cx="2878339" cy="23740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Used as an effective tool to target economic growth.</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Used mainly to control money supply</a:t>
          </a:r>
        </a:p>
      </dsp:txBody>
      <dsp:txXfrm>
        <a:off x="345627" y="1290096"/>
        <a:ext cx="2769073" cy="1756041"/>
      </dsp:txXfrm>
    </dsp:sp>
    <dsp:sp modelId="{BEAB1127-2F92-45CC-8BF3-795ABAD7047D}">
      <dsp:nvSpPr>
        <dsp:cNvPr id="0" name=""/>
        <dsp:cNvSpPr/>
      </dsp:nvSpPr>
      <dsp:spPr>
        <a:xfrm>
          <a:off x="1881756" y="1704669"/>
          <a:ext cx="3316410" cy="3316410"/>
        </a:xfrm>
        <a:prstGeom prst="leftCircularArrow">
          <a:avLst>
            <a:gd name="adj1" fmla="val 3580"/>
            <a:gd name="adj2" fmla="val 445036"/>
            <a:gd name="adj3" fmla="val 2220547"/>
            <a:gd name="adj4" fmla="val 9024489"/>
            <a:gd name="adj5" fmla="val 417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3BCDF6-3F62-4ED8-B069-B234F7309DD6}">
      <dsp:nvSpPr>
        <dsp:cNvPr id="0" name=""/>
        <dsp:cNvSpPr/>
      </dsp:nvSpPr>
      <dsp:spPr>
        <a:xfrm>
          <a:off x="930625" y="3100771"/>
          <a:ext cx="2558523" cy="101744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Monetary Policy Tools</a:t>
          </a:r>
        </a:p>
      </dsp:txBody>
      <dsp:txXfrm>
        <a:off x="960425" y="3130571"/>
        <a:ext cx="2498923" cy="957840"/>
      </dsp:txXfrm>
    </dsp:sp>
    <dsp:sp modelId="{3ACF4576-3974-464D-B69B-AA189877FBC1}">
      <dsp:nvSpPr>
        <dsp:cNvPr id="0" name=""/>
        <dsp:cNvSpPr/>
      </dsp:nvSpPr>
      <dsp:spPr>
        <a:xfrm>
          <a:off x="4054507" y="1235463"/>
          <a:ext cx="2878339" cy="23740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Determines the total amount of currency floating in the economy.</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Is considered as a major factor for inflation and Growth</a:t>
          </a:r>
        </a:p>
      </dsp:txBody>
      <dsp:txXfrm>
        <a:off x="4109140" y="1798816"/>
        <a:ext cx="2769073" cy="1756041"/>
      </dsp:txXfrm>
    </dsp:sp>
    <dsp:sp modelId="{B7A2BEEA-D526-4233-A789-C078E79757D7}">
      <dsp:nvSpPr>
        <dsp:cNvPr id="0" name=""/>
        <dsp:cNvSpPr/>
      </dsp:nvSpPr>
      <dsp:spPr>
        <a:xfrm>
          <a:off x="5621284" y="-269208"/>
          <a:ext cx="3684198" cy="3684198"/>
        </a:xfrm>
        <a:prstGeom prst="circularArrow">
          <a:avLst>
            <a:gd name="adj1" fmla="val 3223"/>
            <a:gd name="adj2" fmla="val 397218"/>
            <a:gd name="adj3" fmla="val 19427272"/>
            <a:gd name="adj4" fmla="val 12575511"/>
            <a:gd name="adj5" fmla="val 376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549052-22CB-44C6-9CEA-C811F76DC15C}">
      <dsp:nvSpPr>
        <dsp:cNvPr id="0" name=""/>
        <dsp:cNvSpPr/>
      </dsp:nvSpPr>
      <dsp:spPr>
        <a:xfrm>
          <a:off x="4694138" y="726743"/>
          <a:ext cx="2558523" cy="101744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Money supply</a:t>
          </a:r>
        </a:p>
      </dsp:txBody>
      <dsp:txXfrm>
        <a:off x="4723938" y="756543"/>
        <a:ext cx="2498923" cy="957840"/>
      </dsp:txXfrm>
    </dsp:sp>
    <dsp:sp modelId="{140B5FAF-59C9-42E0-A00B-06EAF43EF363}">
      <dsp:nvSpPr>
        <dsp:cNvPr id="0" name=""/>
        <dsp:cNvSpPr/>
      </dsp:nvSpPr>
      <dsp:spPr>
        <a:xfrm>
          <a:off x="7818020" y="1235463"/>
          <a:ext cx="2878339" cy="23740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Rise/fall in general price level</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Affects the economic growth of the country</a:t>
          </a:r>
        </a:p>
      </dsp:txBody>
      <dsp:txXfrm>
        <a:off x="7872653" y="1290096"/>
        <a:ext cx="2769073" cy="1756041"/>
      </dsp:txXfrm>
    </dsp:sp>
    <dsp:sp modelId="{EDBE6CD6-856F-4F8B-84E5-A0088D9E9DE8}">
      <dsp:nvSpPr>
        <dsp:cNvPr id="0" name=""/>
        <dsp:cNvSpPr/>
      </dsp:nvSpPr>
      <dsp:spPr>
        <a:xfrm>
          <a:off x="8457651" y="3100771"/>
          <a:ext cx="2558523" cy="101744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Inflation &amp; Growth</a:t>
          </a:r>
        </a:p>
      </dsp:txBody>
      <dsp:txXfrm>
        <a:off x="8487451" y="3130571"/>
        <a:ext cx="2498923" cy="957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A9ED4-7C09-4BC9-B629-27E26B1F1F85}">
      <dsp:nvSpPr>
        <dsp:cNvPr id="0" name=""/>
        <dsp:cNvSpPr/>
      </dsp:nvSpPr>
      <dsp:spPr>
        <a:xfrm>
          <a:off x="0" y="34735"/>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a:t>Active Policy</a:t>
          </a:r>
          <a:endParaRPr lang="en-US" sz="1800" kern="1200"/>
        </a:p>
      </dsp:txBody>
      <dsp:txXfrm>
        <a:off x="24674" y="59409"/>
        <a:ext cx="5384665" cy="456092"/>
      </dsp:txXfrm>
    </dsp:sp>
    <dsp:sp modelId="{EDA5F843-1040-4DC2-A16A-9642F2F064CD}">
      <dsp:nvSpPr>
        <dsp:cNvPr id="0" name=""/>
        <dsp:cNvSpPr/>
      </dsp:nvSpPr>
      <dsp:spPr>
        <a:xfrm>
          <a:off x="0" y="617935"/>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dirty="0"/>
            <a:t>Controlled Money Supply</a:t>
          </a:r>
          <a:endParaRPr lang="en-US" sz="1800" kern="1200" dirty="0"/>
        </a:p>
      </dsp:txBody>
      <dsp:txXfrm>
        <a:off x="24674" y="642609"/>
        <a:ext cx="5384665" cy="456092"/>
      </dsp:txXfrm>
    </dsp:sp>
    <dsp:sp modelId="{AEE8749B-6D35-4361-81DF-43AC9F57F670}">
      <dsp:nvSpPr>
        <dsp:cNvPr id="0" name=""/>
        <dsp:cNvSpPr/>
      </dsp:nvSpPr>
      <dsp:spPr>
        <a:xfrm>
          <a:off x="0" y="1201135"/>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a:t>Seasonal Variations</a:t>
          </a:r>
          <a:endParaRPr lang="en-US" sz="1800" kern="1200"/>
        </a:p>
      </dsp:txBody>
      <dsp:txXfrm>
        <a:off x="24674" y="1225809"/>
        <a:ext cx="5384665" cy="456092"/>
      </dsp:txXfrm>
    </dsp:sp>
    <dsp:sp modelId="{D931D6E3-E9E2-48AF-98DE-53AF26E59A4B}">
      <dsp:nvSpPr>
        <dsp:cNvPr id="0" name=""/>
        <dsp:cNvSpPr/>
      </dsp:nvSpPr>
      <dsp:spPr>
        <a:xfrm>
          <a:off x="0" y="1784336"/>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a:t>Flexible</a:t>
          </a:r>
          <a:endParaRPr lang="en-US" sz="1800" kern="1200"/>
        </a:p>
      </dsp:txBody>
      <dsp:txXfrm>
        <a:off x="24674" y="1809010"/>
        <a:ext cx="5384665" cy="456092"/>
      </dsp:txXfrm>
    </dsp:sp>
    <dsp:sp modelId="{8CC15538-3B8C-4E70-9218-CF0FE779AD18}">
      <dsp:nvSpPr>
        <dsp:cNvPr id="0" name=""/>
        <dsp:cNvSpPr/>
      </dsp:nvSpPr>
      <dsp:spPr>
        <a:xfrm>
          <a:off x="0" y="2367536"/>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a:t>Investment &amp; Saving Oriented</a:t>
          </a:r>
          <a:endParaRPr lang="en-US" sz="1800" kern="1200"/>
        </a:p>
      </dsp:txBody>
      <dsp:txXfrm>
        <a:off x="24674" y="2392210"/>
        <a:ext cx="5384665" cy="456092"/>
      </dsp:txXfrm>
    </dsp:sp>
    <dsp:sp modelId="{887866C7-B350-474D-AA3A-6C3DF73DDC3E}">
      <dsp:nvSpPr>
        <dsp:cNvPr id="0" name=""/>
        <dsp:cNvSpPr/>
      </dsp:nvSpPr>
      <dsp:spPr>
        <a:xfrm>
          <a:off x="0" y="2950736"/>
          <a:ext cx="5434013" cy="505440"/>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a:t>Wide Range of Methods of Credit Control</a:t>
          </a:r>
          <a:endParaRPr lang="en-US" sz="1800" kern="1200"/>
        </a:p>
      </dsp:txBody>
      <dsp:txXfrm>
        <a:off x="24674" y="2975410"/>
        <a:ext cx="5384665" cy="456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2C529-671F-49DB-9B22-5FB1429BB971}">
      <dsp:nvSpPr>
        <dsp:cNvPr id="0" name=""/>
        <dsp:cNvSpPr/>
      </dsp:nvSpPr>
      <dsp:spPr>
        <a:xfrm>
          <a:off x="0" y="81774"/>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a:t>Neutrality of Money </a:t>
          </a:r>
          <a:endParaRPr lang="en-US" sz="1900" kern="1200"/>
        </a:p>
      </dsp:txBody>
      <dsp:txXfrm>
        <a:off x="21822" y="103596"/>
        <a:ext cx="4352143" cy="403387"/>
      </dsp:txXfrm>
    </dsp:sp>
    <dsp:sp modelId="{E6BA7773-6A99-4188-8588-AFEEB2B9DA8A}">
      <dsp:nvSpPr>
        <dsp:cNvPr id="0" name=""/>
        <dsp:cNvSpPr/>
      </dsp:nvSpPr>
      <dsp:spPr>
        <a:xfrm>
          <a:off x="0" y="583525"/>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dirty="0"/>
            <a:t>Exchange Rate Stability </a:t>
          </a:r>
          <a:endParaRPr lang="en-US" sz="1900" kern="1200" dirty="0"/>
        </a:p>
      </dsp:txBody>
      <dsp:txXfrm>
        <a:off x="21822" y="605347"/>
        <a:ext cx="4352143" cy="403387"/>
      </dsp:txXfrm>
    </dsp:sp>
    <dsp:sp modelId="{42184392-ED2C-4CBA-A95D-A40C9FD609F5}">
      <dsp:nvSpPr>
        <dsp:cNvPr id="0" name=""/>
        <dsp:cNvSpPr/>
      </dsp:nvSpPr>
      <dsp:spPr>
        <a:xfrm>
          <a:off x="0" y="1085276"/>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a:t>Economic Growth</a:t>
          </a:r>
          <a:endParaRPr lang="en-US" sz="1900" kern="1200"/>
        </a:p>
      </dsp:txBody>
      <dsp:txXfrm>
        <a:off x="21822" y="1107098"/>
        <a:ext cx="4352143" cy="403387"/>
      </dsp:txXfrm>
    </dsp:sp>
    <dsp:sp modelId="{727AAEAB-B048-4BF0-AF42-3349AD4D4F2D}">
      <dsp:nvSpPr>
        <dsp:cNvPr id="0" name=""/>
        <dsp:cNvSpPr/>
      </dsp:nvSpPr>
      <dsp:spPr>
        <a:xfrm>
          <a:off x="0" y="1587028"/>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dirty="0"/>
            <a:t>Price Stabilization</a:t>
          </a:r>
          <a:endParaRPr lang="en-US" sz="1900" kern="1200" dirty="0"/>
        </a:p>
      </dsp:txBody>
      <dsp:txXfrm>
        <a:off x="21822" y="1608850"/>
        <a:ext cx="4352143" cy="403387"/>
      </dsp:txXfrm>
    </dsp:sp>
    <dsp:sp modelId="{3503099A-76A1-4C1D-8FE4-9C9A05C14C8F}">
      <dsp:nvSpPr>
        <dsp:cNvPr id="0" name=""/>
        <dsp:cNvSpPr/>
      </dsp:nvSpPr>
      <dsp:spPr>
        <a:xfrm>
          <a:off x="0" y="2088779"/>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a:t>Full Employment</a:t>
          </a:r>
          <a:endParaRPr lang="en-US" sz="1900" kern="1200"/>
        </a:p>
      </dsp:txBody>
      <dsp:txXfrm>
        <a:off x="21822" y="2110601"/>
        <a:ext cx="4352143" cy="403387"/>
      </dsp:txXfrm>
    </dsp:sp>
    <dsp:sp modelId="{61521473-7425-4167-9E43-BBD38349280B}">
      <dsp:nvSpPr>
        <dsp:cNvPr id="0" name=""/>
        <dsp:cNvSpPr/>
      </dsp:nvSpPr>
      <dsp:spPr>
        <a:xfrm>
          <a:off x="0" y="2590531"/>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a:t>BOP Equilibrium</a:t>
          </a:r>
          <a:endParaRPr lang="en-US" sz="1900" kern="1200"/>
        </a:p>
      </dsp:txBody>
      <dsp:txXfrm>
        <a:off x="21822" y="2612353"/>
        <a:ext cx="4352143" cy="403387"/>
      </dsp:txXfrm>
    </dsp:sp>
    <dsp:sp modelId="{CD864A5B-AB64-491B-8F1C-1F4FBBCC134C}">
      <dsp:nvSpPr>
        <dsp:cNvPr id="0" name=""/>
        <dsp:cNvSpPr/>
      </dsp:nvSpPr>
      <dsp:spPr>
        <a:xfrm>
          <a:off x="0" y="3092282"/>
          <a:ext cx="4395787" cy="447031"/>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a:t>Equal Income Distribution</a:t>
          </a:r>
          <a:endParaRPr lang="en-US" sz="1900" kern="1200"/>
        </a:p>
      </dsp:txBody>
      <dsp:txXfrm>
        <a:off x="21822" y="3114104"/>
        <a:ext cx="4352143" cy="4033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B45C-9F19-449C-BE96-02A554B37C21}">
      <dsp:nvSpPr>
        <dsp:cNvPr id="0" name=""/>
        <dsp:cNvSpPr/>
      </dsp:nvSpPr>
      <dsp:spPr>
        <a:xfrm>
          <a:off x="0" y="0"/>
          <a:ext cx="5370489" cy="570375"/>
        </a:xfrm>
        <a:prstGeom prst="roundRect">
          <a:avLst/>
        </a:prstGeom>
        <a:blipFill rotWithShape="0">
          <a:blip xmlns:r="http://schemas.openxmlformats.org/officeDocument/2006/relationships" r:embed="rId1">
            <a:duotone>
              <a:schemeClr val="accent4">
                <a:alpha val="90000"/>
                <a:hueOff val="0"/>
                <a:satOff val="0"/>
                <a:lumOff val="0"/>
                <a:alphaOff val="0"/>
                <a:shade val="74000"/>
                <a:satMod val="130000"/>
                <a:lumMod val="90000"/>
              </a:schemeClr>
              <a:schemeClr val="accent4">
                <a:alpha val="90000"/>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dirty="0"/>
            <a:t>Features</a:t>
          </a:r>
          <a:endParaRPr lang="en-US" sz="2500" kern="1200" dirty="0"/>
        </a:p>
      </dsp:txBody>
      <dsp:txXfrm>
        <a:off x="27843" y="27843"/>
        <a:ext cx="5314803" cy="514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63D79-B887-4908-BAA9-CDEAC65DFCCC}">
      <dsp:nvSpPr>
        <dsp:cNvPr id="0" name=""/>
        <dsp:cNvSpPr/>
      </dsp:nvSpPr>
      <dsp:spPr>
        <a:xfrm>
          <a:off x="0" y="0"/>
          <a:ext cx="4391027" cy="570375"/>
        </a:xfrm>
        <a:prstGeom prst="roundRect">
          <a:avLst/>
        </a:prstGeom>
        <a:blipFill rotWithShape="0">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a:t>Objectives</a:t>
          </a:r>
          <a:endParaRPr lang="en-US" sz="2500" kern="1200"/>
        </a:p>
      </dsp:txBody>
      <dsp:txXfrm>
        <a:off x="27843" y="27843"/>
        <a:ext cx="4335341" cy="514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D4EAD-0504-4DC5-B4D5-96C611025F7A}">
      <dsp:nvSpPr>
        <dsp:cNvPr id="0" name=""/>
        <dsp:cNvSpPr/>
      </dsp:nvSpPr>
      <dsp:spPr>
        <a:xfrm>
          <a:off x="0" y="46614"/>
          <a:ext cx="4911725" cy="86244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0" i="0" kern="1200"/>
            <a:t>Bank Rate</a:t>
          </a:r>
          <a:endParaRPr lang="en-US" sz="2300" kern="1200"/>
        </a:p>
      </dsp:txBody>
      <dsp:txXfrm>
        <a:off x="42101" y="88715"/>
        <a:ext cx="4827523" cy="778245"/>
      </dsp:txXfrm>
    </dsp:sp>
    <dsp:sp modelId="{B0EB1A1B-156A-486A-BAD3-F03FE14C2DF0}">
      <dsp:nvSpPr>
        <dsp:cNvPr id="0" name=""/>
        <dsp:cNvSpPr/>
      </dsp:nvSpPr>
      <dsp:spPr>
        <a:xfrm>
          <a:off x="0" y="975301"/>
          <a:ext cx="4911725" cy="86244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0" i="0" kern="1200"/>
            <a:t>Open Market Operations</a:t>
          </a:r>
          <a:endParaRPr lang="en-US" sz="2300" kern="1200"/>
        </a:p>
      </dsp:txBody>
      <dsp:txXfrm>
        <a:off x="42101" y="1017402"/>
        <a:ext cx="4827523" cy="778245"/>
      </dsp:txXfrm>
    </dsp:sp>
    <dsp:sp modelId="{DA2C6DBE-BAB0-47AD-A862-14C7638450EE}">
      <dsp:nvSpPr>
        <dsp:cNvPr id="0" name=""/>
        <dsp:cNvSpPr/>
      </dsp:nvSpPr>
      <dsp:spPr>
        <a:xfrm>
          <a:off x="0" y="1903989"/>
          <a:ext cx="4911725" cy="86244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0" i="0" kern="1200" dirty="0"/>
            <a:t>Repo Rate &amp; Reverse Repo Rate</a:t>
          </a:r>
          <a:endParaRPr lang="en-US" sz="2300" kern="1200" dirty="0"/>
        </a:p>
      </dsp:txBody>
      <dsp:txXfrm>
        <a:off x="42101" y="1946090"/>
        <a:ext cx="4827523" cy="778245"/>
      </dsp:txXfrm>
    </dsp:sp>
    <dsp:sp modelId="{14148756-0F81-4703-AD2D-3D59554DA798}">
      <dsp:nvSpPr>
        <dsp:cNvPr id="0" name=""/>
        <dsp:cNvSpPr/>
      </dsp:nvSpPr>
      <dsp:spPr>
        <a:xfrm>
          <a:off x="0" y="2832676"/>
          <a:ext cx="4911725" cy="86244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0" i="0" kern="1200" dirty="0"/>
            <a:t>Liquidity Adjustment Facility (CRR &amp; SLR)</a:t>
          </a:r>
          <a:endParaRPr lang="en-US" sz="2300" kern="1200" dirty="0"/>
        </a:p>
      </dsp:txBody>
      <dsp:txXfrm>
        <a:off x="42101" y="2874777"/>
        <a:ext cx="4827523" cy="7782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E9FDC-9307-4F6B-961A-03F946AAC824}">
      <dsp:nvSpPr>
        <dsp:cNvPr id="0" name=""/>
        <dsp:cNvSpPr/>
      </dsp:nvSpPr>
      <dsp:spPr>
        <a:xfrm>
          <a:off x="0" y="191791"/>
          <a:ext cx="4395787" cy="61172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t>Rationing of Credit</a:t>
          </a:r>
          <a:endParaRPr lang="en-US" sz="2600" kern="1200"/>
        </a:p>
      </dsp:txBody>
      <dsp:txXfrm>
        <a:off x="29862" y="221653"/>
        <a:ext cx="4336063" cy="552003"/>
      </dsp:txXfrm>
    </dsp:sp>
    <dsp:sp modelId="{F95DCFC2-657E-429A-A27E-A34706CCAFF9}">
      <dsp:nvSpPr>
        <dsp:cNvPr id="0" name=""/>
        <dsp:cNvSpPr/>
      </dsp:nvSpPr>
      <dsp:spPr>
        <a:xfrm>
          <a:off x="0" y="878398"/>
          <a:ext cx="4395787" cy="61172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t>Margin Requirement</a:t>
          </a:r>
          <a:endParaRPr lang="en-US" sz="2600" kern="1200"/>
        </a:p>
      </dsp:txBody>
      <dsp:txXfrm>
        <a:off x="29862" y="908260"/>
        <a:ext cx="4336063" cy="552003"/>
      </dsp:txXfrm>
    </dsp:sp>
    <dsp:sp modelId="{9349911F-CE9A-407A-A3CB-2218034A3B17}">
      <dsp:nvSpPr>
        <dsp:cNvPr id="0" name=""/>
        <dsp:cNvSpPr/>
      </dsp:nvSpPr>
      <dsp:spPr>
        <a:xfrm>
          <a:off x="0" y="1565005"/>
          <a:ext cx="4395787" cy="61172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t>Variable Interest Rate</a:t>
          </a:r>
          <a:endParaRPr lang="en-US" sz="2600" kern="1200"/>
        </a:p>
      </dsp:txBody>
      <dsp:txXfrm>
        <a:off x="29862" y="1594867"/>
        <a:ext cx="4336063" cy="552003"/>
      </dsp:txXfrm>
    </dsp:sp>
    <dsp:sp modelId="{BA5B241E-43F8-4799-9E67-91C861ABE812}">
      <dsp:nvSpPr>
        <dsp:cNvPr id="0" name=""/>
        <dsp:cNvSpPr/>
      </dsp:nvSpPr>
      <dsp:spPr>
        <a:xfrm>
          <a:off x="0" y="2251612"/>
          <a:ext cx="4395787" cy="61172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t>Regulation of Consumer Credit</a:t>
          </a:r>
          <a:endParaRPr lang="en-US" sz="2600" kern="1200"/>
        </a:p>
      </dsp:txBody>
      <dsp:txXfrm>
        <a:off x="29862" y="2281474"/>
        <a:ext cx="4336063" cy="552003"/>
      </dsp:txXfrm>
    </dsp:sp>
    <dsp:sp modelId="{5FE90AB6-4AE3-4408-917C-A2A1C20B6067}">
      <dsp:nvSpPr>
        <dsp:cNvPr id="0" name=""/>
        <dsp:cNvSpPr/>
      </dsp:nvSpPr>
      <dsp:spPr>
        <a:xfrm>
          <a:off x="0" y="2938219"/>
          <a:ext cx="4395787" cy="611727"/>
        </a:xfrm>
        <a:prstGeom prst="roundRect">
          <a:avLst/>
        </a:prstGeom>
        <a:blipFill rotWithShape="0">
          <a:blip xmlns:r="http://schemas.openxmlformats.org/officeDocument/2006/relationships" r:embed="rId1">
            <a:duotone>
              <a:schemeClr val="lt1">
                <a:hueOff val="0"/>
                <a:satOff val="0"/>
                <a:lumOff val="0"/>
                <a:alphaOff val="0"/>
                <a:shade val="74000"/>
                <a:satMod val="130000"/>
                <a:lumMod val="90000"/>
              </a:schemeClr>
              <a:schemeClr val="l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a:t>Licensing</a:t>
          </a:r>
          <a:endParaRPr lang="en-US" sz="2600" kern="1200"/>
        </a:p>
      </dsp:txBody>
      <dsp:txXfrm>
        <a:off x="29862" y="2968081"/>
        <a:ext cx="4336063" cy="552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B03AC-7A78-4585-B343-686E09E5B845}">
      <dsp:nvSpPr>
        <dsp:cNvPr id="0" name=""/>
        <dsp:cNvSpPr/>
      </dsp:nvSpPr>
      <dsp:spPr>
        <a:xfrm>
          <a:off x="0" y="2943"/>
          <a:ext cx="4911121" cy="570375"/>
        </a:xfrm>
        <a:prstGeom prst="roundRect">
          <a:avLst/>
        </a:prstGeom>
        <a:blipFill rotWithShape="0">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a:t>Quantitative</a:t>
          </a:r>
          <a:endParaRPr lang="en-US" sz="2500" kern="1200"/>
        </a:p>
      </dsp:txBody>
      <dsp:txXfrm>
        <a:off x="27843" y="30786"/>
        <a:ext cx="4855435" cy="51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B8C5D-294C-48E5-864C-917A1F52EF4A}">
      <dsp:nvSpPr>
        <dsp:cNvPr id="0" name=""/>
        <dsp:cNvSpPr/>
      </dsp:nvSpPr>
      <dsp:spPr>
        <a:xfrm>
          <a:off x="0" y="2943"/>
          <a:ext cx="4396339" cy="570375"/>
        </a:xfrm>
        <a:prstGeom prst="roundRect">
          <a:avLst/>
        </a:prstGeom>
        <a:blipFill rotWithShape="0">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dirty="0"/>
            <a:t>Qualitative</a:t>
          </a:r>
          <a:endParaRPr lang="en-US" sz="2500" kern="1200" dirty="0"/>
        </a:p>
      </dsp:txBody>
      <dsp:txXfrm>
        <a:off x="27843" y="30786"/>
        <a:ext cx="4340653" cy="51468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D86E6-80B1-4CF2-BCD2-266366AB2AF3}"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2110-0A6A-4677-B9D4-C16E227D2548}" type="slidenum">
              <a:rPr lang="en-US" smtClean="0"/>
              <a:t>‹#›</a:t>
            </a:fld>
            <a:endParaRPr lang="en-US"/>
          </a:p>
        </p:txBody>
      </p:sp>
    </p:spTree>
    <p:extLst>
      <p:ext uri="{BB962C8B-B14F-4D97-AF65-F5344CB8AC3E}">
        <p14:creationId xmlns:p14="http://schemas.microsoft.com/office/powerpoint/2010/main" val="101632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quora.com/On-which-Index-India-calculates-its-Inflation" TargetMode="External"/><Relationship Id="rId3" Type="http://schemas.openxmlformats.org/officeDocument/2006/relationships/hyperlink" Target="http://mospi.nic.in/Mospi_New/upload/manual_cpi_2010.pdf" TargetMode="External"/><Relationship Id="rId7" Type="http://schemas.openxmlformats.org/officeDocument/2006/relationships/hyperlink" Target="http://eaindustry.nic.in/home.as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mospi.nic.in/sites/default/files/publication_reports/Manual_on_Compilation.pdf?download=1" TargetMode="External"/><Relationship Id="rId5" Type="http://schemas.openxmlformats.org/officeDocument/2006/relationships/hyperlink" Target="http://www.eaindustry.nic.in/WPI_manual.pdf" TargetMode="External"/><Relationship Id="rId4" Type="http://schemas.openxmlformats.org/officeDocument/2006/relationships/hyperlink" Target="http://labourbureaunew.gov.in/LBO_indexes.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1</a:t>
            </a:fld>
            <a:endParaRPr lang="en-US"/>
          </a:p>
        </p:txBody>
      </p:sp>
    </p:spTree>
    <p:extLst>
      <p:ext uri="{BB962C8B-B14F-4D97-AF65-F5344CB8AC3E}">
        <p14:creationId xmlns:p14="http://schemas.microsoft.com/office/powerpoint/2010/main" val="3482403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17</a:t>
            </a:fld>
            <a:endParaRPr lang="en-US"/>
          </a:p>
        </p:txBody>
      </p:sp>
    </p:spTree>
    <p:extLst>
      <p:ext uri="{BB962C8B-B14F-4D97-AF65-F5344CB8AC3E}">
        <p14:creationId xmlns:p14="http://schemas.microsoft.com/office/powerpoint/2010/main" val="1331824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Active policy – current policy, former – passive policy</a:t>
            </a:r>
          </a:p>
          <a:p>
            <a:r>
              <a:rPr lang="en-US" dirty="0"/>
              <a:t>Neutrality of money is the change in money supply whish affects nominal variables and not real ones</a:t>
            </a:r>
          </a:p>
        </p:txBody>
      </p:sp>
      <p:sp>
        <p:nvSpPr>
          <p:cNvPr id="4" name="Slide Number Placeholder 3"/>
          <p:cNvSpPr>
            <a:spLocks noGrp="1"/>
          </p:cNvSpPr>
          <p:nvPr>
            <p:ph type="sldNum" sz="quarter" idx="10"/>
          </p:nvPr>
        </p:nvSpPr>
        <p:spPr/>
        <p:txBody>
          <a:bodyPr/>
          <a:lstStyle/>
          <a:p>
            <a:fld id="{8F262110-0A6A-4677-B9D4-C16E227D2548}" type="slidenum">
              <a:rPr lang="en-US" smtClean="0"/>
              <a:t>18</a:t>
            </a:fld>
            <a:endParaRPr lang="en-US"/>
          </a:p>
        </p:txBody>
      </p:sp>
    </p:spTree>
    <p:extLst>
      <p:ext uri="{BB962C8B-B14F-4D97-AF65-F5344CB8AC3E}">
        <p14:creationId xmlns:p14="http://schemas.microsoft.com/office/powerpoint/2010/main" val="4233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t>BR is the r</a:t>
            </a:r>
            <a:r>
              <a:rPr lang="en-US" altLang="en-US" sz="1200" dirty="0"/>
              <a:t>ate at which Central Bank lends money to commercial Banks. Any increase in Bank rate results in an increase in interest rate charged by Commercial banks which in turn leads to low level of investment and low inflation</a:t>
            </a:r>
          </a:p>
          <a:p>
            <a:endParaRPr lang="en-US" altLang="en-US" sz="1200" dirty="0"/>
          </a:p>
          <a:p>
            <a:r>
              <a:rPr lang="en-US" altLang="en-US" sz="1200" dirty="0"/>
              <a:t>OMOs are the means of implementing monetary policy by which a central bank controls the nation’s money supply by buying and selling government securities, or other financial instruments</a:t>
            </a:r>
          </a:p>
          <a:p>
            <a:endParaRPr lang="en-US" altLang="en-US" sz="1200" dirty="0"/>
          </a:p>
          <a:p>
            <a:r>
              <a:rPr lang="en-US" altLang="en-US" sz="1200" dirty="0"/>
              <a:t>Repo - Repurchase Agreement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RR is the interest rate at which the central bank lends funds to banks against pledging securities. RR&gt;&gt;, banks get less money</a:t>
            </a:r>
          </a:p>
          <a:p>
            <a:endParaRPr lang="en-US" altLang="en-US" sz="1200" dirty="0"/>
          </a:p>
          <a:p>
            <a:r>
              <a:rPr lang="en-US" altLang="en-US" sz="1200" dirty="0"/>
              <a:t>RRR is the rate at which RBI borrows money from the banks. RRR&gt;&gt; banks have less money.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i="1" dirty="0"/>
              <a:t>Reverse repo rate signifies the rate at which the central bank absorbs liquidity from the banks, while repo signifies the rate at which liquidity is injected.</a:t>
            </a:r>
            <a:endParaRPr lang="en-US"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CRR refers to the cash which banks have to maintain with RBI as certain percentage  of their demand and time liabilities. An increase in CRR reduces the cash with commercial banks which results in low supply of currency  in the market, higher interest rate and low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a:p>
            <a:pPr marL="317500" indent="-317500">
              <a:lnSpc>
                <a:spcPct val="90000"/>
              </a:lnSpc>
              <a:buFont typeface="Wingdings" pitchFamily="2" charset="2"/>
              <a:buNone/>
            </a:pPr>
            <a:r>
              <a:rPr lang="en-US" altLang="en-US" sz="1200" dirty="0"/>
              <a:t>SLR is the percentage of total deposits commercial banks have to invest in government bonds and other approved securities. Objectives - To restrict expansion of Bank credit, to augment bank’s investment in government securities, and to ensure solvency of banks</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19</a:t>
            </a:fld>
            <a:endParaRPr lang="en-US"/>
          </a:p>
        </p:txBody>
      </p:sp>
    </p:spTree>
    <p:extLst>
      <p:ext uri="{BB962C8B-B14F-4D97-AF65-F5344CB8AC3E}">
        <p14:creationId xmlns:p14="http://schemas.microsoft.com/office/powerpoint/2010/main" val="133872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can be seen by this linked list, monetary policy tools have a direct impact on money supply, which in turn affects levels of inflation and growth.</a:t>
            </a:r>
          </a:p>
        </p:txBody>
      </p:sp>
      <p:sp>
        <p:nvSpPr>
          <p:cNvPr id="4" name="Slide Number Placeholder 3"/>
          <p:cNvSpPr>
            <a:spLocks noGrp="1"/>
          </p:cNvSpPr>
          <p:nvPr>
            <p:ph type="sldNum" sz="quarter" idx="10"/>
          </p:nvPr>
        </p:nvSpPr>
        <p:spPr/>
        <p:txBody>
          <a:bodyPr/>
          <a:lstStyle/>
          <a:p>
            <a:fld id="{5D9E7F78-E958-4973-9036-6E56FE46FC42}" type="slidenum">
              <a:rPr lang="en-US" smtClean="0"/>
              <a:t>21</a:t>
            </a:fld>
            <a:endParaRPr lang="en-US"/>
          </a:p>
        </p:txBody>
      </p:sp>
    </p:spTree>
    <p:extLst>
      <p:ext uri="{BB962C8B-B14F-4D97-AF65-F5344CB8AC3E}">
        <p14:creationId xmlns:p14="http://schemas.microsoft.com/office/powerpoint/2010/main" val="1470746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Tight – reduce money flow</a:t>
            </a:r>
          </a:p>
          <a:p>
            <a:endParaRPr lang="en-US" dirty="0"/>
          </a:p>
          <a:p>
            <a:r>
              <a:rPr lang="en-US" dirty="0"/>
              <a:t>Expansionary – increase money flow</a:t>
            </a:r>
          </a:p>
          <a:p>
            <a:r>
              <a:rPr lang="en-US" dirty="0"/>
              <a:t>Government buys securities, using OMOs. Cash Reserve Ratio, repo rate, bank rate decrease, therefore money supply increases and interest rate decreases, which leads to increase in investment expenditures, aggregate demand and supply.</a:t>
            </a:r>
          </a:p>
        </p:txBody>
      </p:sp>
      <p:sp>
        <p:nvSpPr>
          <p:cNvPr id="4" name="Slide Number Placeholder 3"/>
          <p:cNvSpPr>
            <a:spLocks noGrp="1"/>
          </p:cNvSpPr>
          <p:nvPr>
            <p:ph type="sldNum" sz="quarter" idx="10"/>
          </p:nvPr>
        </p:nvSpPr>
        <p:spPr/>
        <p:txBody>
          <a:bodyPr/>
          <a:lstStyle/>
          <a:p>
            <a:fld id="{8F262110-0A6A-4677-B9D4-C16E227D2548}" type="slidenum">
              <a:rPr lang="en-US" smtClean="0"/>
              <a:t>22</a:t>
            </a:fld>
            <a:endParaRPr lang="en-US"/>
          </a:p>
        </p:txBody>
      </p:sp>
    </p:spTree>
    <p:extLst>
      <p:ext uri="{BB962C8B-B14F-4D97-AF65-F5344CB8AC3E}">
        <p14:creationId xmlns:p14="http://schemas.microsoft.com/office/powerpoint/2010/main" val="175651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M1-M4</a:t>
            </a:r>
          </a:p>
          <a:p>
            <a:r>
              <a:rPr lang="en-US" sz="1200" b="0" i="0" kern="1200" dirty="0">
                <a:solidFill>
                  <a:schemeClr val="tx1"/>
                </a:solidFill>
                <a:effectLst/>
                <a:latin typeface="+mn-lt"/>
                <a:ea typeface="+mn-ea"/>
                <a:cs typeface="+mn-cs"/>
              </a:rPr>
              <a:t>M0 and M1, also called narrow money, normally include coins and notes in circulation and other money equivalents that are easily convertible into cash. M2 includes M1 plus short-term time deposits in banks and 24-hour money market funds. M3 includes M2 plus longer-term time deposits and money market funds with more than 24-hour maturity. The exact definitions of the three measures depend on the country. M4 includes M3 plus other deposits. The term broad money is used to describe M2, M3 or M4, depending on the local practice.</a:t>
            </a:r>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23</a:t>
            </a:fld>
            <a:endParaRPr lang="en-US"/>
          </a:p>
        </p:txBody>
      </p:sp>
    </p:spTree>
    <p:extLst>
      <p:ext uri="{BB962C8B-B14F-4D97-AF65-F5344CB8AC3E}">
        <p14:creationId xmlns:p14="http://schemas.microsoft.com/office/powerpoint/2010/main" val="2493769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corroborate our stance, affect on Indian economy due to global recession in 2008</a:t>
            </a:r>
          </a:p>
        </p:txBody>
      </p:sp>
      <p:sp>
        <p:nvSpPr>
          <p:cNvPr id="4" name="Slide Number Placeholder 3"/>
          <p:cNvSpPr>
            <a:spLocks noGrp="1"/>
          </p:cNvSpPr>
          <p:nvPr>
            <p:ph type="sldNum" sz="quarter" idx="10"/>
          </p:nvPr>
        </p:nvSpPr>
        <p:spPr/>
        <p:txBody>
          <a:bodyPr/>
          <a:lstStyle/>
          <a:p>
            <a:fld id="{8F262110-0A6A-4677-B9D4-C16E227D2548}" type="slidenum">
              <a:rPr lang="en-US" smtClean="0"/>
              <a:t>24</a:t>
            </a:fld>
            <a:endParaRPr lang="en-US"/>
          </a:p>
        </p:txBody>
      </p:sp>
    </p:spTree>
    <p:extLst>
      <p:ext uri="{BB962C8B-B14F-4D97-AF65-F5344CB8AC3E}">
        <p14:creationId xmlns:p14="http://schemas.microsoft.com/office/powerpoint/2010/main" val="122862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inflation, low growth</a:t>
            </a:r>
          </a:p>
          <a:p>
            <a:r>
              <a:rPr lang="en-US" dirty="0">
                <a:solidFill>
                  <a:schemeClr val="tx1"/>
                </a:solidFill>
              </a:rPr>
              <a:t>But inflation did not respond. </a:t>
            </a:r>
          </a:p>
          <a:p>
            <a:endParaRPr lang="en-US" dirty="0"/>
          </a:p>
          <a:p>
            <a:r>
              <a:rPr lang="en-US" sz="1200" b="0" i="0" kern="1200" dirty="0">
                <a:solidFill>
                  <a:schemeClr val="tx1"/>
                </a:solidFill>
                <a:effectLst/>
                <a:latin typeface="+mn-lt"/>
                <a:ea typeface="+mn-ea"/>
                <a:cs typeface="+mn-cs"/>
              </a:rPr>
              <a:t>The fall in GDP growth has been almost exclusively due to the stagnancy in industry. While agriculture and services more or less maintained their pace, industrial growth dropped sharply. Industry is driven by demand. When demand is strong, it will use capacity fully and go in for additional investment. When demand is weak, production is reduced.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was a period of h</a:t>
            </a:r>
            <a:r>
              <a:rPr lang="en-US" dirty="0"/>
              <a:t>igh inflation, low growth. But,</a:t>
            </a:r>
            <a:r>
              <a:rPr lang="en-US" sz="1200" b="0" i="0" kern="1200" dirty="0">
                <a:solidFill>
                  <a:schemeClr val="tx1"/>
                </a:solidFill>
                <a:effectLst/>
                <a:latin typeface="+mn-lt"/>
                <a:ea typeface="+mn-ea"/>
                <a:cs typeface="+mn-cs"/>
              </a:rPr>
              <a:t> why?</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25</a:t>
            </a:fld>
            <a:endParaRPr lang="en-US"/>
          </a:p>
        </p:txBody>
      </p:sp>
    </p:spTree>
    <p:extLst>
      <p:ext uri="{BB962C8B-B14F-4D97-AF65-F5344CB8AC3E}">
        <p14:creationId xmlns:p14="http://schemas.microsoft.com/office/powerpoint/2010/main" val="2476781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is no wonder that the repo rate failed to curb inflation. Although inflation was subdued towards the end of 2011 and the beginning of 2012, it was because  of increase in agricultural production.</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26</a:t>
            </a:fld>
            <a:endParaRPr lang="en-US"/>
          </a:p>
        </p:txBody>
      </p:sp>
    </p:spTree>
    <p:extLst>
      <p:ext uri="{BB962C8B-B14F-4D97-AF65-F5344CB8AC3E}">
        <p14:creationId xmlns:p14="http://schemas.microsoft.com/office/powerpoint/2010/main" val="2855552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Not because the consumer expenditure on agriculture would have been reduced but because the lower rate of interest would divert a part of the income from savings to consumption. Demand for industrial goods would have been revived and growth would have picked up even though inflation was beyond the threshold level.</a:t>
            </a:r>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27</a:t>
            </a:fld>
            <a:endParaRPr lang="en-US"/>
          </a:p>
        </p:txBody>
      </p:sp>
    </p:spTree>
    <p:extLst>
      <p:ext uri="{BB962C8B-B14F-4D97-AF65-F5344CB8AC3E}">
        <p14:creationId xmlns:p14="http://schemas.microsoft.com/office/powerpoint/2010/main" val="399141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2</a:t>
            </a:fld>
            <a:endParaRPr lang="en-US"/>
          </a:p>
        </p:txBody>
      </p:sp>
    </p:spTree>
    <p:extLst>
      <p:ext uri="{BB962C8B-B14F-4D97-AF65-F5344CB8AC3E}">
        <p14:creationId xmlns:p14="http://schemas.microsoft.com/office/powerpoint/2010/main" val="309276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Inflation, Low </a:t>
            </a:r>
            <a:r>
              <a:rPr lang="en-US" dirty="0" err="1"/>
              <a:t>growtb</a:t>
            </a:r>
            <a:endParaRPr lang="en-US" dirty="0"/>
          </a:p>
        </p:txBody>
      </p:sp>
      <p:sp>
        <p:nvSpPr>
          <p:cNvPr id="4" name="Slide Number Placeholder 3"/>
          <p:cNvSpPr>
            <a:spLocks noGrp="1"/>
          </p:cNvSpPr>
          <p:nvPr>
            <p:ph type="sldNum" sz="quarter" idx="10"/>
          </p:nvPr>
        </p:nvSpPr>
        <p:spPr/>
        <p:txBody>
          <a:bodyPr/>
          <a:lstStyle/>
          <a:p>
            <a:fld id="{5D9E7F78-E958-4973-9036-6E56FE46FC42}" type="slidenum">
              <a:rPr lang="en-US" smtClean="0"/>
              <a:t>28</a:t>
            </a:fld>
            <a:endParaRPr lang="en-US"/>
          </a:p>
        </p:txBody>
      </p:sp>
    </p:spTree>
    <p:extLst>
      <p:ext uri="{BB962C8B-B14F-4D97-AF65-F5344CB8AC3E}">
        <p14:creationId xmlns:p14="http://schemas.microsoft.com/office/powerpoint/2010/main" val="832417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86.4%</a:t>
            </a:r>
          </a:p>
        </p:txBody>
      </p:sp>
      <p:sp>
        <p:nvSpPr>
          <p:cNvPr id="4" name="Slide Number Placeholder 3"/>
          <p:cNvSpPr>
            <a:spLocks noGrp="1"/>
          </p:cNvSpPr>
          <p:nvPr>
            <p:ph type="sldNum" sz="quarter" idx="10"/>
          </p:nvPr>
        </p:nvSpPr>
        <p:spPr/>
        <p:txBody>
          <a:bodyPr/>
          <a:lstStyle/>
          <a:p>
            <a:fld id="{8F262110-0A6A-4677-B9D4-C16E227D2548}" type="slidenum">
              <a:rPr lang="en-US" smtClean="0"/>
              <a:t>29</a:t>
            </a:fld>
            <a:endParaRPr lang="en-US"/>
          </a:p>
        </p:txBody>
      </p:sp>
    </p:spTree>
    <p:extLst>
      <p:ext uri="{BB962C8B-B14F-4D97-AF65-F5344CB8AC3E}">
        <p14:creationId xmlns:p14="http://schemas.microsoft.com/office/powerpoint/2010/main" val="369538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demonetization that has been in effect since November 9 is expected to have a negative impact on inflation. Consumer spending activity fell to a near halt. Consumers are refraining from making any purchases except essential items from the consumer staples, healthcare, and energy segments. </a:t>
            </a:r>
          </a:p>
          <a:p>
            <a:endParaRPr lang="en-US" dirty="0"/>
          </a:p>
          <a:p>
            <a:r>
              <a:rPr lang="en-US" dirty="0"/>
              <a:t>Food item inflation, measured by changes in the Consumer Food Price Index, accounts for 47.3% of the overall CPI. Due to 86.4% of the value of the currency notes in circulation going out of the financial system and re-monetization being slow,.</a:t>
            </a:r>
          </a:p>
        </p:txBody>
      </p:sp>
      <p:sp>
        <p:nvSpPr>
          <p:cNvPr id="4" name="Slide Number Placeholder 3"/>
          <p:cNvSpPr>
            <a:spLocks noGrp="1"/>
          </p:cNvSpPr>
          <p:nvPr>
            <p:ph type="sldNum" sz="quarter" idx="10"/>
          </p:nvPr>
        </p:nvSpPr>
        <p:spPr/>
        <p:txBody>
          <a:bodyPr/>
          <a:lstStyle/>
          <a:p>
            <a:fld id="{8F262110-0A6A-4677-B9D4-C16E227D2548}" type="slidenum">
              <a:rPr lang="en-US" smtClean="0"/>
              <a:t>30</a:t>
            </a:fld>
            <a:endParaRPr lang="en-US"/>
          </a:p>
        </p:txBody>
      </p:sp>
    </p:spTree>
    <p:extLst>
      <p:ext uri="{BB962C8B-B14F-4D97-AF65-F5344CB8AC3E}">
        <p14:creationId xmlns:p14="http://schemas.microsoft.com/office/powerpoint/2010/main" val="206006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tiring match of tug-of-war between inflation control and growth in Indian economy with monetary policy being the referee, let us look at the results.</a:t>
            </a:r>
          </a:p>
        </p:txBody>
      </p:sp>
      <p:sp>
        <p:nvSpPr>
          <p:cNvPr id="4" name="Slide Number Placeholder 3"/>
          <p:cNvSpPr>
            <a:spLocks noGrp="1"/>
          </p:cNvSpPr>
          <p:nvPr>
            <p:ph type="sldNum" sz="quarter" idx="10"/>
          </p:nvPr>
        </p:nvSpPr>
        <p:spPr/>
        <p:txBody>
          <a:bodyPr/>
          <a:lstStyle/>
          <a:p>
            <a:fld id="{8F262110-0A6A-4677-B9D4-C16E227D2548}" type="slidenum">
              <a:rPr lang="en-US" smtClean="0"/>
              <a:t>32</a:t>
            </a:fld>
            <a:endParaRPr lang="en-US"/>
          </a:p>
        </p:txBody>
      </p:sp>
    </p:spTree>
    <p:extLst>
      <p:ext uri="{BB962C8B-B14F-4D97-AF65-F5344CB8AC3E}">
        <p14:creationId xmlns:p14="http://schemas.microsoft.com/office/powerpoint/2010/main" val="347632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focus on Inflation control, rather than economic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can be seen from this table, between 1950-1997, it was necessary to bring down inflation with the worries of economic growth taking a backseat. This was a period of high inflation and low growth.</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33</a:t>
            </a:fld>
            <a:endParaRPr lang="en-US"/>
          </a:p>
        </p:txBody>
      </p:sp>
    </p:spTree>
    <p:extLst>
      <p:ext uri="{BB962C8B-B14F-4D97-AF65-F5344CB8AC3E}">
        <p14:creationId xmlns:p14="http://schemas.microsoft.com/office/powerpoint/2010/main" val="1796574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scenario of 2017 looks like this, where both inflation and growth rate are high. This is unstable in the long run and we need to take  steps to move towards low inflation and high growth period.</a:t>
            </a:r>
          </a:p>
        </p:txBody>
      </p:sp>
      <p:sp>
        <p:nvSpPr>
          <p:cNvPr id="4" name="Slide Number Placeholder 3"/>
          <p:cNvSpPr>
            <a:spLocks noGrp="1"/>
          </p:cNvSpPr>
          <p:nvPr>
            <p:ph type="sldNum" sz="quarter" idx="10"/>
          </p:nvPr>
        </p:nvSpPr>
        <p:spPr/>
        <p:txBody>
          <a:bodyPr/>
          <a:lstStyle/>
          <a:p>
            <a:fld id="{8F262110-0A6A-4677-B9D4-C16E227D2548}" type="slidenum">
              <a:rPr lang="en-US" smtClean="0"/>
              <a:t>34</a:t>
            </a:fld>
            <a:endParaRPr lang="en-US"/>
          </a:p>
        </p:txBody>
      </p:sp>
    </p:spTree>
    <p:extLst>
      <p:ext uri="{BB962C8B-B14F-4D97-AF65-F5344CB8AC3E}">
        <p14:creationId xmlns:p14="http://schemas.microsoft.com/office/powerpoint/2010/main" val="1130675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as citizens of this nation, ask if a policy announced allows industry to make better capital allocation decisions over the long term. Ad hoc exemptions and tax rate changes may provide temporary relief, but not sustainable growth. Investment requires a stable policy environment. Fickle decision making does not work - not even favorable decisions.</a:t>
            </a:r>
            <a:br>
              <a:rPr lang="en-US" dirty="0"/>
            </a:br>
            <a:r>
              <a:rPr lang="en-US" dirty="0"/>
              <a:t>Foreign investment may receive favors. Policy makers would do well to remember that foreign savings make up less than 10 per cent of the total saving in the country. Undue focus on international capital flows while neglecting domestic markets does not make sense. Money has the same color - irrespective of its origin.</a:t>
            </a:r>
            <a:br>
              <a:rPr lang="en-US" dirty="0"/>
            </a:br>
            <a:r>
              <a:rPr lang="en-US" dirty="0"/>
              <a:t>Real reform for India would be reducing the size of government expenditure and not by raising user prices. The government has created a list of entitlements and threatens to create more without debating. How these will be paid for.? Last year, the finance minister promised not to have costs off the "balance sheet". He failed. Let's wish for a better year ahead. Else, the Indian growth story will remain the best potential play - only the potential will take another decade to realize.</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35</a:t>
            </a:fld>
            <a:endParaRPr lang="en-US"/>
          </a:p>
        </p:txBody>
      </p:sp>
    </p:spTree>
    <p:extLst>
      <p:ext uri="{BB962C8B-B14F-4D97-AF65-F5344CB8AC3E}">
        <p14:creationId xmlns:p14="http://schemas.microsoft.com/office/powerpoint/2010/main" val="317326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read</a:t>
            </a:r>
          </a:p>
        </p:txBody>
      </p:sp>
      <p:sp>
        <p:nvSpPr>
          <p:cNvPr id="4" name="Slide Number Placeholder 3"/>
          <p:cNvSpPr>
            <a:spLocks noGrp="1"/>
          </p:cNvSpPr>
          <p:nvPr>
            <p:ph type="sldNum" sz="quarter" idx="10"/>
          </p:nvPr>
        </p:nvSpPr>
        <p:spPr/>
        <p:txBody>
          <a:bodyPr/>
          <a:lstStyle/>
          <a:p>
            <a:fld id="{8F262110-0A6A-4677-B9D4-C16E227D2548}" type="slidenum">
              <a:rPr lang="en-US" smtClean="0"/>
              <a:t>5</a:t>
            </a:fld>
            <a:endParaRPr lang="en-US"/>
          </a:p>
        </p:txBody>
      </p:sp>
    </p:spTree>
    <p:extLst>
      <p:ext uri="{BB962C8B-B14F-4D97-AF65-F5344CB8AC3E}">
        <p14:creationId xmlns:p14="http://schemas.microsoft.com/office/powerpoint/2010/main" val="339107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big difference in the Consumer Price Index and the Wholesale Price Index</a:t>
            </a:r>
          </a:p>
          <a:p>
            <a:r>
              <a:rPr lang="en-US" sz="1200" b="0" i="0" kern="1200" dirty="0">
                <a:solidFill>
                  <a:schemeClr val="tx1"/>
                </a:solidFill>
                <a:effectLst/>
                <a:latin typeface="+mn-lt"/>
                <a:ea typeface="+mn-ea"/>
                <a:cs typeface="+mn-cs"/>
              </a:rPr>
              <a:t>CPI published every </a:t>
            </a:r>
            <a:r>
              <a:rPr lang="en-US" sz="1200" b="0" i="0" kern="1200" dirty="0" err="1">
                <a:solidFill>
                  <a:schemeClr val="tx1"/>
                </a:solidFill>
                <a:effectLst/>
                <a:latin typeface="+mn-lt"/>
                <a:ea typeface="+mn-ea"/>
                <a:cs typeface="+mn-cs"/>
              </a:rPr>
              <a:t>mnth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WPI published weekly</a:t>
            </a:r>
          </a:p>
          <a:p>
            <a:r>
              <a:rPr lang="en-US" sz="1200" b="1" i="0" kern="1200" dirty="0">
                <a:solidFill>
                  <a:schemeClr val="tx1"/>
                </a:solidFill>
                <a:effectLst/>
                <a:latin typeface="+mn-lt"/>
                <a:ea typeface="+mn-ea"/>
                <a:cs typeface="+mn-cs"/>
              </a:rPr>
              <a:t>CPI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CPI is calculated by collecting the </a:t>
            </a:r>
            <a:r>
              <a:rPr lang="en-US" sz="1200" b="1" i="0" kern="1200" dirty="0">
                <a:solidFill>
                  <a:schemeClr val="tx1"/>
                </a:solidFill>
                <a:effectLst/>
                <a:latin typeface="+mn-lt"/>
                <a:ea typeface="+mn-ea"/>
                <a:cs typeface="+mn-cs"/>
              </a:rPr>
              <a:t>Retail </a:t>
            </a:r>
            <a:r>
              <a:rPr lang="en-US" sz="1200" b="0" i="0" kern="1200" dirty="0">
                <a:solidFill>
                  <a:schemeClr val="tx1"/>
                </a:solidFill>
                <a:effectLst/>
                <a:latin typeface="+mn-lt"/>
                <a:ea typeface="+mn-ea"/>
                <a:cs typeface="+mn-cs"/>
              </a:rPr>
              <a:t>Cost of representative products or Services from the following Categories for Urban Non-Manual Employees</a:t>
            </a:r>
          </a:p>
          <a:p>
            <a:r>
              <a:rPr lang="en-US" sz="1200" b="0" i="0" kern="1200" dirty="0">
                <a:solidFill>
                  <a:schemeClr val="tx1"/>
                </a:solidFill>
                <a:effectLst/>
                <a:latin typeface="+mn-lt"/>
                <a:ea typeface="+mn-ea"/>
                <a:cs typeface="+mn-cs"/>
              </a:rPr>
              <a:t>Food, Beverages and Tobacco</a:t>
            </a:r>
          </a:p>
          <a:p>
            <a:r>
              <a:rPr lang="en-US" sz="1200" b="0" i="0" kern="1200" dirty="0">
                <a:solidFill>
                  <a:schemeClr val="tx1"/>
                </a:solidFill>
                <a:effectLst/>
                <a:latin typeface="+mn-lt"/>
                <a:ea typeface="+mn-ea"/>
                <a:cs typeface="+mn-cs"/>
              </a:rPr>
              <a:t>Fuel and light</a:t>
            </a:r>
          </a:p>
          <a:p>
            <a:r>
              <a:rPr lang="en-US" sz="1200" b="0" i="0" kern="1200" dirty="0">
                <a:solidFill>
                  <a:schemeClr val="tx1"/>
                </a:solidFill>
                <a:effectLst/>
                <a:latin typeface="+mn-lt"/>
                <a:ea typeface="+mn-ea"/>
                <a:cs typeface="+mn-cs"/>
              </a:rPr>
              <a:t>Housing</a:t>
            </a:r>
          </a:p>
          <a:p>
            <a:r>
              <a:rPr lang="en-US" sz="1200" b="0" i="0" kern="1200" dirty="0">
                <a:solidFill>
                  <a:schemeClr val="tx1"/>
                </a:solidFill>
                <a:effectLst/>
                <a:latin typeface="+mn-lt"/>
                <a:ea typeface="+mn-ea"/>
                <a:cs typeface="+mn-cs"/>
              </a:rPr>
              <a:t>Clothing, Bedding and Footwear and</a:t>
            </a:r>
          </a:p>
          <a:p>
            <a:r>
              <a:rPr lang="en-US" sz="1200" b="0" i="0" kern="1200" dirty="0">
                <a:solidFill>
                  <a:schemeClr val="tx1"/>
                </a:solidFill>
                <a:effectLst/>
                <a:latin typeface="+mn-lt"/>
                <a:ea typeface="+mn-ea"/>
                <a:cs typeface="+mn-cs"/>
              </a:rPr>
              <a:t>Miscellaneous</a:t>
            </a:r>
          </a:p>
          <a:p>
            <a:r>
              <a:rPr lang="en-US" sz="1200" b="0" i="0" kern="1200" dirty="0">
                <a:solidFill>
                  <a:schemeClr val="tx1"/>
                </a:solidFill>
                <a:effectLst/>
                <a:latin typeface="+mn-lt"/>
                <a:ea typeface="+mn-ea"/>
                <a:cs typeface="+mn-cs"/>
              </a:rPr>
              <a:t>The weightage of each item and category is based on the type of family the CPI is being calculated.</a:t>
            </a:r>
          </a:p>
          <a:p>
            <a:r>
              <a:rPr lang="en-US" sz="1200" b="0" i="0" kern="1200" dirty="0">
                <a:solidFill>
                  <a:schemeClr val="tx1"/>
                </a:solidFill>
                <a:effectLst/>
                <a:latin typeface="+mn-lt"/>
                <a:ea typeface="+mn-ea"/>
                <a:cs typeface="+mn-cs"/>
              </a:rPr>
              <a:t>There are many types of CPI</a:t>
            </a:r>
          </a:p>
          <a:p>
            <a:r>
              <a:rPr lang="en-US" sz="1200" b="0" i="0" kern="1200" dirty="0">
                <a:solidFill>
                  <a:schemeClr val="tx1"/>
                </a:solidFill>
                <a:effectLst/>
                <a:latin typeface="+mn-lt"/>
                <a:ea typeface="+mn-ea"/>
                <a:cs typeface="+mn-cs"/>
              </a:rPr>
              <a:t>CPI Agricultural </a:t>
            </a:r>
            <a:r>
              <a:rPr lang="en-US" sz="1200" b="0" i="0" kern="1200" dirty="0" err="1">
                <a:solidFill>
                  <a:schemeClr val="tx1"/>
                </a:solidFill>
                <a:effectLst/>
                <a:latin typeface="+mn-lt"/>
                <a:ea typeface="+mn-ea"/>
                <a:cs typeface="+mn-cs"/>
              </a:rPr>
              <a:t>Labour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CPI Industrial </a:t>
            </a:r>
            <a:r>
              <a:rPr lang="en-US" sz="1200" b="0" i="0" kern="1200" dirty="0" err="1">
                <a:solidFill>
                  <a:schemeClr val="tx1"/>
                </a:solidFill>
                <a:effectLst/>
                <a:latin typeface="+mn-lt"/>
                <a:ea typeface="+mn-ea"/>
                <a:cs typeface="+mn-cs"/>
              </a:rPr>
              <a:t>Labour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CPI Urban Non-Manual Employees</a:t>
            </a:r>
          </a:p>
          <a:p>
            <a:r>
              <a:rPr lang="en-US" sz="1200" b="0" i="0" kern="1200" dirty="0">
                <a:solidFill>
                  <a:schemeClr val="tx1"/>
                </a:solidFill>
                <a:effectLst/>
                <a:latin typeface="+mn-lt"/>
                <a:ea typeface="+mn-ea"/>
                <a:cs typeface="+mn-cs"/>
              </a:rPr>
              <a:t>Link to check out CPI Calculation Details </a:t>
            </a:r>
            <a:r>
              <a:rPr lang="en-US" sz="1200" b="0" i="0" u="none" strike="noStrike" kern="1200" dirty="0">
                <a:solidFill>
                  <a:schemeClr val="tx1"/>
                </a:solidFill>
                <a:effectLst/>
                <a:latin typeface="+mn-lt"/>
                <a:ea typeface="+mn-ea"/>
                <a:cs typeface="+mn-cs"/>
                <a:hlinkClick r:id="rId3"/>
              </a:rPr>
              <a:t>http://mospi.nic.in/</a:t>
            </a:r>
            <a:r>
              <a:rPr lang="en-US" sz="1200" b="0" i="0" u="none" strike="noStrike" kern="1200" dirty="0" err="1">
                <a:solidFill>
                  <a:schemeClr val="tx1"/>
                </a:solidFill>
                <a:effectLst/>
                <a:latin typeface="+mn-lt"/>
                <a:ea typeface="+mn-ea"/>
                <a:cs typeface="+mn-cs"/>
                <a:hlinkClick r:id="rId3"/>
              </a:rPr>
              <a:t>Mospi_New</a:t>
            </a:r>
            <a:r>
              <a:rPr lang="en-US" sz="1200" b="0" i="0" u="none" strike="noStrike" kern="1200" dirty="0">
                <a:solidFill>
                  <a:schemeClr val="tx1"/>
                </a:solidFill>
                <a:effectLst/>
                <a:latin typeface="+mn-lt"/>
                <a:ea typeface="+mn-ea"/>
                <a:cs typeface="+mn-cs"/>
                <a:hlinkClick r:id="rId3"/>
              </a:rPr>
              <a:t>/up...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weightage, categories and constituents differ for the different type of employees.</a:t>
            </a:r>
          </a:p>
          <a:p>
            <a:r>
              <a:rPr lang="en-US" sz="1200" b="0" i="0" kern="1200" dirty="0">
                <a:solidFill>
                  <a:schemeClr val="tx1"/>
                </a:solidFill>
                <a:effectLst/>
                <a:latin typeface="+mn-lt"/>
                <a:ea typeface="+mn-ea"/>
                <a:cs typeface="+mn-cs"/>
              </a:rPr>
              <a:t>To check out the CPI Numbers current and historical use the link below</a:t>
            </a:r>
          </a:p>
          <a:p>
            <a:r>
              <a:rPr lang="en-US" sz="1200" b="0" i="0" u="none" strike="noStrike" kern="1200" dirty="0" err="1">
                <a:solidFill>
                  <a:schemeClr val="tx1"/>
                </a:solidFill>
                <a:effectLst/>
                <a:latin typeface="+mn-lt"/>
                <a:ea typeface="+mn-ea"/>
                <a:cs typeface="+mn-cs"/>
                <a:hlinkClick r:id="rId4"/>
              </a:rPr>
              <a:t>Labour</a:t>
            </a:r>
            <a:r>
              <a:rPr lang="en-US" sz="1200" b="0" i="0" u="none" strike="noStrike" kern="1200" dirty="0">
                <a:solidFill>
                  <a:schemeClr val="tx1"/>
                </a:solidFill>
                <a:effectLst/>
                <a:latin typeface="+mn-lt"/>
                <a:ea typeface="+mn-ea"/>
                <a:cs typeface="+mn-cs"/>
                <a:hlinkClick r:id="rId4"/>
              </a:rPr>
              <a:t> Statistics Page 2</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WPI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WPI is calculated by monitoring the prices of certain goods that are traded at the </a:t>
            </a:r>
            <a:r>
              <a:rPr lang="en-US" sz="1200" b="1" i="0" kern="1200" dirty="0">
                <a:solidFill>
                  <a:schemeClr val="tx1"/>
                </a:solidFill>
                <a:effectLst/>
                <a:latin typeface="+mn-lt"/>
                <a:ea typeface="+mn-ea"/>
                <a:cs typeface="+mn-cs"/>
              </a:rPr>
              <a:t>Wholesale Market.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676 items that are monitored and there is a fixed weightage given to each group to arrive at the WPI.</a:t>
            </a:r>
          </a:p>
          <a:p>
            <a:r>
              <a:rPr lang="en-US" sz="1200" b="0" i="0" kern="1200" dirty="0">
                <a:solidFill>
                  <a:schemeClr val="tx1"/>
                </a:solidFill>
                <a:effectLst/>
                <a:latin typeface="+mn-lt"/>
                <a:ea typeface="+mn-ea"/>
                <a:cs typeface="+mn-cs"/>
              </a:rPr>
              <a:t>It includes mining sector commodities as well as products made in the unregulated and regulated manufacturing sector. Total no of articles is 676</a:t>
            </a:r>
          </a:p>
          <a:p>
            <a:r>
              <a:rPr lang="en-US" sz="1200" b="0" i="0" kern="1200" dirty="0">
                <a:solidFill>
                  <a:schemeClr val="tx1"/>
                </a:solidFill>
                <a:effectLst/>
                <a:latin typeface="+mn-lt"/>
                <a:ea typeface="+mn-ea"/>
                <a:cs typeface="+mn-cs"/>
              </a:rPr>
              <a:t>Main categories are</a:t>
            </a:r>
          </a:p>
          <a:p>
            <a:r>
              <a:rPr lang="en-US" sz="1200" b="0" i="0" kern="1200" dirty="0">
                <a:solidFill>
                  <a:schemeClr val="tx1"/>
                </a:solidFill>
                <a:effectLst/>
                <a:latin typeface="+mn-lt"/>
                <a:ea typeface="+mn-ea"/>
                <a:cs typeface="+mn-cs"/>
              </a:rPr>
              <a:t>Primary Articles 102 articles weight 20.12</a:t>
            </a:r>
          </a:p>
          <a:p>
            <a:pPr lvl="1"/>
            <a:r>
              <a:rPr lang="en-US" sz="1200" b="0" i="0" kern="1200" dirty="0">
                <a:solidFill>
                  <a:schemeClr val="tx1"/>
                </a:solidFill>
                <a:effectLst/>
                <a:latin typeface="+mn-lt"/>
                <a:ea typeface="+mn-ea"/>
                <a:cs typeface="+mn-cs"/>
              </a:rPr>
              <a:t>Food Primary 55 articles</a:t>
            </a:r>
          </a:p>
          <a:p>
            <a:pPr lvl="1"/>
            <a:r>
              <a:rPr lang="en-US" sz="1200" b="0" i="0" kern="1200" dirty="0">
                <a:solidFill>
                  <a:schemeClr val="tx1"/>
                </a:solidFill>
                <a:effectLst/>
                <a:latin typeface="+mn-lt"/>
                <a:ea typeface="+mn-ea"/>
                <a:cs typeface="+mn-cs"/>
              </a:rPr>
              <a:t>Non-Food Primary 29 articles</a:t>
            </a:r>
          </a:p>
          <a:p>
            <a:pPr lvl="1"/>
            <a:r>
              <a:rPr lang="en-US" sz="1200" b="0" i="0" kern="1200" dirty="0">
                <a:solidFill>
                  <a:schemeClr val="tx1"/>
                </a:solidFill>
                <a:effectLst/>
                <a:latin typeface="+mn-lt"/>
                <a:ea typeface="+mn-ea"/>
                <a:cs typeface="+mn-cs"/>
              </a:rPr>
              <a:t>Minerals 18 articles</a:t>
            </a:r>
          </a:p>
          <a:p>
            <a:r>
              <a:rPr lang="en-US" sz="1200" b="0" i="0" kern="1200" dirty="0">
                <a:solidFill>
                  <a:schemeClr val="tx1"/>
                </a:solidFill>
                <a:effectLst/>
                <a:latin typeface="+mn-lt"/>
                <a:ea typeface="+mn-ea"/>
                <a:cs typeface="+mn-cs"/>
              </a:rPr>
              <a:t>Fuel Power Light and Lubricants 19 articles weight 14.23</a:t>
            </a:r>
          </a:p>
          <a:p>
            <a:r>
              <a:rPr lang="en-US" sz="1200" b="0" i="0" kern="1200" dirty="0" err="1">
                <a:solidFill>
                  <a:schemeClr val="tx1"/>
                </a:solidFill>
                <a:effectLst/>
                <a:latin typeface="+mn-lt"/>
                <a:ea typeface="+mn-ea"/>
                <a:cs typeface="+mn-cs"/>
              </a:rPr>
              <a:t>Manufatured</a:t>
            </a:r>
            <a:r>
              <a:rPr lang="en-US" sz="1200" b="0" i="0" kern="1200" dirty="0">
                <a:solidFill>
                  <a:schemeClr val="tx1"/>
                </a:solidFill>
                <a:effectLst/>
                <a:latin typeface="+mn-lt"/>
                <a:ea typeface="+mn-ea"/>
                <a:cs typeface="+mn-cs"/>
              </a:rPr>
              <a:t> Products 555 articles weight 65.75</a:t>
            </a:r>
          </a:p>
          <a:p>
            <a:r>
              <a:rPr lang="en-US" sz="1200" b="0" i="0" kern="1200" dirty="0">
                <a:solidFill>
                  <a:schemeClr val="tx1"/>
                </a:solidFill>
                <a:effectLst/>
                <a:latin typeface="+mn-lt"/>
                <a:ea typeface="+mn-ea"/>
                <a:cs typeface="+mn-cs"/>
              </a:rPr>
              <a:t>Links to check out WPI Calculation Details</a:t>
            </a:r>
          </a:p>
          <a:p>
            <a:r>
              <a:rPr lang="en-US" sz="1200" b="0" i="0" u="none" strike="noStrike" kern="1200" dirty="0">
                <a:solidFill>
                  <a:schemeClr val="tx1"/>
                </a:solidFill>
                <a:effectLst/>
                <a:latin typeface="+mn-lt"/>
                <a:ea typeface="+mn-ea"/>
                <a:cs typeface="+mn-cs"/>
                <a:hlinkClick r:id="rId5"/>
              </a:rPr>
              <a:t>http://www.eaindustry.nic.in/WPI...</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http://mospi.nic.in/sites/</a:t>
            </a:r>
            <a:r>
              <a:rPr lang="en-US" sz="1200" b="0" i="0" u="none" strike="noStrike" kern="1200" dirty="0" err="1">
                <a:solidFill>
                  <a:schemeClr val="tx1"/>
                </a:solidFill>
                <a:effectLst/>
                <a:latin typeface="+mn-lt"/>
                <a:ea typeface="+mn-ea"/>
                <a:cs typeface="+mn-cs"/>
                <a:hlinkClick r:id="rId6"/>
              </a:rPr>
              <a:t>defaul</a:t>
            </a:r>
            <a:r>
              <a:rPr lang="en-US" sz="1200" b="0" i="0" u="none" strike="noStrike" kern="1200" dirty="0">
                <a:solidFill>
                  <a:schemeClr val="tx1"/>
                </a:solidFill>
                <a:effectLst/>
                <a:latin typeface="+mn-lt"/>
                <a:ea typeface="+mn-ea"/>
                <a:cs typeface="+mn-cs"/>
                <a:hlinkClick r:id="rId6"/>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the link below to see historical and present prices of the constituents of WPI and their weightage factor.</a:t>
            </a:r>
          </a:p>
          <a:p>
            <a:r>
              <a:rPr lang="en-US" sz="1200" b="0" i="0" u="none" strike="noStrike" kern="1200" dirty="0">
                <a:solidFill>
                  <a:schemeClr val="tx1"/>
                </a:solidFill>
                <a:effectLst/>
                <a:latin typeface="+mn-lt"/>
                <a:ea typeface="+mn-ea"/>
                <a:cs typeface="+mn-cs"/>
                <a:hlinkClick r:id="rId7"/>
              </a:rPr>
              <a:t>Office of the Economic Adviser</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Essential Difference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CPI is the Index for Retail prices i.e. the price that comes out of the consumer’s pocket.</a:t>
            </a:r>
          </a:p>
          <a:p>
            <a:r>
              <a:rPr lang="en-US" sz="1200" b="0" i="0" kern="1200" dirty="0">
                <a:solidFill>
                  <a:schemeClr val="tx1"/>
                </a:solidFill>
                <a:effectLst/>
                <a:latin typeface="+mn-lt"/>
                <a:ea typeface="+mn-ea"/>
                <a:cs typeface="+mn-cs"/>
              </a:rPr>
              <a:t>WPI is the Index for Wholesale Prices i.e. The amount that is paid to the </a:t>
            </a:r>
            <a:r>
              <a:rPr lang="en-US" sz="1200" b="0" i="0" kern="1200" dirty="0" err="1">
                <a:solidFill>
                  <a:schemeClr val="tx1"/>
                </a:solidFill>
                <a:effectLst/>
                <a:latin typeface="+mn-lt"/>
                <a:ea typeface="+mn-ea"/>
                <a:cs typeface="+mn-cs"/>
              </a:rPr>
              <a:t>Wholeseller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Though not comparable as CPI includes services for the same item</a:t>
            </a:r>
          </a:p>
          <a:p>
            <a:r>
              <a:rPr lang="en-US" sz="1200" b="0" i="0" kern="1200" dirty="0">
                <a:solidFill>
                  <a:schemeClr val="tx1"/>
                </a:solidFill>
                <a:effectLst/>
                <a:latin typeface="+mn-lt"/>
                <a:ea typeface="+mn-ea"/>
                <a:cs typeface="+mn-cs"/>
              </a:rPr>
              <a:t>CPI = WPI + Transport Cost + Retailer’s Margin.</a:t>
            </a:r>
          </a:p>
          <a:p>
            <a:r>
              <a:rPr lang="en-US" sz="1200" b="0" i="0" kern="1200" dirty="0">
                <a:solidFill>
                  <a:schemeClr val="tx1"/>
                </a:solidFill>
                <a:effectLst/>
                <a:latin typeface="+mn-lt"/>
                <a:ea typeface="+mn-ea"/>
                <a:cs typeface="+mn-cs"/>
              </a:rPr>
              <a:t>The Transport Cost is dependent on Petrol Diesel Prices.</a:t>
            </a:r>
          </a:p>
          <a:p>
            <a:r>
              <a:rPr lang="en-US" sz="1200" b="0" i="0" kern="1200" dirty="0">
                <a:solidFill>
                  <a:schemeClr val="tx1"/>
                </a:solidFill>
                <a:effectLst/>
                <a:latin typeface="+mn-lt"/>
                <a:ea typeface="+mn-ea"/>
                <a:cs typeface="+mn-cs"/>
              </a:rPr>
              <a:t>The Retailer’s Margin can not be predicted. It can be impacted by local demand and supply. It can be manipulated by </a:t>
            </a:r>
            <a:r>
              <a:rPr lang="en-US" sz="1200" b="0" i="0" kern="1200" dirty="0" err="1">
                <a:solidFill>
                  <a:schemeClr val="tx1"/>
                </a:solidFill>
                <a:effectLst/>
                <a:latin typeface="+mn-lt"/>
                <a:ea typeface="+mn-ea"/>
                <a:cs typeface="+mn-cs"/>
              </a:rPr>
              <a:t>Stockists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Clearly </a:t>
            </a:r>
            <a:r>
              <a:rPr lang="en-US" sz="1200" b="1" i="0" kern="1200" dirty="0">
                <a:solidFill>
                  <a:schemeClr val="tx1"/>
                </a:solidFill>
                <a:effectLst/>
                <a:latin typeface="+mn-lt"/>
                <a:ea typeface="+mn-ea"/>
                <a:cs typeface="+mn-cs"/>
              </a:rPr>
              <a:t>CPI </a:t>
            </a:r>
            <a:r>
              <a:rPr lang="en-US" sz="1200" b="0" i="0" kern="1200" dirty="0">
                <a:solidFill>
                  <a:schemeClr val="tx1"/>
                </a:solidFill>
                <a:effectLst/>
                <a:latin typeface="+mn-lt"/>
                <a:ea typeface="+mn-ea"/>
                <a:cs typeface="+mn-cs"/>
              </a:rPr>
              <a:t>is the best measure of the cost of living of say an Agricultural </a:t>
            </a:r>
            <a:r>
              <a:rPr lang="en-US" sz="1200" b="0" i="0" kern="1200" dirty="0" err="1">
                <a:solidFill>
                  <a:schemeClr val="tx1"/>
                </a:solidFill>
                <a:effectLst/>
                <a:latin typeface="+mn-lt"/>
                <a:ea typeface="+mn-ea"/>
                <a:cs typeface="+mn-cs"/>
              </a:rPr>
              <a:t>Labour</a:t>
            </a:r>
            <a:r>
              <a:rPr lang="en-US" sz="1200" b="0" i="0" kern="1200" dirty="0">
                <a:solidFill>
                  <a:schemeClr val="tx1"/>
                </a:solidFill>
                <a:effectLst/>
                <a:latin typeface="+mn-lt"/>
                <a:ea typeface="+mn-ea"/>
                <a:cs typeface="+mn-cs"/>
              </a:rPr>
              <a:t> or an Industrial </a:t>
            </a:r>
            <a:r>
              <a:rPr lang="en-US" sz="1200" b="0" i="0" kern="1200" dirty="0" err="1">
                <a:solidFill>
                  <a:schemeClr val="tx1"/>
                </a:solidFill>
                <a:effectLst/>
                <a:latin typeface="+mn-lt"/>
                <a:ea typeface="+mn-ea"/>
                <a:cs typeface="+mn-cs"/>
              </a:rPr>
              <a:t>Labour</a:t>
            </a:r>
            <a:r>
              <a:rPr lang="en-US" sz="1200" b="0" i="0" kern="1200" dirty="0">
                <a:solidFill>
                  <a:schemeClr val="tx1"/>
                </a:solidFill>
                <a:effectLst/>
                <a:latin typeface="+mn-lt"/>
                <a:ea typeface="+mn-ea"/>
                <a:cs typeface="+mn-cs"/>
              </a:rPr>
              <a:t>. It </a:t>
            </a:r>
            <a:r>
              <a:rPr lang="en-US" sz="1200" b="1" i="0" kern="1200" dirty="0">
                <a:solidFill>
                  <a:schemeClr val="tx1"/>
                </a:solidFill>
                <a:effectLst/>
                <a:latin typeface="+mn-lt"/>
                <a:ea typeface="+mn-ea"/>
                <a:cs typeface="+mn-cs"/>
              </a:rPr>
              <a:t>should be referred to while adjusting wages </a:t>
            </a:r>
            <a:r>
              <a:rPr lang="en-US" sz="1200" b="0" i="0" kern="1200" dirty="0">
                <a:solidFill>
                  <a:schemeClr val="tx1"/>
                </a:solidFill>
                <a:effectLst/>
                <a:latin typeface="+mn-lt"/>
                <a:ea typeface="+mn-ea"/>
                <a:cs typeface="+mn-cs"/>
              </a:rPr>
              <a:t>to match with the cost of Living.</a:t>
            </a:r>
          </a:p>
          <a:p>
            <a:r>
              <a:rPr lang="en-US" sz="1200" b="0" i="0" kern="1200" dirty="0">
                <a:solidFill>
                  <a:schemeClr val="tx1"/>
                </a:solidFill>
                <a:effectLst/>
                <a:latin typeface="+mn-lt"/>
                <a:ea typeface="+mn-ea"/>
                <a:cs typeface="+mn-cs"/>
              </a:rPr>
              <a:t>Rise and fall of both the Indices give a measure of the inflation in a Market.</a:t>
            </a:r>
          </a:p>
          <a:p>
            <a:r>
              <a:rPr lang="en-US" sz="1200" b="0" i="0" kern="1200" dirty="0">
                <a:solidFill>
                  <a:schemeClr val="tx1"/>
                </a:solidFill>
                <a:effectLst/>
                <a:latin typeface="+mn-lt"/>
                <a:ea typeface="+mn-ea"/>
                <a:cs typeface="+mn-cs"/>
              </a:rPr>
              <a:t>However there may be a difference in the inflation calculated between the two as the constituents are different.</a:t>
            </a:r>
          </a:p>
          <a:p>
            <a:r>
              <a:rPr lang="en-US" sz="1200" b="0" i="0" kern="1200" dirty="0">
                <a:solidFill>
                  <a:schemeClr val="tx1"/>
                </a:solidFill>
                <a:effectLst/>
                <a:latin typeface="+mn-lt"/>
                <a:ea typeface="+mn-ea"/>
                <a:cs typeface="+mn-cs"/>
              </a:rPr>
              <a:t>Thanks to comments from </a:t>
            </a:r>
            <a:r>
              <a:rPr lang="en-US" sz="1200" b="0" i="0" kern="1200" dirty="0" err="1">
                <a:solidFill>
                  <a:schemeClr val="tx1"/>
                </a:solidFill>
                <a:effectLst/>
                <a:latin typeface="+mn-lt"/>
                <a:ea typeface="+mn-ea"/>
                <a:cs typeface="+mn-cs"/>
              </a:rPr>
              <a:t>Ashutosh</a:t>
            </a:r>
            <a:r>
              <a:rPr lang="en-US" sz="1200" b="0" i="0" kern="1200" dirty="0">
                <a:solidFill>
                  <a:schemeClr val="tx1"/>
                </a:solidFill>
                <a:effectLst/>
                <a:latin typeface="+mn-lt"/>
                <a:ea typeface="+mn-ea"/>
                <a:cs typeface="+mn-cs"/>
              </a:rPr>
              <a:t> Gupta and Suman </a:t>
            </a:r>
            <a:r>
              <a:rPr lang="en-US" sz="1200" b="0" i="0" kern="1200" dirty="0" err="1">
                <a:solidFill>
                  <a:schemeClr val="tx1"/>
                </a:solidFill>
                <a:effectLst/>
                <a:latin typeface="+mn-lt"/>
                <a:ea typeface="+mn-ea"/>
                <a:cs typeface="+mn-cs"/>
              </a:rPr>
              <a:t>Gon</a:t>
            </a:r>
            <a:r>
              <a:rPr lang="en-US" sz="1200" b="0" i="0" kern="1200" dirty="0">
                <a:solidFill>
                  <a:schemeClr val="tx1"/>
                </a:solidFill>
                <a:effectLst/>
                <a:latin typeface="+mn-lt"/>
                <a:ea typeface="+mn-ea"/>
                <a:cs typeface="+mn-cs"/>
              </a:rPr>
              <a:t> I have changed the sentence below and added the link.</a:t>
            </a:r>
          </a:p>
          <a:p>
            <a:r>
              <a:rPr lang="en-US" sz="1200" b="0" i="0" kern="1200" dirty="0">
                <a:solidFill>
                  <a:schemeClr val="tx1"/>
                </a:solidFill>
                <a:effectLst/>
                <a:latin typeface="+mn-lt"/>
                <a:ea typeface="+mn-ea"/>
                <a:cs typeface="+mn-cs"/>
              </a:rPr>
              <a:t>The Central Bank of India used to</a:t>
            </a:r>
            <a:r>
              <a:rPr lang="en-US" sz="1200" b="1" i="0" kern="1200" dirty="0">
                <a:solidFill>
                  <a:schemeClr val="tx1"/>
                </a:solidFill>
                <a:effectLst/>
                <a:latin typeface="+mn-lt"/>
                <a:ea typeface="+mn-ea"/>
                <a:cs typeface="+mn-cs"/>
              </a:rPr>
              <a:t> measure inflation</a:t>
            </a:r>
            <a:r>
              <a:rPr lang="en-US" sz="1200" b="0" i="0" kern="1200" dirty="0">
                <a:solidFill>
                  <a:schemeClr val="tx1"/>
                </a:solidFill>
                <a:effectLst/>
                <a:latin typeface="+mn-lt"/>
                <a:ea typeface="+mn-ea"/>
                <a:cs typeface="+mn-cs"/>
              </a:rPr>
              <a:t> based on WPI but under the Governorship of </a:t>
            </a:r>
            <a:r>
              <a:rPr lang="en-US" sz="1200" b="0" i="0" kern="1200" dirty="0" err="1">
                <a:solidFill>
                  <a:schemeClr val="tx1"/>
                </a:solidFill>
                <a:effectLst/>
                <a:latin typeface="+mn-lt"/>
                <a:ea typeface="+mn-ea"/>
                <a:cs typeface="+mn-cs"/>
              </a:rPr>
              <a:t>Dr</a:t>
            </a:r>
            <a:r>
              <a:rPr lang="en-US" sz="1200" b="0" i="0" kern="1200" dirty="0">
                <a:solidFill>
                  <a:schemeClr val="tx1"/>
                </a:solidFill>
                <a:effectLst/>
                <a:latin typeface="+mn-lt"/>
                <a:ea typeface="+mn-ea"/>
                <a:cs typeface="+mn-cs"/>
              </a:rPr>
              <a:t> Raghuram </a:t>
            </a:r>
            <a:r>
              <a:rPr lang="en-US" sz="1200" b="0" i="0" kern="1200" dirty="0" err="1">
                <a:solidFill>
                  <a:schemeClr val="tx1"/>
                </a:solidFill>
                <a:effectLst/>
                <a:latin typeface="+mn-lt"/>
                <a:ea typeface="+mn-ea"/>
                <a:cs typeface="+mn-cs"/>
              </a:rPr>
              <a:t>Rajan</a:t>
            </a:r>
            <a:r>
              <a:rPr lang="en-US" sz="1200" b="0" i="0" kern="1200" dirty="0">
                <a:solidFill>
                  <a:schemeClr val="tx1"/>
                </a:solidFill>
                <a:effectLst/>
                <a:latin typeface="+mn-lt"/>
                <a:ea typeface="+mn-ea"/>
                <a:cs typeface="+mn-cs"/>
              </a:rPr>
              <a:t> they </a:t>
            </a:r>
            <a:r>
              <a:rPr lang="en-US" sz="1200" b="1" i="0" kern="1200" dirty="0">
                <a:solidFill>
                  <a:schemeClr val="tx1"/>
                </a:solidFill>
                <a:effectLst/>
                <a:latin typeface="+mn-lt"/>
                <a:ea typeface="+mn-ea"/>
                <a:cs typeface="+mn-cs"/>
              </a:rPr>
              <a:t>switched to CPI</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8"/>
              </a:rPr>
              <a:t>On which Index India calculates its Inflation?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there are many reasons for the switch, the WPI gives lesser weightage to Food Inflation. The WPI is not disturbed by local disturbances.</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7</a:t>
            </a:fld>
            <a:endParaRPr lang="en-US"/>
          </a:p>
        </p:txBody>
      </p:sp>
    </p:spTree>
    <p:extLst>
      <p:ext uri="{BB962C8B-B14F-4D97-AF65-F5344CB8AC3E}">
        <p14:creationId xmlns:p14="http://schemas.microsoft.com/office/powerpoint/2010/main" val="815216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he means is that a little inflation is good for growth; but when inflation exceeds a critical level inflation can actually come in the way of growth.  Currently, RBI believes that the threshold is between 4-5%.</a:t>
            </a:r>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8</a:t>
            </a:fld>
            <a:endParaRPr lang="en-US"/>
          </a:p>
        </p:txBody>
      </p:sp>
    </p:spTree>
    <p:extLst>
      <p:ext uri="{BB962C8B-B14F-4D97-AF65-F5344CB8AC3E}">
        <p14:creationId xmlns:p14="http://schemas.microsoft.com/office/powerpoint/2010/main" val="107229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Kriti</a:t>
            </a:r>
          </a:p>
        </p:txBody>
      </p:sp>
      <p:sp>
        <p:nvSpPr>
          <p:cNvPr id="4" name="Slide Number Placeholder 3"/>
          <p:cNvSpPr>
            <a:spLocks noGrp="1"/>
          </p:cNvSpPr>
          <p:nvPr>
            <p:ph type="sldNum" sz="quarter" idx="10"/>
          </p:nvPr>
        </p:nvSpPr>
        <p:spPr/>
        <p:txBody>
          <a:bodyPr/>
          <a:lstStyle/>
          <a:p>
            <a:fld id="{5D9E7F78-E958-4973-9036-6E56FE46FC42}" type="slidenum">
              <a:rPr lang="en-US" smtClean="0"/>
              <a:t>9</a:t>
            </a:fld>
            <a:endParaRPr lang="en-US"/>
          </a:p>
        </p:txBody>
      </p:sp>
    </p:spTree>
    <p:extLst>
      <p:ext uri="{BB962C8B-B14F-4D97-AF65-F5344CB8AC3E}">
        <p14:creationId xmlns:p14="http://schemas.microsoft.com/office/powerpoint/2010/main" val="333707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UK Lawson Boom 1980</a:t>
            </a:r>
          </a:p>
          <a:p>
            <a:r>
              <a:rPr lang="en-US" dirty="0"/>
              <a:t>If demand rises faster than firms can increase supply, firms will respond to the excess demand and supply constraints by putting up prices.</a:t>
            </a:r>
          </a:p>
          <a:p>
            <a:r>
              <a:rPr lang="en-US" dirty="0"/>
              <a:t>In a period of rapid growth, firms will employ more workers and unemployment will fall. As unemployment falls, firms may find it harder to fill job vacancies; this shortage of </a:t>
            </a:r>
            <a:r>
              <a:rPr lang="en-US" dirty="0" err="1"/>
              <a:t>labour</a:t>
            </a:r>
            <a:r>
              <a:rPr lang="en-US" dirty="0"/>
              <a:t> will cause wages to rise.</a:t>
            </a:r>
          </a:p>
          <a:p>
            <a:r>
              <a:rPr lang="en-US" dirty="0"/>
              <a:t>If wages rise, firms costs increase and therefore firms pass these cost increases on to consumers.</a:t>
            </a:r>
          </a:p>
          <a:p>
            <a:r>
              <a:rPr lang="en-US" dirty="0"/>
              <a:t>Also, with rising wages, workers have more disposable income to spend – causing a further rise in aggregate demand (AD)</a:t>
            </a:r>
          </a:p>
          <a:p>
            <a:r>
              <a:rPr lang="en-US" dirty="0"/>
              <a:t>With higher economic growth, people may start to expect inflation – and this expectation of rising prices can become self-fulfilling.</a:t>
            </a:r>
          </a:p>
          <a:p>
            <a:r>
              <a:rPr lang="en-US" dirty="0"/>
              <a:t>Therefore, rapid economic growth tends to cause upward pressure on prices and wages – leading to higher inflation rate.</a:t>
            </a:r>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11</a:t>
            </a:fld>
            <a:endParaRPr lang="en-US"/>
          </a:p>
        </p:txBody>
      </p:sp>
    </p:spTree>
    <p:extLst>
      <p:ext uri="{BB962C8B-B14F-4D97-AF65-F5344CB8AC3E}">
        <p14:creationId xmlns:p14="http://schemas.microsoft.com/office/powerpoint/2010/main" val="266364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that we can have economic growth without causing inflation. </a:t>
            </a:r>
          </a:p>
          <a:p>
            <a:r>
              <a:rPr lang="en-US" dirty="0"/>
              <a:t>If this rate is proportional to that of aggregate demand, then this enables economic growth without inflation. It is the best possible scenario.</a:t>
            </a:r>
          </a:p>
          <a:p>
            <a:endParaRPr lang="en-US" dirty="0"/>
          </a:p>
          <a:p>
            <a:endParaRPr lang="en-US" dirty="0"/>
          </a:p>
        </p:txBody>
      </p:sp>
      <p:sp>
        <p:nvSpPr>
          <p:cNvPr id="4" name="Slide Number Placeholder 3"/>
          <p:cNvSpPr>
            <a:spLocks noGrp="1"/>
          </p:cNvSpPr>
          <p:nvPr>
            <p:ph type="sldNum" sz="quarter" idx="10"/>
          </p:nvPr>
        </p:nvSpPr>
        <p:spPr/>
        <p:txBody>
          <a:bodyPr/>
          <a:lstStyle/>
          <a:p>
            <a:fld id="{8F262110-0A6A-4677-B9D4-C16E227D2548}" type="slidenum">
              <a:rPr lang="en-US" smtClean="0"/>
              <a:t>12</a:t>
            </a:fld>
            <a:endParaRPr lang="en-US"/>
          </a:p>
        </p:txBody>
      </p:sp>
    </p:spTree>
    <p:extLst>
      <p:ext uri="{BB962C8B-B14F-4D97-AF65-F5344CB8AC3E}">
        <p14:creationId xmlns:p14="http://schemas.microsoft.com/office/powerpoint/2010/main" val="43408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Australia 2017</a:t>
            </a:r>
          </a:p>
          <a:p>
            <a:r>
              <a:rPr lang="en-US" dirty="0"/>
              <a:t>USA – 81% flat or declining income</a:t>
            </a:r>
          </a:p>
          <a:p>
            <a:r>
              <a:rPr lang="en-US" dirty="0"/>
              <a:t>Fewer working hours, lesser output</a:t>
            </a:r>
          </a:p>
        </p:txBody>
      </p:sp>
      <p:sp>
        <p:nvSpPr>
          <p:cNvPr id="4" name="Slide Number Placeholder 3"/>
          <p:cNvSpPr>
            <a:spLocks noGrp="1"/>
          </p:cNvSpPr>
          <p:nvPr>
            <p:ph type="sldNum" sz="quarter" idx="10"/>
          </p:nvPr>
        </p:nvSpPr>
        <p:spPr/>
        <p:txBody>
          <a:bodyPr/>
          <a:lstStyle/>
          <a:p>
            <a:fld id="{8F262110-0A6A-4677-B9D4-C16E227D2548}" type="slidenum">
              <a:rPr lang="en-US" smtClean="0"/>
              <a:t>14</a:t>
            </a:fld>
            <a:endParaRPr lang="en-US"/>
          </a:p>
        </p:txBody>
      </p:sp>
    </p:spTree>
    <p:extLst>
      <p:ext uri="{BB962C8B-B14F-4D97-AF65-F5344CB8AC3E}">
        <p14:creationId xmlns:p14="http://schemas.microsoft.com/office/powerpoint/2010/main" val="3281673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56A6986-BCBC-40FE-82FB-E60F3DB58EC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60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E9CA26-C492-40FA-B70A-5FE4F76DE7F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386386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85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79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156202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3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167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06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77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288448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9CA26-C492-40FA-B70A-5FE4F76DE7F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A6986-BCBC-40FE-82FB-E60F3DB58EC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5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9CA26-C492-40FA-B70A-5FE4F76DE7F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171369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9CA26-C492-40FA-B70A-5FE4F76DE7F6}"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A6986-BCBC-40FE-82FB-E60F3DB58EC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34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9CA26-C492-40FA-B70A-5FE4F76DE7F6}"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A6986-BCBC-40FE-82FB-E60F3DB58EC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34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9CA26-C492-40FA-B70A-5FE4F76DE7F6}"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1243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E9CA26-C492-40FA-B70A-5FE4F76DE7F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A6986-BCBC-40FE-82FB-E60F3DB58EC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E9CA26-C492-40FA-B70A-5FE4F76DE7F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6A6986-BCBC-40FE-82FB-E60F3DB58ECB}" type="slidenum">
              <a:rPr lang="en-US" smtClean="0"/>
              <a:t>‹#›</a:t>
            </a:fld>
            <a:endParaRPr lang="en-US"/>
          </a:p>
        </p:txBody>
      </p:sp>
    </p:spTree>
    <p:extLst>
      <p:ext uri="{BB962C8B-B14F-4D97-AF65-F5344CB8AC3E}">
        <p14:creationId xmlns:p14="http://schemas.microsoft.com/office/powerpoint/2010/main" val="393386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E9CA26-C492-40FA-B70A-5FE4F76DE7F6}" type="datetimeFigureOut">
              <a:rPr lang="en-US" smtClean="0"/>
              <a:t>4/5/2017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6A6986-BCBC-40FE-82FB-E60F3DB58ECB}" type="slidenum">
              <a:rPr lang="en-US" smtClean="0"/>
              <a:t>‹#›</a:t>
            </a:fld>
            <a:endParaRPr lang="en-US"/>
          </a:p>
        </p:txBody>
      </p:sp>
    </p:spTree>
    <p:extLst>
      <p:ext uri="{BB962C8B-B14F-4D97-AF65-F5344CB8AC3E}">
        <p14:creationId xmlns:p14="http://schemas.microsoft.com/office/powerpoint/2010/main" val="161065404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1.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12.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1.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57563" y="1963295"/>
            <a:ext cx="6815669" cy="3386664"/>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Monetary Policy of India: </a:t>
            </a:r>
            <a:br>
              <a:rPr lang="en-US" dirty="0"/>
            </a:br>
            <a:r>
              <a:rPr lang="en-US" i="1" dirty="0"/>
              <a:t>A tug-of war between inflation control and growth</a:t>
            </a:r>
          </a:p>
        </p:txBody>
      </p:sp>
      <p:sp>
        <p:nvSpPr>
          <p:cNvPr id="5" name="TextBox 4"/>
          <p:cNvSpPr txBox="1"/>
          <p:nvPr/>
        </p:nvSpPr>
        <p:spPr>
          <a:xfrm>
            <a:off x="8142522" y="5651869"/>
            <a:ext cx="3866606" cy="1077218"/>
          </a:xfrm>
          <a:prstGeom prst="rect">
            <a:avLst/>
          </a:prstGeom>
          <a:noFill/>
        </p:spPr>
        <p:txBody>
          <a:bodyPr wrap="square" rtlCol="0">
            <a:spAutoFit/>
          </a:bodyPr>
          <a:lstStyle/>
          <a:p>
            <a:pPr algn="r"/>
            <a:r>
              <a:rPr lang="en-US" sz="2400" b="1" dirty="0">
                <a:latin typeface="Footlight MT Light" panose="0204060206030A020304" pitchFamily="18" charset="0"/>
              </a:rPr>
              <a:t>Presented by:-</a:t>
            </a:r>
            <a:endParaRPr lang="en-US" sz="2000" dirty="0">
              <a:latin typeface="Footlight MT Light" panose="0204060206030A020304" pitchFamily="18" charset="0"/>
            </a:endParaRPr>
          </a:p>
          <a:p>
            <a:pPr algn="r"/>
            <a:r>
              <a:rPr lang="en-US" sz="2000" dirty="0">
                <a:latin typeface="Footlight MT Light" panose="0204060206030A020304" pitchFamily="18" charset="0"/>
              </a:rPr>
              <a:t>Kriti Gupta (2015UCP1129)</a:t>
            </a:r>
          </a:p>
          <a:p>
            <a:pPr algn="r"/>
            <a:r>
              <a:rPr lang="en-US" sz="2000" dirty="0">
                <a:latin typeface="Footlight MT Light" panose="0204060206030A020304" pitchFamily="18" charset="0"/>
              </a:rPr>
              <a:t>Disha Agarwal (2015UCP1148)</a:t>
            </a:r>
          </a:p>
        </p:txBody>
      </p:sp>
    </p:spTree>
    <p:extLst>
      <p:ext uri="{BB962C8B-B14F-4D97-AF65-F5344CB8AC3E}">
        <p14:creationId xmlns:p14="http://schemas.microsoft.com/office/powerpoint/2010/main" val="34387827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the two related?</a:t>
            </a:r>
          </a:p>
        </p:txBody>
      </p:sp>
      <p:sp>
        <p:nvSpPr>
          <p:cNvPr id="3" name="Text Placeholder 2"/>
          <p:cNvSpPr>
            <a:spLocks noGrp="1"/>
          </p:cNvSpPr>
          <p:nvPr>
            <p:ph type="body" idx="1"/>
          </p:nvPr>
        </p:nvSpPr>
        <p:spPr/>
        <p:txBody>
          <a:bodyPr/>
          <a:lstStyle/>
          <a:p>
            <a:r>
              <a:rPr lang="en-US" dirty="0"/>
              <a:t>Inflation-Growth</a:t>
            </a:r>
          </a:p>
        </p:txBody>
      </p:sp>
    </p:spTree>
    <p:extLst>
      <p:ext uri="{BB962C8B-B14F-4D97-AF65-F5344CB8AC3E}">
        <p14:creationId xmlns:p14="http://schemas.microsoft.com/office/powerpoint/2010/main" val="975359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2" descr="increase-ad-inflation-growth-for-PC"/>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412683" y="1472231"/>
            <a:ext cx="5278777" cy="3734734"/>
          </a:xfrm>
          <a:prstGeom prst="rect">
            <a:avLst/>
          </a:prstGeom>
        </p:spPr>
      </p:pic>
      <p:sp>
        <p:nvSpPr>
          <p:cNvPr id="4" name="Title 3"/>
          <p:cNvSpPr>
            <a:spLocks noGrp="1"/>
          </p:cNvSpPr>
          <p:nvPr>
            <p:ph type="title"/>
          </p:nvPr>
        </p:nvSpPr>
        <p:spPr>
          <a:xfrm>
            <a:off x="7535825" y="982132"/>
            <a:ext cx="3360772" cy="1303867"/>
          </a:xfrm>
        </p:spPr>
        <p:txBody>
          <a:bodyPr>
            <a:normAutofit/>
          </a:bodyPr>
          <a:lstStyle/>
          <a:p>
            <a:pPr>
              <a:lnSpc>
                <a:spcPct val="90000"/>
              </a:lnSpc>
            </a:pPr>
            <a:r>
              <a:rPr lang="en-US" sz="3700">
                <a:solidFill>
                  <a:srgbClr val="262626"/>
                </a:solidFill>
              </a:rPr>
              <a:t>High growth and high inflation </a:t>
            </a:r>
          </a:p>
        </p:txBody>
      </p:sp>
      <p:sp>
        <p:nvSpPr>
          <p:cNvPr id="5127" name="Content Placeholder 5126"/>
          <p:cNvSpPr>
            <a:spLocks noGrp="1"/>
          </p:cNvSpPr>
          <p:nvPr>
            <p:ph idx="1"/>
          </p:nvPr>
        </p:nvSpPr>
        <p:spPr>
          <a:xfrm>
            <a:off x="7535824" y="2556932"/>
            <a:ext cx="3360771" cy="3318936"/>
          </a:xfrm>
        </p:spPr>
        <p:txBody>
          <a:bodyPr>
            <a:normAutofit/>
          </a:bodyPr>
          <a:lstStyle/>
          <a:p>
            <a:pPr marL="0" indent="0">
              <a:buNone/>
            </a:pPr>
            <a:r>
              <a:rPr lang="en-US" dirty="0"/>
              <a:t>If economic growth is above the  average sustainable rate of growth over a period of time (long run trend rate) then inflation is likely to occur.</a:t>
            </a:r>
            <a:endParaRPr lang="en-US" dirty="0">
              <a:solidFill>
                <a:srgbClr val="262626"/>
              </a:solidFill>
            </a:endParaRPr>
          </a:p>
        </p:txBody>
      </p:sp>
      <p:sp>
        <p:nvSpPr>
          <p:cNvPr id="13" name="TextBox 12"/>
          <p:cNvSpPr txBox="1"/>
          <p:nvPr/>
        </p:nvSpPr>
        <p:spPr>
          <a:xfrm>
            <a:off x="4434906" y="5235751"/>
            <a:ext cx="2560527" cy="307777"/>
          </a:xfrm>
          <a:prstGeom prst="rect">
            <a:avLst/>
          </a:prstGeom>
          <a:noFill/>
        </p:spPr>
        <p:txBody>
          <a:bodyPr wrap="square" rtlCol="0">
            <a:spAutoFit/>
          </a:bodyPr>
          <a:lstStyle/>
          <a:p>
            <a:pPr algn="r"/>
            <a:r>
              <a:rPr lang="en-US" sz="1400" dirty="0"/>
              <a:t>Source: economicshelp.org</a:t>
            </a:r>
          </a:p>
        </p:txBody>
      </p:sp>
    </p:spTree>
    <p:extLst>
      <p:ext uri="{BB962C8B-B14F-4D97-AF65-F5344CB8AC3E}">
        <p14:creationId xmlns:p14="http://schemas.microsoft.com/office/powerpoint/2010/main" val="2963905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descr="long-run-economic-growth-LRAS-AD"/>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412683" y="1564609"/>
            <a:ext cx="5278777" cy="3549977"/>
          </a:xfrm>
          <a:prstGeom prst="rect">
            <a:avLst/>
          </a:prstGeom>
        </p:spPr>
      </p:pic>
      <p:sp>
        <p:nvSpPr>
          <p:cNvPr id="2" name="Title 1"/>
          <p:cNvSpPr>
            <a:spLocks noGrp="1"/>
          </p:cNvSpPr>
          <p:nvPr>
            <p:ph type="title"/>
          </p:nvPr>
        </p:nvSpPr>
        <p:spPr>
          <a:xfrm>
            <a:off x="7535825" y="982132"/>
            <a:ext cx="3360772" cy="1303867"/>
          </a:xfrm>
        </p:spPr>
        <p:txBody>
          <a:bodyPr>
            <a:normAutofit/>
          </a:bodyPr>
          <a:lstStyle/>
          <a:p>
            <a:pPr>
              <a:lnSpc>
                <a:spcPct val="80000"/>
              </a:lnSpc>
            </a:pPr>
            <a:r>
              <a:rPr lang="en-US" sz="3400">
                <a:solidFill>
                  <a:srgbClr val="262626"/>
                </a:solidFill>
              </a:rPr>
              <a:t>High Growth and Low Inflation</a:t>
            </a:r>
          </a:p>
        </p:txBody>
      </p:sp>
      <p:sp>
        <p:nvSpPr>
          <p:cNvPr id="3079" name="Content Placeholder 3078"/>
          <p:cNvSpPr>
            <a:spLocks noGrp="1"/>
          </p:cNvSpPr>
          <p:nvPr>
            <p:ph idx="1"/>
          </p:nvPr>
        </p:nvSpPr>
        <p:spPr>
          <a:xfrm>
            <a:off x="7535824" y="2556932"/>
            <a:ext cx="3360771" cy="3318936"/>
          </a:xfrm>
        </p:spPr>
        <p:txBody>
          <a:bodyPr>
            <a:normAutofit/>
          </a:bodyPr>
          <a:lstStyle/>
          <a:p>
            <a:pPr marL="0" indent="0">
              <a:buNone/>
            </a:pPr>
            <a:r>
              <a:rPr lang="en-US" dirty="0"/>
              <a:t>If growth is caused by increased productivity and investment, then the productive capacity of the economy can increases. </a:t>
            </a:r>
            <a:endParaRPr lang="en-US" dirty="0">
              <a:solidFill>
                <a:srgbClr val="262626"/>
              </a:solidFill>
            </a:endParaRPr>
          </a:p>
        </p:txBody>
      </p:sp>
      <p:sp>
        <p:nvSpPr>
          <p:cNvPr id="3" name="TextBox 2"/>
          <p:cNvSpPr txBox="1"/>
          <p:nvPr/>
        </p:nvSpPr>
        <p:spPr>
          <a:xfrm>
            <a:off x="4434906" y="5235751"/>
            <a:ext cx="2560527" cy="307777"/>
          </a:xfrm>
          <a:prstGeom prst="rect">
            <a:avLst/>
          </a:prstGeom>
          <a:noFill/>
        </p:spPr>
        <p:txBody>
          <a:bodyPr wrap="square" rtlCol="0">
            <a:spAutoFit/>
          </a:bodyPr>
          <a:lstStyle/>
          <a:p>
            <a:pPr algn="r"/>
            <a:r>
              <a:rPr lang="en-US" sz="1400" dirty="0"/>
              <a:t>Source: economicshelp.org</a:t>
            </a:r>
          </a:p>
        </p:txBody>
      </p:sp>
    </p:spTree>
    <p:extLst>
      <p:ext uri="{BB962C8B-B14F-4D97-AF65-F5344CB8AC3E}">
        <p14:creationId xmlns:p14="http://schemas.microsoft.com/office/powerpoint/2010/main" val="17344441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2" descr="SRAS-shift-left-with-ad"/>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412683" y="1643791"/>
            <a:ext cx="5278777" cy="3391614"/>
          </a:xfrm>
          <a:prstGeom prst="rect">
            <a:avLst/>
          </a:prstGeom>
        </p:spPr>
      </p:pic>
      <p:sp>
        <p:nvSpPr>
          <p:cNvPr id="2" name="Title 1"/>
          <p:cNvSpPr>
            <a:spLocks noGrp="1"/>
          </p:cNvSpPr>
          <p:nvPr>
            <p:ph type="title"/>
          </p:nvPr>
        </p:nvSpPr>
        <p:spPr>
          <a:xfrm>
            <a:off x="7535825" y="982132"/>
            <a:ext cx="3360772" cy="1303867"/>
          </a:xfrm>
        </p:spPr>
        <p:txBody>
          <a:bodyPr>
            <a:normAutofit/>
          </a:bodyPr>
          <a:lstStyle/>
          <a:p>
            <a:pPr>
              <a:lnSpc>
                <a:spcPct val="90000"/>
              </a:lnSpc>
            </a:pPr>
            <a:r>
              <a:rPr lang="en-US" sz="3700">
                <a:solidFill>
                  <a:srgbClr val="262626"/>
                </a:solidFill>
              </a:rPr>
              <a:t>High Inflation and Low Growth</a:t>
            </a:r>
          </a:p>
        </p:txBody>
      </p:sp>
      <p:sp>
        <p:nvSpPr>
          <p:cNvPr id="4103" name="Content Placeholder 4102"/>
          <p:cNvSpPr>
            <a:spLocks noGrp="1"/>
          </p:cNvSpPr>
          <p:nvPr>
            <p:ph idx="1"/>
          </p:nvPr>
        </p:nvSpPr>
        <p:spPr>
          <a:xfrm>
            <a:off x="7535824" y="2556932"/>
            <a:ext cx="3360771" cy="3318936"/>
          </a:xfrm>
        </p:spPr>
        <p:txBody>
          <a:bodyPr>
            <a:normAutofit fontScale="92500" lnSpcReduction="20000"/>
          </a:bodyPr>
          <a:lstStyle/>
          <a:p>
            <a:r>
              <a:rPr lang="en-US" dirty="0"/>
              <a:t>This can occur if there is cost push inflation. Cost push Inflation could be caused by rising oil prices. It increases costs for firms and reduces disposable income. Therefore, there is lower growth, whilst high inflation. This is sometimes known as stagflation.</a:t>
            </a:r>
            <a:endParaRPr lang="en-US" dirty="0">
              <a:solidFill>
                <a:srgbClr val="262626"/>
              </a:solidFill>
            </a:endParaRPr>
          </a:p>
        </p:txBody>
      </p:sp>
      <p:sp>
        <p:nvSpPr>
          <p:cNvPr id="13" name="TextBox 12"/>
          <p:cNvSpPr txBox="1"/>
          <p:nvPr/>
        </p:nvSpPr>
        <p:spPr>
          <a:xfrm>
            <a:off x="4434906" y="5235751"/>
            <a:ext cx="2560527" cy="307777"/>
          </a:xfrm>
          <a:prstGeom prst="rect">
            <a:avLst/>
          </a:prstGeom>
          <a:noFill/>
        </p:spPr>
        <p:txBody>
          <a:bodyPr wrap="square" rtlCol="0">
            <a:spAutoFit/>
          </a:bodyPr>
          <a:lstStyle/>
          <a:p>
            <a:pPr algn="r"/>
            <a:r>
              <a:rPr lang="en-US" sz="1400" dirty="0"/>
              <a:t>Source: economicshelp.org</a:t>
            </a:r>
          </a:p>
        </p:txBody>
      </p:sp>
    </p:spTree>
    <p:extLst>
      <p:ext uri="{BB962C8B-B14F-4D97-AF65-F5344CB8AC3E}">
        <p14:creationId xmlns:p14="http://schemas.microsoft.com/office/powerpoint/2010/main" val="42476980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35825" y="982132"/>
            <a:ext cx="3360772" cy="1303867"/>
          </a:xfrm>
        </p:spPr>
        <p:txBody>
          <a:bodyPr>
            <a:normAutofit/>
          </a:bodyPr>
          <a:lstStyle/>
          <a:p>
            <a:pPr>
              <a:lnSpc>
                <a:spcPct val="90000"/>
              </a:lnSpc>
            </a:pPr>
            <a:r>
              <a:rPr lang="en-US" sz="3700" dirty="0">
                <a:solidFill>
                  <a:srgbClr val="262626"/>
                </a:solidFill>
              </a:rPr>
              <a:t>Low Inflation and Low Growth</a:t>
            </a:r>
          </a:p>
        </p:txBody>
      </p:sp>
      <p:sp>
        <p:nvSpPr>
          <p:cNvPr id="4103" name="Content Placeholder 4102"/>
          <p:cNvSpPr>
            <a:spLocks noGrp="1"/>
          </p:cNvSpPr>
          <p:nvPr>
            <p:ph idx="1"/>
          </p:nvPr>
        </p:nvSpPr>
        <p:spPr>
          <a:xfrm>
            <a:off x="7535824" y="2556932"/>
            <a:ext cx="3360771" cy="3318936"/>
          </a:xfrm>
        </p:spPr>
        <p:txBody>
          <a:bodyPr>
            <a:normAutofit/>
          </a:bodyPr>
          <a:lstStyle/>
          <a:p>
            <a:r>
              <a:rPr lang="en-US" dirty="0">
                <a:solidFill>
                  <a:srgbClr val="262626"/>
                </a:solidFill>
              </a:rPr>
              <a:t>When the demand falls and hence so does the supply, the prices too reduce. Also, there is no development of various sectors. Therefore, the economy is stagnant.</a:t>
            </a:r>
          </a:p>
        </p:txBody>
      </p:sp>
      <p:pic>
        <p:nvPicPr>
          <p:cNvPr id="13" name="Content Placeholder 3"/>
          <p:cNvPicPr>
            <a:picLocks noChangeAspect="1"/>
          </p:cNvPicPr>
          <p:nvPr/>
        </p:nvPicPr>
        <p:blipFill rotWithShape="1">
          <a:blip r:embed="rId5"/>
          <a:srcRect l="28158" t="40829" r="38120" b="28770"/>
          <a:stretch/>
        </p:blipFill>
        <p:spPr>
          <a:xfrm>
            <a:off x="1261999" y="1428429"/>
            <a:ext cx="5589608" cy="3803447"/>
          </a:xfrm>
          <a:prstGeom prst="rect">
            <a:avLst/>
          </a:prstGeom>
        </p:spPr>
      </p:pic>
      <p:sp>
        <p:nvSpPr>
          <p:cNvPr id="3" name="Rectangle 2"/>
          <p:cNvSpPr/>
          <p:nvPr/>
        </p:nvSpPr>
        <p:spPr>
          <a:xfrm>
            <a:off x="4095940" y="5228005"/>
            <a:ext cx="2952027" cy="307777"/>
          </a:xfrm>
          <a:prstGeom prst="rect">
            <a:avLst/>
          </a:prstGeom>
        </p:spPr>
        <p:txBody>
          <a:bodyPr wrap="none">
            <a:spAutoFit/>
          </a:bodyPr>
          <a:lstStyle/>
          <a:p>
            <a:pPr algn="r"/>
            <a:r>
              <a:rPr lang="en-US" sz="1400" dirty="0"/>
              <a:t>Source: https://www.theguardian.com/</a:t>
            </a:r>
          </a:p>
        </p:txBody>
      </p:sp>
    </p:spTree>
    <p:extLst>
      <p:ext uri="{BB962C8B-B14F-4D97-AF65-F5344CB8AC3E}">
        <p14:creationId xmlns:p14="http://schemas.microsoft.com/office/powerpoint/2010/main" val="31262637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l="22245" t="23782" r="45791" b="29906"/>
          <a:stretch/>
        </p:blipFill>
        <p:spPr>
          <a:xfrm>
            <a:off x="2790334" y="771837"/>
            <a:ext cx="6543675" cy="5332412"/>
          </a:xfrm>
          <a:prstGeom prst="rect">
            <a:avLst/>
          </a:prstGeom>
        </p:spPr>
      </p:pic>
    </p:spTree>
    <p:extLst>
      <p:ext uri="{BB962C8B-B14F-4D97-AF65-F5344CB8AC3E}">
        <p14:creationId xmlns:p14="http://schemas.microsoft.com/office/powerpoint/2010/main" val="40657768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I</a:t>
            </a:r>
          </a:p>
        </p:txBody>
      </p:sp>
      <p:sp>
        <p:nvSpPr>
          <p:cNvPr id="3" name="Content Placeholder 2"/>
          <p:cNvSpPr>
            <a:spLocks noGrp="1"/>
          </p:cNvSpPr>
          <p:nvPr>
            <p:ph idx="1"/>
          </p:nvPr>
        </p:nvSpPr>
        <p:spPr/>
        <p:txBody>
          <a:bodyPr/>
          <a:lstStyle/>
          <a:p>
            <a:pPr marL="0" indent="0" algn="ctr">
              <a:buNone/>
            </a:pPr>
            <a:r>
              <a:rPr lang="en-US" dirty="0"/>
              <a:t>There can be a conflict between economic growth and inflation. In periods of rapid economic growth, inflation is likely to rise. However, it is possible to have both low inflation and positive economic growth – so long as the growth is sustainable and productive capacity increases at similar rate to AD.</a:t>
            </a:r>
          </a:p>
        </p:txBody>
      </p:sp>
    </p:spTree>
    <p:extLst>
      <p:ext uri="{BB962C8B-B14F-4D97-AF65-F5344CB8AC3E}">
        <p14:creationId xmlns:p14="http://schemas.microsoft.com/office/powerpoint/2010/main" val="3639301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Monetary Policy</a:t>
            </a:r>
          </a:p>
        </p:txBody>
      </p:sp>
      <p:sp>
        <p:nvSpPr>
          <p:cNvPr id="3" name="Text Placeholder 2"/>
          <p:cNvSpPr>
            <a:spLocks noGrp="1"/>
          </p:cNvSpPr>
          <p:nvPr>
            <p:ph type="body" idx="1"/>
          </p:nvPr>
        </p:nvSpPr>
        <p:spPr/>
        <p:txBody>
          <a:bodyPr>
            <a:normAutofit fontScale="70000" lnSpcReduction="20000"/>
          </a:bodyPr>
          <a:lstStyle/>
          <a:p>
            <a:r>
              <a:rPr lang="en-US" dirty="0"/>
              <a:t>Monetary policy is the macroeconomic policy laid down by the central bank. It involves management of money supply and interest rate and is the demand side economic policy used by the government of a country to achieve macroeconomic objectives like inflation, consumption, growth and liquidity.</a:t>
            </a:r>
          </a:p>
        </p:txBody>
      </p:sp>
      <p:graphicFrame>
        <p:nvGraphicFramePr>
          <p:cNvPr id="4" name="Diagram 3"/>
          <p:cNvGraphicFramePr/>
          <p:nvPr>
            <p:extLst>
              <p:ext uri="{D42A27DB-BD31-4B8C-83A1-F6EECF244321}">
                <p14:modId xmlns:p14="http://schemas.microsoft.com/office/powerpoint/2010/main" val="364704368"/>
              </p:ext>
            </p:extLst>
          </p:nvPr>
        </p:nvGraphicFramePr>
        <p:xfrm>
          <a:off x="764274" y="656900"/>
          <a:ext cx="2811439" cy="305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371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3"/>
          <p:cNvGraphicFramePr>
            <a:graphicFrameLocks noGrp="1"/>
          </p:cNvGraphicFramePr>
          <p:nvPr>
            <p:ph sz="half" idx="4294967295"/>
            <p:extLst>
              <p:ext uri="{D42A27DB-BD31-4B8C-83A1-F6EECF244321}">
                <p14:modId xmlns:p14="http://schemas.microsoft.com/office/powerpoint/2010/main" val="2643241037"/>
              </p:ext>
            </p:extLst>
          </p:nvPr>
        </p:nvGraphicFramePr>
        <p:xfrm>
          <a:off x="846940" y="2133600"/>
          <a:ext cx="5434013" cy="349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14"/>
          <p:cNvGraphicFramePr>
            <a:graphicFrameLocks noGrp="1"/>
          </p:cNvGraphicFramePr>
          <p:nvPr>
            <p:ph sz="quarter" idx="4294967295"/>
            <p:extLst>
              <p:ext uri="{D42A27DB-BD31-4B8C-83A1-F6EECF244321}">
                <p14:modId xmlns:p14="http://schemas.microsoft.com/office/powerpoint/2010/main" val="4147081575"/>
              </p:ext>
            </p:extLst>
          </p:nvPr>
        </p:nvGraphicFramePr>
        <p:xfrm>
          <a:off x="7016589" y="2003424"/>
          <a:ext cx="4395787" cy="36210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nvPr>
        </p:nvGraphicFramePr>
        <p:xfrm>
          <a:off x="846940" y="1129937"/>
          <a:ext cx="5370489" cy="57626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Diagram 6"/>
          <p:cNvGraphicFramePr/>
          <p:nvPr>
            <p:extLst>
              <p:ext uri="{D42A27DB-BD31-4B8C-83A1-F6EECF244321}">
                <p14:modId xmlns:p14="http://schemas.microsoft.com/office/powerpoint/2010/main" val="1989842633"/>
              </p:ext>
            </p:extLst>
          </p:nvPr>
        </p:nvGraphicFramePr>
        <p:xfrm>
          <a:off x="7016589" y="1174392"/>
          <a:ext cx="4391027" cy="5762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4085546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8"/>
          <p:cNvGraphicFramePr>
            <a:graphicFrameLocks noGrp="1"/>
          </p:cNvGraphicFramePr>
          <p:nvPr>
            <p:ph sz="half" idx="4294967295"/>
            <p:extLst>
              <p:ext uri="{D42A27DB-BD31-4B8C-83A1-F6EECF244321}">
                <p14:modId xmlns:p14="http://schemas.microsoft.com/office/powerpoint/2010/main" val="2121047692"/>
              </p:ext>
            </p:extLst>
          </p:nvPr>
        </p:nvGraphicFramePr>
        <p:xfrm>
          <a:off x="945954" y="2022475"/>
          <a:ext cx="4911725" cy="3741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9"/>
          <p:cNvGraphicFramePr>
            <a:graphicFrameLocks noGrp="1"/>
          </p:cNvGraphicFramePr>
          <p:nvPr>
            <p:ph sz="quarter" idx="4294967295"/>
            <p:extLst>
              <p:ext uri="{D42A27DB-BD31-4B8C-83A1-F6EECF244321}">
                <p14:modId xmlns:p14="http://schemas.microsoft.com/office/powerpoint/2010/main" val="2191272309"/>
              </p:ext>
            </p:extLst>
          </p:nvPr>
        </p:nvGraphicFramePr>
        <p:xfrm>
          <a:off x="6914417" y="2024561"/>
          <a:ext cx="4395787" cy="3741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nvPr>
        </p:nvGraphicFramePr>
        <p:xfrm>
          <a:off x="946558" y="1156058"/>
          <a:ext cx="4911121" cy="57626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extLst/>
          </p:nvPr>
        </p:nvGraphicFramePr>
        <p:xfrm>
          <a:off x="6914417" y="1156058"/>
          <a:ext cx="4396339" cy="57626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7471957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br>
              <a:rPr lang="en-US" dirty="0"/>
            </a:br>
            <a:r>
              <a:rPr lang="en-US" dirty="0"/>
              <a:t>Outline</a:t>
            </a:r>
          </a:p>
        </p:txBody>
      </p:sp>
      <p:sp>
        <p:nvSpPr>
          <p:cNvPr id="9" name="Content Placeholder 8"/>
          <p:cNvSpPr>
            <a:spLocks noGrp="1"/>
          </p:cNvSpPr>
          <p:nvPr>
            <p:ph idx="1"/>
          </p:nvPr>
        </p:nvSpPr>
        <p:spPr/>
        <p:txBody>
          <a:bodyPr>
            <a:normAutofit fontScale="77500" lnSpcReduction="20000"/>
          </a:bodyPr>
          <a:lstStyle/>
          <a:p>
            <a:r>
              <a:rPr lang="en-US" dirty="0"/>
              <a:t>Inflation</a:t>
            </a:r>
          </a:p>
          <a:p>
            <a:r>
              <a:rPr lang="en-US" dirty="0"/>
              <a:t>Economic Growth</a:t>
            </a:r>
          </a:p>
          <a:p>
            <a:r>
              <a:rPr lang="en-US" dirty="0"/>
              <a:t>How are the two related?</a:t>
            </a:r>
          </a:p>
          <a:p>
            <a:r>
              <a:rPr lang="en-US" dirty="0"/>
              <a:t>Conclusion I</a:t>
            </a:r>
          </a:p>
          <a:p>
            <a:r>
              <a:rPr lang="en-US" dirty="0"/>
              <a:t>Monetary Policies</a:t>
            </a:r>
          </a:p>
          <a:p>
            <a:r>
              <a:rPr lang="en-US" dirty="0"/>
              <a:t>How are the three correlated?</a:t>
            </a:r>
          </a:p>
          <a:p>
            <a:r>
              <a:rPr lang="en-US" dirty="0"/>
              <a:t>Example I</a:t>
            </a:r>
          </a:p>
          <a:p>
            <a:r>
              <a:rPr lang="en-US" dirty="0"/>
              <a:t>Example II</a:t>
            </a:r>
          </a:p>
          <a:p>
            <a:r>
              <a:rPr lang="en-US" dirty="0"/>
              <a:t>Conclusion II</a:t>
            </a:r>
          </a:p>
        </p:txBody>
      </p:sp>
    </p:spTree>
    <p:extLst>
      <p:ext uri="{BB962C8B-B14F-4D97-AF65-F5344CB8AC3E}">
        <p14:creationId xmlns:p14="http://schemas.microsoft.com/office/powerpoint/2010/main" val="291906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the three correlated?</a:t>
            </a:r>
          </a:p>
        </p:txBody>
      </p:sp>
      <p:sp>
        <p:nvSpPr>
          <p:cNvPr id="3" name="Text Placeholder 2"/>
          <p:cNvSpPr>
            <a:spLocks noGrp="1"/>
          </p:cNvSpPr>
          <p:nvPr>
            <p:ph type="body" idx="1"/>
          </p:nvPr>
        </p:nvSpPr>
        <p:spPr/>
        <p:txBody>
          <a:bodyPr/>
          <a:lstStyle/>
          <a:p>
            <a:r>
              <a:rPr lang="en-US" dirty="0"/>
              <a:t>Inflation-Growth-Monetary Policies</a:t>
            </a:r>
          </a:p>
        </p:txBody>
      </p:sp>
    </p:spTree>
    <p:extLst>
      <p:ext uri="{BB962C8B-B14F-4D97-AF65-F5344CB8AC3E}">
        <p14:creationId xmlns:p14="http://schemas.microsoft.com/office/powerpoint/2010/main" val="20168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nvPr>
        </p:nvGraphicFramePr>
        <p:xfrm>
          <a:off x="492034" y="1028780"/>
          <a:ext cx="11307170" cy="4844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74007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834611" y="667250"/>
            <a:ext cx="4868215" cy="5486400"/>
          </a:xfrm>
          <a:prstGeom prst="rect">
            <a:avLst/>
          </a:prstGeom>
        </p:spPr>
        <p:style>
          <a:lnRef idx="1">
            <a:schemeClr val="accent3"/>
          </a:lnRef>
          <a:fillRef idx="3">
            <a:schemeClr val="accent3"/>
          </a:fillRef>
          <a:effectRef idx="2">
            <a:schemeClr val="accent3"/>
          </a:effectRef>
          <a:fontRef idx="minor">
            <a:schemeClr val="lt1"/>
          </a:fontRef>
        </p:style>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lgn="ctr">
              <a:buNone/>
            </a:pPr>
            <a:r>
              <a:rPr lang="en-US" sz="2000" b="1" u="sng" dirty="0">
                <a:solidFill>
                  <a:schemeClr val="tx1"/>
                </a:solidFill>
              </a:rPr>
              <a:t>Tight Monetary Policy</a:t>
            </a:r>
          </a:p>
          <a:p>
            <a:pPr marL="0" indent="0">
              <a:buNone/>
            </a:pPr>
            <a:r>
              <a:rPr lang="en-US" sz="1800" dirty="0">
                <a:solidFill>
                  <a:schemeClr val="tx1"/>
                </a:solidFill>
              </a:rPr>
              <a:t>Govt. sells Securities (OMO)</a:t>
            </a:r>
          </a:p>
          <a:p>
            <a:pPr marL="0" indent="0">
              <a:buNone/>
            </a:pPr>
            <a:r>
              <a:rPr lang="en-US" sz="1800" dirty="0">
                <a:solidFill>
                  <a:schemeClr val="tx1"/>
                </a:solidFill>
              </a:rPr>
              <a:t>CRR, Repo Rate, Bank Rates </a:t>
            </a:r>
          </a:p>
          <a:p>
            <a:pPr marL="0" indent="0">
              <a:buNone/>
            </a:pPr>
            <a:endParaRPr lang="en-US" sz="1800" dirty="0">
              <a:solidFill>
                <a:schemeClr val="tx1"/>
              </a:solidFill>
            </a:endParaRPr>
          </a:p>
          <a:p>
            <a:pPr marL="0" indent="0">
              <a:buNone/>
            </a:pPr>
            <a:r>
              <a:rPr lang="en-US" sz="1800" dirty="0">
                <a:solidFill>
                  <a:schemeClr val="tx1"/>
                </a:solidFill>
              </a:rPr>
              <a:t>Monetary Supply </a:t>
            </a:r>
          </a:p>
          <a:p>
            <a:endParaRPr lang="en-US" sz="1800" dirty="0">
              <a:solidFill>
                <a:schemeClr val="tx1"/>
              </a:solidFill>
            </a:endParaRPr>
          </a:p>
          <a:p>
            <a:pPr marL="0" indent="0">
              <a:buNone/>
            </a:pPr>
            <a:r>
              <a:rPr lang="en-US" sz="1800" dirty="0">
                <a:solidFill>
                  <a:schemeClr val="tx1"/>
                </a:solidFill>
              </a:rPr>
              <a:t>Interest Rates</a:t>
            </a:r>
          </a:p>
          <a:p>
            <a:endParaRPr lang="en-US" sz="1800" dirty="0">
              <a:solidFill>
                <a:schemeClr val="tx1"/>
              </a:solidFill>
            </a:endParaRPr>
          </a:p>
          <a:p>
            <a:pPr marL="0" indent="0">
              <a:buNone/>
            </a:pPr>
            <a:r>
              <a:rPr lang="en-US" sz="1800" dirty="0">
                <a:solidFill>
                  <a:schemeClr val="tx1"/>
                </a:solidFill>
              </a:rPr>
              <a:t>Investment Expenditures </a:t>
            </a:r>
          </a:p>
          <a:p>
            <a:endParaRPr lang="en-US" sz="1800" dirty="0">
              <a:solidFill>
                <a:schemeClr val="tx1"/>
              </a:solidFill>
            </a:endParaRPr>
          </a:p>
          <a:p>
            <a:pPr marL="0" indent="0">
              <a:buNone/>
            </a:pPr>
            <a:r>
              <a:rPr lang="en-US" sz="1800" dirty="0">
                <a:solidFill>
                  <a:schemeClr val="tx1"/>
                </a:solidFill>
              </a:rPr>
              <a:t>Aggregate Demand </a:t>
            </a:r>
          </a:p>
          <a:p>
            <a:endParaRPr lang="en-US" sz="1800" dirty="0">
              <a:solidFill>
                <a:schemeClr val="tx1"/>
              </a:solidFill>
            </a:endParaRPr>
          </a:p>
          <a:p>
            <a:pPr marL="0" indent="0">
              <a:buNone/>
            </a:pPr>
            <a:r>
              <a:rPr lang="en-US" sz="1800" dirty="0">
                <a:solidFill>
                  <a:schemeClr val="tx1"/>
                </a:solidFill>
              </a:rPr>
              <a:t>Price Level </a:t>
            </a:r>
          </a:p>
          <a:p>
            <a:endParaRPr lang="en-US" sz="1800" dirty="0">
              <a:solidFill>
                <a:schemeClr val="tx1"/>
              </a:solidFill>
            </a:endParaRPr>
          </a:p>
          <a:p>
            <a:endParaRPr lang="en-US" sz="1800" dirty="0">
              <a:solidFill>
                <a:schemeClr val="tx1"/>
              </a:solidFill>
            </a:endParaRPr>
          </a:p>
        </p:txBody>
      </p:sp>
      <p:sp>
        <p:nvSpPr>
          <p:cNvPr id="4" name="Up Arrow 5"/>
          <p:cNvSpPr/>
          <p:nvPr/>
        </p:nvSpPr>
        <p:spPr>
          <a:xfrm>
            <a:off x="3637325" y="1422127"/>
            <a:ext cx="270457"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Up Arrow 6"/>
          <p:cNvSpPr/>
          <p:nvPr/>
        </p:nvSpPr>
        <p:spPr>
          <a:xfrm>
            <a:off x="2483108" y="2972570"/>
            <a:ext cx="259724"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Down Arrow 7"/>
          <p:cNvSpPr/>
          <p:nvPr/>
        </p:nvSpPr>
        <p:spPr>
          <a:xfrm>
            <a:off x="2841569" y="2289987"/>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8"/>
          <p:cNvSpPr/>
          <p:nvPr/>
        </p:nvSpPr>
        <p:spPr>
          <a:xfrm>
            <a:off x="3379748" y="3855572"/>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9"/>
          <p:cNvSpPr/>
          <p:nvPr/>
        </p:nvSpPr>
        <p:spPr>
          <a:xfrm>
            <a:off x="3098825" y="4683311"/>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10"/>
          <p:cNvSpPr/>
          <p:nvPr/>
        </p:nvSpPr>
        <p:spPr>
          <a:xfrm>
            <a:off x="2225531" y="5453899"/>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2"/>
          <p:cNvSpPr txBox="1">
            <a:spLocks/>
          </p:cNvSpPr>
          <p:nvPr/>
        </p:nvSpPr>
        <p:spPr>
          <a:xfrm>
            <a:off x="6451947" y="667250"/>
            <a:ext cx="4868215" cy="54864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n-lt"/>
                <a:ea typeface="+mn-ea"/>
                <a:cs typeface="+mn-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n-lt"/>
                <a:ea typeface="+mn-ea"/>
                <a:cs typeface="+mn-cs"/>
              </a:defRPr>
            </a:lvl9pPr>
          </a:lstStyle>
          <a:p>
            <a:pPr algn="ctr"/>
            <a:r>
              <a:rPr lang="en-US" b="1" u="sng" cap="none" dirty="0">
                <a:solidFill>
                  <a:schemeClr val="tx1"/>
                </a:solidFill>
              </a:rPr>
              <a:t>Expansionary Monetary Policy</a:t>
            </a:r>
          </a:p>
          <a:p>
            <a:r>
              <a:rPr lang="en-US" sz="1800" cap="none" dirty="0">
                <a:solidFill>
                  <a:schemeClr val="tx1"/>
                </a:solidFill>
              </a:rPr>
              <a:t>Govt. buys Securities (OMO)</a:t>
            </a:r>
          </a:p>
          <a:p>
            <a:r>
              <a:rPr lang="en-US" sz="1800" cap="none" dirty="0">
                <a:solidFill>
                  <a:schemeClr val="tx1"/>
                </a:solidFill>
              </a:rPr>
              <a:t>CRR, Repo Rate, Bank Rates </a:t>
            </a:r>
          </a:p>
          <a:p>
            <a:endParaRPr lang="en-US" sz="1800" cap="none" dirty="0">
              <a:solidFill>
                <a:schemeClr val="tx1"/>
              </a:solidFill>
            </a:endParaRPr>
          </a:p>
          <a:p>
            <a:r>
              <a:rPr lang="en-US" sz="1800" cap="none" dirty="0">
                <a:solidFill>
                  <a:schemeClr val="tx1"/>
                </a:solidFill>
              </a:rPr>
              <a:t>Monetary Supply </a:t>
            </a:r>
          </a:p>
          <a:p>
            <a:endParaRPr lang="en-US" sz="1800" cap="none" dirty="0">
              <a:solidFill>
                <a:schemeClr val="tx1"/>
              </a:solidFill>
            </a:endParaRPr>
          </a:p>
          <a:p>
            <a:r>
              <a:rPr lang="en-US" sz="1800" cap="none" dirty="0">
                <a:solidFill>
                  <a:schemeClr val="tx1"/>
                </a:solidFill>
              </a:rPr>
              <a:t>Interest Rates</a:t>
            </a:r>
          </a:p>
          <a:p>
            <a:endParaRPr lang="en-US" sz="1800" cap="none" dirty="0">
              <a:solidFill>
                <a:schemeClr val="tx1"/>
              </a:solidFill>
            </a:endParaRPr>
          </a:p>
          <a:p>
            <a:r>
              <a:rPr lang="en-US" sz="1800" cap="none" dirty="0">
                <a:solidFill>
                  <a:schemeClr val="tx1"/>
                </a:solidFill>
              </a:rPr>
              <a:t>Investment Expenditures </a:t>
            </a:r>
          </a:p>
          <a:p>
            <a:endParaRPr lang="en-US" sz="1800" cap="none" dirty="0">
              <a:solidFill>
                <a:schemeClr val="tx1"/>
              </a:solidFill>
            </a:endParaRPr>
          </a:p>
          <a:p>
            <a:r>
              <a:rPr lang="en-US" sz="1800" cap="none" dirty="0">
                <a:solidFill>
                  <a:schemeClr val="tx1"/>
                </a:solidFill>
              </a:rPr>
              <a:t>Aggregate Demand </a:t>
            </a:r>
          </a:p>
          <a:p>
            <a:endParaRPr lang="en-US" sz="1800" cap="none" dirty="0">
              <a:solidFill>
                <a:schemeClr val="tx1"/>
              </a:solidFill>
            </a:endParaRPr>
          </a:p>
          <a:p>
            <a:r>
              <a:rPr lang="en-US" sz="1800" cap="none" dirty="0">
                <a:solidFill>
                  <a:schemeClr val="tx1"/>
                </a:solidFill>
              </a:rPr>
              <a:t>Aggregate Supply</a:t>
            </a:r>
          </a:p>
          <a:p>
            <a:endParaRPr lang="en-US" sz="1800" cap="none" dirty="0">
              <a:solidFill>
                <a:schemeClr val="tx1"/>
              </a:solidFill>
            </a:endParaRPr>
          </a:p>
          <a:p>
            <a:endParaRPr lang="en-US" sz="1800" cap="none" dirty="0">
              <a:solidFill>
                <a:schemeClr val="tx1"/>
              </a:solidFill>
            </a:endParaRPr>
          </a:p>
        </p:txBody>
      </p:sp>
      <p:sp>
        <p:nvSpPr>
          <p:cNvPr id="11" name="Down Arrow 12"/>
          <p:cNvSpPr/>
          <p:nvPr/>
        </p:nvSpPr>
        <p:spPr>
          <a:xfrm>
            <a:off x="9270273" y="1529062"/>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Up Arrow 13"/>
          <p:cNvSpPr/>
          <p:nvPr/>
        </p:nvSpPr>
        <p:spPr>
          <a:xfrm>
            <a:off x="8615597" y="2277108"/>
            <a:ext cx="270457"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Down Arrow 14"/>
          <p:cNvSpPr/>
          <p:nvPr/>
        </p:nvSpPr>
        <p:spPr>
          <a:xfrm>
            <a:off x="8087563" y="2985630"/>
            <a:ext cx="257577" cy="489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Up Arrow 15"/>
          <p:cNvSpPr/>
          <p:nvPr/>
        </p:nvSpPr>
        <p:spPr>
          <a:xfrm>
            <a:off x="8999815" y="3820070"/>
            <a:ext cx="270457"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Up Arrow 16"/>
          <p:cNvSpPr/>
          <p:nvPr/>
        </p:nvSpPr>
        <p:spPr>
          <a:xfrm>
            <a:off x="8999816" y="4670432"/>
            <a:ext cx="270457"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Up Arrow 17"/>
          <p:cNvSpPr/>
          <p:nvPr/>
        </p:nvSpPr>
        <p:spPr>
          <a:xfrm>
            <a:off x="8345140" y="5397458"/>
            <a:ext cx="270457" cy="502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p:cNvSpPr txBox="1"/>
          <p:nvPr/>
        </p:nvSpPr>
        <p:spPr>
          <a:xfrm>
            <a:off x="7547325" y="6440890"/>
            <a:ext cx="4467367" cy="307777"/>
          </a:xfrm>
          <a:prstGeom prst="rect">
            <a:avLst/>
          </a:prstGeom>
          <a:noFill/>
        </p:spPr>
        <p:txBody>
          <a:bodyPr wrap="square" rtlCol="0">
            <a:spAutoFit/>
          </a:bodyPr>
          <a:lstStyle/>
          <a:p>
            <a:pPr algn="r"/>
            <a:r>
              <a:rPr lang="en-IN" sz="1400" dirty="0"/>
              <a:t>Source: RBI Reports</a:t>
            </a:r>
          </a:p>
        </p:txBody>
      </p:sp>
    </p:spTree>
    <p:extLst>
      <p:ext uri="{BB962C8B-B14F-4D97-AF65-F5344CB8AC3E}">
        <p14:creationId xmlns:p14="http://schemas.microsoft.com/office/powerpoint/2010/main" val="5227665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24791" y="685800"/>
            <a:ext cx="10317159" cy="5463642"/>
          </a:xfrm>
          <a:prstGeom prst="rect">
            <a:avLst/>
          </a:prstGeom>
        </p:spPr>
      </p:pic>
      <p:sp>
        <p:nvSpPr>
          <p:cNvPr id="2" name="TextBox 1"/>
          <p:cNvSpPr txBox="1"/>
          <p:nvPr/>
        </p:nvSpPr>
        <p:spPr>
          <a:xfrm>
            <a:off x="7274258" y="6441743"/>
            <a:ext cx="4408226" cy="313899"/>
          </a:xfrm>
          <a:prstGeom prst="rect">
            <a:avLst/>
          </a:prstGeom>
          <a:noFill/>
        </p:spPr>
        <p:txBody>
          <a:bodyPr wrap="square" rtlCol="0">
            <a:spAutoFit/>
          </a:bodyPr>
          <a:lstStyle/>
          <a:p>
            <a:pPr algn="r"/>
            <a:r>
              <a:rPr lang="en-US" sz="1400" dirty="0"/>
              <a:t>Source: trsdingeconomics.com</a:t>
            </a:r>
          </a:p>
        </p:txBody>
      </p:sp>
    </p:spTree>
    <p:extLst>
      <p:ext uri="{BB962C8B-B14F-4D97-AF65-F5344CB8AC3E}">
        <p14:creationId xmlns:p14="http://schemas.microsoft.com/office/powerpoint/2010/main" val="41255093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a:t>
            </a:r>
          </a:p>
        </p:txBody>
      </p:sp>
      <p:sp>
        <p:nvSpPr>
          <p:cNvPr id="3" name="Text Placeholder 2"/>
          <p:cNvSpPr>
            <a:spLocks noGrp="1"/>
          </p:cNvSpPr>
          <p:nvPr>
            <p:ph type="body" idx="1"/>
          </p:nvPr>
        </p:nvSpPr>
        <p:spPr/>
        <p:txBody>
          <a:bodyPr/>
          <a:lstStyle/>
          <a:p>
            <a:r>
              <a:rPr lang="en-US" dirty="0"/>
              <a:t>India during 2008-12</a:t>
            </a:r>
          </a:p>
        </p:txBody>
      </p:sp>
    </p:spTree>
    <p:extLst>
      <p:ext uri="{BB962C8B-B14F-4D97-AF65-F5344CB8AC3E}">
        <p14:creationId xmlns:p14="http://schemas.microsoft.com/office/powerpoint/2010/main" val="76855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Remedy by RBI and its consequences</a:t>
            </a:r>
          </a:p>
        </p:txBody>
      </p:sp>
      <p:sp>
        <p:nvSpPr>
          <p:cNvPr id="3" name="Content Placeholder 2"/>
          <p:cNvSpPr>
            <a:spLocks noGrp="1"/>
          </p:cNvSpPr>
          <p:nvPr>
            <p:ph idx="1"/>
          </p:nvPr>
        </p:nvSpPr>
        <p:spPr/>
        <p:txBody>
          <a:bodyPr/>
          <a:lstStyle/>
          <a:p>
            <a:r>
              <a:rPr lang="en-US" dirty="0">
                <a:solidFill>
                  <a:schemeClr val="tx1"/>
                </a:solidFill>
              </a:rPr>
              <a:t>It was in March 2010 that the RBI increased the repo in quick steps from 4.5% to 8.75%. Meanwhile, GDP growth dropped from 9% to 5.3%.</a:t>
            </a:r>
          </a:p>
          <a:p>
            <a:r>
              <a:rPr lang="en-US" dirty="0">
                <a:solidFill>
                  <a:schemeClr val="tx1"/>
                </a:solidFill>
              </a:rPr>
              <a:t>In 10 out of 22 industry groups in the manufacturing sector, production declined in May. Investment in new projects dropped from 3.1 trillion rupees in the quarter ending June 2011 to 1.9 trillion rupees in the quarter ending June 2012.</a:t>
            </a:r>
          </a:p>
        </p:txBody>
      </p:sp>
    </p:spTree>
    <p:extLst>
      <p:ext uri="{BB962C8B-B14F-4D97-AF65-F5344CB8AC3E}">
        <p14:creationId xmlns:p14="http://schemas.microsoft.com/office/powerpoint/2010/main" val="22335812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0" indent="0" algn="ctr">
              <a:buNone/>
            </a:pPr>
            <a:r>
              <a:rPr lang="en-US">
                <a:solidFill>
                  <a:schemeClr val="tx1"/>
                </a:solidFill>
              </a:rPr>
              <a:t>It s </a:t>
            </a:r>
            <a:r>
              <a:rPr lang="en-US" dirty="0">
                <a:solidFill>
                  <a:schemeClr val="tx1"/>
                </a:solidFill>
              </a:rPr>
              <a:t>because the rise in prices of agricultural consumer products, for which demand is very inelastic, diverted a part of consumer expenditure from industry to agriculture. Demand for industry dropped and it was forced to cut production.</a:t>
            </a:r>
          </a:p>
          <a:p>
            <a:pPr marL="0" indent="0" algn="ctr">
              <a:buNone/>
            </a:pPr>
            <a:endParaRPr lang="en-US" dirty="0"/>
          </a:p>
        </p:txBody>
      </p:sp>
    </p:spTree>
    <p:extLst>
      <p:ext uri="{BB962C8B-B14F-4D97-AF65-F5344CB8AC3E}">
        <p14:creationId xmlns:p14="http://schemas.microsoft.com/office/powerpoint/2010/main" val="26409304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a:bodyPr>
          <a:lstStyle/>
          <a:p>
            <a:pPr marL="0" indent="0" algn="ctr">
              <a:buNone/>
            </a:pPr>
            <a:r>
              <a:rPr lang="en-US" dirty="0">
                <a:solidFill>
                  <a:schemeClr val="tx1"/>
                </a:solidFill>
              </a:rPr>
              <a:t>If an increase in repo failed to curb inflation, would a cut in repo have pulled up industrial growth? Perhaps it would have because the lower rate of interest would divert a part of the income from savings to consumption. </a:t>
            </a:r>
            <a:endParaRPr lang="en-US" dirty="0"/>
          </a:p>
        </p:txBody>
      </p:sp>
    </p:spTree>
    <p:extLst>
      <p:ext uri="{BB962C8B-B14F-4D97-AF65-F5344CB8AC3E}">
        <p14:creationId xmlns:p14="http://schemas.microsoft.com/office/powerpoint/2010/main" val="11552019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a:t>
            </a:r>
          </a:p>
        </p:txBody>
      </p:sp>
      <p:sp>
        <p:nvSpPr>
          <p:cNvPr id="3" name="Text Placeholder 2"/>
          <p:cNvSpPr>
            <a:spLocks noGrp="1"/>
          </p:cNvSpPr>
          <p:nvPr>
            <p:ph type="body" idx="1"/>
          </p:nvPr>
        </p:nvSpPr>
        <p:spPr/>
        <p:txBody>
          <a:bodyPr/>
          <a:lstStyle/>
          <a:p>
            <a:r>
              <a:rPr lang="en-US" dirty="0"/>
              <a:t>Demonetization</a:t>
            </a:r>
          </a:p>
        </p:txBody>
      </p:sp>
    </p:spTree>
    <p:extLst>
      <p:ext uri="{BB962C8B-B14F-4D97-AF65-F5344CB8AC3E}">
        <p14:creationId xmlns:p14="http://schemas.microsoft.com/office/powerpoint/2010/main" val="1273969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Why India Demonetized 2 Currency Notes"/>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980698" y="728920"/>
            <a:ext cx="8230604" cy="5864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0698" y="6165130"/>
            <a:ext cx="1676902" cy="42809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10570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Text Placeholder 2"/>
          <p:cNvSpPr>
            <a:spLocks noGrp="1"/>
          </p:cNvSpPr>
          <p:nvPr>
            <p:ph type="body" idx="1"/>
          </p:nvPr>
        </p:nvSpPr>
        <p:spPr/>
        <p:txBody>
          <a:bodyPr>
            <a:normAutofit fontScale="70000" lnSpcReduction="20000"/>
          </a:bodyPr>
          <a:lstStyle/>
          <a:p>
            <a:r>
              <a:rPr lang="en-US" dirty="0"/>
              <a:t>Inflation occurs due to an imbalance between demand and supply of money, changes in production and distribution cost or increase in taxes on products. When economy experiences inflation, i.e. when the price level of goods and services rises, the value of currency reduces. This means now each unit of currency buys fewer goods and services.</a:t>
            </a:r>
          </a:p>
        </p:txBody>
      </p:sp>
    </p:spTree>
    <p:extLst>
      <p:ext uri="{BB962C8B-B14F-4D97-AF65-F5344CB8AC3E}">
        <p14:creationId xmlns:p14="http://schemas.microsoft.com/office/powerpoint/2010/main" val="126412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a:t>
            </a:r>
          </a:p>
        </p:txBody>
      </p:sp>
      <p:sp>
        <p:nvSpPr>
          <p:cNvPr id="3" name="Content Placeholder 2"/>
          <p:cNvSpPr>
            <a:spLocks noGrp="1"/>
          </p:cNvSpPr>
          <p:nvPr>
            <p:ph idx="1"/>
          </p:nvPr>
        </p:nvSpPr>
        <p:spPr/>
        <p:txBody>
          <a:bodyPr>
            <a:normAutofit/>
          </a:bodyPr>
          <a:lstStyle/>
          <a:p>
            <a:pPr fontAlgn="base"/>
            <a:r>
              <a:rPr lang="en-US" dirty="0"/>
              <a:t>Activity in the real estate sector, which includes a lot of cash and undocumented transactions, slowed down significantly, Metropolitan and Tier 1 cities reported up to a 30% fall in house prices.</a:t>
            </a:r>
          </a:p>
          <a:p>
            <a:pPr fontAlgn="base"/>
            <a:r>
              <a:rPr lang="en-US" dirty="0"/>
              <a:t>The supply and demand of food items fell. It will exert more downward pressure on inflation.</a:t>
            </a:r>
          </a:p>
          <a:p>
            <a:pPr marL="0" indent="0" algn="ctr">
              <a:buNone/>
            </a:pPr>
            <a:endParaRPr lang="en-US" dirty="0"/>
          </a:p>
        </p:txBody>
      </p:sp>
    </p:spTree>
    <p:extLst>
      <p:ext uri="{BB962C8B-B14F-4D97-AF65-F5344CB8AC3E}">
        <p14:creationId xmlns:p14="http://schemas.microsoft.com/office/powerpoint/2010/main" val="36626458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0739" y="654924"/>
            <a:ext cx="10417731" cy="2663311"/>
          </a:xfrm>
          <a:prstGeom prst="rect">
            <a:avLst/>
          </a:prstGeom>
        </p:spPr>
      </p:pic>
      <p:sp>
        <p:nvSpPr>
          <p:cNvPr id="4" name="Rectangle 3"/>
          <p:cNvSpPr/>
          <p:nvPr/>
        </p:nvSpPr>
        <p:spPr>
          <a:xfrm>
            <a:off x="3977255" y="778683"/>
            <a:ext cx="4044697" cy="2616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New Roman"/>
                <a:ea typeface="+mn-ea"/>
                <a:cs typeface="+mn-cs"/>
              </a:rPr>
              <a:t>Source: Statistics &amp; </a:t>
            </a:r>
            <a:r>
              <a:rPr kumimoji="0" lang="en-US" sz="1100" b="0" i="0" u="none" strike="noStrike" kern="1200" cap="none" spc="0" normalizeH="0" baseline="0" noProof="0" dirty="0" err="1">
                <a:ln>
                  <a:noFill/>
                </a:ln>
                <a:solidFill>
                  <a:srgbClr val="000000"/>
                </a:solidFill>
                <a:effectLst/>
                <a:uLnTx/>
                <a:uFillTx/>
                <a:latin typeface="Times New Roman"/>
                <a:ea typeface="+mn-ea"/>
                <a:cs typeface="+mn-cs"/>
              </a:rPr>
              <a:t>Programme</a:t>
            </a:r>
            <a:r>
              <a:rPr kumimoji="0" lang="en-US" sz="11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1100" b="0" i="0" u="none" strike="noStrike" kern="1200" cap="none" spc="0" normalizeH="0" baseline="0" noProof="0" dirty="0" err="1">
                <a:ln>
                  <a:noFill/>
                </a:ln>
                <a:solidFill>
                  <a:srgbClr val="000000"/>
                </a:solidFill>
                <a:effectLst/>
                <a:uLnTx/>
                <a:uFillTx/>
                <a:latin typeface="Times New Roman"/>
                <a:ea typeface="+mn-ea"/>
                <a:cs typeface="+mn-cs"/>
              </a:rPr>
              <a:t>Implementation,Govt</a:t>
            </a:r>
            <a:r>
              <a:rPr kumimoji="0" lang="en-US" sz="1100" b="0" i="0" u="none" strike="noStrike" kern="1200" cap="none" spc="0" normalizeH="0" baseline="0" noProof="0" dirty="0">
                <a:ln>
                  <a:noFill/>
                </a:ln>
                <a:solidFill>
                  <a:srgbClr val="000000"/>
                </a:solidFill>
                <a:effectLst/>
                <a:uLnTx/>
                <a:uFillTx/>
                <a:latin typeface="Times New Roman"/>
                <a:ea typeface="+mn-ea"/>
                <a:cs typeface="+mn-cs"/>
              </a:rPr>
              <a:t>. of India</a:t>
            </a:r>
            <a:endParaRPr kumimoji="0" lang="en-US" sz="11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pic>
        <p:nvPicPr>
          <p:cNvPr id="2050" name="Picture 2" descr="Image result for inflation vs growth in india 2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40" y="3318235"/>
            <a:ext cx="10417730" cy="272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2479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II</a:t>
            </a:r>
          </a:p>
        </p:txBody>
      </p:sp>
      <p:sp>
        <p:nvSpPr>
          <p:cNvPr id="3" name="Text Placeholder 2"/>
          <p:cNvSpPr>
            <a:spLocks noGrp="1"/>
          </p:cNvSpPr>
          <p:nvPr>
            <p:ph type="body" idx="1"/>
          </p:nvPr>
        </p:nvSpPr>
        <p:spPr/>
        <p:txBody>
          <a:bodyPr/>
          <a:lstStyle/>
          <a:p>
            <a:r>
              <a:rPr lang="en-US" dirty="0"/>
              <a:t>Our final thoughts</a:t>
            </a:r>
          </a:p>
        </p:txBody>
      </p:sp>
    </p:spTree>
    <p:extLst>
      <p:ext uri="{BB962C8B-B14F-4D97-AF65-F5344CB8AC3E}">
        <p14:creationId xmlns:p14="http://schemas.microsoft.com/office/powerpoint/2010/main" val="591896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Earlier Scenario</a:t>
            </a:r>
          </a:p>
        </p:txBody>
      </p:sp>
      <p:pic>
        <p:nvPicPr>
          <p:cNvPr id="4" name="Content Placeholder 3"/>
          <p:cNvPicPr>
            <a:picLocks noGrp="1" noChangeAspect="1"/>
          </p:cNvPicPr>
          <p:nvPr>
            <p:ph idx="1"/>
          </p:nvPr>
        </p:nvPicPr>
        <p:blipFill rotWithShape="1">
          <a:blip r:embed="rId3"/>
          <a:srcRect l="24306" t="31310" r="24717" b="13211"/>
          <a:stretch/>
        </p:blipFill>
        <p:spPr>
          <a:xfrm>
            <a:off x="2899063" y="2566555"/>
            <a:ext cx="5839691" cy="3574867"/>
          </a:xfrm>
          <a:prstGeom prst="rect">
            <a:avLst/>
          </a:prstGeom>
        </p:spPr>
      </p:pic>
    </p:spTree>
    <p:extLst>
      <p:ext uri="{BB962C8B-B14F-4D97-AF65-F5344CB8AC3E}">
        <p14:creationId xmlns:p14="http://schemas.microsoft.com/office/powerpoint/2010/main" val="907405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Scenario</a:t>
            </a:r>
          </a:p>
        </p:txBody>
      </p:sp>
      <p:sp>
        <p:nvSpPr>
          <p:cNvPr id="5" name="Content Placeholder 4"/>
          <p:cNvSpPr>
            <a:spLocks noGrp="1"/>
          </p:cNvSpPr>
          <p:nvPr>
            <p:ph idx="1"/>
          </p:nvPr>
        </p:nvSpPr>
        <p:spPr>
          <a:xfrm>
            <a:off x="1295401" y="2473037"/>
            <a:ext cx="9601196" cy="3636818"/>
          </a:xfrm>
        </p:spPr>
        <p:txBody>
          <a:bodyPr>
            <a:normAutofit fontScale="55000" lnSpcReduction="20000"/>
          </a:bodyPr>
          <a:lstStyle/>
          <a:p>
            <a:pPr>
              <a:buFont typeface="Wingdings"/>
              <a:buChar char="Ø"/>
            </a:pPr>
            <a:r>
              <a:rPr lang="en-US" b="1" dirty="0">
                <a:solidFill>
                  <a:srgbClr val="000000"/>
                </a:solidFill>
                <a:latin typeface="Arial"/>
              </a:rPr>
              <a:t>Bank Rate - 6.75</a:t>
            </a:r>
            <a:r>
              <a:rPr lang="en-US" dirty="0">
                <a:solidFill>
                  <a:srgbClr val="000000"/>
                </a:solidFill>
                <a:latin typeface="Arial"/>
              </a:rPr>
              <a:t> %</a:t>
            </a:r>
          </a:p>
          <a:p>
            <a:pPr>
              <a:buFont typeface="Wingdings"/>
              <a:buChar char="Ø"/>
            </a:pPr>
            <a:r>
              <a:rPr lang="en-US" b="1" dirty="0">
                <a:solidFill>
                  <a:srgbClr val="000000"/>
                </a:solidFill>
                <a:latin typeface="Arial"/>
              </a:rPr>
              <a:t>Cash Reserve Ratio (CRR</a:t>
            </a:r>
            <a:r>
              <a:rPr lang="en-US" dirty="0">
                <a:solidFill>
                  <a:srgbClr val="000000"/>
                </a:solidFill>
                <a:latin typeface="Arial"/>
              </a:rPr>
              <a:t>) - 4 %</a:t>
            </a:r>
          </a:p>
          <a:p>
            <a:pPr>
              <a:buFont typeface="Wingdings"/>
              <a:buChar char="Ø"/>
            </a:pPr>
            <a:r>
              <a:rPr lang="en-US" b="1" dirty="0">
                <a:solidFill>
                  <a:srgbClr val="000000"/>
                </a:solidFill>
                <a:latin typeface="Arial"/>
              </a:rPr>
              <a:t>Statutory Liquidity Ratio (SLR)</a:t>
            </a:r>
            <a:r>
              <a:rPr lang="en-US" dirty="0">
                <a:solidFill>
                  <a:srgbClr val="000000"/>
                </a:solidFill>
                <a:latin typeface="Arial"/>
              </a:rPr>
              <a:t> - 20.50 %</a:t>
            </a:r>
          </a:p>
          <a:p>
            <a:pPr>
              <a:buFont typeface="Wingdings"/>
              <a:buChar char="Ø"/>
            </a:pPr>
            <a:r>
              <a:rPr lang="en-US" b="1" dirty="0">
                <a:solidFill>
                  <a:srgbClr val="000000"/>
                </a:solidFill>
                <a:latin typeface="Arial"/>
              </a:rPr>
              <a:t>Repo Rate (RR)</a:t>
            </a:r>
            <a:r>
              <a:rPr lang="en-US" dirty="0">
                <a:solidFill>
                  <a:srgbClr val="000000"/>
                </a:solidFill>
                <a:latin typeface="Arial"/>
              </a:rPr>
              <a:t> - 6.25 %</a:t>
            </a:r>
          </a:p>
          <a:p>
            <a:pPr>
              <a:buFont typeface="Wingdings"/>
              <a:buChar char="Ø"/>
            </a:pPr>
            <a:r>
              <a:rPr lang="en-US" b="1" dirty="0">
                <a:solidFill>
                  <a:srgbClr val="000000"/>
                </a:solidFill>
                <a:latin typeface="Arial"/>
              </a:rPr>
              <a:t>Reverse Repo Rate (RRR)</a:t>
            </a:r>
            <a:r>
              <a:rPr lang="en-US" dirty="0">
                <a:solidFill>
                  <a:srgbClr val="000000"/>
                </a:solidFill>
                <a:latin typeface="Arial"/>
              </a:rPr>
              <a:t> - 5.75 %</a:t>
            </a:r>
          </a:p>
          <a:p>
            <a:pPr>
              <a:buFont typeface="Wingdings"/>
              <a:buChar char="Ø"/>
            </a:pPr>
            <a:r>
              <a:rPr lang="en-US" b="1" dirty="0">
                <a:solidFill>
                  <a:srgbClr val="000000"/>
                </a:solidFill>
                <a:latin typeface="Arial"/>
              </a:rPr>
              <a:t>Marginal Standing Facility (MSF)</a:t>
            </a:r>
            <a:r>
              <a:rPr lang="en-US" dirty="0">
                <a:solidFill>
                  <a:srgbClr val="000000"/>
                </a:solidFill>
                <a:latin typeface="Arial"/>
              </a:rPr>
              <a:t>  - 6.75 %</a:t>
            </a:r>
          </a:p>
          <a:p>
            <a:pPr>
              <a:buFont typeface="Wingdings"/>
              <a:buChar char="Ø"/>
            </a:pPr>
            <a:r>
              <a:rPr lang="en-US" dirty="0">
                <a:solidFill>
                  <a:srgbClr val="000000"/>
                </a:solidFill>
                <a:latin typeface="Arial"/>
              </a:rPr>
              <a:t>Base rate: 9.25/9.65%</a:t>
            </a:r>
          </a:p>
          <a:p>
            <a:pPr>
              <a:buFont typeface="Wingdings"/>
              <a:buChar char="Ø"/>
            </a:pPr>
            <a:r>
              <a:rPr lang="en-US" dirty="0">
                <a:solidFill>
                  <a:srgbClr val="000000"/>
                </a:solidFill>
                <a:latin typeface="Arial"/>
              </a:rPr>
              <a:t>Savings Deposit rate: 4%</a:t>
            </a:r>
          </a:p>
          <a:p>
            <a:pPr>
              <a:buFont typeface="Wingdings"/>
              <a:buChar char="Ø"/>
            </a:pPr>
            <a:r>
              <a:rPr lang="en-US" dirty="0">
                <a:solidFill>
                  <a:srgbClr val="000000"/>
                </a:solidFill>
                <a:latin typeface="Arial"/>
              </a:rPr>
              <a:t>Term deposit rate&gt;1 year: 7.5 %.</a:t>
            </a:r>
          </a:p>
          <a:p>
            <a:pPr>
              <a:buFont typeface="Wingdings"/>
              <a:buChar char="Ø"/>
            </a:pPr>
            <a:r>
              <a:rPr lang="en-US" dirty="0">
                <a:solidFill>
                  <a:srgbClr val="000000"/>
                </a:solidFill>
                <a:latin typeface="Arial"/>
              </a:rPr>
              <a:t>Growth forecast: 7.6%</a:t>
            </a:r>
          </a:p>
          <a:p>
            <a:pPr>
              <a:buFont typeface="Wingdings"/>
              <a:buChar char="Ø"/>
            </a:pPr>
            <a:r>
              <a:rPr lang="en-US" dirty="0">
                <a:solidFill>
                  <a:srgbClr val="000000"/>
                </a:solidFill>
                <a:latin typeface="Arial"/>
              </a:rPr>
              <a:t>Inflation - 7.5%</a:t>
            </a:r>
          </a:p>
          <a:p>
            <a:pPr>
              <a:buFont typeface="Wingdings"/>
              <a:buChar char="Ø"/>
            </a:pPr>
            <a:r>
              <a:rPr lang="en-US" dirty="0">
                <a:solidFill>
                  <a:srgbClr val="000000"/>
                </a:solidFill>
                <a:latin typeface="Arial"/>
              </a:rPr>
              <a:t>Policy Repo rate - 6.25</a:t>
            </a:r>
          </a:p>
          <a:p>
            <a:pPr>
              <a:buFont typeface="Wingdings"/>
              <a:buChar char="Ø"/>
            </a:pPr>
            <a:r>
              <a:rPr lang="en-US" dirty="0">
                <a:solidFill>
                  <a:srgbClr val="000000"/>
                </a:solidFill>
                <a:latin typeface="Arial"/>
              </a:rPr>
              <a:t>Savings Deposit rate - 4%</a:t>
            </a:r>
            <a:endParaRPr lang="en-US" dirty="0"/>
          </a:p>
          <a:p>
            <a:endParaRPr lang="en-US" dirty="0"/>
          </a:p>
        </p:txBody>
      </p:sp>
    </p:spTree>
    <p:extLst>
      <p:ext uri="{BB962C8B-B14F-4D97-AF65-F5344CB8AC3E}">
        <p14:creationId xmlns:p14="http://schemas.microsoft.com/office/powerpoint/2010/main" val="8785308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 should move forward as times change and so should its policies.</a:t>
            </a:r>
          </a:p>
        </p:txBody>
      </p:sp>
      <p:sp>
        <p:nvSpPr>
          <p:cNvPr id="4" name="Text Placeholder 3"/>
          <p:cNvSpPr>
            <a:spLocks noGrp="1"/>
          </p:cNvSpPr>
          <p:nvPr>
            <p:ph type="body" idx="1"/>
          </p:nvPr>
        </p:nvSpPr>
        <p:spPr/>
        <p:txBody>
          <a:bodyPr/>
          <a:lstStyle/>
          <a:p>
            <a:r>
              <a:rPr lang="en-US" dirty="0"/>
              <a:t>Inflation control was the need of the hour in the beginning years of our independence, but it is high time now that we shift our focus towards increasing productivity and hence our economic growth.</a:t>
            </a:r>
          </a:p>
        </p:txBody>
      </p:sp>
    </p:spTree>
    <p:extLst>
      <p:ext uri="{BB962C8B-B14F-4D97-AF65-F5344CB8AC3E}">
        <p14:creationId xmlns:p14="http://schemas.microsoft.com/office/powerpoint/2010/main" val="2870297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1295401" y="2556932"/>
            <a:ext cx="9601196" cy="3573704"/>
          </a:xfrm>
        </p:spPr>
        <p:txBody>
          <a:bodyPr>
            <a:noAutofit/>
          </a:bodyPr>
          <a:lstStyle/>
          <a:p>
            <a:r>
              <a:rPr lang="en-IN" sz="1800" b="1" dirty="0">
                <a:solidFill>
                  <a:schemeClr val="tx1"/>
                </a:solidFill>
              </a:rPr>
              <a:t>www.investopedia.com</a:t>
            </a:r>
          </a:p>
          <a:p>
            <a:r>
              <a:rPr lang="en-IN" sz="1800" b="1" dirty="0">
                <a:solidFill>
                  <a:schemeClr val="tx1"/>
                </a:solidFill>
              </a:rPr>
              <a:t>https://rbi.org.in</a:t>
            </a:r>
          </a:p>
          <a:p>
            <a:r>
              <a:rPr lang="en-IN" sz="1800" b="1" dirty="0">
                <a:solidFill>
                  <a:schemeClr val="tx1"/>
                </a:solidFill>
              </a:rPr>
              <a:t>www.rediff.com/business</a:t>
            </a:r>
          </a:p>
          <a:p>
            <a:r>
              <a:rPr lang="en-IN" sz="1800" b="1" dirty="0">
                <a:solidFill>
                  <a:schemeClr val="tx1"/>
                </a:solidFill>
              </a:rPr>
              <a:t>www.economictimes.com</a:t>
            </a:r>
          </a:p>
          <a:p>
            <a:r>
              <a:rPr lang="en-IN" sz="1800" b="1" dirty="0">
                <a:solidFill>
                  <a:schemeClr val="tx1"/>
                </a:solidFill>
              </a:rPr>
              <a:t>www.tradingeconomics.com</a:t>
            </a:r>
          </a:p>
          <a:p>
            <a:r>
              <a:rPr lang="en-IN" sz="1800" b="1" dirty="0">
                <a:solidFill>
                  <a:schemeClr val="tx1"/>
                </a:solidFill>
              </a:rPr>
              <a:t>www.statisticstimes.com</a:t>
            </a:r>
          </a:p>
          <a:p>
            <a:r>
              <a:rPr lang="en-IN" sz="1800" b="1" dirty="0">
                <a:solidFill>
                  <a:schemeClr val="tx1"/>
                </a:solidFill>
              </a:rPr>
              <a:t>www.reuters.com</a:t>
            </a:r>
          </a:p>
          <a:p>
            <a:r>
              <a:rPr lang="en-IN" sz="1800" b="1" dirty="0">
                <a:solidFill>
                  <a:schemeClr val="tx1"/>
                </a:solidFill>
              </a:rPr>
              <a:t>https://www.theguardian.com/</a:t>
            </a:r>
          </a:p>
          <a:p>
            <a:r>
              <a:rPr lang="en-IN" sz="1800" b="1" dirty="0">
                <a:solidFill>
                  <a:schemeClr val="tx1"/>
                </a:solidFill>
              </a:rPr>
              <a:t>www.economicshelp.org</a:t>
            </a:r>
          </a:p>
        </p:txBody>
      </p:sp>
    </p:spTree>
    <p:extLst>
      <p:ext uri="{BB962C8B-B14F-4D97-AF65-F5344CB8AC3E}">
        <p14:creationId xmlns:p14="http://schemas.microsoft.com/office/powerpoint/2010/main" val="106583143"/>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1" y="261247"/>
            <a:ext cx="11216639" cy="6260630"/>
          </a:xfrm>
          <a:prstGeom prst="rect">
            <a:avLst/>
          </a:prstGeom>
          <a:noFill/>
        </p:spPr>
        <p:txBody>
          <a:bodyPr wrap="square" rtlCol="0">
            <a:spAutoFit/>
          </a:bodyPr>
          <a:lstStyle/>
          <a:p>
            <a:pPr algn="ctr"/>
            <a:r>
              <a:rPr lang="en-US" sz="19900" b="1" dirty="0">
                <a:latin typeface="Bradley Hand ITC" panose="03070402050302030203" pitchFamily="66" charset="0"/>
              </a:rPr>
              <a:t>Thank You!</a:t>
            </a:r>
          </a:p>
        </p:txBody>
      </p:sp>
    </p:spTree>
    <p:extLst>
      <p:ext uri="{BB962C8B-B14F-4D97-AF65-F5344CB8AC3E}">
        <p14:creationId xmlns:p14="http://schemas.microsoft.com/office/powerpoint/2010/main" val="1589211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6" name="Picture 7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7" name="Rectangle 7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8" name="Picture 7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9" name="Picture 7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1" name="Straight Connector 8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pic>
        <p:nvPicPr>
          <p:cNvPr id="6148" name="Picture 4" descr="Cost-Push Inflation: Accounting for Both Direct and Indirect Effects of Oil Price Shock"/>
          <p:cNvPicPr>
            <a:picLocks noChangeAspect="1" noChangeArrowheads="1"/>
          </p:cNvPicPr>
          <p:nvPr/>
        </p:nvPicPr>
        <p:blipFill rotWithShape="1">
          <a:blip r:embed="rId4">
            <a:extLst>
              <a:ext uri="{28A0092B-C50C-407E-A947-70E740481C1C}">
                <a14:useLocalDpi xmlns:a14="http://schemas.microsoft.com/office/drawing/2010/main" val="0"/>
              </a:ext>
            </a:extLst>
          </a:blip>
          <a:srcRect t="14683" b="17446"/>
          <a:stretch/>
        </p:blipFill>
        <p:spPr bwMode="auto">
          <a:xfrm>
            <a:off x="7967672" y="3632211"/>
            <a:ext cx="2839277" cy="2066544"/>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pic>
        <p:nvPicPr>
          <p:cNvPr id="6146" name="Picture 2" descr="Image result for demand pull"/>
          <p:cNvPicPr>
            <a:picLocks noChangeAspect="1" noChangeArrowheads="1"/>
          </p:cNvPicPr>
          <p:nvPr/>
        </p:nvPicPr>
        <p:blipFill rotWithShape="1">
          <a:blip r:embed="rId5">
            <a:extLst>
              <a:ext uri="{28A0092B-C50C-407E-A947-70E740481C1C}">
                <a14:useLocalDpi xmlns:a14="http://schemas.microsoft.com/office/drawing/2010/main" val="0"/>
              </a:ext>
            </a:extLst>
          </a:blip>
          <a:srcRect r="8287" b="3"/>
          <a:stretch/>
        </p:blipFill>
        <p:spPr bwMode="auto">
          <a:xfrm>
            <a:off x="7987784" y="956067"/>
            <a:ext cx="2843021" cy="2066544"/>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80101" y="982132"/>
            <a:ext cx="6354633" cy="1303867"/>
          </a:xfrm>
        </p:spPr>
        <p:txBody>
          <a:bodyPr>
            <a:normAutofit/>
          </a:bodyPr>
          <a:lstStyle/>
          <a:p>
            <a:r>
              <a:rPr lang="en-US" dirty="0"/>
              <a:t>Types</a:t>
            </a:r>
          </a:p>
        </p:txBody>
      </p:sp>
      <p:sp>
        <p:nvSpPr>
          <p:cNvPr id="3" name="Content Placeholder 2"/>
          <p:cNvSpPr>
            <a:spLocks noGrp="1"/>
          </p:cNvSpPr>
          <p:nvPr>
            <p:ph idx="1"/>
          </p:nvPr>
        </p:nvSpPr>
        <p:spPr>
          <a:xfrm>
            <a:off x="1167385" y="2556932"/>
            <a:ext cx="6380065" cy="3318936"/>
          </a:xfrm>
        </p:spPr>
        <p:txBody>
          <a:bodyPr>
            <a:normAutofit/>
          </a:bodyPr>
          <a:lstStyle/>
          <a:p>
            <a:r>
              <a:rPr lang="en-US" dirty="0"/>
              <a:t>Demand-pull</a:t>
            </a:r>
          </a:p>
          <a:p>
            <a:r>
              <a:rPr lang="en-US" dirty="0"/>
              <a:t>Supply-push</a:t>
            </a:r>
          </a:p>
          <a:p>
            <a:r>
              <a:rPr lang="en-US" dirty="0"/>
              <a:t>Monetary</a:t>
            </a:r>
          </a:p>
        </p:txBody>
      </p:sp>
    </p:spTree>
    <p:extLst>
      <p:ext uri="{BB962C8B-B14F-4D97-AF65-F5344CB8AC3E}">
        <p14:creationId xmlns:p14="http://schemas.microsoft.com/office/powerpoint/2010/main" val="274823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par>
                                <p:cTn id="21" presetID="10" presetClass="entr" presetSubtype="0" fill="hold" nodeType="withEffect">
                                  <p:stCondLst>
                                    <p:cond delay="0"/>
                                  </p:stCondLst>
                                  <p:childTnLst>
                                    <p:set>
                                      <p:cBhvr>
                                        <p:cTn id="22" dur="1" fill="hold">
                                          <p:stCondLst>
                                            <p:cond delay="0"/>
                                          </p:stCondLst>
                                        </p:cTn>
                                        <p:tgtEl>
                                          <p:spTgt spid="6146"/>
                                        </p:tgtEl>
                                        <p:attrNameLst>
                                          <p:attrName>style.visibility</p:attrName>
                                        </p:attrNameLst>
                                      </p:cBhvr>
                                      <p:to>
                                        <p:strVal val="visible"/>
                                      </p:to>
                                    </p:set>
                                    <p:animEffect transition="in" filter="fade">
                                      <p:cBhvr>
                                        <p:cTn id="23" dur="1000"/>
                                        <p:tgtEl>
                                          <p:spTgt spid="6146"/>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290">
                                          <p:stCondLst>
                                            <p:cond delay="0"/>
                                          </p:stCondLst>
                                        </p:cTn>
                                        <p:tgtEl>
                                          <p:spTgt spid="3">
                                            <p:txEl>
                                              <p:pRg st="1" end="1"/>
                                            </p:txEl>
                                          </p:spTgt>
                                        </p:tgtEl>
                                      </p:cBhvr>
                                    </p:animEffect>
                                    <p:anim calcmode="lin" valueType="num">
                                      <p:cBhvr>
                                        <p:cTn id="29"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13">
                                          <p:stCondLst>
                                            <p:cond delay="325"/>
                                          </p:stCondLst>
                                        </p:cTn>
                                        <p:tgtEl>
                                          <p:spTgt spid="3">
                                            <p:txEl>
                                              <p:pRg st="1" end="1"/>
                                            </p:txEl>
                                          </p:spTgt>
                                        </p:tgtEl>
                                      </p:cBhvr>
                                      <p:to x="100000" y="60000"/>
                                    </p:animScale>
                                    <p:animScale>
                                      <p:cBhvr>
                                        <p:cTn id="35" dur="83" decel="50000">
                                          <p:stCondLst>
                                            <p:cond delay="338"/>
                                          </p:stCondLst>
                                        </p:cTn>
                                        <p:tgtEl>
                                          <p:spTgt spid="3">
                                            <p:txEl>
                                              <p:pRg st="1" end="1"/>
                                            </p:txEl>
                                          </p:spTgt>
                                        </p:tgtEl>
                                      </p:cBhvr>
                                      <p:to x="100000" y="100000"/>
                                    </p:animScale>
                                    <p:animScale>
                                      <p:cBhvr>
                                        <p:cTn id="36" dur="13">
                                          <p:stCondLst>
                                            <p:cond delay="656"/>
                                          </p:stCondLst>
                                        </p:cTn>
                                        <p:tgtEl>
                                          <p:spTgt spid="3">
                                            <p:txEl>
                                              <p:pRg st="1" end="1"/>
                                            </p:txEl>
                                          </p:spTgt>
                                        </p:tgtEl>
                                      </p:cBhvr>
                                      <p:to x="100000" y="80000"/>
                                    </p:animScale>
                                    <p:animScale>
                                      <p:cBhvr>
                                        <p:cTn id="37" dur="83" decel="50000">
                                          <p:stCondLst>
                                            <p:cond delay="669"/>
                                          </p:stCondLst>
                                        </p:cTn>
                                        <p:tgtEl>
                                          <p:spTgt spid="3">
                                            <p:txEl>
                                              <p:pRg st="1" end="1"/>
                                            </p:txEl>
                                          </p:spTgt>
                                        </p:tgtEl>
                                      </p:cBhvr>
                                      <p:to x="100000" y="100000"/>
                                    </p:animScale>
                                    <p:animScale>
                                      <p:cBhvr>
                                        <p:cTn id="38" dur="13">
                                          <p:stCondLst>
                                            <p:cond delay="821"/>
                                          </p:stCondLst>
                                        </p:cTn>
                                        <p:tgtEl>
                                          <p:spTgt spid="3">
                                            <p:txEl>
                                              <p:pRg st="1" end="1"/>
                                            </p:txEl>
                                          </p:spTgt>
                                        </p:tgtEl>
                                      </p:cBhvr>
                                      <p:to x="100000" y="90000"/>
                                    </p:animScale>
                                    <p:animScale>
                                      <p:cBhvr>
                                        <p:cTn id="39" dur="83" decel="50000">
                                          <p:stCondLst>
                                            <p:cond delay="834"/>
                                          </p:stCondLst>
                                        </p:cTn>
                                        <p:tgtEl>
                                          <p:spTgt spid="3">
                                            <p:txEl>
                                              <p:pRg st="1" end="1"/>
                                            </p:txEl>
                                          </p:spTgt>
                                        </p:tgtEl>
                                      </p:cBhvr>
                                      <p:to x="100000" y="100000"/>
                                    </p:animScale>
                                    <p:animScale>
                                      <p:cBhvr>
                                        <p:cTn id="40" dur="13">
                                          <p:stCondLst>
                                            <p:cond delay="904"/>
                                          </p:stCondLst>
                                        </p:cTn>
                                        <p:tgtEl>
                                          <p:spTgt spid="3">
                                            <p:txEl>
                                              <p:pRg st="1" end="1"/>
                                            </p:txEl>
                                          </p:spTgt>
                                        </p:tgtEl>
                                      </p:cBhvr>
                                      <p:to x="100000" y="95000"/>
                                    </p:animScale>
                                    <p:animScale>
                                      <p:cBhvr>
                                        <p:cTn id="41" dur="83" decel="50000">
                                          <p:stCondLst>
                                            <p:cond delay="917"/>
                                          </p:stCondLst>
                                        </p:cTn>
                                        <p:tgtEl>
                                          <p:spTgt spid="3">
                                            <p:txEl>
                                              <p:pRg st="1" end="1"/>
                                            </p:txEl>
                                          </p:spTgt>
                                        </p:tgtEl>
                                      </p:cBhvr>
                                      <p:to x="100000" y="100000"/>
                                    </p:animScale>
                                  </p:childTnLst>
                                </p:cTn>
                              </p:par>
                              <p:par>
                                <p:cTn id="42" presetID="10" presetClass="entr" presetSubtype="0" fill="hold" nodeType="withEffect">
                                  <p:stCondLst>
                                    <p:cond delay="0"/>
                                  </p:stCondLst>
                                  <p:childTnLst>
                                    <p:set>
                                      <p:cBhvr>
                                        <p:cTn id="43" dur="1" fill="hold">
                                          <p:stCondLst>
                                            <p:cond delay="0"/>
                                          </p:stCondLst>
                                        </p:cTn>
                                        <p:tgtEl>
                                          <p:spTgt spid="6148"/>
                                        </p:tgtEl>
                                        <p:attrNameLst>
                                          <p:attrName>style.visibility</p:attrName>
                                        </p:attrNameLst>
                                      </p:cBhvr>
                                      <p:to>
                                        <p:strVal val="visible"/>
                                      </p:to>
                                    </p:set>
                                    <p:animEffect transition="in" filter="fade">
                                      <p:cBhvr>
                                        <p:cTn id="44" dur="1000"/>
                                        <p:tgtEl>
                                          <p:spTgt spid="6148"/>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290">
                                          <p:stCondLst>
                                            <p:cond delay="0"/>
                                          </p:stCondLst>
                                        </p:cTn>
                                        <p:tgtEl>
                                          <p:spTgt spid="3">
                                            <p:txEl>
                                              <p:pRg st="2" end="2"/>
                                            </p:txEl>
                                          </p:spTgt>
                                        </p:tgtEl>
                                      </p:cBhvr>
                                    </p:animEffect>
                                    <p:anim calcmode="lin" valueType="num">
                                      <p:cBhvr>
                                        <p:cTn id="50"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13">
                                          <p:stCondLst>
                                            <p:cond delay="325"/>
                                          </p:stCondLst>
                                        </p:cTn>
                                        <p:tgtEl>
                                          <p:spTgt spid="3">
                                            <p:txEl>
                                              <p:pRg st="2" end="2"/>
                                            </p:txEl>
                                          </p:spTgt>
                                        </p:tgtEl>
                                      </p:cBhvr>
                                      <p:to x="100000" y="60000"/>
                                    </p:animScale>
                                    <p:animScale>
                                      <p:cBhvr>
                                        <p:cTn id="56" dur="83" decel="50000">
                                          <p:stCondLst>
                                            <p:cond delay="338"/>
                                          </p:stCondLst>
                                        </p:cTn>
                                        <p:tgtEl>
                                          <p:spTgt spid="3">
                                            <p:txEl>
                                              <p:pRg st="2" end="2"/>
                                            </p:txEl>
                                          </p:spTgt>
                                        </p:tgtEl>
                                      </p:cBhvr>
                                      <p:to x="100000" y="100000"/>
                                    </p:animScale>
                                    <p:animScale>
                                      <p:cBhvr>
                                        <p:cTn id="57" dur="13">
                                          <p:stCondLst>
                                            <p:cond delay="656"/>
                                          </p:stCondLst>
                                        </p:cTn>
                                        <p:tgtEl>
                                          <p:spTgt spid="3">
                                            <p:txEl>
                                              <p:pRg st="2" end="2"/>
                                            </p:txEl>
                                          </p:spTgt>
                                        </p:tgtEl>
                                      </p:cBhvr>
                                      <p:to x="100000" y="80000"/>
                                    </p:animScale>
                                    <p:animScale>
                                      <p:cBhvr>
                                        <p:cTn id="58" dur="83" decel="50000">
                                          <p:stCondLst>
                                            <p:cond delay="669"/>
                                          </p:stCondLst>
                                        </p:cTn>
                                        <p:tgtEl>
                                          <p:spTgt spid="3">
                                            <p:txEl>
                                              <p:pRg st="2" end="2"/>
                                            </p:txEl>
                                          </p:spTgt>
                                        </p:tgtEl>
                                      </p:cBhvr>
                                      <p:to x="100000" y="100000"/>
                                    </p:animScale>
                                    <p:animScale>
                                      <p:cBhvr>
                                        <p:cTn id="59" dur="13">
                                          <p:stCondLst>
                                            <p:cond delay="821"/>
                                          </p:stCondLst>
                                        </p:cTn>
                                        <p:tgtEl>
                                          <p:spTgt spid="3">
                                            <p:txEl>
                                              <p:pRg st="2" end="2"/>
                                            </p:txEl>
                                          </p:spTgt>
                                        </p:tgtEl>
                                      </p:cBhvr>
                                      <p:to x="100000" y="90000"/>
                                    </p:animScale>
                                    <p:animScale>
                                      <p:cBhvr>
                                        <p:cTn id="60" dur="83" decel="50000">
                                          <p:stCondLst>
                                            <p:cond delay="834"/>
                                          </p:stCondLst>
                                        </p:cTn>
                                        <p:tgtEl>
                                          <p:spTgt spid="3">
                                            <p:txEl>
                                              <p:pRg st="2" end="2"/>
                                            </p:txEl>
                                          </p:spTgt>
                                        </p:tgtEl>
                                      </p:cBhvr>
                                      <p:to x="100000" y="100000"/>
                                    </p:animScale>
                                    <p:animScale>
                                      <p:cBhvr>
                                        <p:cTn id="61" dur="13">
                                          <p:stCondLst>
                                            <p:cond delay="904"/>
                                          </p:stCondLst>
                                        </p:cTn>
                                        <p:tgtEl>
                                          <p:spTgt spid="3">
                                            <p:txEl>
                                              <p:pRg st="2" end="2"/>
                                            </p:txEl>
                                          </p:spTgt>
                                        </p:tgtEl>
                                      </p:cBhvr>
                                      <p:to x="100000" y="95000"/>
                                    </p:animScale>
                                    <p:animScale>
                                      <p:cBhvr>
                                        <p:cTn id="62" dur="83" decel="50000">
                                          <p:stCondLst>
                                            <p:cond delay="917"/>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5"/>
          <a:stretch>
            <a:fillRect/>
          </a:stretch>
        </p:blipFill>
        <p:spPr>
          <a:xfrm>
            <a:off x="1761994" y="1410208"/>
            <a:ext cx="4580154" cy="3858780"/>
          </a:xfrm>
          <a:prstGeom prst="rect">
            <a:avLst/>
          </a:prstGeom>
        </p:spPr>
      </p:pic>
      <p:sp>
        <p:nvSpPr>
          <p:cNvPr id="2" name="Title 1"/>
          <p:cNvSpPr>
            <a:spLocks noGrp="1"/>
          </p:cNvSpPr>
          <p:nvPr>
            <p:ph type="title"/>
          </p:nvPr>
        </p:nvSpPr>
        <p:spPr>
          <a:xfrm>
            <a:off x="7535825" y="982132"/>
            <a:ext cx="3360772" cy="1303867"/>
          </a:xfrm>
        </p:spPr>
        <p:txBody>
          <a:bodyPr>
            <a:normAutofit/>
          </a:bodyPr>
          <a:lstStyle/>
          <a:p>
            <a:r>
              <a:rPr lang="en-US">
                <a:solidFill>
                  <a:srgbClr val="262626"/>
                </a:solidFill>
              </a:rPr>
              <a:t>Philips Graph</a:t>
            </a:r>
          </a:p>
        </p:txBody>
      </p:sp>
      <p:sp>
        <p:nvSpPr>
          <p:cNvPr id="9" name="Content Placeholder 8"/>
          <p:cNvSpPr>
            <a:spLocks noGrp="1"/>
          </p:cNvSpPr>
          <p:nvPr>
            <p:ph idx="1"/>
          </p:nvPr>
        </p:nvSpPr>
        <p:spPr>
          <a:xfrm>
            <a:off x="7535824" y="2556932"/>
            <a:ext cx="3360771" cy="3318936"/>
          </a:xfrm>
        </p:spPr>
        <p:txBody>
          <a:bodyPr>
            <a:normAutofit/>
          </a:bodyPr>
          <a:lstStyle/>
          <a:p>
            <a:endParaRPr lang="en-US">
              <a:solidFill>
                <a:srgbClr val="262626"/>
              </a:solidFill>
            </a:endParaRPr>
          </a:p>
        </p:txBody>
      </p:sp>
    </p:spTree>
    <p:extLst>
      <p:ext uri="{BB962C8B-B14F-4D97-AF65-F5344CB8AC3E}">
        <p14:creationId xmlns:p14="http://schemas.microsoft.com/office/powerpoint/2010/main" val="10280266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descr="Image result for types of inflation"/>
          <p:cNvPicPr>
            <a:picLocks noChangeAspect="1"/>
          </p:cNvPicPr>
          <p:nvPr/>
        </p:nvPicPr>
        <p:blipFill rotWithShape="1">
          <a:blip r:embed="rId4">
            <a:extLst>
              <a:ext uri="{28A0092B-C50C-407E-A947-70E740481C1C}">
                <a14:useLocalDpi xmlns:a14="http://schemas.microsoft.com/office/drawing/2010/main" val="0"/>
              </a:ext>
            </a:extLst>
          </a:blip>
          <a:srcRect l="-1161" t="1" r="-44" b="9513"/>
          <a:stretch/>
        </p:blipFill>
        <p:spPr>
          <a:xfrm>
            <a:off x="1092643" y="1410207"/>
            <a:ext cx="5942687" cy="3944217"/>
          </a:xfrm>
          <a:prstGeom prst="rect">
            <a:avLst/>
          </a:prstGeom>
        </p:spPr>
      </p:pic>
      <p:sp>
        <p:nvSpPr>
          <p:cNvPr id="2" name="Title 1"/>
          <p:cNvSpPr>
            <a:spLocks noGrp="1"/>
          </p:cNvSpPr>
          <p:nvPr>
            <p:ph type="title"/>
          </p:nvPr>
        </p:nvSpPr>
        <p:spPr>
          <a:xfrm>
            <a:off x="7535825" y="982132"/>
            <a:ext cx="3360772" cy="1303867"/>
          </a:xfrm>
        </p:spPr>
        <p:txBody>
          <a:bodyPr>
            <a:normAutofit/>
          </a:bodyPr>
          <a:lstStyle/>
          <a:p>
            <a:r>
              <a:rPr lang="en-US"/>
              <a:t>Variations</a:t>
            </a:r>
            <a:endParaRPr lang="en-US" dirty="0"/>
          </a:p>
        </p:txBody>
      </p:sp>
      <p:sp>
        <p:nvSpPr>
          <p:cNvPr id="44" name="Content Placeholder 8"/>
          <p:cNvSpPr>
            <a:spLocks noGrp="1"/>
          </p:cNvSpPr>
          <p:nvPr>
            <p:ph idx="1"/>
          </p:nvPr>
        </p:nvSpPr>
        <p:spPr>
          <a:xfrm>
            <a:off x="7535824" y="2556932"/>
            <a:ext cx="3360771" cy="3318936"/>
          </a:xfrm>
        </p:spPr>
        <p:txBody>
          <a:bodyPr>
            <a:normAutofit/>
          </a:bodyPr>
          <a:lstStyle/>
          <a:p>
            <a:endParaRPr lang="en-US"/>
          </a:p>
        </p:txBody>
      </p:sp>
    </p:spTree>
    <p:extLst>
      <p:ext uri="{BB962C8B-B14F-4D97-AF65-F5344CB8AC3E}">
        <p14:creationId xmlns:p14="http://schemas.microsoft.com/office/powerpoint/2010/main" val="1177034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calculate it?</a:t>
            </a:r>
          </a:p>
        </p:txBody>
      </p:sp>
      <p:sp>
        <p:nvSpPr>
          <p:cNvPr id="3" name="Content Placeholder 2"/>
          <p:cNvSpPr>
            <a:spLocks noGrp="1"/>
          </p:cNvSpPr>
          <p:nvPr>
            <p:ph idx="1"/>
          </p:nvPr>
        </p:nvSpPr>
        <p:spPr/>
        <p:txBody>
          <a:bodyPr/>
          <a:lstStyle/>
          <a:p>
            <a:r>
              <a:rPr lang="en-US" dirty="0"/>
              <a:t>Consumer Price Index </a:t>
            </a:r>
            <a:r>
              <a:rPr lang="en-US" dirty="0">
                <a:solidFill>
                  <a:schemeClr val="tx1"/>
                </a:solidFill>
              </a:rPr>
              <a:t>is calculated by collecting the </a:t>
            </a:r>
            <a:r>
              <a:rPr lang="en-US" b="1" dirty="0">
                <a:solidFill>
                  <a:schemeClr val="tx1"/>
                </a:solidFill>
              </a:rPr>
              <a:t>Retail </a:t>
            </a:r>
            <a:r>
              <a:rPr lang="en-US" dirty="0">
                <a:solidFill>
                  <a:schemeClr val="tx1"/>
                </a:solidFill>
              </a:rPr>
              <a:t>Cost of representative products or Services </a:t>
            </a:r>
            <a:endParaRPr lang="en-US" dirty="0"/>
          </a:p>
          <a:p>
            <a:r>
              <a:rPr lang="en-US" dirty="0"/>
              <a:t>Wholesale Price Index </a:t>
            </a:r>
            <a:r>
              <a:rPr lang="en-US" dirty="0">
                <a:solidFill>
                  <a:schemeClr val="tx1"/>
                </a:solidFill>
              </a:rPr>
              <a:t>is calculated by monitoring the prices of certain goods that are traded at the </a:t>
            </a:r>
            <a:r>
              <a:rPr lang="en-US" b="1" dirty="0">
                <a:solidFill>
                  <a:schemeClr val="tx1"/>
                </a:solidFill>
              </a:rPr>
              <a:t>Wholesale Market.</a:t>
            </a:r>
            <a:endParaRPr lang="en-US" dirty="0">
              <a:solidFill>
                <a:schemeClr val="tx1"/>
              </a:solidFill>
            </a:endParaRPr>
          </a:p>
          <a:p>
            <a:endParaRPr lang="en-US" dirty="0"/>
          </a:p>
        </p:txBody>
      </p:sp>
      <p:sp>
        <p:nvSpPr>
          <p:cNvPr id="4" name="TextBox 3"/>
          <p:cNvSpPr txBox="1"/>
          <p:nvPr/>
        </p:nvSpPr>
        <p:spPr>
          <a:xfrm>
            <a:off x="2806957" y="4996206"/>
            <a:ext cx="6578083" cy="461665"/>
          </a:xfrm>
          <a:prstGeom prst="rect">
            <a:avLst/>
          </a:prstGeom>
          <a:ln w="38100">
            <a:prstDash val="solid"/>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b="1" dirty="0"/>
              <a:t>CPI = WPI + Transport Cost + Retailer’s Margin</a:t>
            </a:r>
          </a:p>
        </p:txBody>
      </p:sp>
    </p:spTree>
    <p:extLst>
      <p:ext uri="{BB962C8B-B14F-4D97-AF65-F5344CB8AC3E}">
        <p14:creationId xmlns:p14="http://schemas.microsoft.com/office/powerpoint/2010/main" val="26172094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8" name="Picture 77"/>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9" name="Rectangle 78"/>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0" name="Picture 79"/>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www.valueresearchonline.com/story/images/Straight%20Talk-1.jpg"/>
          <p:cNvPicPr>
            <a:picLocks noChangeAspect="1"/>
          </p:cNvPicPr>
          <p:nvPr/>
        </p:nvPicPr>
        <p:blipFill rotWithShape="1">
          <a:blip r:embed="rId5">
            <a:extLst>
              <a:ext uri="{28A0092B-C50C-407E-A947-70E740481C1C}">
                <a14:useLocalDpi xmlns:a14="http://schemas.microsoft.com/office/drawing/2010/main" val="0"/>
              </a:ext>
            </a:extLst>
          </a:blip>
          <a:srcRect l="-1" r="-1" b="-2"/>
          <a:stretch/>
        </p:blipFill>
        <p:spPr>
          <a:xfrm>
            <a:off x="1246136" y="1334150"/>
            <a:ext cx="5605472" cy="3960357"/>
          </a:xfrm>
          <a:prstGeom prst="rect">
            <a:avLst/>
          </a:prstGeom>
        </p:spPr>
      </p:pic>
      <p:sp>
        <p:nvSpPr>
          <p:cNvPr id="2" name="Title 1"/>
          <p:cNvSpPr>
            <a:spLocks noGrp="1"/>
          </p:cNvSpPr>
          <p:nvPr>
            <p:ph type="title"/>
          </p:nvPr>
        </p:nvSpPr>
        <p:spPr>
          <a:xfrm>
            <a:off x="7535825" y="982132"/>
            <a:ext cx="3360772" cy="1303867"/>
          </a:xfrm>
        </p:spPr>
        <p:txBody>
          <a:bodyPr>
            <a:normAutofit/>
          </a:bodyPr>
          <a:lstStyle/>
          <a:p>
            <a:pPr>
              <a:lnSpc>
                <a:spcPct val="90000"/>
              </a:lnSpc>
            </a:pPr>
            <a:r>
              <a:rPr lang="en-US" dirty="0"/>
              <a:t>Threshold Inflation</a:t>
            </a:r>
            <a:endParaRPr lang="en-US"/>
          </a:p>
        </p:txBody>
      </p:sp>
      <p:sp>
        <p:nvSpPr>
          <p:cNvPr id="1031" name="Content Placeholder 1030"/>
          <p:cNvSpPr>
            <a:spLocks noGrp="1"/>
          </p:cNvSpPr>
          <p:nvPr>
            <p:ph idx="1"/>
          </p:nvPr>
        </p:nvSpPr>
        <p:spPr>
          <a:xfrm>
            <a:off x="7535824" y="2556932"/>
            <a:ext cx="3360771" cy="3318936"/>
          </a:xfrm>
        </p:spPr>
        <p:txBody>
          <a:bodyPr>
            <a:normAutofit fontScale="92500" lnSpcReduction="10000"/>
          </a:bodyPr>
          <a:lstStyle/>
          <a:p>
            <a:pPr marL="0" indent="0">
              <a:buNone/>
            </a:pPr>
            <a:r>
              <a:rPr lang="en-US" dirty="0"/>
              <a:t>“The relation between growth and inflation is non-linear,” former RBI Governor D. </a:t>
            </a:r>
            <a:r>
              <a:rPr lang="en-US" dirty="0" err="1"/>
              <a:t>Subbarao</a:t>
            </a:r>
            <a:r>
              <a:rPr lang="en-US" dirty="0"/>
              <a:t> said, “and there is a threshold below which there is a trade-off between growth and inflation. But above the threshold there is no trade-off.”</a:t>
            </a:r>
          </a:p>
        </p:txBody>
      </p:sp>
      <p:sp>
        <p:nvSpPr>
          <p:cNvPr id="3" name="TextBox 2"/>
          <p:cNvSpPr txBox="1"/>
          <p:nvPr/>
        </p:nvSpPr>
        <p:spPr>
          <a:xfrm>
            <a:off x="5199484" y="5259853"/>
            <a:ext cx="1839191" cy="307777"/>
          </a:xfrm>
          <a:prstGeom prst="rect">
            <a:avLst/>
          </a:prstGeom>
          <a:noFill/>
        </p:spPr>
        <p:txBody>
          <a:bodyPr wrap="square" rtlCol="0">
            <a:spAutoFit/>
          </a:bodyPr>
          <a:lstStyle/>
          <a:p>
            <a:pPr algn="r"/>
            <a:r>
              <a:rPr lang="en-US" sz="1400" dirty="0"/>
              <a:t>Source: reuters.com</a:t>
            </a:r>
          </a:p>
        </p:txBody>
      </p:sp>
    </p:spTree>
    <p:extLst>
      <p:ext uri="{BB962C8B-B14F-4D97-AF65-F5344CB8AC3E}">
        <p14:creationId xmlns:p14="http://schemas.microsoft.com/office/powerpoint/2010/main" val="328484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a:t>
            </a:r>
          </a:p>
        </p:txBody>
      </p:sp>
      <p:sp>
        <p:nvSpPr>
          <p:cNvPr id="3" name="Text Placeholder 2"/>
          <p:cNvSpPr>
            <a:spLocks noGrp="1"/>
          </p:cNvSpPr>
          <p:nvPr>
            <p:ph type="body" idx="1"/>
          </p:nvPr>
        </p:nvSpPr>
        <p:spPr/>
        <p:txBody>
          <a:bodyPr>
            <a:normAutofit fontScale="85000" lnSpcReduction="10000"/>
          </a:bodyPr>
          <a:lstStyle/>
          <a:p>
            <a:r>
              <a:rPr lang="en-US" b="1" dirty="0"/>
              <a:t>Economic growth</a:t>
            </a:r>
            <a:r>
              <a:rPr lang="en-US" dirty="0"/>
              <a:t> is an increase in the capacity of an </a:t>
            </a:r>
            <a:r>
              <a:rPr lang="en-US" b="1" dirty="0"/>
              <a:t>economy</a:t>
            </a:r>
            <a:r>
              <a:rPr lang="en-US" dirty="0"/>
              <a:t> to produce goods and services, compared from one period of time to another. It can be measured in nominal or real terms, the latter of which is adjusted for inflation.</a:t>
            </a:r>
          </a:p>
        </p:txBody>
      </p:sp>
    </p:spTree>
    <p:extLst>
      <p:ext uri="{BB962C8B-B14F-4D97-AF65-F5344CB8AC3E}">
        <p14:creationId xmlns:p14="http://schemas.microsoft.com/office/powerpoint/2010/main" val="79159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595</TotalTime>
  <Words>2174</Words>
  <Application>Microsoft Office PowerPoint</Application>
  <PresentationFormat>Widescreen</PresentationFormat>
  <Paragraphs>294</Paragraphs>
  <Slides>37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Bradley Hand ITC</vt:lpstr>
      <vt:lpstr>Calibri</vt:lpstr>
      <vt:lpstr>Footlight MT Light</vt:lpstr>
      <vt:lpstr>Garamond</vt:lpstr>
      <vt:lpstr>Times New Roman</vt:lpstr>
      <vt:lpstr>Wingdings</vt:lpstr>
      <vt:lpstr>Wingdings 3</vt:lpstr>
      <vt:lpstr>Organic</vt:lpstr>
      <vt:lpstr>PowerPoint Presentation</vt:lpstr>
      <vt:lpstr> Outline</vt:lpstr>
      <vt:lpstr>Inflation</vt:lpstr>
      <vt:lpstr>Types</vt:lpstr>
      <vt:lpstr>Philips Graph</vt:lpstr>
      <vt:lpstr>Variations</vt:lpstr>
      <vt:lpstr>How to calculate it?</vt:lpstr>
      <vt:lpstr>Threshold Inflation</vt:lpstr>
      <vt:lpstr>Economic Growth</vt:lpstr>
      <vt:lpstr>How are the two related?</vt:lpstr>
      <vt:lpstr>High growth and high inflation </vt:lpstr>
      <vt:lpstr>High Growth and Low Inflation</vt:lpstr>
      <vt:lpstr>High Inflation and Low Growth</vt:lpstr>
      <vt:lpstr>Low Inflation and Low Growth</vt:lpstr>
      <vt:lpstr>PowerPoint Presentation</vt:lpstr>
      <vt:lpstr>Conclusion I</vt:lpstr>
      <vt:lpstr>Monetary Policy</vt:lpstr>
      <vt:lpstr>PowerPoint Presentation</vt:lpstr>
      <vt:lpstr>PowerPoint Presentation</vt:lpstr>
      <vt:lpstr>How are the three correlated?</vt:lpstr>
      <vt:lpstr>PowerPoint Presentation</vt:lpstr>
      <vt:lpstr>PowerPoint Presentation</vt:lpstr>
      <vt:lpstr>PowerPoint Presentation</vt:lpstr>
      <vt:lpstr>Example I</vt:lpstr>
      <vt:lpstr>Remedy by RBI and its consequences</vt:lpstr>
      <vt:lpstr>Problem</vt:lpstr>
      <vt:lpstr>Solution</vt:lpstr>
      <vt:lpstr>Example II</vt:lpstr>
      <vt:lpstr>PowerPoint Presentation</vt:lpstr>
      <vt:lpstr>Impact</vt:lpstr>
      <vt:lpstr>PowerPoint Presentation</vt:lpstr>
      <vt:lpstr>Conclusion II</vt:lpstr>
      <vt:lpstr>Earlier Scenario</vt:lpstr>
      <vt:lpstr>Current Scenario</vt:lpstr>
      <vt:lpstr>India should move forward as times change and so should its policies.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 Gupta</dc:creator>
  <cp:lastModifiedBy>Kriti Gupta</cp:lastModifiedBy>
  <cp:revision>95</cp:revision>
  <dcterms:created xsi:type="dcterms:W3CDTF">2017-04-04T05:46:27Z</dcterms:created>
  <dcterms:modified xsi:type="dcterms:W3CDTF">2017-04-05T08:23:01Z</dcterms:modified>
</cp:coreProperties>
</file>