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Comic Sans MS" pitchFamily="66" charset="0"/>
      <p:regular r:id="rId28"/>
      <p:bold r:id="rId29"/>
      <p:italic r:id="rId30"/>
      <p:boldItalic r:id="rId31"/>
    </p:embeddedFont>
    <p:embeddedFont>
      <p:font typeface="Amatic SC" charset="-79"/>
      <p:regular r:id="rId32"/>
      <p:bold r:id="rId33"/>
    </p:embeddedFont>
    <p:embeddedFont>
      <p:font typeface="Source Code Pro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 autoAdjust="0"/>
    <p:restoredTop sz="92382" autoAdjust="0"/>
  </p:normalViewPr>
  <p:slideViewPr>
    <p:cSldViewPr>
      <p:cViewPr>
        <p:scale>
          <a:sx n="121" d="100"/>
          <a:sy n="121" d="100"/>
        </p:scale>
        <p:origin x="3259" y="355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74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827316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lateralism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Multilateralism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e-owned_enterprise" TargetMode="External"/><Relationship Id="rId7" Type="http://schemas.openxmlformats.org/officeDocument/2006/relationships/hyperlink" Target="https://en.wikipedia.org/wiki/Ministry_of_Heavy_Industries_and_Public_Enterprises_(India)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tock" TargetMode="External"/><Relationship Id="rId5" Type="http://schemas.openxmlformats.org/officeDocument/2006/relationships/hyperlink" Target="https://en.wikipedia.org/wiki/States_and_territories_of_India" TargetMode="External"/><Relationship Id="rId4" Type="http://schemas.openxmlformats.org/officeDocument/2006/relationships/hyperlink" Target="https://en.wikipedia.org/wiki/Government_of_India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" b="1"/>
              <a:t>(iv) Technological Gap: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Some of the public sector enterprises in India are suffering from technological gap as these enterprises could not adopt up-to-date technologies in their production system leading to high unit cost and lower yield. Enterprises like I.I.S.C.O., E.C.L. etc. are suffering from this constraint.</a:t>
            </a:r>
          </a:p>
          <a:p>
            <a:pPr lvl="0" rtl="0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" b="1"/>
              <a:t>(v) Government Interference: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Much government interference in the day to day activities of the public sector enterprises has reduced the degree of autonomy of the managements in respect of employment, pricing, purchase etc.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BOP-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 there was a need to boost the economy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Disinvestment is the action of an organization or government selling or liquidating an asset or subsidiary.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mou??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What is mou??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Benifits??</a:t>
            </a:r>
          </a:p>
          <a:p>
            <a:pPr lvl="0">
              <a:spcBef>
                <a:spcPts val="0"/>
              </a:spcBef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A </a:t>
            </a:r>
            <a:r>
              <a:rPr lang="en" sz="1050" b="1">
                <a:solidFill>
                  <a:srgbClr val="222222"/>
                </a:solidFill>
                <a:highlight>
                  <a:srgbClr val="FFFFFF"/>
                </a:highlight>
              </a:rPr>
              <a:t>memorandum of understanding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(</a:t>
            </a:r>
            <a:r>
              <a:rPr lang="en" sz="1050" b="1">
                <a:solidFill>
                  <a:srgbClr val="222222"/>
                </a:solidFill>
                <a:highlight>
                  <a:srgbClr val="FFFFFF"/>
                </a:highlight>
              </a:rPr>
              <a:t>MoU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) describes a </a:t>
            </a:r>
            <a:r>
              <a:rPr lang="en" sz="1050" u="sng">
                <a:solidFill>
                  <a:srgbClr val="0B0080"/>
                </a:solidFill>
                <a:highlight>
                  <a:srgbClr val="FFFFFF"/>
                </a:highlight>
                <a:hlinkClick r:id="rId3"/>
              </a:rPr>
              <a:t>bilateral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or </a:t>
            </a:r>
            <a:r>
              <a:rPr lang="en" sz="1050" u="sng">
                <a:solidFill>
                  <a:srgbClr val="0B0080"/>
                </a:solidFill>
                <a:highlight>
                  <a:srgbClr val="FFFFFF"/>
                </a:highlight>
                <a:hlinkClick r:id="rId4"/>
              </a:rPr>
              <a:t>multilateral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agreement between two or more parties.</a:t>
            </a:r>
          </a:p>
          <a:p>
            <a:pPr lvl="0">
              <a:spcBef>
                <a:spcPts val="0"/>
              </a:spcBef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Bring all the public sector enterprises under the system of MOU.</a:t>
            </a:r>
          </a:p>
          <a:p>
            <a:pPr lvl="0">
              <a:spcBef>
                <a:spcPts val="0"/>
              </a:spcBef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It gives clear targets to PSUs and ensures operational autonomy to them for achieving those targets</a:t>
            </a:r>
          </a:p>
          <a:p>
            <a:pPr lvl="0">
              <a:spcBef>
                <a:spcPts val="0"/>
              </a:spcBef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4 CPSE to 202 CPSEs upto 2010-11</a:t>
            </a:r>
          </a:p>
          <a:p>
            <a:pPr lvl="0">
              <a:spcBef>
                <a:spcPts val="0"/>
              </a:spcBef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Increases the efficiency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</a:t>
            </a:r>
            <a:r>
              <a:rPr lang="en">
                <a:hlinkClick r:id="rId3"/>
              </a:rPr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state-owned enterprise</a:t>
            </a:r>
            <a:r>
              <a:rPr lang="en"/>
              <a:t> in India is called a </a:t>
            </a:r>
            <a:r>
              <a:rPr lang="en" b="1"/>
              <a:t>public sector undertaking</a:t>
            </a:r>
            <a:r>
              <a:rPr lang="en"/>
              <a:t> (PSU) or a </a:t>
            </a:r>
            <a:r>
              <a:rPr lang="en" b="1"/>
              <a:t>public sector enterprise</a:t>
            </a:r>
            <a:r>
              <a:rPr lang="en"/>
              <a:t>. These companies are owned by the union</a:t>
            </a:r>
            <a:r>
              <a:rPr lang="en">
                <a:hlinkClick r:id="rId4"/>
              </a:rPr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government of India</a:t>
            </a:r>
            <a:r>
              <a:rPr lang="en"/>
              <a:t>, or one of the many</a:t>
            </a:r>
            <a:r>
              <a:rPr lang="en">
                <a:hlinkClick r:id="rId5"/>
              </a:rPr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state or territorial governments</a:t>
            </a:r>
            <a:r>
              <a:rPr lang="en"/>
              <a:t>, or both. The company</a:t>
            </a:r>
            <a:r>
              <a:rPr lang="en">
                <a:hlinkClick r:id="rId6"/>
              </a:rPr>
              <a:t> </a:t>
            </a:r>
            <a:r>
              <a:rPr lang="en" u="sng">
                <a:solidFill>
                  <a:schemeClr val="hlink"/>
                </a:solidFill>
                <a:hlinkClick r:id="rId6"/>
              </a:rPr>
              <a:t>stock</a:t>
            </a:r>
            <a:r>
              <a:rPr lang="en"/>
              <a:t> needs to be majority-owned by the government to be a PSU. PSUs may be classified as Central Public Sector Enterprises (CPSEs), public sector banks (PSBs) or State Level Public Enterprises (SLPEs).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CPSEs are companies in which the direct holding of the Central Government or other CPSEs is 51% or more. They are administered by the</a:t>
            </a:r>
            <a:r>
              <a:rPr lang="en">
                <a:hlinkClick r:id="rId7"/>
              </a:rPr>
              <a:t> </a:t>
            </a:r>
            <a:r>
              <a:rPr lang="en" u="sng">
                <a:solidFill>
                  <a:schemeClr val="hlink"/>
                </a:solidFill>
                <a:hlinkClick r:id="rId7"/>
              </a:rPr>
              <a:t>Ministry of Heavy Industries and Public Enterprises</a:t>
            </a:r>
            <a:r>
              <a:rPr lang="en"/>
              <a:t>. For being the navratan company there is 6 caretria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United India insurance company,BHEL 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</a:rPr>
              <a:t>Bharat Heavy Electricals Limited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Allhabad bank,uco bank,dena bank.IDBI bank etc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India achieved independence in 1947, India was primarily an agricultural country with a weak industrial base. The national consensus was in favour of rapid industrialisation of the economy which was seen as the key to economic development, improving living standards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private sector in India at that time was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infact incapable of handling big affairs and the long term gestation period investment policies could be implemented only by booking the publicsector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services, mineral resources and railways, waterways, shipping and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other public utilities.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075875" y="193675"/>
            <a:ext cx="6894300" cy="183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11175" y="1075875"/>
            <a:ext cx="7105500" cy="1010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hape 48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12000"/>
            </a:lvl1pPr>
            <a:lvl2pPr lvl="1" rtl="0">
              <a:spcBef>
                <a:spcPts val="0"/>
              </a:spcBef>
              <a:buSzPct val="100000"/>
              <a:defRPr sz="12000"/>
            </a:lvl2pPr>
            <a:lvl3pPr lvl="2" rtl="0">
              <a:spcBef>
                <a:spcPts val="0"/>
              </a:spcBef>
              <a:buSzPct val="100000"/>
              <a:defRPr sz="12000"/>
            </a:lvl3pPr>
            <a:lvl4pPr lvl="3" rtl="0">
              <a:spcBef>
                <a:spcPts val="0"/>
              </a:spcBef>
              <a:buSzPct val="100000"/>
              <a:defRPr sz="12000"/>
            </a:lvl4pPr>
            <a:lvl5pPr lvl="4" rtl="0">
              <a:spcBef>
                <a:spcPts val="0"/>
              </a:spcBef>
              <a:buSzPct val="100000"/>
              <a:defRPr sz="12000"/>
            </a:lvl5pPr>
            <a:lvl6pPr lvl="5" rtl="0">
              <a:spcBef>
                <a:spcPts val="0"/>
              </a:spcBef>
              <a:buSzPct val="100000"/>
              <a:defRPr sz="12000"/>
            </a:lvl6pPr>
            <a:lvl7pPr lvl="6" rtl="0">
              <a:spcBef>
                <a:spcPts val="0"/>
              </a:spcBef>
              <a:buSzPct val="100000"/>
              <a:defRPr sz="12000"/>
            </a:lvl7pPr>
            <a:lvl8pPr lvl="7" rtl="0">
              <a:spcBef>
                <a:spcPts val="0"/>
              </a:spcBef>
              <a:buSzPct val="100000"/>
              <a:defRPr sz="12000"/>
            </a:lvl8pPr>
            <a:lvl9pPr lvl="8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1327025"/>
            <a:ext cx="9144000" cy="246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21525" y="1889700"/>
            <a:ext cx="8282400" cy="151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hape 19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hape 33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050" y="1989250"/>
            <a:ext cx="8282400" cy="1643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 dirty="0">
                <a:latin typeface="Amatic SC"/>
                <a:ea typeface="Amatic SC"/>
                <a:cs typeface="Amatic SC"/>
                <a:sym typeface="Amatic SC"/>
              </a:rPr>
              <a:t>CHANGE IN ROLE OF</a:t>
            </a:r>
          </a:p>
          <a:p>
            <a:pPr lvl="0">
              <a:spcBef>
                <a:spcPts val="0"/>
              </a:spcBef>
              <a:buNone/>
            </a:pPr>
            <a:r>
              <a:rPr lang="en" sz="4800" b="1" dirty="0">
                <a:latin typeface="Amatic SC"/>
                <a:ea typeface="Amatic SC"/>
                <a:cs typeface="Amatic SC"/>
                <a:sym typeface="Amatic SC"/>
              </a:rPr>
              <a:t>PUBLIC SECTOR ENTERPRISES</a:t>
            </a:r>
          </a:p>
          <a:p>
            <a:pPr lvl="0">
              <a:spcBef>
                <a:spcPts val="0"/>
              </a:spcBef>
              <a:buNone/>
            </a:pPr>
            <a:r>
              <a:rPr lang="en" sz="4800" b="1" dirty="0">
                <a:latin typeface="Amatic SC"/>
                <a:ea typeface="Amatic SC"/>
                <a:cs typeface="Amatic SC"/>
                <a:sym typeface="Amatic SC"/>
              </a:rPr>
              <a:t>IN INDIA</a:t>
            </a:r>
          </a:p>
          <a:p>
            <a:pPr lvl="0" algn="l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210575" y="379000"/>
            <a:ext cx="8181300" cy="438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3000" b="1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3000" b="1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3000" b="1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 sz="3000" b="1"/>
              <a:t>Inappropriate Pricing Policy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 sz="3000" b="1"/>
              <a:t>Corruption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 sz="3000" b="1"/>
              <a:t>Technological gap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 sz="3000" b="1"/>
              <a:t>Political Interference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3000" b="1"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725" y="421687"/>
            <a:ext cx="366712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 descr="publicsecto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012" y="340450"/>
            <a:ext cx="7855975" cy="45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521525" y="1889700"/>
            <a:ext cx="8282400" cy="151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 dirty="0">
                <a:latin typeface="Amatic SC"/>
                <a:ea typeface="Amatic SC"/>
                <a:cs typeface="Amatic SC"/>
                <a:sym typeface="Amatic SC"/>
              </a:rPr>
              <a:t>POST - LIBERALISATION ERA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800" b="1" dirty="0">
                <a:latin typeface="Amatic SC"/>
                <a:ea typeface="Amatic SC"/>
                <a:cs typeface="Amatic SC"/>
                <a:sym typeface="Amatic SC"/>
              </a:rPr>
              <a:t>(1991 - PRESENT)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521525" y="1889700"/>
            <a:ext cx="8282400" cy="151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DISINVESTMENT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/>
        </p:nvSpPr>
        <p:spPr>
          <a:xfrm>
            <a:off x="170475" y="385000"/>
            <a:ext cx="4130700" cy="68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OBJECTIVES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4666275" y="385000"/>
            <a:ext cx="4130700" cy="68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>
                <a:latin typeface="Amatic SC"/>
                <a:ea typeface="Amatic SC"/>
                <a:cs typeface="Amatic SC"/>
                <a:sym typeface="Amatic SC"/>
              </a:rPr>
              <a:t>IMPORTANCE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240625" y="1317450"/>
            <a:ext cx="4060500" cy="364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3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 b="1">
                <a:solidFill>
                  <a:srgbClr val="FFFFFF"/>
                </a:solidFill>
              </a:rPr>
              <a:t>To reduce the financial burden on the govt.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 b="1">
                <a:solidFill>
                  <a:srgbClr val="FFFFFF"/>
                </a:solidFill>
              </a:rPr>
              <a:t>To introduce competition in market.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 b="1">
                <a:solidFill>
                  <a:srgbClr val="FFFFFF"/>
                </a:solidFill>
              </a:rPr>
              <a:t>To fund growth.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33333"/>
              <a:buChar char="●"/>
            </a:pPr>
            <a:r>
              <a:rPr lang="en" sz="1800" b="1">
                <a:solidFill>
                  <a:srgbClr val="FFFFFF"/>
                </a:solidFill>
              </a:rPr>
              <a:t>Privatization </a:t>
            </a:r>
            <a:r>
              <a:rPr lang="en" sz="2400">
                <a:solidFill>
                  <a:srgbClr val="FFFFFF"/>
                </a:solidFill>
              </a:rPr>
              <a:t>  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953000" y="1437775"/>
            <a:ext cx="3769800" cy="328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30000"/>
              </a:lnSpc>
              <a:spcBef>
                <a:spcPts val="0"/>
              </a:spcBef>
              <a:buSzPct val="100000"/>
              <a:buChar char="●"/>
            </a:pPr>
            <a:r>
              <a:rPr lang="en" sz="1800" b="1"/>
              <a:t>Financing the increasing fiscal deficit.</a:t>
            </a:r>
          </a:p>
          <a:p>
            <a:pPr marL="457200" lvl="0" indent="-342900" rtl="0">
              <a:lnSpc>
                <a:spcPct val="130000"/>
              </a:lnSpc>
              <a:spcBef>
                <a:spcPts val="0"/>
              </a:spcBef>
              <a:buSzPct val="100000"/>
              <a:buChar char="●"/>
            </a:pPr>
            <a:r>
              <a:rPr lang="en" sz="1800" b="1"/>
              <a:t>For retrieving govt. Debt.</a:t>
            </a:r>
          </a:p>
          <a:p>
            <a:pPr marL="457200" lvl="0" indent="-342900" rtl="0">
              <a:lnSpc>
                <a:spcPct val="130000"/>
              </a:lnSpc>
              <a:spcBef>
                <a:spcPts val="0"/>
              </a:spcBef>
              <a:buSzPct val="100000"/>
              <a:buChar char="●"/>
            </a:pPr>
            <a:r>
              <a:rPr lang="en" sz="1800" b="1"/>
              <a:t>To concentrate more on social programmes.</a:t>
            </a:r>
          </a:p>
          <a:p>
            <a:pPr marL="457200" lvl="0" indent="-342900">
              <a:lnSpc>
                <a:spcPct val="130000"/>
              </a:lnSpc>
              <a:spcBef>
                <a:spcPts val="0"/>
              </a:spcBef>
              <a:buSzPct val="100000"/>
              <a:buChar char="●"/>
            </a:pPr>
            <a:r>
              <a:rPr lang="en" sz="1800" b="1"/>
              <a:t>Financing large scale infrastructure development.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265500" y="1612150"/>
            <a:ext cx="4045200" cy="1789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 - RESERVATIONS</a:t>
            </a:r>
          </a:p>
        </p:txBody>
      </p:sp>
      <p:pic>
        <p:nvPicPr>
          <p:cNvPr id="140" name="Shape 140" descr="downloa1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1225" y="1327475"/>
            <a:ext cx="3547199" cy="26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621625" y="154400"/>
            <a:ext cx="8181600" cy="131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 b="1">
                <a:latin typeface="Amatic SC"/>
                <a:ea typeface="Amatic SC"/>
                <a:cs typeface="Amatic SC"/>
                <a:sym typeface="Amatic SC"/>
              </a:rPr>
              <a:t>INDUSTRIES RESERVED FOR PSUs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822150" y="1277350"/>
            <a:ext cx="2626800" cy="80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</a:rPr>
              <a:t>BEFORE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5546550" y="1277350"/>
            <a:ext cx="2626800" cy="80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AFTER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421100" y="2149650"/>
            <a:ext cx="3589500" cy="23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</a:rPr>
              <a:t>A TOTAL OF 17 INDUSTRIES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</a:rPr>
              <a:t>WERE EXCLUSIVELY UNDER PUBLIC SECTOR.</a:t>
            </a:r>
          </a:p>
          <a:p>
            <a:pPr lvl="0">
              <a:spcBef>
                <a:spcPts val="0"/>
              </a:spcBef>
              <a:buNone/>
            </a:pPr>
            <a:endParaRPr sz="1800" b="1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</a:rPr>
              <a:t>Eg:-MINING OF IRON ORE,COPPER,ATOMIC ENERGY ETC.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4993100" y="2149650"/>
            <a:ext cx="3589500" cy="23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/>
              <a:t>THIS NUMBER WAS REDUCED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b="1"/>
              <a:t>TO 8 AFTER 1991.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CURRENTLY THE NUMBER HAS REDUCED TO 2.</a:t>
            </a:r>
          </a:p>
          <a:p>
            <a:pPr lvl="0" rtl="0">
              <a:spcBef>
                <a:spcPts val="0"/>
              </a:spcBef>
              <a:buNone/>
            </a:pPr>
            <a:endParaRPr sz="1800" b="1"/>
          </a:p>
          <a:p>
            <a:pPr lvl="0">
              <a:spcBef>
                <a:spcPts val="0"/>
              </a:spcBef>
              <a:buNone/>
            </a:pPr>
            <a:r>
              <a:rPr lang="en" sz="1800" b="1"/>
              <a:t>Eg:-ATOMIC ENERGY,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        RAIL TRANSPORT.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521525" y="1889700"/>
            <a:ext cx="8282400" cy="151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CLASSIFICATION OF PSUs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504675" y="449375"/>
            <a:ext cx="7936500" cy="414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533400" rtl="0">
              <a:lnSpc>
                <a:spcPct val="200000"/>
              </a:lnSpc>
              <a:spcBef>
                <a:spcPts val="0"/>
              </a:spcBef>
              <a:buSzPct val="100000"/>
              <a:buChar char="★"/>
            </a:pPr>
            <a:r>
              <a:rPr lang="en" sz="4800" b="1"/>
              <a:t>MAHARATNA</a:t>
            </a:r>
          </a:p>
          <a:p>
            <a:pPr marL="457200" lvl="0" indent="-533400" rtl="0">
              <a:lnSpc>
                <a:spcPct val="200000"/>
              </a:lnSpc>
              <a:spcBef>
                <a:spcPts val="0"/>
              </a:spcBef>
              <a:buSzPct val="100000"/>
              <a:buChar char="★"/>
            </a:pPr>
            <a:r>
              <a:rPr lang="en" sz="4800" b="1"/>
              <a:t>NAVRATNA</a:t>
            </a:r>
          </a:p>
          <a:p>
            <a:pPr marL="457200" lvl="0" indent="-533400">
              <a:lnSpc>
                <a:spcPct val="200000"/>
              </a:lnSpc>
              <a:spcBef>
                <a:spcPts val="0"/>
              </a:spcBef>
              <a:buSzPct val="100000"/>
              <a:buChar char="★"/>
            </a:pPr>
            <a:r>
              <a:rPr lang="en" sz="4800" b="1"/>
              <a:t>MINIRATNA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ctrTitle"/>
          </p:nvPr>
        </p:nvSpPr>
        <p:spPr>
          <a:xfrm>
            <a:off x="411175" y="501625"/>
            <a:ext cx="8282400" cy="130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>
                <a:latin typeface="Amatic SC"/>
                <a:ea typeface="Amatic SC"/>
                <a:cs typeface="Amatic SC"/>
                <a:sym typeface="Amatic SC"/>
              </a:rPr>
              <a:t>MEMORANDUM OF UNDERSTANDING</a:t>
            </a:r>
          </a:p>
          <a:p>
            <a:pPr lvl="0">
              <a:spcBef>
                <a:spcPts val="0"/>
              </a:spcBef>
              <a:buNone/>
            </a:pPr>
            <a:r>
              <a:rPr lang="en" sz="4800" b="1">
                <a:latin typeface="Amatic SC"/>
                <a:ea typeface="Amatic SC"/>
                <a:cs typeface="Amatic SC"/>
                <a:sym typeface="Amatic SC"/>
              </a:rPr>
              <a:t>(MOU)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340900" y="2901625"/>
            <a:ext cx="8352600" cy="13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sz="2400" b="1"/>
              <a:t>Bilateral or Multilateral agreement between the PSUs and the Administrative Ministries.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5650" y="946475"/>
            <a:ext cx="4045200" cy="295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 b="1">
                <a:latin typeface="Amatic SC"/>
                <a:ea typeface="Amatic SC"/>
                <a:cs typeface="Amatic SC"/>
                <a:sym typeface="Amatic SC"/>
              </a:rPr>
              <a:t>PUBLIC SECTOR ENTERPRISES</a:t>
            </a:r>
          </a:p>
        </p:txBody>
      </p:sp>
      <p:pic>
        <p:nvPicPr>
          <p:cNvPr id="64" name="Shape 64" descr="p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825" y="734475"/>
            <a:ext cx="4441300" cy="31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521525" y="1889700"/>
            <a:ext cx="8282400" cy="151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b="1">
                <a:latin typeface="Amatic SC"/>
                <a:ea typeface="Amatic SC"/>
                <a:cs typeface="Amatic SC"/>
                <a:sym typeface="Amatic SC"/>
              </a:rPr>
              <a:t>IMPACT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/>
        </p:nvSpPr>
        <p:spPr>
          <a:xfrm>
            <a:off x="661750" y="1086800"/>
            <a:ext cx="4421700" cy="40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SzPct val="100000"/>
              <a:buChar char="●"/>
            </a:pPr>
            <a:r>
              <a:rPr lang="en" sz="3000" b="1" dirty="0"/>
              <a:t> Improved Efficiency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SzPct val="100000"/>
              <a:buChar char="●"/>
            </a:pPr>
            <a:r>
              <a:rPr lang="en" sz="3000" b="1" dirty="0"/>
              <a:t>More Investments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SzPct val="100000"/>
              <a:buChar char="●"/>
            </a:pPr>
            <a:r>
              <a:rPr lang="en" sz="3000" b="1" dirty="0"/>
              <a:t>Hike In Salary</a:t>
            </a:r>
          </a:p>
          <a:p>
            <a:pPr marL="457200" lvl="0" indent="-419100" algn="r" rtl="0">
              <a:lnSpc>
                <a:spcPct val="130000"/>
              </a:lnSpc>
              <a:spcBef>
                <a:spcPts val="0"/>
              </a:spcBef>
              <a:buSzPct val="100000"/>
              <a:buChar char="●"/>
            </a:pPr>
            <a:r>
              <a:rPr lang="en" sz="3000" b="1" dirty="0"/>
              <a:t>Better Utilisation Of Funds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SzPct val="100000"/>
              <a:buChar char="●"/>
            </a:pPr>
            <a:r>
              <a:rPr lang="en" sz="3000" b="1" dirty="0"/>
              <a:t>More Transparency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2496550" y="152400"/>
            <a:ext cx="3489000" cy="58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>
                <a:latin typeface="Amatic SC"/>
                <a:ea typeface="Amatic SC"/>
                <a:cs typeface="Amatic SC"/>
                <a:sym typeface="Amatic SC"/>
              </a:rPr>
              <a:t>POSITIVE</a:t>
            </a:r>
          </a:p>
        </p:txBody>
      </p:sp>
      <p:pic>
        <p:nvPicPr>
          <p:cNvPr id="177" name="Shape 177" descr="images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850" y="2029200"/>
            <a:ext cx="29527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150250" y="886325"/>
            <a:ext cx="4371600" cy="419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3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000" b="1" dirty="0">
                <a:solidFill>
                  <a:srgbClr val="FFFFFF"/>
                </a:solidFill>
              </a:rPr>
              <a:t>Created economic disparities</a:t>
            </a:r>
          </a:p>
          <a:p>
            <a:pPr marL="457200" lvl="0" indent="-355600" rtl="0">
              <a:lnSpc>
                <a:spcPct val="13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000" b="1" dirty="0">
                <a:solidFill>
                  <a:srgbClr val="FFFFFF"/>
                </a:solidFill>
              </a:rPr>
              <a:t>Although improvement in PSUs  Disinvestment continued</a:t>
            </a:r>
          </a:p>
          <a:p>
            <a:pPr marL="457200" lvl="0" indent="-355600" rtl="0">
              <a:lnSpc>
                <a:spcPct val="13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000" b="1" dirty="0">
                <a:solidFill>
                  <a:srgbClr val="FFFFFF"/>
                </a:solidFill>
              </a:rPr>
              <a:t>Ignored social development and benefits</a:t>
            </a:r>
          </a:p>
          <a:p>
            <a:pPr marL="457200" lvl="0" indent="-355600" rtl="0">
              <a:lnSpc>
                <a:spcPct val="13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000" b="1" dirty="0">
                <a:solidFill>
                  <a:srgbClr val="FFFFFF"/>
                </a:solidFill>
              </a:rPr>
              <a:t>Underemployment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buNone/>
            </a:pPr>
            <a:endParaRPr sz="2000" b="1" dirty="0">
              <a:solidFill>
                <a:srgbClr val="FFFFFF"/>
              </a:solidFill>
            </a:endParaRPr>
          </a:p>
          <a:p>
            <a:pPr lvl="0" rtl="0">
              <a:lnSpc>
                <a:spcPct val="130000"/>
              </a:lnSpc>
              <a:spcBef>
                <a:spcPts val="0"/>
              </a:spcBef>
              <a:buNone/>
            </a:pPr>
            <a:endParaRPr sz="2000" b="1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4762425" y="886325"/>
            <a:ext cx="4421700" cy="40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30000"/>
              </a:lnSpc>
              <a:spcBef>
                <a:spcPts val="0"/>
              </a:spcBef>
              <a:buSzPct val="90000"/>
              <a:buChar char="●"/>
            </a:pPr>
            <a:r>
              <a:rPr lang="en" sz="2000" b="1"/>
              <a:t>Govt should have evolved a policy on reforms in public sector rather than only disinvestment</a:t>
            </a:r>
          </a:p>
          <a:p>
            <a:pPr marL="457200" lvl="0" indent="-342900" rtl="0">
              <a:lnSpc>
                <a:spcPct val="130000"/>
              </a:lnSpc>
              <a:spcBef>
                <a:spcPts val="0"/>
              </a:spcBef>
              <a:buSzPct val="90000"/>
              <a:buChar char="●"/>
            </a:pPr>
            <a:r>
              <a:rPr lang="en" sz="2000" b="1"/>
              <a:t>Increase the competition</a:t>
            </a:r>
          </a:p>
          <a:p>
            <a:pPr marL="457200" lvl="0" indent="-342900" rtl="0">
              <a:lnSpc>
                <a:spcPct val="130000"/>
              </a:lnSpc>
              <a:spcBef>
                <a:spcPts val="0"/>
              </a:spcBef>
              <a:buSzPct val="90000"/>
              <a:buChar char="●"/>
            </a:pPr>
            <a:r>
              <a:rPr lang="en" sz="2000" b="1"/>
              <a:t>Increase the standard of public sector enterprises to manage the competition from both domestic and foreign competitors.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591550" y="304800"/>
            <a:ext cx="3489000" cy="36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DEMERITS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4934950" y="304800"/>
            <a:ext cx="3489000" cy="36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>
                <a:latin typeface="Amatic SC"/>
                <a:ea typeface="Amatic SC"/>
                <a:cs typeface="Amatic SC"/>
                <a:sym typeface="Amatic SC"/>
              </a:rPr>
              <a:t>SUGGESTIONS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45325" y="1889700"/>
            <a:ext cx="8282400" cy="151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2743200" lvl="0" indent="0" algn="l">
              <a:spcBef>
                <a:spcPts val="0"/>
              </a:spcBef>
              <a:buNone/>
            </a:pPr>
            <a:r>
              <a:rPr lang="en" sz="6000" b="1">
                <a:latin typeface="Amatic SC"/>
                <a:ea typeface="Amatic SC"/>
                <a:cs typeface="Amatic SC"/>
                <a:sym typeface="Amatic SC"/>
              </a:rPr>
              <a:t>CONCLUSION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 descr="i1mages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285750"/>
            <a:ext cx="3171825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884900" y="2281400"/>
            <a:ext cx="7480200" cy="246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20000"/>
              </a:lnSpc>
              <a:spcBef>
                <a:spcPts val="0"/>
              </a:spcBef>
              <a:buSzPct val="100000"/>
              <a:buFont typeface="Comic Sans MS"/>
              <a:buChar char="●"/>
            </a:pPr>
            <a:r>
              <a:rPr lang="en" sz="2400" b="1">
                <a:latin typeface="Comic Sans MS"/>
                <a:ea typeface="Comic Sans MS"/>
                <a:cs typeface="Comic Sans MS"/>
                <a:sym typeface="Comic Sans MS"/>
              </a:rPr>
              <a:t>GOVERNMENT CONTROLLED  TO MARKET DRIVEN</a:t>
            </a:r>
          </a:p>
          <a:p>
            <a:pPr marL="457200" lvl="0" indent="-381000">
              <a:lnSpc>
                <a:spcPct val="120000"/>
              </a:lnSpc>
              <a:spcBef>
                <a:spcPts val="0"/>
              </a:spcBef>
              <a:buSzPct val="100000"/>
              <a:buChar char="●"/>
            </a:pPr>
            <a:r>
              <a:rPr lang="en" sz="2400" b="1">
                <a:latin typeface="Comic Sans MS"/>
                <a:ea typeface="Comic Sans MS"/>
                <a:cs typeface="Comic Sans MS"/>
                <a:sym typeface="Comic Sans MS"/>
              </a:rPr>
              <a:t>EFFICIENCY, TECHNOLOGY ADVANCEMENTS  </a:t>
            </a:r>
            <a:r>
              <a:rPr lang="en"/>
              <a:t> 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521525" y="1889700"/>
            <a:ext cx="8282400" cy="151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 b="1">
                <a:latin typeface="Amatic SC"/>
                <a:ea typeface="Amatic SC"/>
                <a:cs typeface="Amatic SC"/>
                <a:sym typeface="Amatic SC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53975" y="1388475"/>
            <a:ext cx="4045200" cy="1789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b="1">
                <a:latin typeface="Amatic SC"/>
                <a:ea typeface="Amatic SC"/>
                <a:cs typeface="Amatic SC"/>
                <a:sym typeface="Amatic SC"/>
              </a:rPr>
              <a:t>OBJECTIVES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4294967295"/>
          </p:nvPr>
        </p:nvSpPr>
        <p:spPr>
          <a:xfrm>
            <a:off x="4873375" y="367325"/>
            <a:ext cx="4045200" cy="46236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INFRASTRUCTURE DEVELOPMENT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BALANCED REGIONAL DEVELOPMENT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EMPLOYMENT GENERATION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WELFARE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521525" y="1889700"/>
            <a:ext cx="8282400" cy="151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>
                <a:latin typeface="Amatic SC"/>
                <a:ea typeface="Amatic SC"/>
                <a:cs typeface="Amatic SC"/>
                <a:sym typeface="Amatic SC"/>
              </a:rPr>
              <a:t>PRE - LIBERALISATION ERA</a:t>
            </a:r>
          </a:p>
          <a:p>
            <a:pPr lvl="0">
              <a:spcBef>
                <a:spcPts val="0"/>
              </a:spcBef>
              <a:buNone/>
            </a:pPr>
            <a:r>
              <a:rPr lang="en" sz="4800" b="1">
                <a:latin typeface="Amatic SC"/>
                <a:ea typeface="Amatic SC"/>
                <a:cs typeface="Amatic SC"/>
                <a:sym typeface="Amatic SC"/>
              </a:rPr>
              <a:t>(1947 - 1991)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500425" y="488750"/>
            <a:ext cx="8282400" cy="130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>
                <a:latin typeface="Amatic SC"/>
                <a:ea typeface="Amatic SC"/>
                <a:cs typeface="Amatic SC"/>
                <a:sym typeface="Amatic SC"/>
              </a:rPr>
              <a:t>ADVENT OF PUBLIC SECTOR ENTERPRISES</a:t>
            </a:r>
          </a:p>
          <a:p>
            <a:pPr lvl="0">
              <a:spcBef>
                <a:spcPts val="0"/>
              </a:spcBef>
              <a:buNone/>
            </a:pPr>
            <a:r>
              <a:rPr lang="en" sz="4800" b="1">
                <a:latin typeface="Amatic SC"/>
                <a:ea typeface="Amatic SC"/>
                <a:cs typeface="Amatic SC"/>
                <a:sym typeface="Amatic SC"/>
              </a:rPr>
              <a:t>POST INDEPENDENCE</a:t>
            </a:r>
            <a:r>
              <a:rPr lang="en" sz="4800"/>
              <a:t> 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199100" y="2510600"/>
            <a:ext cx="8683200" cy="25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buNone/>
            </a:pPr>
            <a:endParaRPr sz="2400" b="1"/>
          </a:p>
          <a:p>
            <a:pPr lvl="0" rtl="0">
              <a:lnSpc>
                <a:spcPct val="130000"/>
              </a:lnSpc>
              <a:spcBef>
                <a:spcPts val="0"/>
              </a:spcBef>
              <a:buNone/>
            </a:pPr>
            <a:endParaRPr sz="2400" b="1"/>
          </a:p>
          <a:p>
            <a:pPr lvl="0" rtl="0">
              <a:lnSpc>
                <a:spcPct val="130000"/>
              </a:lnSpc>
              <a:spcBef>
                <a:spcPts val="0"/>
              </a:spcBef>
              <a:buNone/>
            </a:pPr>
            <a:endParaRPr sz="2400" b="1"/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endParaRPr sz="2400" b="1"/>
          </a:p>
        </p:txBody>
      </p:sp>
      <p:sp>
        <p:nvSpPr>
          <p:cNvPr id="82" name="Shape 82"/>
          <p:cNvSpPr txBox="1"/>
          <p:nvPr/>
        </p:nvSpPr>
        <p:spPr>
          <a:xfrm>
            <a:off x="276500" y="3179000"/>
            <a:ext cx="8528400" cy="5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1155CC"/>
                </a:solidFill>
              </a:rPr>
              <a:t>INSTRUMENT FOR SELF-RELIANT ECONOMIC GROWTH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500425" y="488750"/>
            <a:ext cx="8282400" cy="130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>
                <a:latin typeface="Amatic SC"/>
                <a:ea typeface="Amatic SC"/>
                <a:cs typeface="Amatic SC"/>
                <a:sym typeface="Amatic SC"/>
              </a:rPr>
              <a:t>ROLE PLAYED BY THE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800" b="1">
                <a:latin typeface="Amatic SC"/>
                <a:ea typeface="Amatic SC"/>
                <a:cs typeface="Amatic SC"/>
                <a:sym typeface="Amatic SC"/>
              </a:rPr>
              <a:t> PUBLIC SECTOR ENTERPRISES </a:t>
            </a:r>
            <a:r>
              <a:rPr lang="en" sz="4800"/>
              <a:t> 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681750" y="2340150"/>
            <a:ext cx="7780500" cy="230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30000"/>
              </a:lnSpc>
              <a:spcBef>
                <a:spcPts val="0"/>
              </a:spcBef>
              <a:buSzPct val="100000"/>
              <a:buChar char="●"/>
            </a:pPr>
            <a:r>
              <a:rPr lang="en" sz="1800" b="1">
                <a:solidFill>
                  <a:srgbClr val="333333"/>
                </a:solidFill>
                <a:highlight>
                  <a:srgbClr val="FFFFFF"/>
                </a:highlight>
              </a:rPr>
              <a:t>Development of Infrastructure and Heavy Industries</a:t>
            </a:r>
          </a:p>
          <a:p>
            <a:pPr marL="914400" lvl="1" indent="-342900" rtl="0">
              <a:lnSpc>
                <a:spcPct val="130000"/>
              </a:lnSpc>
              <a:spcBef>
                <a:spcPts val="0"/>
              </a:spcBef>
              <a:buClr>
                <a:srgbClr val="333333"/>
              </a:buClr>
              <a:buSzPct val="100000"/>
              <a:buChar char="○"/>
            </a:pPr>
            <a:r>
              <a:rPr lang="en" sz="1800" b="1">
                <a:solidFill>
                  <a:srgbClr val="333333"/>
                </a:solidFill>
              </a:rPr>
              <a:t>Steel Authority of India Limited (SAIL) - 1974</a:t>
            </a:r>
          </a:p>
          <a:p>
            <a:pPr marL="914400" lvl="1" indent="-342900" rtl="0">
              <a:lnSpc>
                <a:spcPct val="130000"/>
              </a:lnSpc>
              <a:spcBef>
                <a:spcPts val="0"/>
              </a:spcBef>
              <a:buClr>
                <a:srgbClr val="333333"/>
              </a:buClr>
              <a:buSzPct val="100000"/>
              <a:buChar char="○"/>
            </a:pPr>
            <a:r>
              <a:rPr lang="en" sz="1800" b="1">
                <a:solidFill>
                  <a:srgbClr val="333333"/>
                </a:solidFill>
                <a:highlight>
                  <a:srgbClr val="FFFFFF"/>
                </a:highlight>
              </a:rPr>
              <a:t>Rourkela Steel Plant (1954)</a:t>
            </a:r>
          </a:p>
          <a:p>
            <a:pPr marL="914400" lvl="1" indent="-342900" rtl="0">
              <a:lnSpc>
                <a:spcPct val="130000"/>
              </a:lnSpc>
              <a:spcBef>
                <a:spcPts val="0"/>
              </a:spcBef>
              <a:buClr>
                <a:srgbClr val="333333"/>
              </a:buClr>
              <a:buSzPct val="100000"/>
              <a:buChar char="○"/>
            </a:pPr>
            <a:r>
              <a:rPr lang="en" sz="1800" b="1">
                <a:solidFill>
                  <a:srgbClr val="333333"/>
                </a:solidFill>
                <a:highlight>
                  <a:srgbClr val="FFFFFF"/>
                </a:highlight>
              </a:rPr>
              <a:t>Bhilai Steel Plant (1955)</a:t>
            </a:r>
          </a:p>
          <a:p>
            <a:pPr marL="914400" lvl="1" indent="-342900" rtl="0">
              <a:lnSpc>
                <a:spcPct val="130000"/>
              </a:lnSpc>
              <a:spcBef>
                <a:spcPts val="0"/>
              </a:spcBef>
              <a:buClr>
                <a:srgbClr val="333333"/>
              </a:buClr>
              <a:buSzPct val="100000"/>
              <a:buChar char="○"/>
            </a:pPr>
            <a:r>
              <a:rPr lang="en" sz="1800" b="1">
                <a:solidFill>
                  <a:srgbClr val="333333"/>
                </a:solidFill>
                <a:highlight>
                  <a:srgbClr val="FFFFFF"/>
                </a:highlight>
              </a:rPr>
              <a:t>Durgapur Steel Plant (1956)</a:t>
            </a:r>
          </a:p>
          <a:p>
            <a:pPr marL="457200" lvl="0" indent="0" rtl="0">
              <a:lnSpc>
                <a:spcPct val="130000"/>
              </a:lnSpc>
              <a:spcBef>
                <a:spcPts val="0"/>
              </a:spcBef>
              <a:buNone/>
            </a:pPr>
            <a:endParaRPr sz="1800" b="1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524" y="3202399"/>
            <a:ext cx="3092174" cy="163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381000" y="661800"/>
            <a:ext cx="8382000" cy="381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3000" b="1">
                <a:solidFill>
                  <a:srgbClr val="333333"/>
                </a:solidFill>
                <a:highlight>
                  <a:srgbClr val="FFFFFF"/>
                </a:highlight>
              </a:rPr>
              <a:t> Regional Balance 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SzPct val="100000"/>
              <a:buChar char="●"/>
            </a:pPr>
            <a:r>
              <a:rPr lang="en" sz="3000" b="1">
                <a:solidFill>
                  <a:srgbClr val="333333"/>
                </a:solidFill>
                <a:highlight>
                  <a:srgbClr val="FFFFFF"/>
                </a:highlight>
              </a:rPr>
              <a:t>Strong Industrial Base 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SzPct val="100000"/>
              <a:buChar char="●"/>
            </a:pPr>
            <a:r>
              <a:rPr lang="en" sz="3000" b="1">
                <a:solidFill>
                  <a:srgbClr val="333333"/>
                </a:solidFill>
                <a:highlight>
                  <a:srgbClr val="FFFFFF"/>
                </a:highlight>
              </a:rPr>
              <a:t>Import Substitution &amp; Export Promotion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SzPct val="100000"/>
              <a:buChar char="●"/>
            </a:pPr>
            <a:r>
              <a:rPr lang="en" sz="3000" b="1">
                <a:solidFill>
                  <a:srgbClr val="333333"/>
                </a:solidFill>
                <a:highlight>
                  <a:srgbClr val="FFFFFF"/>
                </a:highlight>
              </a:rPr>
              <a:t>Concentration Of Economic Power</a:t>
            </a:r>
          </a:p>
          <a:p>
            <a:pPr marL="457200" lvl="0" indent="-41910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SzPct val="100000"/>
              <a:buChar char="●"/>
            </a:pPr>
            <a:r>
              <a:rPr lang="en" sz="3000" b="1">
                <a:solidFill>
                  <a:srgbClr val="333333"/>
                </a:solidFill>
                <a:highlight>
                  <a:srgbClr val="FFFFFF"/>
                </a:highlight>
              </a:rPr>
              <a:t>Self - Reliance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 title="Evolution Of PSU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51225" cy="480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1183100" y="4555950"/>
            <a:ext cx="6817800" cy="3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Source:- Public Survey Report (2015-16)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09725" y="1727850"/>
            <a:ext cx="8753400" cy="168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 PROBLEM FACED IN THE GOVERNANCE OF PSUs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</a:t>
            </a:r>
            <a:r>
              <a:rPr lang="en" sz="3000"/>
              <a:t>ROADMAP TO ECONOMIC REFORMS)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770</Words>
  <Application>Microsoft Office PowerPoint</Application>
  <PresentationFormat>On-screen Show (16:9)</PresentationFormat>
  <Paragraphs>123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Comic Sans MS</vt:lpstr>
      <vt:lpstr>Amatic SC</vt:lpstr>
      <vt:lpstr>Source Code Pro</vt:lpstr>
      <vt:lpstr>Oswald</vt:lpstr>
      <vt:lpstr>modern-writer</vt:lpstr>
      <vt:lpstr>CHANGE IN ROLE OF PUBLIC SECTOR ENTERPRISES IN INDIA </vt:lpstr>
      <vt:lpstr>PUBLIC SECTOR ENTERPRISES</vt:lpstr>
      <vt:lpstr>OBJECTIVES</vt:lpstr>
      <vt:lpstr>PRE - LIBERALISATION ERA (1947 - 1991)</vt:lpstr>
      <vt:lpstr>ADVENT OF PUBLIC SECTOR ENTERPRISES POST INDEPENDENCE </vt:lpstr>
      <vt:lpstr>ROLE PLAYED BY THE  PUBLIC SECTOR ENTERPRISES  </vt:lpstr>
      <vt:lpstr>PowerPoint Presentation</vt:lpstr>
      <vt:lpstr>PowerPoint Presentation</vt:lpstr>
      <vt:lpstr> PROBLEM FACED IN THE GOVERNANCE OF PSUs (ROADMAP TO ECONOMIC REFORMS)</vt:lpstr>
      <vt:lpstr>PowerPoint Presentation</vt:lpstr>
      <vt:lpstr>PowerPoint Presentation</vt:lpstr>
      <vt:lpstr>POST - LIBERALISATION ERA (1991 - PRESENT)</vt:lpstr>
      <vt:lpstr>DISINVESTMENT</vt:lpstr>
      <vt:lpstr>PowerPoint Presentation</vt:lpstr>
      <vt:lpstr>DE - RESERVATIONS</vt:lpstr>
      <vt:lpstr>PowerPoint Presentation</vt:lpstr>
      <vt:lpstr>CLASSIFICATION OF PSUs</vt:lpstr>
      <vt:lpstr>PowerPoint Presentation</vt:lpstr>
      <vt:lpstr>MEMORANDUM OF UNDERSTANDING (MOU)</vt:lpstr>
      <vt:lpstr>IMPACT</vt:lpstr>
      <vt:lpstr>PowerPoint Presentation</vt:lpstr>
      <vt:lpstr>PowerPoint Presentation</vt:lpstr>
      <vt:lpstr>CONCLUSION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IN ROLE OF PUBLIC SECTOR ENTERPRISES IN INDIA </dc:title>
  <cp:lastModifiedBy>FRIENDS</cp:lastModifiedBy>
  <cp:revision>3</cp:revision>
  <dcterms:modified xsi:type="dcterms:W3CDTF">2017-04-17T09:19:22Z</dcterms:modified>
</cp:coreProperties>
</file>