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89" r:id="rId5"/>
    <p:sldId id="269" r:id="rId6"/>
    <p:sldId id="267" r:id="rId7"/>
    <p:sldId id="265" r:id="rId8"/>
    <p:sldId id="266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70" r:id="rId17"/>
    <p:sldId id="260" r:id="rId18"/>
    <p:sldId id="261" r:id="rId19"/>
    <p:sldId id="268" r:id="rId20"/>
    <p:sldId id="264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6" autoAdjust="0"/>
    <p:restoredTop sz="94578" autoAdjust="0"/>
  </p:normalViewPr>
  <p:slideViewPr>
    <p:cSldViewPr>
      <p:cViewPr varScale="1">
        <p:scale>
          <a:sx n="42" d="100"/>
          <a:sy n="42" d="100"/>
        </p:scale>
        <p:origin x="-91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Public Sector (in %)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first plan 1951-56</c:v>
                </c:pt>
                <c:pt idx="1">
                  <c:v>second plan 1956-61</c:v>
                </c:pt>
                <c:pt idx="2">
                  <c:v>third plan 1961-66</c:v>
                </c:pt>
                <c:pt idx="3">
                  <c:v>fourth plan 1969-74</c:v>
                </c:pt>
                <c:pt idx="4">
                  <c:v>fifth plan 1974-78</c:v>
                </c:pt>
                <c:pt idx="5">
                  <c:v>sixth plan 1980-85</c:v>
                </c:pt>
                <c:pt idx="6">
                  <c:v>seventh plan 1985-90</c:v>
                </c:pt>
                <c:pt idx="7">
                  <c:v>eightplan 1992-97</c:v>
                </c:pt>
                <c:pt idx="8">
                  <c:v>ninth plan 1997-02</c:v>
                </c:pt>
                <c:pt idx="9">
                  <c:v>tenth plan 2002-07</c:v>
                </c:pt>
                <c:pt idx="10">
                  <c:v>eleventh plan 2011-12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46</c:v>
                </c:pt>
                <c:pt idx="1">
                  <c:v>54</c:v>
                </c:pt>
                <c:pt idx="2">
                  <c:v>63</c:v>
                </c:pt>
                <c:pt idx="3">
                  <c:v>61</c:v>
                </c:pt>
                <c:pt idx="4">
                  <c:v>58</c:v>
                </c:pt>
                <c:pt idx="5">
                  <c:v>53</c:v>
                </c:pt>
                <c:pt idx="6">
                  <c:v>48</c:v>
                </c:pt>
                <c:pt idx="7">
                  <c:v>45</c:v>
                </c:pt>
                <c:pt idx="8">
                  <c:v>33</c:v>
                </c:pt>
                <c:pt idx="9">
                  <c:v>24</c:v>
                </c:pt>
                <c:pt idx="10">
                  <c:v>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private Sector (in %)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first plan 1951-56</c:v>
                </c:pt>
                <c:pt idx="1">
                  <c:v>second plan 1956-61</c:v>
                </c:pt>
                <c:pt idx="2">
                  <c:v>third plan 1961-66</c:v>
                </c:pt>
                <c:pt idx="3">
                  <c:v>fourth plan 1969-74</c:v>
                </c:pt>
                <c:pt idx="4">
                  <c:v>fifth plan 1974-78</c:v>
                </c:pt>
                <c:pt idx="5">
                  <c:v>sixth plan 1980-85</c:v>
                </c:pt>
                <c:pt idx="6">
                  <c:v>seventh plan 1985-90</c:v>
                </c:pt>
                <c:pt idx="7">
                  <c:v>eightplan 1992-97</c:v>
                </c:pt>
                <c:pt idx="8">
                  <c:v>ninth plan 1997-02</c:v>
                </c:pt>
                <c:pt idx="9">
                  <c:v>tenth plan 2002-07</c:v>
                </c:pt>
                <c:pt idx="10">
                  <c:v>eleventh plan 2011-12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54</c:v>
                </c:pt>
                <c:pt idx="1">
                  <c:v>46</c:v>
                </c:pt>
                <c:pt idx="2">
                  <c:v>37</c:v>
                </c:pt>
                <c:pt idx="3">
                  <c:v>39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55</c:v>
                </c:pt>
                <c:pt idx="8">
                  <c:v>67</c:v>
                </c:pt>
                <c:pt idx="9">
                  <c:v>76</c:v>
                </c:pt>
                <c:pt idx="10">
                  <c:v>78</c:v>
                </c:pt>
              </c:numCache>
            </c:numRef>
          </c:val>
        </c:ser>
        <c:axId val="125813120"/>
        <c:axId val="125814656"/>
      </c:barChart>
      <c:catAx>
        <c:axId val="125813120"/>
        <c:scaling>
          <c:orientation val="minMax"/>
        </c:scaling>
        <c:axPos val="b"/>
        <c:tickLblPos val="nextTo"/>
        <c:crossAx val="125814656"/>
        <c:crosses val="autoZero"/>
        <c:auto val="1"/>
        <c:lblAlgn val="ctr"/>
        <c:lblOffset val="100"/>
      </c:catAx>
      <c:valAx>
        <c:axId val="125814656"/>
        <c:scaling>
          <c:orientation val="minMax"/>
        </c:scaling>
        <c:axPos val="l"/>
        <c:majorGridlines/>
        <c:numFmt formatCode="General" sourceLinked="1"/>
        <c:tickLblPos val="nextTo"/>
        <c:crossAx val="1258131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plotArea>
      <c:layout>
        <c:manualLayout>
          <c:layoutTarget val="inner"/>
          <c:xMode val="edge"/>
          <c:yMode val="edge"/>
          <c:x val="0.1514902334577185"/>
          <c:y val="5.6180446194225721E-2"/>
          <c:w val="0.57779850469848137"/>
          <c:h val="0.9154168853893260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investment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1980-81</c:v>
                </c:pt>
                <c:pt idx="1">
                  <c:v>2000-01</c:v>
                </c:pt>
                <c:pt idx="2">
                  <c:v>2005-06</c:v>
                </c:pt>
                <c:pt idx="3">
                  <c:v>2011-12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18207</c:v>
                </c:pt>
                <c:pt idx="1">
                  <c:v>331401</c:v>
                </c:pt>
                <c:pt idx="2">
                  <c:v>581250</c:v>
                </c:pt>
                <c:pt idx="3">
                  <c:v>729228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 after tax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1980-81</c:v>
                </c:pt>
                <c:pt idx="1">
                  <c:v>2000-01</c:v>
                </c:pt>
                <c:pt idx="2">
                  <c:v>2005-06</c:v>
                </c:pt>
                <c:pt idx="3">
                  <c:v>2011-12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-203</c:v>
                </c:pt>
                <c:pt idx="1">
                  <c:v>15653</c:v>
                </c:pt>
                <c:pt idx="2">
                  <c:v>69536</c:v>
                </c:pt>
                <c:pt idx="3">
                  <c:v>97512</c:v>
                </c:pt>
              </c:numCache>
            </c:numRef>
          </c:val>
        </c:ser>
        <c:axId val="122906496"/>
        <c:axId val="123057280"/>
      </c:barChart>
      <c:catAx>
        <c:axId val="122906496"/>
        <c:scaling>
          <c:orientation val="minMax"/>
        </c:scaling>
        <c:axPos val="b"/>
        <c:tickLblPos val="nextTo"/>
        <c:crossAx val="123057280"/>
        <c:crosses val="autoZero"/>
        <c:auto val="1"/>
        <c:lblAlgn val="ctr"/>
        <c:lblOffset val="100"/>
      </c:catAx>
      <c:valAx>
        <c:axId val="123057280"/>
        <c:scaling>
          <c:orientation val="minMax"/>
        </c:scaling>
        <c:axPos val="l"/>
        <c:majorGridlines/>
        <c:numFmt formatCode="General" sourceLinked="1"/>
        <c:tickLblPos val="nextTo"/>
        <c:crossAx val="1229064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6E260-83F7-467E-B95F-FA426AEEAAF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5431935-8D63-40E7-91F0-1E621BFDBF6D}">
      <dgm:prSet phldrT="[Text]"/>
      <dgm:spPr/>
      <dgm:t>
        <a:bodyPr/>
        <a:lstStyle/>
        <a:p>
          <a:r>
            <a:rPr lang="en-US" dirty="0" smtClean="0"/>
            <a:t>Low Saving</a:t>
          </a:r>
          <a:endParaRPr lang="en-US" dirty="0"/>
        </a:p>
      </dgm:t>
    </dgm:pt>
    <dgm:pt modelId="{5F422236-A869-4AAB-9AAA-6AE2B7A59FCE}" type="parTrans" cxnId="{90E6AB0E-A7DE-4D8C-BB2A-88383589E097}">
      <dgm:prSet/>
      <dgm:spPr/>
      <dgm:t>
        <a:bodyPr/>
        <a:lstStyle/>
        <a:p>
          <a:endParaRPr lang="en-US"/>
        </a:p>
      </dgm:t>
    </dgm:pt>
    <dgm:pt modelId="{F3018479-25D4-4908-8438-38F852670DA7}" type="sibTrans" cxnId="{90E6AB0E-A7DE-4D8C-BB2A-88383589E097}">
      <dgm:prSet/>
      <dgm:spPr/>
      <dgm:t>
        <a:bodyPr/>
        <a:lstStyle/>
        <a:p>
          <a:endParaRPr lang="en-US"/>
        </a:p>
      </dgm:t>
    </dgm:pt>
    <dgm:pt modelId="{42F8ECE2-F3CA-4E6B-B217-F33E548C0354}">
      <dgm:prSet phldrT="[Text]"/>
      <dgm:spPr/>
      <dgm:t>
        <a:bodyPr/>
        <a:lstStyle/>
        <a:p>
          <a:r>
            <a:rPr lang="en-US" dirty="0" smtClean="0"/>
            <a:t>Low Capital Formation</a:t>
          </a:r>
          <a:endParaRPr lang="en-US" dirty="0"/>
        </a:p>
      </dgm:t>
    </dgm:pt>
    <dgm:pt modelId="{F2C5FBD9-2024-4E53-AA56-D6A09600B416}" type="parTrans" cxnId="{954346F4-2E3C-48ED-B302-1D4A765CADB2}">
      <dgm:prSet/>
      <dgm:spPr/>
      <dgm:t>
        <a:bodyPr/>
        <a:lstStyle/>
        <a:p>
          <a:endParaRPr lang="en-US"/>
        </a:p>
      </dgm:t>
    </dgm:pt>
    <dgm:pt modelId="{2BD65BA3-990E-43E8-9866-E39120173F19}" type="sibTrans" cxnId="{954346F4-2E3C-48ED-B302-1D4A765CADB2}">
      <dgm:prSet/>
      <dgm:spPr/>
      <dgm:t>
        <a:bodyPr/>
        <a:lstStyle/>
        <a:p>
          <a:endParaRPr lang="en-US"/>
        </a:p>
      </dgm:t>
    </dgm:pt>
    <dgm:pt modelId="{5764DC41-DDCE-48B3-A6E3-B270BD8B79F0}">
      <dgm:prSet phldrT="[Text]"/>
      <dgm:spPr/>
      <dgm:t>
        <a:bodyPr/>
        <a:lstStyle/>
        <a:p>
          <a:r>
            <a:rPr lang="en-US" dirty="0" smtClean="0"/>
            <a:t>Decrease in Economic Growth</a:t>
          </a:r>
          <a:endParaRPr lang="en-US" dirty="0"/>
        </a:p>
      </dgm:t>
    </dgm:pt>
    <dgm:pt modelId="{2DE143FB-3134-4043-B062-BAE64C8E9C4C}" type="parTrans" cxnId="{E822CD05-B937-429C-8999-D06C0BB6C1FE}">
      <dgm:prSet/>
      <dgm:spPr/>
      <dgm:t>
        <a:bodyPr/>
        <a:lstStyle/>
        <a:p>
          <a:endParaRPr lang="en-US"/>
        </a:p>
      </dgm:t>
    </dgm:pt>
    <dgm:pt modelId="{4FE548CD-81AF-486C-A871-232E06A94EAB}" type="sibTrans" cxnId="{E822CD05-B937-429C-8999-D06C0BB6C1FE}">
      <dgm:prSet/>
      <dgm:spPr/>
      <dgm:t>
        <a:bodyPr/>
        <a:lstStyle/>
        <a:p>
          <a:endParaRPr lang="en-US"/>
        </a:p>
      </dgm:t>
    </dgm:pt>
    <dgm:pt modelId="{83F2CD6D-9C05-40CD-A03A-6D11995F4742}" type="pres">
      <dgm:prSet presAssocID="{EB46E260-83F7-467E-B95F-FA426AEEAAFF}" presName="Name0" presStyleCnt="0">
        <dgm:presLayoutVars>
          <dgm:dir/>
          <dgm:resizeHandles val="exact"/>
        </dgm:presLayoutVars>
      </dgm:prSet>
      <dgm:spPr/>
    </dgm:pt>
    <dgm:pt modelId="{7E1B9948-AB7B-440C-BBD6-699529CEE29F}" type="pres">
      <dgm:prSet presAssocID="{65431935-8D63-40E7-91F0-1E621BFDBF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E39B3-2E85-49B9-9AC3-BBC661E5CC73}" type="pres">
      <dgm:prSet presAssocID="{F3018479-25D4-4908-8438-38F852670DA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EC9CC00-049C-4F92-99E5-A11DA8C58FFF}" type="pres">
      <dgm:prSet presAssocID="{F3018479-25D4-4908-8438-38F852670DA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A1E2EC6-F218-489F-A9C1-920303A41FE8}" type="pres">
      <dgm:prSet presAssocID="{42F8ECE2-F3CA-4E6B-B217-F33E548C03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16DF-6186-47D0-8B83-000000A51653}" type="pres">
      <dgm:prSet presAssocID="{2BD65BA3-990E-43E8-9866-E39120173F1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49D1702-E798-4A97-BF2A-913B3A268C5B}" type="pres">
      <dgm:prSet presAssocID="{2BD65BA3-990E-43E8-9866-E39120173F1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C91BEEC-2062-48D9-A67D-B2978D74B746}" type="pres">
      <dgm:prSet presAssocID="{5764DC41-DDCE-48B3-A6E3-B270BD8B79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56F359-ADA5-4F7C-8E26-B6F38C7A2E34}" type="presOf" srcId="{42F8ECE2-F3CA-4E6B-B217-F33E548C0354}" destId="{FA1E2EC6-F218-489F-A9C1-920303A41FE8}" srcOrd="0" destOrd="0" presId="urn:microsoft.com/office/officeart/2005/8/layout/process1"/>
    <dgm:cxn modelId="{DB0B7FBA-C890-487E-A56D-8D403C323A43}" type="presOf" srcId="{65431935-8D63-40E7-91F0-1E621BFDBF6D}" destId="{7E1B9948-AB7B-440C-BBD6-699529CEE29F}" srcOrd="0" destOrd="0" presId="urn:microsoft.com/office/officeart/2005/8/layout/process1"/>
    <dgm:cxn modelId="{23AB8993-44CF-4DC2-BF45-DCF3B11C8F53}" type="presOf" srcId="{EB46E260-83F7-467E-B95F-FA426AEEAAFF}" destId="{83F2CD6D-9C05-40CD-A03A-6D11995F4742}" srcOrd="0" destOrd="0" presId="urn:microsoft.com/office/officeart/2005/8/layout/process1"/>
    <dgm:cxn modelId="{14C771EB-79A7-469A-B651-16A5E396567E}" type="presOf" srcId="{F3018479-25D4-4908-8438-38F852670DA7}" destId="{544E39B3-2E85-49B9-9AC3-BBC661E5CC73}" srcOrd="0" destOrd="0" presId="urn:microsoft.com/office/officeart/2005/8/layout/process1"/>
    <dgm:cxn modelId="{E822CD05-B937-429C-8999-D06C0BB6C1FE}" srcId="{EB46E260-83F7-467E-B95F-FA426AEEAAFF}" destId="{5764DC41-DDCE-48B3-A6E3-B270BD8B79F0}" srcOrd="2" destOrd="0" parTransId="{2DE143FB-3134-4043-B062-BAE64C8E9C4C}" sibTransId="{4FE548CD-81AF-486C-A871-232E06A94EAB}"/>
    <dgm:cxn modelId="{18129154-A645-426B-8514-C843A1838ABC}" type="presOf" srcId="{F3018479-25D4-4908-8438-38F852670DA7}" destId="{DEC9CC00-049C-4F92-99E5-A11DA8C58FFF}" srcOrd="1" destOrd="0" presId="urn:microsoft.com/office/officeart/2005/8/layout/process1"/>
    <dgm:cxn modelId="{C3A8E397-C1A9-4826-98B8-3FAF4F39AF76}" type="presOf" srcId="{5764DC41-DDCE-48B3-A6E3-B270BD8B79F0}" destId="{2C91BEEC-2062-48D9-A67D-B2978D74B746}" srcOrd="0" destOrd="0" presId="urn:microsoft.com/office/officeart/2005/8/layout/process1"/>
    <dgm:cxn modelId="{B29E9343-B9EF-44F6-A7A5-05F264E73C56}" type="presOf" srcId="{2BD65BA3-990E-43E8-9866-E39120173F19}" destId="{939C16DF-6186-47D0-8B83-000000A51653}" srcOrd="0" destOrd="0" presId="urn:microsoft.com/office/officeart/2005/8/layout/process1"/>
    <dgm:cxn modelId="{954346F4-2E3C-48ED-B302-1D4A765CADB2}" srcId="{EB46E260-83F7-467E-B95F-FA426AEEAAFF}" destId="{42F8ECE2-F3CA-4E6B-B217-F33E548C0354}" srcOrd="1" destOrd="0" parTransId="{F2C5FBD9-2024-4E53-AA56-D6A09600B416}" sibTransId="{2BD65BA3-990E-43E8-9866-E39120173F19}"/>
    <dgm:cxn modelId="{0B97E10D-A1D1-499F-A1D2-AA0489EAE240}" type="presOf" srcId="{2BD65BA3-990E-43E8-9866-E39120173F19}" destId="{749D1702-E798-4A97-BF2A-913B3A268C5B}" srcOrd="1" destOrd="0" presId="urn:microsoft.com/office/officeart/2005/8/layout/process1"/>
    <dgm:cxn modelId="{90E6AB0E-A7DE-4D8C-BB2A-88383589E097}" srcId="{EB46E260-83F7-467E-B95F-FA426AEEAAFF}" destId="{65431935-8D63-40E7-91F0-1E621BFDBF6D}" srcOrd="0" destOrd="0" parTransId="{5F422236-A869-4AAB-9AAA-6AE2B7A59FCE}" sibTransId="{F3018479-25D4-4908-8438-38F852670DA7}"/>
    <dgm:cxn modelId="{C1F82E88-AD48-4F06-83E4-235C49F9DDDD}" type="presParOf" srcId="{83F2CD6D-9C05-40CD-A03A-6D11995F4742}" destId="{7E1B9948-AB7B-440C-BBD6-699529CEE29F}" srcOrd="0" destOrd="0" presId="urn:microsoft.com/office/officeart/2005/8/layout/process1"/>
    <dgm:cxn modelId="{A4708896-4185-41D9-8647-3B4E09B7DBA2}" type="presParOf" srcId="{83F2CD6D-9C05-40CD-A03A-6D11995F4742}" destId="{544E39B3-2E85-49B9-9AC3-BBC661E5CC73}" srcOrd="1" destOrd="0" presId="urn:microsoft.com/office/officeart/2005/8/layout/process1"/>
    <dgm:cxn modelId="{2DA73EB2-D0E7-4C0A-A001-91CF91DC74A6}" type="presParOf" srcId="{544E39B3-2E85-49B9-9AC3-BBC661E5CC73}" destId="{DEC9CC00-049C-4F92-99E5-A11DA8C58FFF}" srcOrd="0" destOrd="0" presId="urn:microsoft.com/office/officeart/2005/8/layout/process1"/>
    <dgm:cxn modelId="{071BA581-39F6-4C6C-992A-F72439D1A262}" type="presParOf" srcId="{83F2CD6D-9C05-40CD-A03A-6D11995F4742}" destId="{FA1E2EC6-F218-489F-A9C1-920303A41FE8}" srcOrd="2" destOrd="0" presId="urn:microsoft.com/office/officeart/2005/8/layout/process1"/>
    <dgm:cxn modelId="{8C8A1A1C-5E0A-4E12-87D5-4FD5A9115001}" type="presParOf" srcId="{83F2CD6D-9C05-40CD-A03A-6D11995F4742}" destId="{939C16DF-6186-47D0-8B83-000000A51653}" srcOrd="3" destOrd="0" presId="urn:microsoft.com/office/officeart/2005/8/layout/process1"/>
    <dgm:cxn modelId="{6F7818AF-8FF3-406A-8C0C-8A7BF5184D1C}" type="presParOf" srcId="{939C16DF-6186-47D0-8B83-000000A51653}" destId="{749D1702-E798-4A97-BF2A-913B3A268C5B}" srcOrd="0" destOrd="0" presId="urn:microsoft.com/office/officeart/2005/8/layout/process1"/>
    <dgm:cxn modelId="{DBF92230-D40A-4F62-9784-1150719A44C7}" type="presParOf" srcId="{83F2CD6D-9C05-40CD-A03A-6D11995F4742}" destId="{2C91BEEC-2062-48D9-A67D-B2978D74B746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42FAF-EB4F-4386-B05E-ABF7F1561FC5}" type="doc">
      <dgm:prSet loTypeId="urn:microsoft.com/office/officeart/2005/8/layout/hierarchy4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07E2F9-C346-44E9-A2DA-0FEE3CA73768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FBA25944-12FB-4FF0-8635-7C0317F5386D}" type="parTrans" cxnId="{25CA7569-8135-4EA6-86BB-BBFF161E54CF}">
      <dgm:prSet/>
      <dgm:spPr/>
      <dgm:t>
        <a:bodyPr/>
        <a:lstStyle/>
        <a:p>
          <a:endParaRPr lang="en-US"/>
        </a:p>
      </dgm:t>
    </dgm:pt>
    <dgm:pt modelId="{C59A9FB7-88A6-4C56-A952-E89293B2E877}" type="sibTrans" cxnId="{25CA7569-8135-4EA6-86BB-BBFF161E54CF}">
      <dgm:prSet/>
      <dgm:spPr/>
      <dgm:t>
        <a:bodyPr/>
        <a:lstStyle/>
        <a:p>
          <a:endParaRPr lang="en-US"/>
        </a:p>
      </dgm:t>
    </dgm:pt>
    <dgm:pt modelId="{58E09679-FB25-4358-80B3-B5016A659F7C}">
      <dgm:prSet phldrT="[Text]"/>
      <dgm:spPr/>
      <dgm:t>
        <a:bodyPr/>
        <a:lstStyle/>
        <a:p>
          <a:r>
            <a:rPr lang="en-US" dirty="0" smtClean="0"/>
            <a:t>Profitability of Public Enterprises</a:t>
          </a:r>
          <a:endParaRPr lang="en-US" dirty="0"/>
        </a:p>
      </dgm:t>
    </dgm:pt>
    <dgm:pt modelId="{6B91AA47-5C84-4FDE-B165-3D52A491114A}" type="parTrans" cxnId="{D48C2C73-544D-46EA-B745-013D17BDC5DF}">
      <dgm:prSet/>
      <dgm:spPr/>
      <dgm:t>
        <a:bodyPr/>
        <a:lstStyle/>
        <a:p>
          <a:endParaRPr lang="en-US"/>
        </a:p>
      </dgm:t>
    </dgm:pt>
    <dgm:pt modelId="{B0F04B84-D53D-41B5-B12A-8E8F754FECF8}" type="sibTrans" cxnId="{D48C2C73-544D-46EA-B745-013D17BDC5DF}">
      <dgm:prSet/>
      <dgm:spPr/>
      <dgm:t>
        <a:bodyPr/>
        <a:lstStyle/>
        <a:p>
          <a:endParaRPr lang="en-US"/>
        </a:p>
      </dgm:t>
    </dgm:pt>
    <dgm:pt modelId="{06D3E89A-1EE5-4574-86F2-7303D854D234}">
      <dgm:prSet phldrT="[Text]"/>
      <dgm:spPr/>
      <dgm:t>
        <a:bodyPr/>
        <a:lstStyle/>
        <a:p>
          <a:r>
            <a:rPr lang="en-US" dirty="0" smtClean="0"/>
            <a:t>Measures and Suggestion</a:t>
          </a:r>
          <a:endParaRPr lang="en-US" dirty="0"/>
        </a:p>
      </dgm:t>
    </dgm:pt>
    <dgm:pt modelId="{D1EBA59E-1926-4F79-8140-7BF55C741FE6}" type="parTrans" cxnId="{D1175D74-D8D7-4E5C-8363-D5F782D1A7C0}">
      <dgm:prSet/>
      <dgm:spPr/>
      <dgm:t>
        <a:bodyPr/>
        <a:lstStyle/>
        <a:p>
          <a:endParaRPr lang="en-US"/>
        </a:p>
      </dgm:t>
    </dgm:pt>
    <dgm:pt modelId="{DD580C0E-4F92-417B-A49A-101124B281D3}" type="sibTrans" cxnId="{D1175D74-D8D7-4E5C-8363-D5F782D1A7C0}">
      <dgm:prSet/>
      <dgm:spPr/>
      <dgm:t>
        <a:bodyPr/>
        <a:lstStyle/>
        <a:p>
          <a:endParaRPr lang="en-US"/>
        </a:p>
      </dgm:t>
    </dgm:pt>
    <dgm:pt modelId="{A4F07373-393D-40C8-ADDA-387A2A709BC4}">
      <dgm:prSet/>
      <dgm:spPr/>
      <dgm:t>
        <a:bodyPr/>
        <a:lstStyle/>
        <a:p>
          <a:r>
            <a:rPr lang="en-US" smtClean="0"/>
            <a:t>Defects of Public enterprises</a:t>
          </a:r>
          <a:endParaRPr lang="en-US" dirty="0" smtClean="0"/>
        </a:p>
      </dgm:t>
    </dgm:pt>
    <dgm:pt modelId="{0C0AAFD4-0A79-4C1F-81F1-83CBA5B2F0E7}" type="parTrans" cxnId="{B58F3F53-B656-4030-9B44-F8EF98D1F902}">
      <dgm:prSet/>
      <dgm:spPr/>
      <dgm:t>
        <a:bodyPr/>
        <a:lstStyle/>
        <a:p>
          <a:endParaRPr lang="en-US"/>
        </a:p>
      </dgm:t>
    </dgm:pt>
    <dgm:pt modelId="{2FA2AF02-27D6-4C9F-BD4C-CF5F2812236B}" type="sibTrans" cxnId="{B58F3F53-B656-4030-9B44-F8EF98D1F902}">
      <dgm:prSet/>
      <dgm:spPr/>
      <dgm:t>
        <a:bodyPr/>
        <a:lstStyle/>
        <a:p>
          <a:endParaRPr lang="en-US"/>
        </a:p>
      </dgm:t>
    </dgm:pt>
    <dgm:pt modelId="{E2771FA0-FB6C-4DE8-A967-E667BC0724A0}" type="pres">
      <dgm:prSet presAssocID="{59342FAF-EB4F-4386-B05E-ABF7F1561F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155477-8882-438B-9059-C14E401F7EF5}" type="pres">
      <dgm:prSet presAssocID="{3407E2F9-C346-44E9-A2DA-0FEE3CA73768}" presName="vertOne" presStyleCnt="0"/>
      <dgm:spPr/>
    </dgm:pt>
    <dgm:pt modelId="{F3D10CD1-238C-40EC-8E0D-1DB9F66BBFC8}" type="pres">
      <dgm:prSet presAssocID="{3407E2F9-C346-44E9-A2DA-0FEE3CA7376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1B00D-9BA3-4E82-A310-DBCB1BD4D30F}" type="pres">
      <dgm:prSet presAssocID="{3407E2F9-C346-44E9-A2DA-0FEE3CA73768}" presName="parTransOne" presStyleCnt="0"/>
      <dgm:spPr/>
    </dgm:pt>
    <dgm:pt modelId="{C4B54617-1465-48E0-A5C5-A1E647401E32}" type="pres">
      <dgm:prSet presAssocID="{3407E2F9-C346-44E9-A2DA-0FEE3CA73768}" presName="horzOne" presStyleCnt="0"/>
      <dgm:spPr/>
    </dgm:pt>
    <dgm:pt modelId="{42B80C1F-099E-4C1B-8C37-83BFF794C0E0}" type="pres">
      <dgm:prSet presAssocID="{58E09679-FB25-4358-80B3-B5016A659F7C}" presName="vertTwo" presStyleCnt="0"/>
      <dgm:spPr/>
    </dgm:pt>
    <dgm:pt modelId="{F934B5F5-E1F9-4735-AD4E-CF088F55530C}" type="pres">
      <dgm:prSet presAssocID="{58E09679-FB25-4358-80B3-B5016A659F7C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70B555-4CC6-4283-AD30-8F75D6D6597E}" type="pres">
      <dgm:prSet presAssocID="{58E09679-FB25-4358-80B3-B5016A659F7C}" presName="horzTwo" presStyleCnt="0"/>
      <dgm:spPr/>
    </dgm:pt>
    <dgm:pt modelId="{15778898-9443-4952-84E5-A7716D7E339C}" type="pres">
      <dgm:prSet presAssocID="{B0F04B84-D53D-41B5-B12A-8E8F754FECF8}" presName="sibSpaceTwo" presStyleCnt="0"/>
      <dgm:spPr/>
    </dgm:pt>
    <dgm:pt modelId="{5637D955-0560-4BDE-B4DA-9EAAB88824BC}" type="pres">
      <dgm:prSet presAssocID="{A4F07373-393D-40C8-ADDA-387A2A709BC4}" presName="vertTwo" presStyleCnt="0"/>
      <dgm:spPr/>
    </dgm:pt>
    <dgm:pt modelId="{3BE1D032-E7A8-467A-AE56-1CDD5B2AACBA}" type="pres">
      <dgm:prSet presAssocID="{A4F07373-393D-40C8-ADDA-387A2A709BC4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6BA2D-AB05-4479-92C1-23C5E8298E3A}" type="pres">
      <dgm:prSet presAssocID="{A4F07373-393D-40C8-ADDA-387A2A709BC4}" presName="horzTwo" presStyleCnt="0"/>
      <dgm:spPr/>
    </dgm:pt>
    <dgm:pt modelId="{27344BB8-6C8B-4DD1-9E6F-5E21E54FE5AC}" type="pres">
      <dgm:prSet presAssocID="{2FA2AF02-27D6-4C9F-BD4C-CF5F2812236B}" presName="sibSpaceTwo" presStyleCnt="0"/>
      <dgm:spPr/>
    </dgm:pt>
    <dgm:pt modelId="{6E59DAF2-BA3F-48E5-A8EC-380D0B684039}" type="pres">
      <dgm:prSet presAssocID="{06D3E89A-1EE5-4574-86F2-7303D854D234}" presName="vertTwo" presStyleCnt="0"/>
      <dgm:spPr/>
    </dgm:pt>
    <dgm:pt modelId="{08DEE68D-F7D2-44CC-84B0-7272D7C0471C}" type="pres">
      <dgm:prSet presAssocID="{06D3E89A-1EE5-4574-86F2-7303D854D23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C8F3F-6E71-4240-BD27-D68FDC22788F}" type="pres">
      <dgm:prSet presAssocID="{06D3E89A-1EE5-4574-86F2-7303D854D234}" presName="horzTwo" presStyleCnt="0"/>
      <dgm:spPr/>
    </dgm:pt>
  </dgm:ptLst>
  <dgm:cxnLst>
    <dgm:cxn modelId="{F1152111-1E01-4C39-B4E4-D3A600A044E0}" type="presOf" srcId="{06D3E89A-1EE5-4574-86F2-7303D854D234}" destId="{08DEE68D-F7D2-44CC-84B0-7272D7C0471C}" srcOrd="0" destOrd="0" presId="urn:microsoft.com/office/officeart/2005/8/layout/hierarchy4"/>
    <dgm:cxn modelId="{B58F3F53-B656-4030-9B44-F8EF98D1F902}" srcId="{3407E2F9-C346-44E9-A2DA-0FEE3CA73768}" destId="{A4F07373-393D-40C8-ADDA-387A2A709BC4}" srcOrd="1" destOrd="0" parTransId="{0C0AAFD4-0A79-4C1F-81F1-83CBA5B2F0E7}" sibTransId="{2FA2AF02-27D6-4C9F-BD4C-CF5F2812236B}"/>
    <dgm:cxn modelId="{25CA7569-8135-4EA6-86BB-BBFF161E54CF}" srcId="{59342FAF-EB4F-4386-B05E-ABF7F1561FC5}" destId="{3407E2F9-C346-44E9-A2DA-0FEE3CA73768}" srcOrd="0" destOrd="0" parTransId="{FBA25944-12FB-4FF0-8635-7C0317F5386D}" sibTransId="{C59A9FB7-88A6-4C56-A952-E89293B2E877}"/>
    <dgm:cxn modelId="{D48C2C73-544D-46EA-B745-013D17BDC5DF}" srcId="{3407E2F9-C346-44E9-A2DA-0FEE3CA73768}" destId="{58E09679-FB25-4358-80B3-B5016A659F7C}" srcOrd="0" destOrd="0" parTransId="{6B91AA47-5C84-4FDE-B165-3D52A491114A}" sibTransId="{B0F04B84-D53D-41B5-B12A-8E8F754FECF8}"/>
    <dgm:cxn modelId="{D1175D74-D8D7-4E5C-8363-D5F782D1A7C0}" srcId="{3407E2F9-C346-44E9-A2DA-0FEE3CA73768}" destId="{06D3E89A-1EE5-4574-86F2-7303D854D234}" srcOrd="2" destOrd="0" parTransId="{D1EBA59E-1926-4F79-8140-7BF55C741FE6}" sibTransId="{DD580C0E-4F92-417B-A49A-101124B281D3}"/>
    <dgm:cxn modelId="{E37C2EF4-2503-452E-8662-F45756DC6D99}" type="presOf" srcId="{58E09679-FB25-4358-80B3-B5016A659F7C}" destId="{F934B5F5-E1F9-4735-AD4E-CF088F55530C}" srcOrd="0" destOrd="0" presId="urn:microsoft.com/office/officeart/2005/8/layout/hierarchy4"/>
    <dgm:cxn modelId="{D4038D33-411C-403E-A880-5AE28EF9E8D6}" type="presOf" srcId="{A4F07373-393D-40C8-ADDA-387A2A709BC4}" destId="{3BE1D032-E7A8-467A-AE56-1CDD5B2AACBA}" srcOrd="0" destOrd="0" presId="urn:microsoft.com/office/officeart/2005/8/layout/hierarchy4"/>
    <dgm:cxn modelId="{FB0996A1-C9A2-4C69-8B69-0182CF95B553}" type="presOf" srcId="{59342FAF-EB4F-4386-B05E-ABF7F1561FC5}" destId="{E2771FA0-FB6C-4DE8-A967-E667BC0724A0}" srcOrd="0" destOrd="0" presId="urn:microsoft.com/office/officeart/2005/8/layout/hierarchy4"/>
    <dgm:cxn modelId="{541A5C49-B745-42C8-AE85-AF298EA27DF8}" type="presOf" srcId="{3407E2F9-C346-44E9-A2DA-0FEE3CA73768}" destId="{F3D10CD1-238C-40EC-8E0D-1DB9F66BBFC8}" srcOrd="0" destOrd="0" presId="urn:microsoft.com/office/officeart/2005/8/layout/hierarchy4"/>
    <dgm:cxn modelId="{2FA9101B-EA46-48B3-9C35-2C35FC96E440}" type="presParOf" srcId="{E2771FA0-FB6C-4DE8-A967-E667BC0724A0}" destId="{FC155477-8882-438B-9059-C14E401F7EF5}" srcOrd="0" destOrd="0" presId="urn:microsoft.com/office/officeart/2005/8/layout/hierarchy4"/>
    <dgm:cxn modelId="{D4801514-E935-46D1-979A-680E2522BC0F}" type="presParOf" srcId="{FC155477-8882-438B-9059-C14E401F7EF5}" destId="{F3D10CD1-238C-40EC-8E0D-1DB9F66BBFC8}" srcOrd="0" destOrd="0" presId="urn:microsoft.com/office/officeart/2005/8/layout/hierarchy4"/>
    <dgm:cxn modelId="{7768E1E9-0ACE-4EE7-8B73-1F215B16330E}" type="presParOf" srcId="{FC155477-8882-438B-9059-C14E401F7EF5}" destId="{3C71B00D-9BA3-4E82-A310-DBCB1BD4D30F}" srcOrd="1" destOrd="0" presId="urn:microsoft.com/office/officeart/2005/8/layout/hierarchy4"/>
    <dgm:cxn modelId="{BA031698-D25D-4E7C-8758-BF47369758CD}" type="presParOf" srcId="{FC155477-8882-438B-9059-C14E401F7EF5}" destId="{C4B54617-1465-48E0-A5C5-A1E647401E32}" srcOrd="2" destOrd="0" presId="urn:microsoft.com/office/officeart/2005/8/layout/hierarchy4"/>
    <dgm:cxn modelId="{7B6AC69D-CBFF-4385-9326-CCB315E0FAEC}" type="presParOf" srcId="{C4B54617-1465-48E0-A5C5-A1E647401E32}" destId="{42B80C1F-099E-4C1B-8C37-83BFF794C0E0}" srcOrd="0" destOrd="0" presId="urn:microsoft.com/office/officeart/2005/8/layout/hierarchy4"/>
    <dgm:cxn modelId="{EF8D01B8-1F9B-494C-83A7-B0E9C28567E2}" type="presParOf" srcId="{42B80C1F-099E-4C1B-8C37-83BFF794C0E0}" destId="{F934B5F5-E1F9-4735-AD4E-CF088F55530C}" srcOrd="0" destOrd="0" presId="urn:microsoft.com/office/officeart/2005/8/layout/hierarchy4"/>
    <dgm:cxn modelId="{4248FDED-A053-4F8C-89AD-BF880E889FC9}" type="presParOf" srcId="{42B80C1F-099E-4C1B-8C37-83BFF794C0E0}" destId="{3070B555-4CC6-4283-AD30-8F75D6D6597E}" srcOrd="1" destOrd="0" presId="urn:microsoft.com/office/officeart/2005/8/layout/hierarchy4"/>
    <dgm:cxn modelId="{D06B1904-672F-4948-82A1-9A1C80C417BD}" type="presParOf" srcId="{C4B54617-1465-48E0-A5C5-A1E647401E32}" destId="{15778898-9443-4952-84E5-A7716D7E339C}" srcOrd="1" destOrd="0" presId="urn:microsoft.com/office/officeart/2005/8/layout/hierarchy4"/>
    <dgm:cxn modelId="{7544525E-477B-47EE-A370-6849EFA28D73}" type="presParOf" srcId="{C4B54617-1465-48E0-A5C5-A1E647401E32}" destId="{5637D955-0560-4BDE-B4DA-9EAAB88824BC}" srcOrd="2" destOrd="0" presId="urn:microsoft.com/office/officeart/2005/8/layout/hierarchy4"/>
    <dgm:cxn modelId="{94412A04-A2D8-42EC-BD0A-6A85CE20B1C4}" type="presParOf" srcId="{5637D955-0560-4BDE-B4DA-9EAAB88824BC}" destId="{3BE1D032-E7A8-467A-AE56-1CDD5B2AACBA}" srcOrd="0" destOrd="0" presId="urn:microsoft.com/office/officeart/2005/8/layout/hierarchy4"/>
    <dgm:cxn modelId="{F1214521-3AC0-440B-90EE-C358E8BFDF10}" type="presParOf" srcId="{5637D955-0560-4BDE-B4DA-9EAAB88824BC}" destId="{0B26BA2D-AB05-4479-92C1-23C5E8298E3A}" srcOrd="1" destOrd="0" presId="urn:microsoft.com/office/officeart/2005/8/layout/hierarchy4"/>
    <dgm:cxn modelId="{7AB838CF-0AB3-462E-81F5-2391D46B2739}" type="presParOf" srcId="{C4B54617-1465-48E0-A5C5-A1E647401E32}" destId="{27344BB8-6C8B-4DD1-9E6F-5E21E54FE5AC}" srcOrd="3" destOrd="0" presId="urn:microsoft.com/office/officeart/2005/8/layout/hierarchy4"/>
    <dgm:cxn modelId="{7E08543E-957D-4621-B40D-4E4F5E891E70}" type="presParOf" srcId="{C4B54617-1465-48E0-A5C5-A1E647401E32}" destId="{6E59DAF2-BA3F-48E5-A8EC-380D0B684039}" srcOrd="4" destOrd="0" presId="urn:microsoft.com/office/officeart/2005/8/layout/hierarchy4"/>
    <dgm:cxn modelId="{9DB9609B-02BC-4AC2-BE2F-87E825684316}" type="presParOf" srcId="{6E59DAF2-BA3F-48E5-A8EC-380D0B684039}" destId="{08DEE68D-F7D2-44CC-84B0-7272D7C0471C}" srcOrd="0" destOrd="0" presId="urn:microsoft.com/office/officeart/2005/8/layout/hierarchy4"/>
    <dgm:cxn modelId="{8738F096-8FA9-4524-8FE7-D70C7936AB16}" type="presParOf" srcId="{6E59DAF2-BA3F-48E5-A8EC-380D0B684039}" destId="{8F6C8F3F-6E71-4240-BD27-D68FDC22788F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90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</a:p>
          <a:p>
            <a:r>
              <a:rPr lang="en-US" sz="2400" dirty="0" smtClean="0"/>
              <a:t>PRESENTATION </a:t>
            </a:r>
          </a:p>
          <a:p>
            <a:r>
              <a:rPr lang="en-US" sz="2400" dirty="0" smtClean="0"/>
              <a:t>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Role And Growth Of Public Sector In India </a:t>
            </a:r>
            <a:endParaRPr lang="en-US" dirty="0"/>
          </a:p>
        </p:txBody>
      </p:sp>
      <p:pic>
        <p:nvPicPr>
          <p:cNvPr id="1026" name="Picture 2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471518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Trading Corporation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Government owned or controlled firm</a:t>
            </a:r>
          </a:p>
          <a:p>
            <a:r>
              <a:rPr lang="en-US" dirty="0" smtClean="0"/>
              <a:t>Engages in procurement of raw materials &amp; export of commodities</a:t>
            </a:r>
          </a:p>
          <a:p>
            <a:r>
              <a:rPr lang="en-US" dirty="0" smtClean="0"/>
              <a:t>Helps Indian manufacturers to find market overseas for their product like oil, sugar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886200"/>
            <a:ext cx="1600200" cy="2354317"/>
          </a:xfrm>
          <a:prstGeom prst="rect">
            <a:avLst/>
          </a:prstGeom>
        </p:spPr>
      </p:pic>
      <p:pic>
        <p:nvPicPr>
          <p:cNvPr id="7" name="Picture 6" descr="download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3048000" cy="2283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228600"/>
          <a:ext cx="89154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Profitability</a:t>
            </a:r>
            <a:br>
              <a:rPr lang="en-US" dirty="0" smtClean="0"/>
            </a:br>
            <a:r>
              <a:rPr lang="en-US" dirty="0" smtClean="0"/>
              <a:t>performance of public sector industries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of public enterprise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Social objectives </a:t>
            </a:r>
          </a:p>
          <a:p>
            <a:r>
              <a:rPr lang="en-US" dirty="0" smtClean="0"/>
              <a:t>Lack of good management </a:t>
            </a:r>
          </a:p>
          <a:p>
            <a:r>
              <a:rPr lang="en-US" dirty="0" smtClean="0"/>
              <a:t>Lack of efficiency </a:t>
            </a:r>
          </a:p>
          <a:p>
            <a:r>
              <a:rPr lang="en-US" dirty="0" smtClean="0"/>
              <a:t>Long Gestation period </a:t>
            </a:r>
          </a:p>
          <a:p>
            <a:r>
              <a:rPr lang="en-US" dirty="0" smtClean="0"/>
              <a:t>Construction expenditure </a:t>
            </a:r>
          </a:p>
          <a:p>
            <a:r>
              <a:rPr lang="en-US" dirty="0" smtClean="0"/>
              <a:t>Industrial disputes </a:t>
            </a:r>
          </a:p>
          <a:p>
            <a:r>
              <a:rPr lang="en-US" dirty="0" smtClean="0"/>
              <a:t>effect of location </a:t>
            </a:r>
          </a:p>
          <a:p>
            <a:r>
              <a:rPr lang="en-US" dirty="0" smtClean="0"/>
              <a:t>Irresponsible labor </a:t>
            </a:r>
          </a:p>
          <a:p>
            <a:r>
              <a:rPr lang="en-US" dirty="0" smtClean="0"/>
              <a:t>Underutilization of production capacity </a:t>
            </a:r>
          </a:p>
          <a:p>
            <a:r>
              <a:rPr lang="en-US" dirty="0" smtClean="0"/>
              <a:t>High capital output ratio </a:t>
            </a:r>
          </a:p>
          <a:p>
            <a:r>
              <a:rPr lang="en-US" dirty="0" smtClean="0"/>
              <a:t>Overstaffing </a:t>
            </a:r>
          </a:p>
          <a:p>
            <a:r>
              <a:rPr lang="en-US" dirty="0" smtClean="0"/>
              <a:t>Over capitalization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Comities setup by the govt. to make the public enterprise efficient and raising their profitability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Chargla</a:t>
            </a:r>
            <a:r>
              <a:rPr lang="en-US" dirty="0" smtClean="0"/>
              <a:t> Commission 1958 </a:t>
            </a:r>
          </a:p>
          <a:p>
            <a:r>
              <a:rPr lang="en-US" dirty="0" smtClean="0"/>
              <a:t>Krishna </a:t>
            </a:r>
            <a:r>
              <a:rPr lang="en-US" dirty="0" err="1" smtClean="0"/>
              <a:t>Menon</a:t>
            </a:r>
            <a:r>
              <a:rPr lang="en-US" dirty="0" smtClean="0"/>
              <a:t> Commission 1959 </a:t>
            </a:r>
          </a:p>
          <a:p>
            <a:r>
              <a:rPr lang="en-US" dirty="0" err="1" smtClean="0"/>
              <a:t>Admintrative</a:t>
            </a:r>
            <a:r>
              <a:rPr lang="en-US" dirty="0" smtClean="0"/>
              <a:t> reforms Committee </a:t>
            </a:r>
          </a:p>
          <a:p>
            <a:r>
              <a:rPr lang="en-US" dirty="0" smtClean="0"/>
              <a:t>F. Mohammad Committee 1980 </a:t>
            </a:r>
          </a:p>
          <a:p>
            <a:r>
              <a:rPr lang="en-US" dirty="0" err="1" smtClean="0"/>
              <a:t>Arjunsen</a:t>
            </a:r>
            <a:r>
              <a:rPr lang="en-US" dirty="0" smtClean="0"/>
              <a:t> Gupta Committee 1998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and 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Sector corporations </a:t>
            </a:r>
          </a:p>
          <a:p>
            <a:r>
              <a:rPr lang="en-US" dirty="0" smtClean="0"/>
              <a:t>Reforms in the board of directors </a:t>
            </a:r>
          </a:p>
          <a:p>
            <a:r>
              <a:rPr lang="en-US" dirty="0" smtClean="0"/>
              <a:t>Efficient management and able workers </a:t>
            </a:r>
          </a:p>
          <a:p>
            <a:r>
              <a:rPr lang="en-US" dirty="0" smtClean="0"/>
              <a:t>Inspection of public enterprises </a:t>
            </a:r>
          </a:p>
          <a:p>
            <a:r>
              <a:rPr lang="en-US" dirty="0" smtClean="0"/>
              <a:t>Proper auditing </a:t>
            </a:r>
          </a:p>
          <a:p>
            <a:r>
              <a:rPr lang="en-US" dirty="0" smtClean="0"/>
              <a:t>Full utilization of productive capacity </a:t>
            </a:r>
          </a:p>
          <a:p>
            <a:r>
              <a:rPr lang="en-US" dirty="0" smtClean="0"/>
              <a:t>Commercial outlook </a:t>
            </a:r>
          </a:p>
          <a:p>
            <a:r>
              <a:rPr lang="en-US" dirty="0" smtClean="0"/>
              <a:t>Increase in efficiency </a:t>
            </a:r>
          </a:p>
          <a:p>
            <a:r>
              <a:rPr lang="en-US" dirty="0" smtClean="0"/>
              <a:t>Labor policy </a:t>
            </a:r>
          </a:p>
          <a:p>
            <a:r>
              <a:rPr lang="en-US" dirty="0" smtClean="0"/>
              <a:t>Voluntary retirement schemes </a:t>
            </a:r>
          </a:p>
          <a:p>
            <a:r>
              <a:rPr lang="en-US" dirty="0" smtClean="0"/>
              <a:t>Board of reconstruction of public sector enterprises </a:t>
            </a:r>
          </a:p>
          <a:p>
            <a:r>
              <a:rPr lang="en-US" dirty="0" smtClean="0"/>
              <a:t>Check on extra extravagance </a:t>
            </a:r>
          </a:p>
          <a:p>
            <a:r>
              <a:rPr lang="en-US" dirty="0" smtClean="0"/>
              <a:t>Memorandum of understanding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industrial policy 1991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place of 17 industries only two have been reserved exclusively for public sector and these atomic energy and railway transport. </a:t>
            </a:r>
          </a:p>
          <a:p>
            <a:r>
              <a:rPr lang="en-US" dirty="0" smtClean="0"/>
              <a:t>Shares of public sector enterprises are being disinvested. </a:t>
            </a:r>
          </a:p>
          <a:p>
            <a:r>
              <a:rPr lang="en-US" dirty="0" smtClean="0"/>
              <a:t>Sick public sector enterprises will be subject to the same policy as private sector enterprises.</a:t>
            </a:r>
          </a:p>
          <a:p>
            <a:r>
              <a:rPr lang="en-US" dirty="0" smtClean="0"/>
              <a:t>Public sector enterprises will be made more efficient through the medium of memorandum of understanding.  </a:t>
            </a:r>
          </a:p>
          <a:p>
            <a:r>
              <a:rPr lang="en-US" dirty="0" smtClean="0"/>
              <a:t>50 central public sector enterprises are listed on domestic stock exchanges as on April 30,2012. </a:t>
            </a:r>
          </a:p>
          <a:p>
            <a:r>
              <a:rPr lang="en-US" dirty="0" smtClean="0"/>
              <a:t>Navratans: nine major public sector undertaking were declared as Navratans b the govt in July 1997. </a:t>
            </a:r>
          </a:p>
          <a:p>
            <a:r>
              <a:rPr lang="en-US" dirty="0" smtClean="0"/>
              <a:t>Professional management will result in enhancing the efficiency and profitability of public sector enterprises.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NAVRATNA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Bharat Heavy Electricals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Bharat Electronics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Bharat Petroleum Corporation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Hindustan Aeronautics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Hindustan Petroleum Corporation Limited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Mahanagar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Telephone Nigam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Aluminium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Company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National Mineral Development Corporation Limited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NAVRATNA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Lignite Corporation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Oil India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Finance Corporation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Grid Corporation of India Limited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Rashtriya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Nigam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Rural Electrification Corporation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Shipping Corporation of India Limited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GAIL (India) Limited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5908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Organization of Public Enterprises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86000" y="19050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9812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14600" y="43434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96000" y="2590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963194" y="21328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96594" y="4799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8800" y="3962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9144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Departmental Organization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6200" y="9144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Trust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4200" y="2057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Corporation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1148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Joint Stock Companies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51054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 Board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5105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Holding Company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" y="32004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Operating Contract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0800" y="228600"/>
            <a:ext cx="8229600" cy="1143000"/>
          </a:xfrm>
        </p:spPr>
        <p:txBody>
          <a:bodyPr/>
          <a:lstStyle/>
          <a:p>
            <a:r>
              <a:rPr lang="en-US" u="sng" dirty="0" smtClean="0"/>
              <a:t>AGENDA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Significance </a:t>
            </a:r>
          </a:p>
          <a:p>
            <a:r>
              <a:rPr lang="en-US" dirty="0" smtClean="0"/>
              <a:t>Evaluation </a:t>
            </a:r>
          </a:p>
          <a:p>
            <a:r>
              <a:rPr lang="en-US" dirty="0" smtClean="0"/>
              <a:t>New Industrial Policy of 1991</a:t>
            </a:r>
          </a:p>
          <a:p>
            <a:r>
              <a:rPr lang="en-US" dirty="0" smtClean="0"/>
              <a:t>Organization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524829"/>
            <a:ext cx="3104283" cy="333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04664"/>
            <a:ext cx="8068234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Here are a list of public services.... Can you divide them into either </a:t>
            </a:r>
          </a:p>
          <a:p>
            <a:r>
              <a:rPr lang="en-GB" b="1" dirty="0" smtClean="0">
                <a:latin typeface="Comic Sans MS" pitchFamily="66" charset="0"/>
              </a:rPr>
              <a:t>Central Government</a:t>
            </a:r>
            <a:r>
              <a:rPr lang="en-GB" b="1" dirty="0">
                <a:latin typeface="Comic Sans MS" pitchFamily="66" charset="0"/>
              </a:rPr>
              <a:t> o</a:t>
            </a:r>
            <a:r>
              <a:rPr lang="en-GB" b="1" dirty="0" smtClean="0">
                <a:latin typeface="Comic Sans MS" pitchFamily="66" charset="0"/>
              </a:rPr>
              <a:t>r Local Government Control?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2201244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The armed forces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3174" y="2572955"/>
            <a:ext cx="1196161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Recycling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522" y="3358733"/>
            <a:ext cx="1010213" cy="64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Justice</a:t>
            </a:r>
          </a:p>
          <a:p>
            <a:r>
              <a:rPr lang="en-GB" b="1" dirty="0" smtClean="0">
                <a:latin typeface="Comic Sans MS" pitchFamily="66" charset="0"/>
              </a:rPr>
              <a:t>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4942" y="1928802"/>
            <a:ext cx="1184940" cy="120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Provision</a:t>
            </a:r>
          </a:p>
          <a:p>
            <a:r>
              <a:rPr lang="en-GB" b="1" dirty="0" smtClean="0">
                <a:latin typeface="Comic Sans MS" pitchFamily="66" charset="0"/>
              </a:rPr>
              <a:t>Of parks</a:t>
            </a:r>
          </a:p>
          <a:p>
            <a:r>
              <a:rPr lang="en-GB" b="1" dirty="0" smtClean="0">
                <a:latin typeface="Comic Sans MS" pitchFamily="66" charset="0"/>
              </a:rPr>
              <a:t>Or open </a:t>
            </a:r>
          </a:p>
          <a:p>
            <a:r>
              <a:rPr lang="en-GB" b="1" dirty="0" smtClean="0">
                <a:latin typeface="Comic Sans MS" pitchFamily="66" charset="0"/>
              </a:rPr>
              <a:t>spaces.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4744" y="3857628"/>
            <a:ext cx="102303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Housing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3306" y="5143512"/>
            <a:ext cx="1010213" cy="64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Social</a:t>
            </a:r>
          </a:p>
          <a:p>
            <a:r>
              <a:rPr lang="en-GB" b="1" dirty="0" smtClean="0">
                <a:latin typeface="Comic Sans MS" pitchFamily="66" charset="0"/>
              </a:rPr>
              <a:t>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0694" y="4714884"/>
            <a:ext cx="710451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NHS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16" y="3286124"/>
            <a:ext cx="101021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Prison </a:t>
            </a:r>
            <a:endParaRPr lang="en-GB" b="1" dirty="0">
              <a:latin typeface="Comic Sans MS" pitchFamily="66" charset="0"/>
            </a:endParaRPr>
          </a:p>
          <a:p>
            <a:r>
              <a:rPr lang="en-GB" b="1" dirty="0" smtClean="0">
                <a:latin typeface="Comic Sans MS" pitchFamily="66" charset="0"/>
              </a:rPr>
              <a:t>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9611" y="1744136"/>
            <a:ext cx="1646605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Local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293" y="5038049"/>
            <a:ext cx="805029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mic Sans MS" pitchFamily="66" charset="0"/>
              </a:rPr>
              <a:t>Police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7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6024372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Owned ; Managed and Controlled by the Govt.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Funded by the Govt.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Welfare Oriented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public sector includes such services as </a:t>
            </a:r>
          </a:p>
          <a:p>
            <a:r>
              <a:rPr lang="en-US" dirty="0" smtClean="0"/>
              <a:t>	Police,</a:t>
            </a:r>
          </a:p>
          <a:p>
            <a:r>
              <a:rPr lang="en-US" dirty="0" smtClean="0"/>
              <a:t>	Military, </a:t>
            </a:r>
          </a:p>
          <a:p>
            <a:r>
              <a:rPr lang="en-US" dirty="0" smtClean="0"/>
              <a:t>	Public roads, </a:t>
            </a:r>
          </a:p>
          <a:p>
            <a:r>
              <a:rPr lang="en-US" dirty="0" smtClean="0"/>
              <a:t>	Public transit, </a:t>
            </a:r>
          </a:p>
          <a:p>
            <a:r>
              <a:rPr lang="en-US" dirty="0" smtClean="0"/>
              <a:t>	Primary education and </a:t>
            </a:r>
          </a:p>
          <a:p>
            <a:r>
              <a:rPr lang="en-US" dirty="0" smtClean="0"/>
              <a:t>	Healthcare for the poor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81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Objectives </a:t>
            </a:r>
            <a:endParaRPr lang="en-US" sz="3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858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increase capital formation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457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set up heavy industries </a:t>
            </a:r>
          </a:p>
          <a:p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1676400" y="990600"/>
            <a:ext cx="190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2286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check evils of monopoly </a:t>
            </a:r>
          </a:p>
          <a:p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086100" y="18669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28194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achieve economic equality </a:t>
            </a:r>
          </a:p>
          <a:p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371600" y="2057400"/>
            <a:ext cx="2895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724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perform welfare activities </a:t>
            </a:r>
          </a:p>
          <a:p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3048000" y="2743200"/>
            <a:ext cx="3429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5800" y="4953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to set up defense industries </a:t>
            </a:r>
          </a:p>
          <a:p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3886200" y="1981200"/>
            <a:ext cx="2362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1600" y="3581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promote regional equality </a:t>
            </a:r>
          </a:p>
          <a:p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4838700" y="1562100"/>
            <a:ext cx="2362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3962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increase income of the government </a:t>
            </a:r>
          </a:p>
          <a:p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5334000" y="1447800"/>
            <a:ext cx="1524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2819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promote self reliance </a:t>
            </a:r>
          </a:p>
          <a:p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67400" y="13716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0" y="1524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increase employment </a:t>
            </a:r>
          </a:p>
          <a:p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562600" y="762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1828800" y="762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914400" y="0"/>
          <a:ext cx="7620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2362200"/>
            <a:ext cx="685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Hence, in order to accelerate economic growth Private Industries are setup by the Government as it may stimulate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Production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Other Industries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Promoting Investment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Increase In saving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  <p:bldP spid="7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made by Public Enterprises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Plans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working public enterprises of central govt.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investment (crore)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plan 1951-56</a:t>
                      </a:r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plan 1956-61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Third plan 1961-66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953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Fourth plan</a:t>
                      </a:r>
                      <a:r>
                        <a:rPr lang="en-US" baseline="0" dirty="0" smtClean="0"/>
                        <a:t> 1969-74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3902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Fifth plan 1974-78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6237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Sixth plan 1980-85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36380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Seventh plan</a:t>
                      </a:r>
                      <a:r>
                        <a:rPr lang="en-US" baseline="0" dirty="0" smtClean="0"/>
                        <a:t> 1985-90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84869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Eighth</a:t>
                      </a:r>
                      <a:r>
                        <a:rPr lang="en-US" baseline="0" dirty="0" smtClean="0"/>
                        <a:t> plan 1990-97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202020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Ninth plan 1997-02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303400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Tenth plan 2002-07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665124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Eleventh plan 2011</a:t>
                      </a:r>
                      <a:r>
                        <a:rPr lang="en-US" baseline="0" dirty="0" smtClean="0"/>
                        <a:t> -12 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729228</a:t>
                      </a:r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Capital formation </a:t>
            </a:r>
          </a:p>
          <a:p>
            <a:r>
              <a:rPr lang="en-US" dirty="0" smtClean="0"/>
              <a:t>Contribution to domestic product </a:t>
            </a:r>
          </a:p>
          <a:p>
            <a:r>
              <a:rPr lang="en-US" dirty="0" smtClean="0"/>
              <a:t>Basic industries </a:t>
            </a:r>
          </a:p>
          <a:p>
            <a:r>
              <a:rPr lang="en-US" dirty="0" smtClean="0"/>
              <a:t>Development of infrastructure </a:t>
            </a:r>
          </a:p>
          <a:p>
            <a:r>
              <a:rPr lang="en-US" dirty="0" smtClean="0"/>
              <a:t>Import substitution</a:t>
            </a:r>
          </a:p>
          <a:p>
            <a:r>
              <a:rPr lang="en-US" dirty="0" smtClean="0"/>
              <a:t>Export promotion </a:t>
            </a:r>
          </a:p>
          <a:p>
            <a:r>
              <a:rPr lang="en-US" dirty="0" smtClean="0"/>
              <a:t>Less regional disparities </a:t>
            </a:r>
          </a:p>
          <a:p>
            <a:r>
              <a:rPr lang="en-US" dirty="0" smtClean="0"/>
              <a:t>Socialistic pattern of society </a:t>
            </a:r>
          </a:p>
          <a:p>
            <a:r>
              <a:rPr lang="en-US" dirty="0" smtClean="0"/>
              <a:t>Resources of economic development </a:t>
            </a:r>
          </a:p>
          <a:p>
            <a:r>
              <a:rPr lang="en-US" dirty="0" smtClean="0"/>
              <a:t>Promotes employment </a:t>
            </a:r>
          </a:p>
          <a:p>
            <a:r>
              <a:rPr lang="en-US" dirty="0" smtClean="0"/>
              <a:t>Growth of Ancillary industries </a:t>
            </a:r>
          </a:p>
          <a:p>
            <a:r>
              <a:rPr lang="en-US" dirty="0" smtClean="0"/>
              <a:t>Sick mills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% share of Public &amp; Private Sector in Capital 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Minerals and Metal Trading Corporation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Largest public sector trading body </a:t>
            </a:r>
          </a:p>
          <a:p>
            <a:r>
              <a:rPr lang="en-US" dirty="0" smtClean="0"/>
              <a:t>Also imports imp. Commodities like ferrous and non ferrous metals to the industries as well as the agricultural products. </a:t>
            </a:r>
          </a:p>
          <a:p>
            <a:r>
              <a:rPr lang="en-US" dirty="0" smtClean="0"/>
              <a:t>Known as MMTC ltd. </a:t>
            </a:r>
            <a:endParaRPr lang="en-US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76600"/>
            <a:ext cx="3200400" cy="2749640"/>
          </a:xfrm>
          <a:prstGeom prst="rect">
            <a:avLst/>
          </a:prstGeom>
        </p:spPr>
      </p:pic>
      <p:pic>
        <p:nvPicPr>
          <p:cNvPr id="5" name="Picture 4" descr="images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305192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</TotalTime>
  <Words>699</Words>
  <Application>Microsoft Office PowerPoint</Application>
  <PresentationFormat>On-screen Show (4:3)</PresentationFormat>
  <Paragraphs>193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 The Role And Growth Of Public Sector In India </vt:lpstr>
      <vt:lpstr>AGENDA</vt:lpstr>
      <vt:lpstr>Public Sector</vt:lpstr>
      <vt:lpstr>Slide 4</vt:lpstr>
      <vt:lpstr>Slide 5</vt:lpstr>
      <vt:lpstr>Progress made by Public Enterprises </vt:lpstr>
      <vt:lpstr>Significance </vt:lpstr>
      <vt:lpstr>% share of Public &amp; Private Sector in Capital Formation</vt:lpstr>
      <vt:lpstr>Minerals and Metal Trading Corporation </vt:lpstr>
      <vt:lpstr>The State Trading Corporation </vt:lpstr>
      <vt:lpstr>Slide 11</vt:lpstr>
      <vt:lpstr>Profitability performance of public sector industries  </vt:lpstr>
      <vt:lpstr>Defects of public enterprise </vt:lpstr>
      <vt:lpstr>Comities setup by the govt. to make the public enterprise efficient and raising their profitability </vt:lpstr>
      <vt:lpstr>Measures and suggestions </vt:lpstr>
      <vt:lpstr>New industrial policy 1991 </vt:lpstr>
      <vt:lpstr>NAVRATNA COMPANIES</vt:lpstr>
      <vt:lpstr>NAVRATNA COMPANIES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</dc:title>
  <dc:creator>Ridhima</dc:creator>
  <cp:lastModifiedBy>Ridhima</cp:lastModifiedBy>
  <cp:revision>39</cp:revision>
  <dcterms:created xsi:type="dcterms:W3CDTF">2006-08-16T00:00:00Z</dcterms:created>
  <dcterms:modified xsi:type="dcterms:W3CDTF">2015-04-01T22:45:18Z</dcterms:modified>
</cp:coreProperties>
</file>