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3"/>
  </p:notesMasterIdLst>
  <p:sldIdLst>
    <p:sldId id="303" r:id="rId3"/>
    <p:sldId id="304" r:id="rId4"/>
    <p:sldId id="305" r:id="rId5"/>
    <p:sldId id="306" r:id="rId6"/>
    <p:sldId id="307" r:id="rId7"/>
    <p:sldId id="257" r:id="rId8"/>
    <p:sldId id="260" r:id="rId9"/>
    <p:sldId id="281" r:id="rId10"/>
    <p:sldId id="282" r:id="rId11"/>
    <p:sldId id="285" r:id="rId12"/>
    <p:sldId id="286" r:id="rId13"/>
    <p:sldId id="287" r:id="rId14"/>
    <p:sldId id="294" r:id="rId15"/>
    <p:sldId id="295" r:id="rId16"/>
    <p:sldId id="298" r:id="rId17"/>
    <p:sldId id="300" r:id="rId18"/>
    <p:sldId id="299" r:id="rId19"/>
    <p:sldId id="297" r:id="rId20"/>
    <p:sldId id="308" r:id="rId21"/>
    <p:sldId id="302"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Lato" panose="020F050202020403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F465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B31D94C-7F3B-48D8-BD6B-2AB048C9811B}">
  <a:tblStyle styleId="{DB31D94C-7F3B-48D8-BD6B-2AB048C9811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1848" autoAdjust="0"/>
  </p:normalViewPr>
  <p:slideViewPr>
    <p:cSldViewPr snapToGrid="0">
      <p:cViewPr varScale="1">
        <p:scale>
          <a:sx n="83" d="100"/>
          <a:sy n="83"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818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941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486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216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5557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IN" dirty="0"/>
              <a:t>There is a serious need of Professional Ethics in India.</a:t>
            </a:r>
          </a:p>
          <a:p>
            <a:pPr lvl="0">
              <a:spcBef>
                <a:spcPts val="0"/>
              </a:spcBef>
              <a:buNone/>
            </a:pPr>
            <a:r>
              <a:rPr lang="en-IN" dirty="0"/>
              <a:t>These are some reasons behind this --</a:t>
            </a:r>
          </a:p>
          <a:p>
            <a:pPr lvl="0">
              <a:spcBef>
                <a:spcPts val="0"/>
              </a:spcBef>
              <a:buNone/>
            </a:pPr>
            <a:r>
              <a:rPr lang="en-IN" dirty="0"/>
              <a:t>Developing Countries like India can be damaged by poor professional ethics.</a:t>
            </a:r>
          </a:p>
          <a:p>
            <a:pPr lvl="0">
              <a:spcBef>
                <a:spcPts val="0"/>
              </a:spcBef>
              <a:buNone/>
            </a:pPr>
            <a:r>
              <a:rPr lang="en-IN" dirty="0"/>
              <a:t>India is held back by companies operating without professional ethics.</a:t>
            </a:r>
          </a:p>
          <a:p>
            <a:pPr lvl="0">
              <a:spcBef>
                <a:spcPts val="0"/>
              </a:spcBef>
              <a:buNone/>
            </a:pPr>
            <a:endParaRPr lang="en-IN" dirty="0"/>
          </a:p>
          <a:p>
            <a:pPr lvl="0">
              <a:spcBef>
                <a:spcPts val="0"/>
              </a:spcBef>
              <a:buNone/>
            </a:pPr>
            <a:r>
              <a:rPr lang="en-IN" dirty="0"/>
              <a:t>Constant efforts for better and ethical dealings in business produces a cycle of continuous improvement.</a:t>
            </a:r>
          </a:p>
          <a:p>
            <a:pPr lvl="0">
              <a:spcBef>
                <a:spcPts val="0"/>
              </a:spcBef>
              <a:buNone/>
            </a:pPr>
            <a:r>
              <a:rPr lang="en-IN" dirty="0"/>
              <a:t>Without the ethical approach the sustainability will fail and future generations will suffer.</a:t>
            </a:r>
            <a:endParaRPr dirty="0"/>
          </a:p>
        </p:txBody>
      </p:sp>
    </p:spTree>
    <p:extLst>
      <p:ext uri="{BB962C8B-B14F-4D97-AF65-F5344CB8AC3E}">
        <p14:creationId xmlns:p14="http://schemas.microsoft.com/office/powerpoint/2010/main" val="199990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1" i="0" kern="1200" dirty="0">
                <a:solidFill>
                  <a:schemeClr val="tx1"/>
                </a:solidFill>
                <a:effectLst/>
                <a:latin typeface="+mn-lt"/>
                <a:ea typeface="+mn-ea"/>
                <a:cs typeface="+mn-cs"/>
              </a:rPr>
              <a:t>Strain on ethical behavior: </a:t>
            </a:r>
            <a:r>
              <a:rPr lang="en-US" sz="1100" b="0" i="0" kern="1200" dirty="0">
                <a:solidFill>
                  <a:schemeClr val="tx1"/>
                </a:solidFill>
                <a:effectLst/>
                <a:latin typeface="+mn-lt"/>
                <a:ea typeface="+mn-ea"/>
                <a:cs typeface="+mn-cs"/>
              </a:rPr>
              <a:t>It has been seen that a large no of people are comfortable with (or were aware of) unethical business conduct. These include hiding bribery and corruption, gifts being given to seek </a:t>
            </a:r>
            <a:r>
              <a:rPr lang="en-US" sz="1100" b="0" i="0" kern="1200" dirty="0" err="1">
                <a:solidFill>
                  <a:schemeClr val="tx1"/>
                </a:solidFill>
                <a:effectLst/>
                <a:latin typeface="+mn-lt"/>
                <a:ea typeface="+mn-ea"/>
                <a:cs typeface="+mn-cs"/>
              </a:rPr>
              <a:t>favours</a:t>
            </a:r>
            <a:r>
              <a:rPr lang="en-US" sz="1100" b="0" i="0" kern="1200" dirty="0">
                <a:solidFill>
                  <a:schemeClr val="tx1"/>
                </a:solidFill>
                <a:effectLst/>
                <a:latin typeface="+mn-lt"/>
                <a:ea typeface="+mn-ea"/>
                <a:cs typeface="+mn-cs"/>
              </a:rPr>
              <a:t>.</a:t>
            </a:r>
          </a:p>
          <a:p>
            <a:r>
              <a:rPr lang="en-US" sz="1100" b="1" i="0" kern="1200" dirty="0">
                <a:solidFill>
                  <a:schemeClr val="tx1"/>
                </a:solidFill>
                <a:effectLst/>
                <a:latin typeface="+mn-lt"/>
                <a:ea typeface="+mn-ea"/>
                <a:cs typeface="+mn-cs"/>
              </a:rPr>
              <a:t>Taking the easy way out: </a:t>
            </a:r>
            <a:r>
              <a:rPr lang="en-US" sz="1100" b="0" i="0" kern="1200" dirty="0">
                <a:solidFill>
                  <a:schemeClr val="tx1"/>
                </a:solidFill>
                <a:effectLst/>
                <a:latin typeface="+mn-lt"/>
                <a:ea typeface="+mn-ea"/>
                <a:cs typeface="+mn-cs"/>
              </a:rPr>
              <a:t>More than half of the respondents agreed that it is the lack of will to obtain licenses and approvals the “right way,” which leads to bribery and corruption.</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AMIT</a:t>
            </a:r>
          </a:p>
          <a:p>
            <a:r>
              <a:rPr lang="en-US" sz="1100" b="1" i="0" kern="1200" dirty="0">
                <a:solidFill>
                  <a:schemeClr val="tx1"/>
                </a:solidFill>
                <a:effectLst/>
                <a:latin typeface="+mn-lt"/>
                <a:ea typeface="+mn-ea"/>
                <a:cs typeface="+mn-cs"/>
              </a:rPr>
              <a:t>Challenging times ahead:</a:t>
            </a:r>
            <a:r>
              <a:rPr lang="en-US" sz="1100" b="0" i="0" kern="1200" dirty="0">
                <a:solidFill>
                  <a:schemeClr val="tx1"/>
                </a:solidFill>
                <a:effectLst/>
                <a:latin typeface="+mn-lt"/>
                <a:ea typeface="+mn-ea"/>
                <a:cs typeface="+mn-cs"/>
              </a:rPr>
              <a:t> Around 83% of the respondents felt that cases of bribery and corruption can negatively impact FDI inflows.</a:t>
            </a:r>
          </a:p>
          <a:p>
            <a:r>
              <a:rPr lang="en-US" sz="1100" b="1" i="0" kern="1200" dirty="0">
                <a:solidFill>
                  <a:schemeClr val="tx1"/>
                </a:solidFill>
                <a:effectLst/>
                <a:latin typeface="+mn-lt"/>
                <a:ea typeface="+mn-ea"/>
                <a:cs typeface="+mn-cs"/>
              </a:rPr>
              <a:t>Need for greater enforcement of laws: </a:t>
            </a:r>
            <a:r>
              <a:rPr lang="en-US" sz="1100" b="0" i="0" kern="1200" dirty="0">
                <a:solidFill>
                  <a:schemeClr val="tx1"/>
                </a:solidFill>
                <a:effectLst/>
                <a:latin typeface="+mn-lt"/>
                <a:ea typeface="+mn-ea"/>
                <a:cs typeface="+mn-cs"/>
              </a:rPr>
              <a:t>Around 89% of the respondents felt that there should be greater enforcement of laws to curb the proliferation of bribery and corruption.</a:t>
            </a:r>
          </a:p>
        </p:txBody>
      </p:sp>
    </p:spTree>
    <p:extLst>
      <p:ext uri="{BB962C8B-B14F-4D97-AF65-F5344CB8AC3E}">
        <p14:creationId xmlns:p14="http://schemas.microsoft.com/office/powerpoint/2010/main" val="200762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IN" sz="1100" b="0" i="0" kern="1200" dirty="0">
                <a:solidFill>
                  <a:schemeClr val="tx1"/>
                </a:solidFill>
                <a:effectLst/>
                <a:latin typeface="+mn-lt"/>
                <a:ea typeface="+mn-ea"/>
                <a:cs typeface="+mn-cs"/>
              </a:rPr>
              <a:t>These are some steps taken in this matter:</a:t>
            </a:r>
          </a:p>
          <a:p>
            <a:r>
              <a:rPr lang="en-IN" sz="1100" b="0" i="0" kern="1200" dirty="0">
                <a:solidFill>
                  <a:schemeClr val="tx1"/>
                </a:solidFill>
                <a:effectLst/>
                <a:latin typeface="+mn-lt"/>
                <a:ea typeface="+mn-ea"/>
                <a:cs typeface="+mn-cs"/>
              </a:rPr>
              <a:t>This draft of 'Declaration of Ethics for Professional Social Workers' has been prepared by the Social Work Educators' Forum (SWEF) at the Tata Institute of Social Sciences. </a:t>
            </a:r>
          </a:p>
          <a:p>
            <a:r>
              <a:rPr lang="en-IN" sz="1100" b="0" i="0" kern="1200" dirty="0">
                <a:solidFill>
                  <a:schemeClr val="tx1"/>
                </a:solidFill>
                <a:effectLst/>
                <a:latin typeface="+mn-lt"/>
                <a:ea typeface="+mn-ea"/>
                <a:cs typeface="+mn-cs"/>
              </a:rPr>
              <a:t>The Declaration of Ethics for Professional Social Workers is intended to serve as a guide to the members of the social work profession, who have obtained minimally a bachelor's degree in social work and, thus, base their work on recognised knowledge, philosophy and skills.</a:t>
            </a:r>
          </a:p>
        </p:txBody>
      </p:sp>
    </p:spTree>
    <p:extLst>
      <p:ext uri="{BB962C8B-B14F-4D97-AF65-F5344CB8AC3E}">
        <p14:creationId xmlns:p14="http://schemas.microsoft.com/office/powerpoint/2010/main" val="202192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a:t>
            </a:r>
            <a:r>
              <a:rPr lang="en-IN" baseline="0" dirty="0"/>
              <a:t> lets have a look on few case studies of professional misconduct.</a:t>
            </a:r>
          </a:p>
          <a:p>
            <a:pPr lvl="0" rtl="0">
              <a:spcBef>
                <a:spcPts val="0"/>
              </a:spcBef>
              <a:buNone/>
            </a:pPr>
            <a:r>
              <a:rPr lang="en-US" dirty="0"/>
              <a:t>Wal-Mart--</a:t>
            </a:r>
          </a:p>
          <a:p>
            <a:pPr lvl="0" rtl="0">
              <a:spcBef>
                <a:spcPts val="0"/>
              </a:spcBef>
              <a:buNone/>
            </a:pPr>
            <a:r>
              <a:rPr lang="en-US" dirty="0"/>
              <a:t>Wal-Mart Stores, Inc is an American biggest public corporation, and it is the largest grocery retail company throughout the world. They uses a low-price strategy to operate its business.</a:t>
            </a:r>
          </a:p>
          <a:p>
            <a:pPr lvl="0" rtl="0">
              <a:spcBef>
                <a:spcPts val="0"/>
              </a:spcBef>
              <a:buNone/>
            </a:pPr>
            <a:endParaRPr lang="en-US" dirty="0"/>
          </a:p>
          <a:p>
            <a:pPr lvl="0" rtl="0">
              <a:spcBef>
                <a:spcPts val="0"/>
              </a:spcBef>
              <a:buNone/>
            </a:pPr>
            <a:r>
              <a:rPr lang="en-US" dirty="0"/>
              <a:t>It has been a subject to sustained criticism due to some Unethical practices like Child Labor, Health Concerns, Racial Discrimination and Environmental issues.</a:t>
            </a:r>
          </a:p>
          <a:p>
            <a:pPr lvl="0" rtl="0">
              <a:spcBef>
                <a:spcPts val="0"/>
              </a:spcBef>
              <a:buNone/>
            </a:pPr>
            <a:r>
              <a:rPr lang="en-US" dirty="0"/>
              <a:t>First one is Deborah Shank's brain damaged case:</a:t>
            </a:r>
          </a:p>
          <a:p>
            <a:pPr lvl="0" rtl="0">
              <a:spcBef>
                <a:spcPts val="0"/>
              </a:spcBef>
              <a:buNone/>
            </a:pPr>
            <a:r>
              <a:rPr lang="en-US" dirty="0"/>
              <a:t>He was a Wal-Mart employee, who suffered a miserable collision with a truck in many years ago, and due to this, she got a permanent brain damage. She involved in Wal-Mart health-care plan, she got her initial medical payments from </a:t>
            </a:r>
            <a:r>
              <a:rPr lang="en-US" dirty="0" err="1"/>
              <a:t>wal-mart</a:t>
            </a:r>
            <a:r>
              <a:rPr lang="en-US" dirty="0"/>
              <a:t>.</a:t>
            </a:r>
          </a:p>
          <a:p>
            <a:pPr lvl="0" rtl="0">
              <a:spcBef>
                <a:spcPts val="0"/>
              </a:spcBef>
              <a:buNone/>
            </a:pPr>
            <a:r>
              <a:rPr lang="en-US" dirty="0"/>
              <a:t>Wal-Mart wanted to withdraw the expenses, </a:t>
            </a:r>
            <a:r>
              <a:rPr lang="en-US" dirty="0" err="1"/>
              <a:t>bcoz</a:t>
            </a:r>
            <a:r>
              <a:rPr lang="en-US" dirty="0"/>
              <a:t> Shank family got the compensation from trucking company. Shank family sued by Wal-Mart, and requested the couple to pay back the whole money. The US Supreme court judged in </a:t>
            </a:r>
            <a:r>
              <a:rPr lang="en-US" dirty="0" err="1"/>
              <a:t>favour</a:t>
            </a:r>
            <a:r>
              <a:rPr lang="en-US" dirty="0"/>
              <a:t> of Wal-Mart. After publishing of this news, large number of citizens were indigent about the company inappropriate behavior and tried to boycott the company.</a:t>
            </a:r>
          </a:p>
          <a:p>
            <a:pPr lvl="0" rtl="0">
              <a:spcBef>
                <a:spcPts val="0"/>
              </a:spcBef>
              <a:buNone/>
            </a:pPr>
            <a:r>
              <a:rPr lang="en-US" dirty="0"/>
              <a:t>In turn, Company modified their health-care plan, cancel those refunds.</a:t>
            </a:r>
          </a:p>
          <a:p>
            <a:pPr lvl="0" rtl="0">
              <a:spcBef>
                <a:spcPts val="0"/>
              </a:spcBef>
              <a:buNone/>
            </a:pPr>
            <a:endParaRPr lang="en-US" dirty="0"/>
          </a:p>
          <a:p>
            <a:pPr lvl="0" rtl="0">
              <a:spcBef>
                <a:spcPts val="0"/>
              </a:spcBef>
              <a:buNone/>
            </a:pPr>
            <a:r>
              <a:rPr lang="en-US" dirty="0"/>
              <a:t>Child Labor:</a:t>
            </a:r>
          </a:p>
          <a:p>
            <a:pPr lvl="0" rtl="0">
              <a:spcBef>
                <a:spcPts val="0"/>
              </a:spcBef>
              <a:buNone/>
            </a:pPr>
            <a:r>
              <a:rPr lang="en-US" dirty="0"/>
              <a:t>Walmart become cause using Slave Child Labor of your supplier, because they require high capacity of order in short time in very low even less then at wholesale price, therefore its supplier use slave child labor at very low wage rate and provide maximum material.</a:t>
            </a:r>
          </a:p>
        </p:txBody>
      </p:sp>
    </p:spTree>
    <p:extLst>
      <p:ext uri="{BB962C8B-B14F-4D97-AF65-F5344CB8AC3E}">
        <p14:creationId xmlns:p14="http://schemas.microsoft.com/office/powerpoint/2010/main" val="387023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Few days back Evan Spiegel alleged to have said that “Snapchat is for rich people and I don’t want to expand to poor countries like India and Spain.”</a:t>
            </a:r>
          </a:p>
          <a:p>
            <a:pPr lvl="0" rtl="0">
              <a:spcBef>
                <a:spcPts val="0"/>
              </a:spcBef>
              <a:buNone/>
            </a:pPr>
            <a:r>
              <a:rPr lang="en-IN" dirty="0"/>
              <a:t>This news was shared somewhere on Social Media and went viral, people started </a:t>
            </a:r>
            <a:r>
              <a:rPr lang="en-IN" sz="1100" b="0" i="0" kern="1200" dirty="0">
                <a:solidFill>
                  <a:schemeClr val="tx1"/>
                </a:solidFill>
                <a:effectLst/>
                <a:latin typeface="+mn-lt"/>
                <a:ea typeface="+mn-ea"/>
                <a:cs typeface="+mn-cs"/>
              </a:rPr>
              <a:t>uninstalling the Snapchat app and they twitted the pictures uninstalling the app using hashtag #</a:t>
            </a:r>
            <a:r>
              <a:rPr lang="en-IN" sz="1100" b="0" i="0" kern="1200" dirty="0" err="1">
                <a:solidFill>
                  <a:schemeClr val="tx1"/>
                </a:solidFill>
                <a:effectLst/>
                <a:latin typeface="+mn-lt"/>
                <a:ea typeface="+mn-ea"/>
                <a:cs typeface="+mn-cs"/>
              </a:rPr>
              <a:t>boycottsnapchat</a:t>
            </a:r>
            <a:r>
              <a:rPr lang="en-IN" sz="1100" b="0" i="0" kern="1200" dirty="0">
                <a:solidFill>
                  <a:schemeClr val="tx1"/>
                </a:solidFill>
                <a:effectLst/>
                <a:latin typeface="+mn-lt"/>
                <a:ea typeface="+mn-ea"/>
                <a:cs typeface="+mn-cs"/>
              </a:rPr>
              <a:t> and this resulted a huge loss for Snapchat. It’s shares dropped by 1.5% and within 24 hrs and it’s rating also reduced to 1 Star in the Apple App Store.</a:t>
            </a:r>
            <a:endParaRPr dirty="0"/>
          </a:p>
        </p:txBody>
      </p:sp>
    </p:spTree>
    <p:extLst>
      <p:ext uri="{BB962C8B-B14F-4D97-AF65-F5344CB8AC3E}">
        <p14:creationId xmlns:p14="http://schemas.microsoft.com/office/powerpoint/2010/main" val="1481945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73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Let’s start with a problem which is a moral dilemma – </a:t>
            </a:r>
          </a:p>
          <a:p>
            <a:pPr lvl="0" rtl="0">
              <a:spcBef>
                <a:spcPts val="0"/>
              </a:spcBef>
              <a:buNone/>
            </a:pPr>
            <a:r>
              <a:rPr lang="en-IN" dirty="0"/>
              <a:t>In this problem, there is a man standing at the lever. The lever controls the path of the </a:t>
            </a:r>
            <a:r>
              <a:rPr lang="en-IN" dirty="0" err="1"/>
              <a:t>trolly</a:t>
            </a:r>
            <a:r>
              <a:rPr lang="en-IN" dirty="0"/>
              <a:t> which will go on one of the two tracks according to how he acts.</a:t>
            </a:r>
          </a:p>
          <a:p>
            <a:pPr lvl="0" rtl="0">
              <a:spcBef>
                <a:spcPts val="0"/>
              </a:spcBef>
              <a:buNone/>
            </a:pPr>
            <a:r>
              <a:rPr lang="en-IN" dirty="0"/>
              <a:t>If he doesn’t pull the lever, trolley will continue on its original track and run over five people and kill them. If he choose to pull the lever the track will be changed, the </a:t>
            </a:r>
            <a:r>
              <a:rPr lang="en-IN" dirty="0" err="1"/>
              <a:t>trolly</a:t>
            </a:r>
            <a:r>
              <a:rPr lang="en-IN" dirty="0"/>
              <a:t> will run over only one person, resulting in killing him. So he has two choices –</a:t>
            </a:r>
          </a:p>
          <a:p>
            <a:pPr lvl="0" rtl="0">
              <a:spcBef>
                <a:spcPts val="0"/>
              </a:spcBef>
              <a:buNone/>
            </a:pPr>
            <a:r>
              <a:rPr lang="en-IN" dirty="0"/>
              <a:t>a). He can choose to pull the lever and save five people but one person will die.</a:t>
            </a:r>
          </a:p>
          <a:p>
            <a:pPr lvl="0" rtl="0">
              <a:spcBef>
                <a:spcPts val="0"/>
              </a:spcBef>
              <a:buNone/>
            </a:pPr>
            <a:r>
              <a:rPr lang="en-IN" dirty="0"/>
              <a:t>b). He can choose to not pull the lever and let the five people die.</a:t>
            </a:r>
          </a:p>
          <a:p>
            <a:pPr lvl="0" rtl="0">
              <a:spcBef>
                <a:spcPts val="0"/>
              </a:spcBef>
              <a:buNone/>
            </a:pPr>
            <a:endParaRPr lang="en-IN" dirty="0"/>
          </a:p>
          <a:p>
            <a:pPr lvl="0" rtl="0">
              <a:spcBef>
                <a:spcPts val="0"/>
              </a:spcBef>
              <a:buNone/>
            </a:pPr>
            <a:r>
              <a:rPr lang="en-IN" dirty="0"/>
              <a:t>Let’s consider this problem with different theories -</a:t>
            </a:r>
            <a:endParaRPr dirty="0"/>
          </a:p>
        </p:txBody>
      </p:sp>
    </p:spTree>
    <p:extLst>
      <p:ext uri="{BB962C8B-B14F-4D97-AF65-F5344CB8AC3E}">
        <p14:creationId xmlns:p14="http://schemas.microsoft.com/office/powerpoint/2010/main" val="898876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4194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First, Let’s consider this outcome based theory – Which states that we should save the life of as many people possible.. According to this theory We will choose to “Pull the lever”.</a:t>
            </a:r>
            <a:endParaRPr dirty="0"/>
          </a:p>
        </p:txBody>
      </p:sp>
    </p:spTree>
    <p:extLst>
      <p:ext uri="{BB962C8B-B14F-4D97-AF65-F5344CB8AC3E}">
        <p14:creationId xmlns:p14="http://schemas.microsoft.com/office/powerpoint/2010/main" val="264911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Let’s consider an alternative theory which is a rule or obligation based theory and this theory stats that we should not choose to kill someone without their permission. So, acc. To this theory – We “Don’t pull the lever”.</a:t>
            </a:r>
            <a:endParaRPr dirty="0"/>
          </a:p>
        </p:txBody>
      </p:sp>
    </p:spTree>
    <p:extLst>
      <p:ext uri="{BB962C8B-B14F-4D97-AF65-F5344CB8AC3E}">
        <p14:creationId xmlns:p14="http://schemas.microsoft.com/office/powerpoint/2010/main" val="364514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Now, Let’s consider one more theory – Virtue Ethics</a:t>
            </a:r>
          </a:p>
          <a:p>
            <a:pPr lvl="0" rtl="0">
              <a:spcBef>
                <a:spcPts val="0"/>
              </a:spcBef>
              <a:buNone/>
            </a:pPr>
            <a:r>
              <a:rPr lang="en-IN" dirty="0"/>
              <a:t>It is a character based theory. It asks questions like – Whatever the action he takes, what does it say about us? What is the intentions or benefits ? </a:t>
            </a:r>
          </a:p>
          <a:p>
            <a:pPr lvl="0" rtl="0">
              <a:spcBef>
                <a:spcPts val="0"/>
              </a:spcBef>
              <a:buNone/>
            </a:pPr>
            <a:r>
              <a:rPr lang="en-IN" dirty="0"/>
              <a:t>In this sense, Virtue ethics does not gives us any guidance – Choice could be </a:t>
            </a:r>
            <a:r>
              <a:rPr lang="en-IN" dirty="0" err="1"/>
              <a:t>ethier</a:t>
            </a:r>
            <a:r>
              <a:rPr lang="en-IN" dirty="0"/>
              <a:t>. It will depends upon the character of the person taking the decision.</a:t>
            </a:r>
          </a:p>
          <a:p>
            <a:pPr lvl="0" rtl="0">
              <a:spcBef>
                <a:spcPts val="0"/>
              </a:spcBef>
              <a:buNone/>
            </a:pPr>
            <a:endParaRPr lang="en-IN" dirty="0"/>
          </a:p>
          <a:p>
            <a:pPr lvl="0" rtl="0">
              <a:spcBef>
                <a:spcPts val="0"/>
              </a:spcBef>
              <a:buNone/>
            </a:pPr>
            <a:r>
              <a:rPr lang="en-IN" dirty="0"/>
              <a:t>So, In every walk of life, We are expected to behave in particular manner. We may be in a family, a group, an organization, a profession or anywhere ; there are some guidelines which guide us how to behave or interact.</a:t>
            </a:r>
          </a:p>
          <a:p>
            <a:pPr lvl="0" rtl="0">
              <a:spcBef>
                <a:spcPts val="0"/>
              </a:spcBef>
              <a:buNone/>
            </a:pPr>
            <a:endParaRPr lang="en-IN" dirty="0"/>
          </a:p>
          <a:p>
            <a:pPr lvl="0" rtl="0">
              <a:spcBef>
                <a:spcPts val="0"/>
              </a:spcBef>
              <a:buNone/>
            </a:pPr>
            <a:r>
              <a:rPr lang="en-IN" dirty="0"/>
              <a:t>We will see how ethics will help us in the same -</a:t>
            </a:r>
            <a:endParaRPr dirty="0"/>
          </a:p>
        </p:txBody>
      </p:sp>
    </p:spTree>
    <p:extLst>
      <p:ext uri="{BB962C8B-B14F-4D97-AF65-F5344CB8AC3E}">
        <p14:creationId xmlns:p14="http://schemas.microsoft.com/office/powerpoint/2010/main" val="223246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IN" dirty="0"/>
              <a:t>It is a rational study of the rules of conduct known as morals that describe how people should behave. It helps us making a distinction between - What is good and what is bad.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Let’s move to our topic</a:t>
            </a:r>
            <a:r>
              <a:rPr lang="en-US" baseline="0" dirty="0"/>
              <a:t> which is professional ethics. PRO ETHICS is the personal and corporate standard of behavior expected from professionals.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Golden</a:t>
            </a:r>
            <a:r>
              <a:rPr lang="en-US" baseline="0" dirty="0"/>
              <a:t> Rules of Professional Ethics:</a:t>
            </a:r>
          </a:p>
          <a:p>
            <a:pPr lvl="0">
              <a:spcBef>
                <a:spcPts val="0"/>
              </a:spcBef>
              <a:buNone/>
            </a:pPr>
            <a:r>
              <a:rPr lang="en-US" dirty="0"/>
              <a:t>We</a:t>
            </a:r>
            <a:r>
              <a:rPr lang="en-US" baseline="0" dirty="0"/>
              <a:t> should always strive for </a:t>
            </a:r>
            <a:r>
              <a:rPr lang="en-US" sz="1100" kern="1200" dirty="0">
                <a:solidFill>
                  <a:schemeClr val="tx1"/>
                </a:solidFill>
                <a:effectLst/>
                <a:latin typeface="+mn-lt"/>
                <a:ea typeface="+mn-ea"/>
                <a:cs typeface="+mn-cs"/>
              </a:rPr>
              <a:t>achieving greatness. Excellence is a quality which</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surpasses ordinary standards</a:t>
            </a:r>
            <a:r>
              <a:rPr lang="en-US" sz="1100" kern="1200" baseline="0" dirty="0">
                <a:solidFill>
                  <a:schemeClr val="tx1"/>
                </a:solidFill>
                <a:effectLst/>
                <a:latin typeface="+mn-lt"/>
                <a:ea typeface="+mn-ea"/>
                <a:cs typeface="+mn-cs"/>
              </a:rPr>
              <a:t>. We should make a habit for it </a:t>
            </a:r>
            <a:r>
              <a:rPr lang="en-US" sz="1100" kern="1200" dirty="0">
                <a:solidFill>
                  <a:schemeClr val="tx1"/>
                </a:solidFill>
                <a:effectLst/>
                <a:latin typeface="+mn-lt"/>
                <a:ea typeface="+mn-ea"/>
                <a:cs typeface="+mn-cs"/>
              </a:rPr>
              <a:t>to make a good impression on our bosses and colleagues.</a:t>
            </a:r>
          </a:p>
          <a:p>
            <a:pPr lvl="0">
              <a:spcBef>
                <a:spcPts val="0"/>
              </a:spcBef>
              <a:buNone/>
            </a:pPr>
            <a:r>
              <a:rPr lang="en-US" sz="1100" kern="1200" dirty="0">
                <a:solidFill>
                  <a:schemeClr val="tx1"/>
                </a:solidFill>
                <a:effectLst/>
                <a:latin typeface="+mn-lt"/>
                <a:ea typeface="+mn-ea"/>
                <a:cs typeface="+mn-cs"/>
              </a:rPr>
              <a:t>In today’s society trust is an issue and any employee who exhibits trustworthiness is on a fast track to professionalism. Trustworthiness is about fulfilling an assigned task on time and not letting down expectations.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Honesty is a facet of moral characters which shows straightforwardness and fairness.</a:t>
            </a:r>
          </a:p>
          <a:p>
            <a:pPr lvl="0">
              <a:spcBef>
                <a:spcPts val="0"/>
              </a:spcBef>
              <a:buNone/>
            </a:pPr>
            <a:r>
              <a:rPr lang="en-US" sz="1100" kern="1200" dirty="0">
                <a:solidFill>
                  <a:schemeClr val="tx1"/>
                </a:solidFill>
                <a:effectLst/>
                <a:latin typeface="+mn-lt"/>
                <a:ea typeface="+mn-ea"/>
                <a:cs typeface="+mn-cs"/>
              </a:rPr>
              <a:t>Courteousness is being friendly,</a:t>
            </a:r>
            <a:r>
              <a:rPr lang="en-US" sz="1100" kern="1200" baseline="0" dirty="0">
                <a:solidFill>
                  <a:schemeClr val="tx1"/>
                </a:solidFill>
                <a:effectLst/>
                <a:latin typeface="+mn-lt"/>
                <a:ea typeface="+mn-ea"/>
                <a:cs typeface="+mn-cs"/>
              </a:rPr>
              <a:t> polite and mannered towards others.</a:t>
            </a:r>
            <a:r>
              <a:rPr lang="en-US" sz="1100" kern="1200" dirty="0">
                <a:solidFill>
                  <a:schemeClr val="tx1"/>
                </a:solidFill>
                <a:effectLst/>
                <a:latin typeface="+mn-lt"/>
                <a:ea typeface="+mn-ea"/>
                <a:cs typeface="+mn-cs"/>
              </a:rPr>
              <a:t> It makes social interactions in the workplace run smoothly.</a:t>
            </a:r>
            <a:r>
              <a:rPr lang="en-US" sz="1100" kern="1200" baseline="0" dirty="0">
                <a:solidFill>
                  <a:schemeClr val="tx1"/>
                </a:solidFill>
                <a:effectLst/>
                <a:latin typeface="+mn-lt"/>
                <a:ea typeface="+mn-ea"/>
                <a:cs typeface="+mn-cs"/>
              </a:rPr>
              <a:t> We should </a:t>
            </a:r>
            <a:r>
              <a:rPr lang="en-US" sz="1100" kern="1200" dirty="0">
                <a:solidFill>
                  <a:schemeClr val="tx1"/>
                </a:solidFill>
                <a:effectLst/>
                <a:latin typeface="+mn-lt"/>
                <a:ea typeface="+mn-ea"/>
                <a:cs typeface="+mn-cs"/>
              </a:rPr>
              <a:t>avoid conflicts and earn respect.</a:t>
            </a:r>
          </a:p>
          <a:p>
            <a:pPr lvl="0">
              <a:spcBef>
                <a:spcPts val="0"/>
              </a:spcBef>
              <a:buNone/>
            </a:pPr>
            <a:endParaRPr lang="en-US" sz="1100" kern="1200" dirty="0">
              <a:solidFill>
                <a:schemeClr val="tx1"/>
              </a:solidFill>
              <a:effectLst/>
              <a:latin typeface="+mn-lt"/>
              <a:ea typeface="+mn-ea"/>
              <a:cs typeface="+mn-cs"/>
            </a:endParaRPr>
          </a:p>
          <a:p>
            <a:pPr lvl="0">
              <a:spcBef>
                <a:spcPts val="0"/>
              </a:spcBef>
              <a:buNone/>
            </a:pPr>
            <a:r>
              <a:rPr lang="en-US" sz="1100" kern="1200" dirty="0">
                <a:solidFill>
                  <a:schemeClr val="tx1"/>
                </a:solidFill>
                <a:effectLst/>
                <a:latin typeface="+mn-lt"/>
                <a:ea typeface="+mn-ea"/>
                <a:cs typeface="+mn-cs"/>
              </a:rPr>
              <a:t>Ethical behavior is acting within certain moral codes. It is always safe for an employee to “play by the rules”. </a:t>
            </a:r>
          </a:p>
          <a:p>
            <a:pPr lvl="0">
              <a:spcBef>
                <a:spcPts val="0"/>
              </a:spcBef>
              <a:buNone/>
            </a:pPr>
            <a:r>
              <a:rPr lang="en-US" sz="1100" kern="1200" dirty="0">
                <a:solidFill>
                  <a:schemeClr val="tx1"/>
                </a:solidFill>
                <a:effectLst/>
                <a:latin typeface="+mn-lt"/>
                <a:ea typeface="+mn-ea"/>
                <a:cs typeface="+mn-cs"/>
              </a:rPr>
              <a:t>Confidentiality is respecting the set of rules or promise that restricts you from further and unauthorized dissemination of information. </a:t>
            </a:r>
          </a:p>
          <a:p>
            <a:pPr lvl="0">
              <a:spcBef>
                <a:spcPts val="0"/>
              </a:spcBef>
              <a:buNone/>
            </a:pPr>
            <a:r>
              <a:rPr lang="en-US" sz="1100" kern="1200" dirty="0">
                <a:solidFill>
                  <a:schemeClr val="tx1"/>
                </a:solidFill>
                <a:effectLst/>
                <a:latin typeface="+mn-lt"/>
                <a:ea typeface="+mn-ea"/>
                <a:cs typeface="+mn-cs"/>
              </a:rPr>
              <a:t>We must show and lead by good example.</a:t>
            </a:r>
          </a:p>
          <a:p>
            <a:pPr lvl="0">
              <a:spcBef>
                <a:spcPts val="0"/>
              </a:spcBef>
              <a:buNone/>
            </a:pPr>
            <a:r>
              <a:rPr lang="en-US" sz="1100" kern="1200" dirty="0">
                <a:solidFill>
                  <a:schemeClr val="tx1"/>
                </a:solidFill>
                <a:effectLst/>
                <a:latin typeface="+mn-lt"/>
                <a:ea typeface="+mn-ea"/>
                <a:cs typeface="+mn-cs"/>
              </a:rPr>
              <a:t>Competence is the ability of an individual to do a job properly.</a:t>
            </a:r>
            <a:r>
              <a:rPr lang="en-US" sz="1100" kern="1200" baseline="0" dirty="0">
                <a:solidFill>
                  <a:schemeClr val="tx1"/>
                </a:solidFill>
                <a:effectLst/>
                <a:latin typeface="+mn-lt"/>
                <a:ea typeface="+mn-ea"/>
                <a:cs typeface="+mn-cs"/>
              </a:rPr>
              <a:t> I</a:t>
            </a:r>
            <a:r>
              <a:rPr lang="en-US" sz="1100" kern="1200" dirty="0">
                <a:solidFill>
                  <a:schemeClr val="tx1"/>
                </a:solidFill>
                <a:effectLst/>
                <a:latin typeface="+mn-lt"/>
                <a:ea typeface="+mn-ea"/>
                <a:cs typeface="+mn-cs"/>
              </a:rPr>
              <a:t>t is a combination of knowledge, skills and behavior used to improve performance.</a:t>
            </a:r>
          </a:p>
        </p:txBody>
      </p:sp>
    </p:spTree>
    <p:extLst>
      <p:ext uri="{BB962C8B-B14F-4D97-AF65-F5344CB8AC3E}">
        <p14:creationId xmlns:p14="http://schemas.microsoft.com/office/powerpoint/2010/main" val="4981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Code of Ethics</a:t>
            </a:r>
            <a:r>
              <a:rPr lang="en-US" baseline="0" dirty="0"/>
              <a:t> are written set of guidelines issued by organizations to it’s workers. It provides the basic framework for the ethical judgement for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t>The codes help the professionals to apply moral and ethical principles to the specific situations.</a:t>
            </a:r>
            <a:endParaRPr lang="en-IN" dirty="0"/>
          </a:p>
        </p:txBody>
      </p:sp>
    </p:spTree>
    <p:extLst>
      <p:ext uri="{BB962C8B-B14F-4D97-AF65-F5344CB8AC3E}">
        <p14:creationId xmlns:p14="http://schemas.microsoft.com/office/powerpoint/2010/main" val="263965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374714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348711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3365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81934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4661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273720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2904281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309106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26887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0786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extLst>
      <p:ext uri="{BB962C8B-B14F-4D97-AF65-F5344CB8AC3E}">
        <p14:creationId xmlns:p14="http://schemas.microsoft.com/office/powerpoint/2010/main" val="341123979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1164916" y="252846"/>
            <a:ext cx="7495757" cy="1563899"/>
          </a:xfrm>
          <a:prstGeom prst="rect">
            <a:avLst/>
          </a:prstGeom>
        </p:spPr>
        <p:txBody>
          <a:bodyPr lIns="91425" tIns="91425" rIns="91425" bIns="91425" anchor="t" anchorCtr="0">
            <a:noAutofit/>
          </a:bodyPr>
          <a:lstStyle/>
          <a:p>
            <a:pPr lvl="0" rtl="0">
              <a:spcBef>
                <a:spcPts val="0"/>
              </a:spcBef>
              <a:buNone/>
            </a:pPr>
            <a:r>
              <a:rPr lang="en-IN" sz="6000" dirty="0"/>
              <a:t>Professional </a:t>
            </a:r>
            <a:r>
              <a:rPr lang="en" sz="6000" dirty="0"/>
              <a:t>Ethics</a:t>
            </a:r>
          </a:p>
        </p:txBody>
      </p:sp>
      <p:sp>
        <p:nvSpPr>
          <p:cNvPr id="73" name="Shape 73"/>
          <p:cNvSpPr txBox="1">
            <a:spLocks noGrp="1"/>
          </p:cNvSpPr>
          <p:nvPr>
            <p:ph type="subTitle" idx="1"/>
          </p:nvPr>
        </p:nvSpPr>
        <p:spPr>
          <a:xfrm>
            <a:off x="2638696" y="3238450"/>
            <a:ext cx="6083069" cy="1241699"/>
          </a:xfrm>
          <a:prstGeom prst="rect">
            <a:avLst/>
          </a:prstGeom>
        </p:spPr>
        <p:txBody>
          <a:bodyPr lIns="91425" tIns="91425" rIns="91425" bIns="91425" anchor="b" anchorCtr="0">
            <a:noAutofit/>
          </a:bodyPr>
          <a:lstStyle/>
          <a:p>
            <a:pPr lvl="0" rtl="0">
              <a:spcBef>
                <a:spcPts val="0"/>
              </a:spcBef>
              <a:buNone/>
            </a:pPr>
            <a:r>
              <a:rPr lang="en" sz="2400" dirty="0"/>
              <a:t>A</a:t>
            </a:r>
            <a:r>
              <a:rPr lang="en-IN" sz="2400" dirty="0"/>
              <a:t>n Analysis by </a:t>
            </a:r>
            <a:r>
              <a:rPr lang="en-IN" sz="2400" b="1" dirty="0"/>
              <a:t>Amit Yadav </a:t>
            </a:r>
            <a:r>
              <a:rPr lang="en-IN" sz="2400" dirty="0"/>
              <a:t>&amp; </a:t>
            </a:r>
            <a:r>
              <a:rPr lang="en-IN" sz="2400" b="1" dirty="0"/>
              <a:t>Kapil Agarwal</a:t>
            </a:r>
            <a:endParaRPr lang="en" sz="2400" b="1" dirty="0"/>
          </a:p>
        </p:txBody>
      </p:sp>
      <p:sp>
        <p:nvSpPr>
          <p:cNvPr id="2" name="Rectangle 1"/>
          <p:cNvSpPr/>
          <p:nvPr/>
        </p:nvSpPr>
        <p:spPr>
          <a:xfrm>
            <a:off x="231112" y="281353"/>
            <a:ext cx="8772211" cy="251209"/>
          </a:xfrm>
          <a:prstGeom prst="rect">
            <a:avLst/>
          </a:prstGeom>
          <a:solidFill>
            <a:srgbClr val="F46524"/>
          </a:solidFill>
          <a:ln>
            <a:solidFill>
              <a:srgbClr val="F46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938953" y="1271575"/>
            <a:ext cx="4622139" cy="523220"/>
          </a:xfrm>
          <a:prstGeom prst="rect">
            <a:avLst/>
          </a:prstGeom>
          <a:noFill/>
        </p:spPr>
        <p:txBody>
          <a:bodyPr wrap="square" rtlCol="0">
            <a:spAutoFit/>
          </a:bodyPr>
          <a:lstStyle/>
          <a:p>
            <a:r>
              <a:rPr lang="en" sz="2800" dirty="0">
                <a:solidFill>
                  <a:schemeClr val="bg1"/>
                </a:solidFill>
                <a:latin typeface="Raleway" panose="020B0003030101060003" pitchFamily="34" charset="0"/>
              </a:rPr>
              <a:t>NEED OF HOUR IN INDIA</a:t>
            </a:r>
            <a:endParaRPr lang="en-US" sz="2800" dirty="0">
              <a:solidFill>
                <a:schemeClr val="bg1"/>
              </a:solidFill>
              <a:latin typeface="Raleway" panose="020B0003030101060003" pitchFamily="34" charset="0"/>
            </a:endParaRPr>
          </a:p>
        </p:txBody>
      </p:sp>
    </p:spTree>
    <p:extLst>
      <p:ext uri="{BB962C8B-B14F-4D97-AF65-F5344CB8AC3E}">
        <p14:creationId xmlns:p14="http://schemas.microsoft.com/office/powerpoint/2010/main" val="52311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spcBef>
                <a:spcPts val="0"/>
              </a:spcBef>
              <a:buNone/>
            </a:pPr>
            <a:r>
              <a:rPr lang="en" dirty="0"/>
              <a:t>Advantage of </a:t>
            </a:r>
            <a:r>
              <a:rPr lang="en-IN" dirty="0"/>
              <a:t>Code</a:t>
            </a:r>
            <a:r>
              <a:rPr lang="en" dirty="0"/>
              <a:t> </a:t>
            </a:r>
            <a:r>
              <a:rPr lang="en-IN" dirty="0"/>
              <a:t>of </a:t>
            </a:r>
            <a:r>
              <a:rPr lang="en" dirty="0"/>
              <a:t>Ethics</a:t>
            </a:r>
          </a:p>
        </p:txBody>
      </p:sp>
      <p:sp>
        <p:nvSpPr>
          <p:cNvPr id="79" name="Shape 79"/>
          <p:cNvSpPr txBox="1">
            <a:spLocks noGrp="1"/>
          </p:cNvSpPr>
          <p:nvPr>
            <p:ph type="body" idx="2"/>
          </p:nvPr>
        </p:nvSpPr>
        <p:spPr>
          <a:xfrm>
            <a:off x="4939500" y="665018"/>
            <a:ext cx="3996682" cy="3754281"/>
          </a:xfrm>
          <a:prstGeom prst="rect">
            <a:avLst/>
          </a:prstGeom>
        </p:spPr>
        <p:txBody>
          <a:bodyPr lIns="91425" tIns="91425" rIns="91425" bIns="91425" anchor="ctr" anchorCtr="0">
            <a:noAutofit/>
          </a:bodyPr>
          <a:lstStyle/>
          <a:p>
            <a:pPr marL="285750" lvl="0" indent="-285750">
              <a:spcAft>
                <a:spcPts val="0"/>
              </a:spcAft>
              <a:buFont typeface="Wingdings" panose="05000000000000000000" pitchFamily="2" charset="2"/>
              <a:buChar char="q"/>
            </a:pPr>
            <a:r>
              <a:rPr lang="en-US" sz="1600" dirty="0"/>
              <a:t>It provides explicit guidance to managers and employees.</a:t>
            </a:r>
          </a:p>
          <a:p>
            <a:pPr marL="285750" lvl="0" indent="-285750">
              <a:spcAft>
                <a:spcPts val="0"/>
              </a:spcAft>
              <a:buFont typeface="Wingdings" panose="05000000000000000000" pitchFamily="2" charset="2"/>
              <a:buChar char="q"/>
            </a:pPr>
            <a:endParaRPr lang="en-US" sz="1600" dirty="0"/>
          </a:p>
          <a:p>
            <a:pPr marL="285750" lvl="0" indent="-285750">
              <a:spcAft>
                <a:spcPts val="0"/>
              </a:spcAft>
              <a:buFont typeface="Wingdings" panose="05000000000000000000" pitchFamily="2" charset="2"/>
              <a:buChar char="q"/>
            </a:pPr>
            <a:r>
              <a:rPr lang="en-US" sz="1600" dirty="0"/>
              <a:t>It provides positive and potential support to new employees to perform their duties in ethical manner</a:t>
            </a:r>
          </a:p>
          <a:p>
            <a:pPr lvl="0">
              <a:spcAft>
                <a:spcPts val="0"/>
              </a:spcAft>
            </a:pPr>
            <a:endParaRPr lang="en-US" sz="1600" dirty="0"/>
          </a:p>
          <a:p>
            <a:pPr marL="285750" lvl="0" indent="-285750">
              <a:spcAft>
                <a:spcPts val="0"/>
              </a:spcAft>
              <a:buFont typeface="Wingdings" panose="05000000000000000000" pitchFamily="2" charset="2"/>
              <a:buChar char="q"/>
            </a:pPr>
            <a:r>
              <a:rPr lang="en-US" sz="1600" dirty="0"/>
              <a:t>It enhances the organization's reputation and inspires public confidence .</a:t>
            </a:r>
          </a:p>
          <a:p>
            <a:pPr marL="285750" lvl="0" indent="-285750">
              <a:spcAft>
                <a:spcPts val="0"/>
              </a:spcAft>
              <a:buFont typeface="Wingdings" panose="05000000000000000000" pitchFamily="2" charset="2"/>
              <a:buChar char="q"/>
            </a:pPr>
            <a:endParaRPr lang="en-US" sz="1600" dirty="0"/>
          </a:p>
          <a:p>
            <a:pPr marL="285750" lvl="0" indent="-285750">
              <a:spcAft>
                <a:spcPts val="0"/>
              </a:spcAft>
              <a:buFont typeface="Wingdings" panose="05000000000000000000" pitchFamily="2" charset="2"/>
              <a:buChar char="q"/>
            </a:pPr>
            <a:r>
              <a:rPr lang="en-US" sz="1600" dirty="0"/>
              <a:t>It raise</a:t>
            </a:r>
            <a:r>
              <a:rPr lang="en-IN" sz="1600" dirty="0"/>
              <a:t> awareness and consciousness of issues.</a:t>
            </a:r>
            <a:endParaRPr lang="en-US" sz="1600" dirty="0"/>
          </a:p>
          <a:p>
            <a:pPr lvl="0">
              <a:spcBef>
                <a:spcPts val="0"/>
              </a:spcBef>
              <a:spcAft>
                <a:spcPts val="0"/>
              </a:spcAft>
              <a:buNone/>
            </a:pPr>
            <a:endParaRPr lang="en" sz="1500" dirty="0"/>
          </a:p>
        </p:txBody>
      </p:sp>
    </p:spTree>
    <p:extLst>
      <p:ext uri="{BB962C8B-B14F-4D97-AF65-F5344CB8AC3E}">
        <p14:creationId xmlns:p14="http://schemas.microsoft.com/office/powerpoint/2010/main" val="171525868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r>
              <a:rPr lang="en-IN" dirty="0"/>
              <a:t>Limitations</a:t>
            </a:r>
            <a:r>
              <a:rPr lang="en" dirty="0"/>
              <a:t> of </a:t>
            </a:r>
            <a:r>
              <a:rPr lang="en-IN" dirty="0"/>
              <a:t>Code</a:t>
            </a:r>
            <a:r>
              <a:rPr lang="en" dirty="0"/>
              <a:t> </a:t>
            </a:r>
            <a:r>
              <a:rPr lang="en-IN" dirty="0"/>
              <a:t>of </a:t>
            </a:r>
            <a:r>
              <a:rPr lang="en" dirty="0"/>
              <a:t>Ethics</a:t>
            </a:r>
          </a:p>
        </p:txBody>
      </p:sp>
      <p:sp>
        <p:nvSpPr>
          <p:cNvPr id="79" name="Shape 79"/>
          <p:cNvSpPr txBox="1">
            <a:spLocks noGrp="1"/>
          </p:cNvSpPr>
          <p:nvPr>
            <p:ph type="body" idx="2"/>
          </p:nvPr>
        </p:nvSpPr>
        <p:spPr>
          <a:xfrm>
            <a:off x="4939500" y="522514"/>
            <a:ext cx="3837000" cy="3896785"/>
          </a:xfrm>
          <a:prstGeom prst="rect">
            <a:avLst/>
          </a:prstGeom>
        </p:spPr>
        <p:txBody>
          <a:bodyPr lIns="91425" tIns="91425" rIns="91425" bIns="91425" anchor="ctr" anchorCtr="0">
            <a:noAutofit/>
          </a:bodyPr>
          <a:lstStyle/>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IN" sz="1600" dirty="0"/>
              <a:t>Misinterpretation of code.</a:t>
            </a:r>
          </a:p>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US" sz="1600" dirty="0"/>
              <a:t>Introducing and implementing the code effectively will be demanding of senior management time. </a:t>
            </a:r>
          </a:p>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IN" sz="1600" dirty="0"/>
              <a:t>Increase in expectation level.</a:t>
            </a:r>
          </a:p>
          <a:p>
            <a:pPr marL="285750" indent="-285750">
              <a:spcAft>
                <a:spcPts val="0"/>
              </a:spcAft>
              <a:buFont typeface="Wingdings" panose="05000000000000000000" pitchFamily="2" charset="2"/>
              <a:buChar char="q"/>
            </a:pPr>
            <a:endParaRPr lang="en-IN" sz="1600" dirty="0"/>
          </a:p>
          <a:p>
            <a:pPr marL="285750" indent="-285750">
              <a:spcAft>
                <a:spcPts val="0"/>
              </a:spcAft>
              <a:buFont typeface="Wingdings" panose="05000000000000000000" pitchFamily="2" charset="2"/>
              <a:buChar char="q"/>
            </a:pPr>
            <a:r>
              <a:rPr lang="en-US" sz="1600" dirty="0"/>
              <a:t>Codes of ethics are broad guidelines, restricted to general phrases. The codes cannot be applied directly to all situations.</a:t>
            </a:r>
          </a:p>
          <a:p>
            <a:pPr>
              <a:spcAft>
                <a:spcPts val="0"/>
              </a:spcAft>
            </a:pPr>
            <a:endParaRPr lang="en-US" sz="1600" dirty="0"/>
          </a:p>
          <a:p>
            <a:pPr lvl="0">
              <a:spcBef>
                <a:spcPts val="0"/>
              </a:spcBef>
              <a:spcAft>
                <a:spcPts val="0"/>
              </a:spcAft>
              <a:buNone/>
            </a:pPr>
            <a:endParaRPr lang="en" sz="1500" dirty="0"/>
          </a:p>
        </p:txBody>
      </p:sp>
    </p:spTree>
    <p:extLst>
      <p:ext uri="{BB962C8B-B14F-4D97-AF65-F5344CB8AC3E}">
        <p14:creationId xmlns:p14="http://schemas.microsoft.com/office/powerpoint/2010/main" val="62833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967345" y="0"/>
            <a:ext cx="5500255" cy="5143500"/>
          </a:xfrm>
          <a:prstGeom prst="rect">
            <a:avLst/>
          </a:prstGeom>
          <a:noFill/>
          <a:ln>
            <a:noFill/>
          </a:ln>
        </p:spPr>
      </p:pic>
      <p:sp>
        <p:nvSpPr>
          <p:cNvPr id="87" name="Shape 87"/>
          <p:cNvSpPr txBox="1"/>
          <p:nvPr/>
        </p:nvSpPr>
        <p:spPr>
          <a:xfrm>
            <a:off x="2396834" y="180998"/>
            <a:ext cx="4544294" cy="762600"/>
          </a:xfrm>
          <a:prstGeom prst="rect">
            <a:avLst/>
          </a:prstGeom>
          <a:noFill/>
          <a:ln>
            <a:noFill/>
          </a:ln>
        </p:spPr>
        <p:txBody>
          <a:bodyPr lIns="91425" tIns="91425" rIns="91425" bIns="91425" anchor="b" anchorCtr="0">
            <a:noAutofit/>
          </a:bodyPr>
          <a:lstStyle/>
          <a:p>
            <a:pPr lvl="0" algn="ctr"/>
            <a:r>
              <a:rPr lang="en-IN" sz="3000" b="1" dirty="0">
                <a:solidFill>
                  <a:schemeClr val="lt2"/>
                </a:solidFill>
                <a:latin typeface="Raleway"/>
                <a:ea typeface="Raleway"/>
                <a:cs typeface="Raleway"/>
                <a:sym typeface="Raleway"/>
              </a:rPr>
              <a:t>Ethical Issues</a:t>
            </a:r>
          </a:p>
        </p:txBody>
      </p:sp>
      <p:sp>
        <p:nvSpPr>
          <p:cNvPr id="88" name="Shape 88"/>
          <p:cNvSpPr txBox="1">
            <a:spLocks noGrp="1"/>
          </p:cNvSpPr>
          <p:nvPr>
            <p:ph type="body" idx="4294967295"/>
          </p:nvPr>
        </p:nvSpPr>
        <p:spPr>
          <a:xfrm>
            <a:off x="2396834" y="997527"/>
            <a:ext cx="4668984" cy="3913909"/>
          </a:xfrm>
          <a:prstGeom prst="rect">
            <a:avLst/>
          </a:prstGeom>
        </p:spPr>
        <p:txBody>
          <a:bodyPr lIns="91425" tIns="91425" rIns="91425" bIns="91425" anchor="t" anchorCtr="0">
            <a:noAutofit/>
          </a:bodyPr>
          <a:lstStyle/>
          <a:p>
            <a:pPr marL="457200" lvl="0" indent="-317500">
              <a:spcAft>
                <a:spcPts val="1000"/>
              </a:spcAft>
              <a:buClr>
                <a:schemeClr val="dk1"/>
              </a:buClr>
              <a:buFont typeface="Raleway"/>
              <a:buChar char="➔"/>
            </a:pPr>
            <a:r>
              <a:rPr lang="en-IN" sz="1400" b="1" dirty="0">
                <a:solidFill>
                  <a:schemeClr val="dk1"/>
                </a:solidFill>
                <a:latin typeface="Raleway"/>
                <a:ea typeface="Raleway"/>
                <a:cs typeface="Raleway"/>
                <a:sym typeface="Raleway"/>
              </a:rPr>
              <a:t>Law vs Ethics</a:t>
            </a:r>
            <a:br>
              <a:rPr lang="en" sz="1400" dirty="0">
                <a:latin typeface="Raleway"/>
                <a:ea typeface="Raleway"/>
                <a:cs typeface="Raleway"/>
                <a:sym typeface="Raleway"/>
              </a:rPr>
            </a:br>
            <a:r>
              <a:rPr lang="en-US" sz="1200" dirty="0">
                <a:latin typeface="Raleway"/>
                <a:ea typeface="Raleway"/>
                <a:cs typeface="Raleway"/>
                <a:sym typeface="Raleway"/>
              </a:rPr>
              <a:t>Behavior can be unethical without being illegal, and professional ethics covers a wider area than the law.</a:t>
            </a:r>
          </a:p>
          <a:p>
            <a:pPr marL="457200" lvl="0" indent="-317500">
              <a:spcAft>
                <a:spcPts val="1000"/>
              </a:spcAft>
              <a:buClr>
                <a:schemeClr val="dk1"/>
              </a:buClr>
              <a:buFont typeface="Raleway"/>
              <a:buChar char="➔"/>
            </a:pPr>
            <a:r>
              <a:rPr lang="en-IN" sz="1400" b="1" dirty="0">
                <a:solidFill>
                  <a:schemeClr val="dk1"/>
                </a:solidFill>
                <a:latin typeface="Raleway"/>
                <a:ea typeface="Raleway"/>
                <a:cs typeface="Raleway"/>
                <a:sym typeface="Raleway"/>
              </a:rPr>
              <a:t>An attitude of mind</a:t>
            </a:r>
            <a:br>
              <a:rPr lang="en" sz="1400" dirty="0">
                <a:latin typeface="Raleway"/>
                <a:ea typeface="Raleway"/>
                <a:cs typeface="Raleway"/>
                <a:sym typeface="Raleway"/>
              </a:rPr>
            </a:br>
            <a:r>
              <a:rPr lang="en-US" sz="1200" dirty="0">
                <a:latin typeface="Raleway"/>
                <a:ea typeface="Raleway"/>
                <a:cs typeface="Raleway"/>
                <a:sym typeface="Raleway"/>
              </a:rPr>
              <a:t>Claiming expenses for amounts that have not been incurred or were incurred for personal rather than business use might be considered unethical by most but what about the taking home pens, paper and other stationary from office.</a:t>
            </a:r>
          </a:p>
          <a:p>
            <a:pPr marL="457200" lvl="0" indent="-317500">
              <a:spcAft>
                <a:spcPts val="1000"/>
              </a:spcAft>
              <a:buClr>
                <a:schemeClr val="dk1"/>
              </a:buClr>
              <a:buFont typeface="Raleway"/>
              <a:buChar char="➔"/>
            </a:pPr>
            <a:r>
              <a:rPr lang="en-IN" sz="1400" b="1" dirty="0">
                <a:solidFill>
                  <a:schemeClr val="dk1"/>
                </a:solidFill>
                <a:latin typeface="Raleway"/>
                <a:ea typeface="Raleway"/>
                <a:cs typeface="Raleway"/>
                <a:sym typeface="Raleway"/>
              </a:rPr>
              <a:t>Conflicts of interest</a:t>
            </a:r>
            <a:br>
              <a:rPr lang="en" sz="1400" dirty="0">
                <a:latin typeface="Raleway"/>
                <a:ea typeface="Raleway"/>
                <a:cs typeface="Raleway"/>
                <a:sym typeface="Raleway"/>
              </a:rPr>
            </a:br>
            <a:r>
              <a:rPr lang="en-US" sz="1200" dirty="0">
                <a:latin typeface="Raleway"/>
                <a:ea typeface="Raleway"/>
                <a:cs typeface="Raleway"/>
                <a:sym typeface="Raleway"/>
              </a:rPr>
              <a:t>Protecting the interests of others rather than themselves.</a:t>
            </a:r>
            <a:endParaRPr lang="en" sz="1200" dirty="0">
              <a:latin typeface="Raleway"/>
              <a:ea typeface="Raleway"/>
              <a:cs typeface="Raleway"/>
              <a:sym typeface="Raleway"/>
            </a:endParaRPr>
          </a:p>
          <a:p>
            <a:pPr marL="457200" lvl="0" indent="-317500">
              <a:spcAft>
                <a:spcPts val="1000"/>
              </a:spcAft>
              <a:buClr>
                <a:schemeClr val="dk1"/>
              </a:buClr>
              <a:buFont typeface="Raleway"/>
              <a:buChar char="➔"/>
            </a:pPr>
            <a:r>
              <a:rPr lang="en-IN" sz="1400" b="1" dirty="0">
                <a:solidFill>
                  <a:schemeClr val="dk1"/>
                </a:solidFill>
                <a:latin typeface="Raleway"/>
                <a:ea typeface="Raleway"/>
                <a:cs typeface="Raleway"/>
                <a:sym typeface="Raleway"/>
              </a:rPr>
              <a:t>Ethical Dilemma</a:t>
            </a:r>
            <a:br>
              <a:rPr lang="en" sz="1400" dirty="0">
                <a:latin typeface="Raleway"/>
                <a:ea typeface="Raleway"/>
                <a:cs typeface="Raleway"/>
                <a:sym typeface="Raleway"/>
              </a:rPr>
            </a:br>
            <a:r>
              <a:rPr lang="en-US" sz="1200" dirty="0" err="1">
                <a:latin typeface="Raleway"/>
                <a:ea typeface="Raleway"/>
                <a:cs typeface="Raleway"/>
                <a:sym typeface="Raleway"/>
              </a:rPr>
              <a:t>Eg</a:t>
            </a:r>
            <a:r>
              <a:rPr lang="en-US" sz="1200" dirty="0">
                <a:latin typeface="Raleway"/>
                <a:ea typeface="Raleway"/>
                <a:cs typeface="Raleway"/>
                <a:sym typeface="Raleway"/>
              </a:rPr>
              <a:t>. Personal ethics conflicting with professional at workplace</a:t>
            </a:r>
          </a:p>
          <a:p>
            <a:pPr marL="457200" lvl="0" indent="-317500">
              <a:spcAft>
                <a:spcPts val="1000"/>
              </a:spcAft>
              <a:buClr>
                <a:schemeClr val="dk1"/>
              </a:buClr>
              <a:buFont typeface="Raleway"/>
              <a:buChar char="➔"/>
            </a:pPr>
            <a:endParaRPr lang="en" sz="12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4049320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754152" y="1127787"/>
            <a:ext cx="7385393" cy="3835499"/>
          </a:xfrm>
          <a:prstGeom prst="rect">
            <a:avLst/>
          </a:prstGeom>
        </p:spPr>
        <p:txBody>
          <a:bodyPr lIns="91425" tIns="91425" rIns="91425" bIns="91425" anchor="t" anchorCtr="0">
            <a:noAutofit/>
          </a:bodyPr>
          <a:lstStyle/>
          <a:p>
            <a:pPr lvl="0" algn="ctr">
              <a:spcAft>
                <a:spcPts val="1000"/>
              </a:spcAft>
            </a:pPr>
            <a:r>
              <a:rPr lang="en-US" sz="5400" dirty="0">
                <a:solidFill>
                  <a:schemeClr val="accent5"/>
                </a:solidFill>
              </a:rPr>
              <a:t>Need of hour</a:t>
            </a:r>
            <a:br>
              <a:rPr lang="en-US" sz="5400" dirty="0">
                <a:solidFill>
                  <a:schemeClr val="accent5"/>
                </a:solidFill>
              </a:rPr>
            </a:br>
            <a:r>
              <a:rPr lang="en-US" sz="5400" dirty="0">
                <a:solidFill>
                  <a:schemeClr val="accent5"/>
                </a:solidFill>
              </a:rPr>
              <a:t>in</a:t>
            </a:r>
            <a:br>
              <a:rPr lang="en-US" sz="5400" dirty="0">
                <a:solidFill>
                  <a:schemeClr val="accent5"/>
                </a:solidFill>
              </a:rPr>
            </a:br>
            <a:r>
              <a:rPr lang="en-US" sz="5400" dirty="0">
                <a:solidFill>
                  <a:schemeClr val="accent5"/>
                </a:solidFill>
              </a:rPr>
              <a:t>INDIA</a:t>
            </a:r>
            <a:endParaRPr lang="en" sz="2800" b="0" dirty="0"/>
          </a:p>
        </p:txBody>
      </p:sp>
    </p:spTree>
    <p:extLst>
      <p:ext uri="{BB962C8B-B14F-4D97-AF65-F5344CB8AC3E}">
        <p14:creationId xmlns:p14="http://schemas.microsoft.com/office/powerpoint/2010/main" val="363128778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r>
              <a:rPr lang="en-IN" dirty="0"/>
              <a:t>Need in India</a:t>
            </a:r>
            <a:endParaRPr lang="en" dirty="0"/>
          </a:p>
        </p:txBody>
      </p:sp>
      <p:sp>
        <p:nvSpPr>
          <p:cNvPr id="79" name="Shape 79"/>
          <p:cNvSpPr txBox="1">
            <a:spLocks noGrp="1"/>
          </p:cNvSpPr>
          <p:nvPr>
            <p:ph type="body" idx="2"/>
          </p:nvPr>
        </p:nvSpPr>
        <p:spPr>
          <a:xfrm>
            <a:off x="4869873" y="782782"/>
            <a:ext cx="3906627" cy="3636517"/>
          </a:xfrm>
          <a:prstGeom prst="rect">
            <a:avLst/>
          </a:prstGeom>
        </p:spPr>
        <p:txBody>
          <a:bodyPr lIns="91425" tIns="91425" rIns="91425" bIns="91425" anchor="ctr" anchorCtr="0">
            <a:noAutofit/>
          </a:bodyPr>
          <a:lstStyle/>
          <a:p>
            <a:pPr marL="285750" indent="-285750">
              <a:spcAft>
                <a:spcPts val="0"/>
              </a:spcAft>
              <a:buFont typeface="Wingdings" panose="05000000000000000000" pitchFamily="2" charset="2"/>
              <a:buChar char="q"/>
            </a:pPr>
            <a:r>
              <a:rPr lang="en-US" sz="1400" dirty="0"/>
              <a:t>Developing countries like India can be damaged by poor professional ethics.  </a:t>
            </a:r>
          </a:p>
          <a:p>
            <a:pPr>
              <a:spcAft>
                <a:spcPts val="0"/>
              </a:spcAft>
            </a:pPr>
            <a:endParaRPr lang="en-US" sz="1400" dirty="0"/>
          </a:p>
          <a:p>
            <a:pPr marL="285750" indent="-285750">
              <a:spcAft>
                <a:spcPts val="0"/>
              </a:spcAft>
              <a:buFont typeface="Wingdings" panose="05000000000000000000" pitchFamily="2" charset="2"/>
              <a:buChar char="q"/>
            </a:pPr>
            <a:r>
              <a:rPr lang="en-US" sz="1400" dirty="0"/>
              <a:t>India as a whole is held back by companies operating without professional ethics</a:t>
            </a:r>
            <a:r>
              <a:rPr lang="en-IN" sz="1400" dirty="0"/>
              <a:t>.</a:t>
            </a:r>
          </a:p>
          <a:p>
            <a:pPr marL="285750" indent="-285750">
              <a:spcAft>
                <a:spcPts val="0"/>
              </a:spcAft>
              <a:buFont typeface="Wingdings" panose="05000000000000000000" pitchFamily="2" charset="2"/>
              <a:buChar char="q"/>
            </a:pPr>
            <a:endParaRPr lang="en-US" sz="1400" dirty="0"/>
          </a:p>
          <a:p>
            <a:pPr marL="285750" indent="-285750">
              <a:spcAft>
                <a:spcPts val="0"/>
              </a:spcAft>
              <a:buFont typeface="Wingdings" panose="05000000000000000000" pitchFamily="2" charset="2"/>
              <a:buChar char="q"/>
            </a:pPr>
            <a:r>
              <a:rPr lang="en-US" sz="1400" dirty="0"/>
              <a:t>Constant striving for better and more ethical dealings in business produces a cycle of continuous improvement.</a:t>
            </a:r>
          </a:p>
          <a:p>
            <a:pPr>
              <a:spcAft>
                <a:spcPts val="0"/>
              </a:spcAft>
            </a:pPr>
            <a:endParaRPr lang="en-US" sz="1400" dirty="0"/>
          </a:p>
          <a:p>
            <a:pPr marL="285750" indent="-285750">
              <a:spcAft>
                <a:spcPts val="0"/>
              </a:spcAft>
              <a:buFont typeface="Wingdings" panose="05000000000000000000" pitchFamily="2" charset="2"/>
              <a:buChar char="q"/>
            </a:pPr>
            <a:r>
              <a:rPr lang="en-US" sz="1400" dirty="0"/>
              <a:t>Without the ethical approach sustainability will fail and future generations will suffer.</a:t>
            </a:r>
          </a:p>
          <a:p>
            <a:pPr lvl="0">
              <a:spcBef>
                <a:spcPts val="0"/>
              </a:spcBef>
              <a:spcAft>
                <a:spcPts val="0"/>
              </a:spcAft>
              <a:buNone/>
            </a:pPr>
            <a:endParaRPr lang="en" sz="1400" dirty="0"/>
          </a:p>
        </p:txBody>
      </p:sp>
    </p:spTree>
    <p:extLst>
      <p:ext uri="{BB962C8B-B14F-4D97-AF65-F5344CB8AC3E}">
        <p14:creationId xmlns:p14="http://schemas.microsoft.com/office/powerpoint/2010/main" val="33170584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83100" y="712150"/>
            <a:ext cx="8620500" cy="1019699"/>
          </a:xfrm>
          <a:prstGeom prst="rect">
            <a:avLst/>
          </a:prstGeom>
        </p:spPr>
        <p:txBody>
          <a:bodyPr lIns="91425" tIns="91425" rIns="91425" bIns="91425" anchor="t" anchorCtr="0">
            <a:noAutofit/>
          </a:bodyPr>
          <a:lstStyle/>
          <a:p>
            <a:pPr lvl="0" rtl="0">
              <a:spcBef>
                <a:spcPts val="0"/>
              </a:spcBef>
              <a:buNone/>
            </a:pPr>
            <a:r>
              <a:rPr lang="en-IN" sz="4000" dirty="0"/>
              <a:t>Bribery and Corruption in India</a:t>
            </a:r>
            <a:endParaRPr lang="en" sz="4000" dirty="0"/>
          </a:p>
        </p:txBody>
      </p:sp>
      <p:sp>
        <p:nvSpPr>
          <p:cNvPr id="244" name="Shape 244"/>
          <p:cNvSpPr/>
          <p:nvPr/>
        </p:nvSpPr>
        <p:spPr>
          <a:xfrm>
            <a:off x="283100" y="2242901"/>
            <a:ext cx="1966685" cy="1226014"/>
          </a:xfrm>
          <a:prstGeom prst="wedgeRectCallout">
            <a:avLst>
              <a:gd name="adj1" fmla="val -20833"/>
              <a:gd name="adj2" fmla="val 62500"/>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45" name="Shape 245"/>
          <p:cNvSpPr/>
          <p:nvPr/>
        </p:nvSpPr>
        <p:spPr>
          <a:xfrm>
            <a:off x="2356675" y="2242901"/>
            <a:ext cx="2101946" cy="1226014"/>
          </a:xfrm>
          <a:prstGeom prst="wedgeRectCallout">
            <a:avLst>
              <a:gd name="adj1" fmla="val -20833"/>
              <a:gd name="adj2" fmla="val 62500"/>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246" name="Shape 246"/>
          <p:cNvSpPr/>
          <p:nvPr/>
        </p:nvSpPr>
        <p:spPr>
          <a:xfrm>
            <a:off x="4565511" y="2242901"/>
            <a:ext cx="2024492" cy="1226014"/>
          </a:xfrm>
          <a:prstGeom prst="wedgeRectCallout">
            <a:avLst>
              <a:gd name="adj1" fmla="val -20833"/>
              <a:gd name="adj2" fmla="val 625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47" name="Shape 247"/>
          <p:cNvSpPr txBox="1">
            <a:spLocks noGrp="1"/>
          </p:cNvSpPr>
          <p:nvPr>
            <p:ph type="title"/>
          </p:nvPr>
        </p:nvSpPr>
        <p:spPr>
          <a:xfrm>
            <a:off x="4581263" y="2337672"/>
            <a:ext cx="1978263" cy="806073"/>
          </a:xfrm>
          <a:prstGeom prst="rect">
            <a:avLst/>
          </a:prstGeom>
        </p:spPr>
        <p:txBody>
          <a:bodyPr lIns="91425" tIns="91425" rIns="91425" bIns="91425" anchor="t" anchorCtr="0">
            <a:noAutofit/>
          </a:bodyPr>
          <a:lstStyle/>
          <a:p>
            <a:pPr lvl="0">
              <a:spcAft>
                <a:spcPts val="1200"/>
              </a:spcAft>
            </a:pPr>
            <a:r>
              <a:rPr lang="en-IN" sz="2100" dirty="0"/>
              <a:t>Challenging times ahead</a:t>
            </a:r>
            <a:endParaRPr lang="en" sz="1400" b="0" dirty="0">
              <a:solidFill>
                <a:schemeClr val="lt1"/>
              </a:solidFill>
            </a:endParaRPr>
          </a:p>
        </p:txBody>
      </p:sp>
      <p:sp>
        <p:nvSpPr>
          <p:cNvPr id="248" name="Shape 248"/>
          <p:cNvSpPr txBox="1">
            <a:spLocks noGrp="1"/>
          </p:cNvSpPr>
          <p:nvPr>
            <p:ph type="title"/>
          </p:nvPr>
        </p:nvSpPr>
        <p:spPr>
          <a:xfrm>
            <a:off x="389990" y="2315900"/>
            <a:ext cx="1878977" cy="1090084"/>
          </a:xfrm>
          <a:prstGeom prst="rect">
            <a:avLst/>
          </a:prstGeom>
        </p:spPr>
        <p:txBody>
          <a:bodyPr lIns="91425" tIns="91425" rIns="91425" bIns="91425" anchor="t" anchorCtr="0">
            <a:noAutofit/>
          </a:bodyPr>
          <a:lstStyle/>
          <a:p>
            <a:pPr lvl="0">
              <a:spcAft>
                <a:spcPts val="1200"/>
              </a:spcAft>
            </a:pPr>
            <a:r>
              <a:rPr lang="en-IN" sz="2100" dirty="0"/>
              <a:t>Strain on ethical behaviour</a:t>
            </a:r>
            <a:endParaRPr lang="en" sz="2100" dirty="0">
              <a:solidFill>
                <a:schemeClr val="lt1"/>
              </a:solidFill>
            </a:endParaRPr>
          </a:p>
        </p:txBody>
      </p:sp>
      <p:sp>
        <p:nvSpPr>
          <p:cNvPr id="249" name="Shape 249"/>
          <p:cNvSpPr txBox="1">
            <a:spLocks noGrp="1"/>
          </p:cNvSpPr>
          <p:nvPr>
            <p:ph type="title"/>
          </p:nvPr>
        </p:nvSpPr>
        <p:spPr>
          <a:xfrm>
            <a:off x="2453574" y="2315900"/>
            <a:ext cx="2005048" cy="1110009"/>
          </a:xfrm>
          <a:prstGeom prst="rect">
            <a:avLst/>
          </a:prstGeom>
        </p:spPr>
        <p:txBody>
          <a:bodyPr lIns="91425" tIns="91425" rIns="91425" bIns="91425" anchor="t" anchorCtr="0">
            <a:noAutofit/>
          </a:bodyPr>
          <a:lstStyle/>
          <a:p>
            <a:pPr lvl="0">
              <a:spcAft>
                <a:spcPts val="1200"/>
              </a:spcAft>
            </a:pPr>
            <a:r>
              <a:rPr lang="en-US" sz="2100" dirty="0"/>
              <a:t>Taking the easy way out</a:t>
            </a:r>
            <a:endParaRPr lang="en" sz="1400" b="0" dirty="0">
              <a:solidFill>
                <a:schemeClr val="lt1"/>
              </a:solidFill>
            </a:endParaRPr>
          </a:p>
        </p:txBody>
      </p:sp>
      <p:sp>
        <p:nvSpPr>
          <p:cNvPr id="10" name="Shape 246"/>
          <p:cNvSpPr/>
          <p:nvPr/>
        </p:nvSpPr>
        <p:spPr>
          <a:xfrm>
            <a:off x="6696892" y="2242901"/>
            <a:ext cx="2024492" cy="1226014"/>
          </a:xfrm>
          <a:prstGeom prst="wedgeRectCallout">
            <a:avLst>
              <a:gd name="adj1" fmla="val -20833"/>
              <a:gd name="adj2" fmla="val 62500"/>
            </a:avLst>
          </a:prstGeom>
          <a:solidFill>
            <a:srgbClr val="92D050"/>
          </a:solidFill>
          <a:ln>
            <a:noFill/>
          </a:ln>
        </p:spPr>
        <p:txBody>
          <a:bodyPr lIns="91425" tIns="91425" rIns="91425" bIns="91425" anchor="ctr" anchorCtr="0">
            <a:noAutofit/>
          </a:bodyPr>
          <a:lstStyle/>
          <a:p>
            <a:pPr lvl="0">
              <a:spcBef>
                <a:spcPts val="0"/>
              </a:spcBef>
              <a:buNone/>
            </a:pPr>
            <a:endParaRPr>
              <a:solidFill>
                <a:srgbClr val="92D050"/>
              </a:solidFill>
            </a:endParaRPr>
          </a:p>
        </p:txBody>
      </p:sp>
      <p:sp>
        <p:nvSpPr>
          <p:cNvPr id="11" name="Shape 247"/>
          <p:cNvSpPr txBox="1">
            <a:spLocks/>
          </p:cNvSpPr>
          <p:nvPr/>
        </p:nvSpPr>
        <p:spPr>
          <a:xfrm>
            <a:off x="6712644" y="2337672"/>
            <a:ext cx="2190956" cy="80607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aleway"/>
              <a:buNone/>
              <a:defRPr sz="4800" b="1" i="0" u="none" strike="noStrike" cap="none">
                <a:solidFill>
                  <a:schemeClr val="lt1"/>
                </a:solidFill>
                <a:latin typeface="Raleway"/>
                <a:ea typeface="Raleway"/>
                <a:cs typeface="Raleway"/>
                <a:sym typeface="Raleway"/>
              </a:defRPr>
            </a:lvl1pPr>
            <a:lvl2pPr lvl="1" rtl="0">
              <a:spcBef>
                <a:spcPts val="0"/>
              </a:spcBef>
              <a:buClr>
                <a:schemeClr val="lt1"/>
              </a:buClr>
              <a:buSzPct val="100000"/>
              <a:buFont typeface="Raleway"/>
              <a:buNone/>
              <a:defRPr sz="4800" b="1">
                <a:solidFill>
                  <a:schemeClr val="lt1"/>
                </a:solidFill>
                <a:latin typeface="Raleway"/>
                <a:ea typeface="Raleway"/>
                <a:cs typeface="Raleway"/>
                <a:sym typeface="Raleway"/>
              </a:defRPr>
            </a:lvl2pPr>
            <a:lvl3pPr lvl="2" rtl="0">
              <a:spcBef>
                <a:spcPts val="0"/>
              </a:spcBef>
              <a:buClr>
                <a:schemeClr val="lt1"/>
              </a:buClr>
              <a:buSzPct val="100000"/>
              <a:buFont typeface="Raleway"/>
              <a:buNone/>
              <a:defRPr sz="4800" b="1">
                <a:solidFill>
                  <a:schemeClr val="lt1"/>
                </a:solidFill>
                <a:latin typeface="Raleway"/>
                <a:ea typeface="Raleway"/>
                <a:cs typeface="Raleway"/>
                <a:sym typeface="Raleway"/>
              </a:defRPr>
            </a:lvl3pPr>
            <a:lvl4pPr lvl="3" rtl="0">
              <a:spcBef>
                <a:spcPts val="0"/>
              </a:spcBef>
              <a:buClr>
                <a:schemeClr val="lt1"/>
              </a:buClr>
              <a:buSzPct val="100000"/>
              <a:buFont typeface="Raleway"/>
              <a:buNone/>
              <a:defRPr sz="4800" b="1">
                <a:solidFill>
                  <a:schemeClr val="lt1"/>
                </a:solidFill>
                <a:latin typeface="Raleway"/>
                <a:ea typeface="Raleway"/>
                <a:cs typeface="Raleway"/>
                <a:sym typeface="Raleway"/>
              </a:defRPr>
            </a:lvl4pPr>
            <a:lvl5pPr lvl="4" rtl="0">
              <a:spcBef>
                <a:spcPts val="0"/>
              </a:spcBef>
              <a:buClr>
                <a:schemeClr val="lt1"/>
              </a:buClr>
              <a:buSzPct val="100000"/>
              <a:buFont typeface="Raleway"/>
              <a:buNone/>
              <a:defRPr sz="4800" b="1">
                <a:solidFill>
                  <a:schemeClr val="lt1"/>
                </a:solidFill>
                <a:latin typeface="Raleway"/>
                <a:ea typeface="Raleway"/>
                <a:cs typeface="Raleway"/>
                <a:sym typeface="Raleway"/>
              </a:defRPr>
            </a:lvl5pPr>
            <a:lvl6pPr lvl="5" rtl="0">
              <a:spcBef>
                <a:spcPts val="0"/>
              </a:spcBef>
              <a:buClr>
                <a:schemeClr val="lt1"/>
              </a:buClr>
              <a:buSzPct val="100000"/>
              <a:buFont typeface="Raleway"/>
              <a:buNone/>
              <a:defRPr sz="4800" b="1">
                <a:solidFill>
                  <a:schemeClr val="lt1"/>
                </a:solidFill>
                <a:latin typeface="Raleway"/>
                <a:ea typeface="Raleway"/>
                <a:cs typeface="Raleway"/>
                <a:sym typeface="Raleway"/>
              </a:defRPr>
            </a:lvl6pPr>
            <a:lvl7pPr lvl="6" rtl="0">
              <a:spcBef>
                <a:spcPts val="0"/>
              </a:spcBef>
              <a:buClr>
                <a:schemeClr val="lt1"/>
              </a:buClr>
              <a:buSzPct val="100000"/>
              <a:buFont typeface="Raleway"/>
              <a:buNone/>
              <a:defRPr sz="4800" b="1">
                <a:solidFill>
                  <a:schemeClr val="lt1"/>
                </a:solidFill>
                <a:latin typeface="Raleway"/>
                <a:ea typeface="Raleway"/>
                <a:cs typeface="Raleway"/>
                <a:sym typeface="Raleway"/>
              </a:defRPr>
            </a:lvl7pPr>
            <a:lvl8pPr lvl="7" rtl="0">
              <a:spcBef>
                <a:spcPts val="0"/>
              </a:spcBef>
              <a:buClr>
                <a:schemeClr val="lt1"/>
              </a:buClr>
              <a:buSzPct val="100000"/>
              <a:buFont typeface="Raleway"/>
              <a:buNone/>
              <a:defRPr sz="4800" b="1">
                <a:solidFill>
                  <a:schemeClr val="lt1"/>
                </a:solidFill>
                <a:latin typeface="Raleway"/>
                <a:ea typeface="Raleway"/>
                <a:cs typeface="Raleway"/>
                <a:sym typeface="Raleway"/>
              </a:defRPr>
            </a:lvl8pPr>
            <a:lvl9pPr lvl="8" rtl="0">
              <a:spcBef>
                <a:spcPts val="0"/>
              </a:spcBef>
              <a:buClr>
                <a:schemeClr val="lt1"/>
              </a:buClr>
              <a:buSzPct val="100000"/>
              <a:buFont typeface="Raleway"/>
              <a:buNone/>
              <a:defRPr sz="4800" b="1">
                <a:solidFill>
                  <a:schemeClr val="lt1"/>
                </a:solidFill>
                <a:latin typeface="Raleway"/>
                <a:ea typeface="Raleway"/>
                <a:cs typeface="Raleway"/>
                <a:sym typeface="Raleway"/>
              </a:defRPr>
            </a:lvl9pPr>
          </a:lstStyle>
          <a:p>
            <a:pPr>
              <a:spcAft>
                <a:spcPts val="1200"/>
              </a:spcAft>
            </a:pPr>
            <a:r>
              <a:rPr lang="en-US" sz="1800" dirty="0"/>
              <a:t>Need for greater enforcement of laws</a:t>
            </a:r>
            <a:endParaRPr lang="en" sz="1100" b="0" dirty="0"/>
          </a:p>
        </p:txBody>
      </p:sp>
    </p:spTree>
    <p:extLst>
      <p:ext uri="{BB962C8B-B14F-4D97-AF65-F5344CB8AC3E}">
        <p14:creationId xmlns:p14="http://schemas.microsoft.com/office/powerpoint/2010/main" val="287183533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r>
              <a:rPr lang="en-IN" dirty="0"/>
              <a:t>Steps Taken</a:t>
            </a:r>
            <a:endParaRPr lang="en" dirty="0"/>
          </a:p>
        </p:txBody>
      </p:sp>
      <p:sp>
        <p:nvSpPr>
          <p:cNvPr id="79" name="Shape 79"/>
          <p:cNvSpPr txBox="1">
            <a:spLocks noGrp="1"/>
          </p:cNvSpPr>
          <p:nvPr>
            <p:ph type="body" idx="2"/>
          </p:nvPr>
        </p:nvSpPr>
        <p:spPr>
          <a:xfrm>
            <a:off x="4862616" y="753490"/>
            <a:ext cx="3906627" cy="3636517"/>
          </a:xfrm>
          <a:prstGeom prst="rect">
            <a:avLst/>
          </a:prstGeom>
        </p:spPr>
        <p:txBody>
          <a:bodyPr lIns="91425" tIns="91425" rIns="91425" bIns="91425" anchor="ctr" anchorCtr="0">
            <a:noAutofit/>
          </a:bodyPr>
          <a:lstStyle/>
          <a:p>
            <a:pPr marL="285750" indent="-285750">
              <a:spcAft>
                <a:spcPts val="0"/>
              </a:spcAft>
              <a:buFont typeface="Wingdings" panose="05000000000000000000" pitchFamily="2" charset="2"/>
              <a:buChar char="q"/>
            </a:pPr>
            <a:r>
              <a:rPr lang="en-US" sz="1400" dirty="0"/>
              <a:t>Social Work Educators’ forum (SWEF) at TISS ,  declared a code of ethics for professional social workers in India.</a:t>
            </a:r>
          </a:p>
          <a:p>
            <a:pPr>
              <a:spcAft>
                <a:spcPts val="0"/>
              </a:spcAft>
            </a:pPr>
            <a:endParaRPr lang="en-US" sz="1400" dirty="0"/>
          </a:p>
          <a:p>
            <a:pPr marL="285750" indent="-285750">
              <a:spcAft>
                <a:spcPts val="0"/>
              </a:spcAft>
              <a:buFont typeface="Wingdings" panose="05000000000000000000" pitchFamily="2" charset="2"/>
              <a:buChar char="q"/>
            </a:pPr>
            <a:r>
              <a:rPr lang="en-US" sz="1400" dirty="0"/>
              <a:t>Adoption of Information and Communication Technology -  </a:t>
            </a:r>
            <a:r>
              <a:rPr lang="en-US" sz="1400" b="1" dirty="0"/>
              <a:t>e-governance</a:t>
            </a:r>
            <a:r>
              <a:rPr lang="en-US" sz="1400" dirty="0"/>
              <a:t> as master key to good governance.</a:t>
            </a:r>
          </a:p>
          <a:p>
            <a:pPr>
              <a:spcAft>
                <a:spcPts val="0"/>
              </a:spcAft>
            </a:pPr>
            <a:endParaRPr lang="en-US" sz="1400" dirty="0"/>
          </a:p>
          <a:p>
            <a:pPr marL="285750" indent="-285750">
              <a:spcAft>
                <a:spcPts val="0"/>
              </a:spcAft>
              <a:buFont typeface="Wingdings" panose="05000000000000000000" pitchFamily="2" charset="2"/>
              <a:buChar char="q"/>
            </a:pPr>
            <a:r>
              <a:rPr lang="en-US" sz="1400" b="1" dirty="0"/>
              <a:t>Indian Companies Act </a:t>
            </a:r>
            <a:r>
              <a:rPr lang="en-US" sz="1400" dirty="0"/>
              <a:t>mandates increased corporate transparency and accountability </a:t>
            </a:r>
          </a:p>
          <a:p>
            <a:pPr>
              <a:spcAft>
                <a:spcPts val="0"/>
              </a:spcAft>
            </a:pPr>
            <a:endParaRPr lang="en-US" sz="1400" dirty="0"/>
          </a:p>
          <a:p>
            <a:pPr marL="285750" indent="-285750">
              <a:spcAft>
                <a:spcPts val="0"/>
              </a:spcAft>
              <a:buFont typeface="Wingdings" panose="05000000000000000000" pitchFamily="2" charset="2"/>
              <a:buChar char="q"/>
            </a:pPr>
            <a:r>
              <a:rPr lang="en-US" sz="1400" b="1" dirty="0"/>
              <a:t>The Companies Bill</a:t>
            </a:r>
            <a:r>
              <a:rPr lang="en-US" sz="1400" dirty="0"/>
              <a:t>, 2009, has introduced the concept of ‘Corporate Social Responsibility’ (CSR) into Indian company law.</a:t>
            </a:r>
          </a:p>
          <a:p>
            <a:pPr lvl="0">
              <a:spcBef>
                <a:spcPts val="0"/>
              </a:spcBef>
              <a:spcAft>
                <a:spcPts val="0"/>
              </a:spcAft>
              <a:buNone/>
            </a:pPr>
            <a:endParaRPr lang="en" sz="1400" dirty="0"/>
          </a:p>
        </p:txBody>
      </p:sp>
    </p:spTree>
    <p:extLst>
      <p:ext uri="{BB962C8B-B14F-4D97-AF65-F5344CB8AC3E}">
        <p14:creationId xmlns:p14="http://schemas.microsoft.com/office/powerpoint/2010/main" val="381754207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0" y="0"/>
            <a:ext cx="9144000" cy="5143500"/>
          </a:xfrm>
          <a:prstGeom prst="rect">
            <a:avLst/>
          </a:prstGeom>
          <a:effectLst>
            <a:glow rad="127000">
              <a:schemeClr val="accent1">
                <a:alpha val="0"/>
              </a:schemeClr>
            </a:glow>
            <a:outerShdw blurRad="1270000" dist="50800" dir="5400000" algn="ctr" rotWithShape="0">
              <a:srgbClr val="000000">
                <a:alpha val="0"/>
              </a:srgbClr>
            </a:outerShdw>
            <a:reflection stA="0" endPos="65000" dir="5400000" sy="-100000" algn="bl" rotWithShape="0"/>
          </a:effectLst>
        </p:spPr>
      </p:pic>
      <p:sp>
        <p:nvSpPr>
          <p:cNvPr id="256" name="Shape 256"/>
          <p:cNvSpPr txBox="1">
            <a:spLocks noGrp="1"/>
          </p:cNvSpPr>
          <p:nvPr>
            <p:ph type="title"/>
          </p:nvPr>
        </p:nvSpPr>
        <p:spPr>
          <a:xfrm>
            <a:off x="2238367" y="2450066"/>
            <a:ext cx="4706591" cy="1037628"/>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Wal-Mart Store</a:t>
            </a:r>
          </a:p>
        </p:txBody>
      </p:sp>
      <p:sp>
        <p:nvSpPr>
          <p:cNvPr id="5" name="Shape 256"/>
          <p:cNvSpPr txBox="1">
            <a:spLocks/>
          </p:cNvSpPr>
          <p:nvPr/>
        </p:nvSpPr>
        <p:spPr>
          <a:xfrm>
            <a:off x="2238366" y="3304845"/>
            <a:ext cx="4706591" cy="10376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aleway"/>
              <a:buNone/>
              <a:defRPr sz="4800" b="1" i="0" u="none" strike="noStrike" cap="none">
                <a:solidFill>
                  <a:schemeClr val="lt1"/>
                </a:solidFill>
                <a:latin typeface="Raleway"/>
                <a:ea typeface="Raleway"/>
                <a:cs typeface="Raleway"/>
                <a:sym typeface="Raleway"/>
              </a:defRPr>
            </a:lvl1pPr>
            <a:lvl2pPr lvl="1">
              <a:spcBef>
                <a:spcPts val="0"/>
              </a:spcBef>
              <a:buClr>
                <a:schemeClr val="lt1"/>
              </a:buClr>
              <a:buSzPct val="100000"/>
              <a:buFont typeface="Raleway"/>
              <a:buNone/>
              <a:defRPr sz="4800" b="1">
                <a:solidFill>
                  <a:schemeClr val="lt1"/>
                </a:solidFill>
                <a:latin typeface="Raleway"/>
                <a:ea typeface="Raleway"/>
                <a:cs typeface="Raleway"/>
                <a:sym typeface="Raleway"/>
              </a:defRPr>
            </a:lvl2pPr>
            <a:lvl3pPr lvl="2">
              <a:spcBef>
                <a:spcPts val="0"/>
              </a:spcBef>
              <a:buClr>
                <a:schemeClr val="lt1"/>
              </a:buClr>
              <a:buSzPct val="100000"/>
              <a:buFont typeface="Raleway"/>
              <a:buNone/>
              <a:defRPr sz="4800" b="1">
                <a:solidFill>
                  <a:schemeClr val="lt1"/>
                </a:solidFill>
                <a:latin typeface="Raleway"/>
                <a:ea typeface="Raleway"/>
                <a:cs typeface="Raleway"/>
                <a:sym typeface="Raleway"/>
              </a:defRPr>
            </a:lvl3pPr>
            <a:lvl4pPr lvl="3">
              <a:spcBef>
                <a:spcPts val="0"/>
              </a:spcBef>
              <a:buClr>
                <a:schemeClr val="lt1"/>
              </a:buClr>
              <a:buSzPct val="100000"/>
              <a:buFont typeface="Raleway"/>
              <a:buNone/>
              <a:defRPr sz="4800" b="1">
                <a:solidFill>
                  <a:schemeClr val="lt1"/>
                </a:solidFill>
                <a:latin typeface="Raleway"/>
                <a:ea typeface="Raleway"/>
                <a:cs typeface="Raleway"/>
                <a:sym typeface="Raleway"/>
              </a:defRPr>
            </a:lvl4pPr>
            <a:lvl5pPr lvl="4">
              <a:spcBef>
                <a:spcPts val="0"/>
              </a:spcBef>
              <a:buClr>
                <a:schemeClr val="lt1"/>
              </a:buClr>
              <a:buSzPct val="100000"/>
              <a:buFont typeface="Raleway"/>
              <a:buNone/>
              <a:defRPr sz="4800" b="1">
                <a:solidFill>
                  <a:schemeClr val="lt1"/>
                </a:solidFill>
                <a:latin typeface="Raleway"/>
                <a:ea typeface="Raleway"/>
                <a:cs typeface="Raleway"/>
                <a:sym typeface="Raleway"/>
              </a:defRPr>
            </a:lvl5pPr>
            <a:lvl6pPr lvl="5">
              <a:spcBef>
                <a:spcPts val="0"/>
              </a:spcBef>
              <a:buClr>
                <a:schemeClr val="lt1"/>
              </a:buClr>
              <a:buSzPct val="100000"/>
              <a:buFont typeface="Raleway"/>
              <a:buNone/>
              <a:defRPr sz="4800" b="1">
                <a:solidFill>
                  <a:schemeClr val="lt1"/>
                </a:solidFill>
                <a:latin typeface="Raleway"/>
                <a:ea typeface="Raleway"/>
                <a:cs typeface="Raleway"/>
                <a:sym typeface="Raleway"/>
              </a:defRPr>
            </a:lvl6pPr>
            <a:lvl7pPr lvl="6">
              <a:spcBef>
                <a:spcPts val="0"/>
              </a:spcBef>
              <a:buClr>
                <a:schemeClr val="lt1"/>
              </a:buClr>
              <a:buSzPct val="100000"/>
              <a:buFont typeface="Raleway"/>
              <a:buNone/>
              <a:defRPr sz="4800" b="1">
                <a:solidFill>
                  <a:schemeClr val="lt1"/>
                </a:solidFill>
                <a:latin typeface="Raleway"/>
                <a:ea typeface="Raleway"/>
                <a:cs typeface="Raleway"/>
                <a:sym typeface="Raleway"/>
              </a:defRPr>
            </a:lvl7pPr>
            <a:lvl8pPr lvl="7">
              <a:spcBef>
                <a:spcPts val="0"/>
              </a:spcBef>
              <a:buClr>
                <a:schemeClr val="lt1"/>
              </a:buClr>
              <a:buSzPct val="100000"/>
              <a:buFont typeface="Raleway"/>
              <a:buNone/>
              <a:defRPr sz="4800" b="1">
                <a:solidFill>
                  <a:schemeClr val="lt1"/>
                </a:solidFill>
                <a:latin typeface="Raleway"/>
                <a:ea typeface="Raleway"/>
                <a:cs typeface="Raleway"/>
                <a:sym typeface="Raleway"/>
              </a:defRPr>
            </a:lvl8pPr>
            <a:lvl9pPr lvl="8">
              <a:spcBef>
                <a:spcPts val="0"/>
              </a:spcBef>
              <a:buClr>
                <a:schemeClr val="lt1"/>
              </a:buClr>
              <a:buSzPct val="100000"/>
              <a:buFont typeface="Raleway"/>
              <a:buNone/>
              <a:defRPr sz="4800" b="1">
                <a:solidFill>
                  <a:schemeClr val="lt1"/>
                </a:solidFill>
                <a:latin typeface="Raleway"/>
                <a:ea typeface="Raleway"/>
                <a:cs typeface="Raleway"/>
                <a:sym typeface="Raleway"/>
              </a:defRPr>
            </a:lvl9pPr>
          </a:lstStyle>
          <a:p>
            <a:pPr algn="ctr"/>
            <a:r>
              <a:rPr lang="en" sz="2000" dirty="0">
                <a:solidFill>
                  <a:schemeClr val="tx1"/>
                </a:solidFill>
              </a:rPr>
              <a:t>A Case of Employee Discrimination </a:t>
            </a:r>
          </a:p>
        </p:txBody>
      </p:sp>
    </p:spTree>
    <p:extLst>
      <p:ext uri="{BB962C8B-B14F-4D97-AF65-F5344CB8AC3E}">
        <p14:creationId xmlns:p14="http://schemas.microsoft.com/office/powerpoint/2010/main" val="31709285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l="2132" t="6554" r="6751" b="14093"/>
          <a:stretch/>
        </p:blipFill>
        <p:spPr>
          <a:xfrm>
            <a:off x="0" y="0"/>
            <a:ext cx="9144000" cy="5143500"/>
          </a:xfrm>
          <a:prstGeom prst="rect">
            <a:avLst/>
          </a:prstGeom>
          <a:noFill/>
          <a:ln>
            <a:noFill/>
          </a:ln>
        </p:spPr>
      </p:pic>
      <p:sp>
        <p:nvSpPr>
          <p:cNvPr id="256" name="Shape 256"/>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lvl="0"/>
            <a:r>
              <a:rPr lang="en-US" dirty="0"/>
              <a:t>Snapchat shares drop following CEO's </a:t>
            </a:r>
            <a:r>
              <a:rPr lang="en-US" dirty="0">
                <a:solidFill>
                  <a:schemeClr val="tx1"/>
                </a:solidFill>
              </a:rPr>
              <a:t>alleged </a:t>
            </a:r>
            <a:br>
              <a:rPr lang="en-US" dirty="0">
                <a:solidFill>
                  <a:schemeClr val="tx1"/>
                </a:solidFill>
              </a:rPr>
            </a:br>
            <a:r>
              <a:rPr lang="en-US" dirty="0">
                <a:solidFill>
                  <a:schemeClr val="tx1"/>
                </a:solidFill>
              </a:rPr>
              <a:t>“Poor India" comment.</a:t>
            </a:r>
            <a:endParaRPr lang="en" dirty="0">
              <a:solidFill>
                <a:schemeClr val="tx1"/>
              </a:solidFill>
            </a:endParaRPr>
          </a:p>
        </p:txBody>
      </p:sp>
      <p:sp>
        <p:nvSpPr>
          <p:cNvPr id="2" name="TextBox 1"/>
          <p:cNvSpPr txBox="1"/>
          <p:nvPr/>
        </p:nvSpPr>
        <p:spPr>
          <a:xfrm>
            <a:off x="283098" y="4691686"/>
            <a:ext cx="3113353" cy="307777"/>
          </a:xfrm>
          <a:prstGeom prst="rect">
            <a:avLst/>
          </a:prstGeom>
          <a:noFill/>
        </p:spPr>
        <p:txBody>
          <a:bodyPr wrap="none" rtlCol="0">
            <a:spAutoFit/>
          </a:bodyPr>
          <a:lstStyle/>
          <a:p>
            <a:r>
              <a:rPr lang="en-IN" dirty="0">
                <a:solidFill>
                  <a:schemeClr val="bg1"/>
                </a:solidFill>
                <a:latin typeface="Raleway" panose="020B0604020202020204" charset="0"/>
              </a:rPr>
              <a:t>Twitter Hashtag: #</a:t>
            </a:r>
            <a:r>
              <a:rPr lang="en-IN" dirty="0" err="1">
                <a:solidFill>
                  <a:schemeClr val="bg1"/>
                </a:solidFill>
                <a:latin typeface="Raleway" panose="020B0604020202020204" charset="0"/>
              </a:rPr>
              <a:t>boycottsnapchat</a:t>
            </a:r>
            <a:endParaRPr lang="en-IN" dirty="0">
              <a:solidFill>
                <a:schemeClr val="bg1"/>
              </a:solidFill>
              <a:latin typeface="Raleway" panose="020B0604020202020204" charset="0"/>
            </a:endParaRPr>
          </a:p>
        </p:txBody>
      </p:sp>
      <p:sp>
        <p:nvSpPr>
          <p:cNvPr id="6" name="TextBox 5"/>
          <p:cNvSpPr txBox="1"/>
          <p:nvPr/>
        </p:nvSpPr>
        <p:spPr>
          <a:xfrm>
            <a:off x="5478681" y="4691685"/>
            <a:ext cx="1670650" cy="307777"/>
          </a:xfrm>
          <a:prstGeom prst="rect">
            <a:avLst/>
          </a:prstGeom>
          <a:noFill/>
        </p:spPr>
        <p:txBody>
          <a:bodyPr wrap="none" rtlCol="0">
            <a:spAutoFit/>
          </a:bodyPr>
          <a:lstStyle/>
          <a:p>
            <a:r>
              <a:rPr lang="en-IN" dirty="0">
                <a:solidFill>
                  <a:schemeClr val="bg1"/>
                </a:solidFill>
                <a:latin typeface="Raleway" panose="020B0604020202020204" charset="0"/>
              </a:rPr>
              <a:t>1.5% Fall in Shares</a:t>
            </a:r>
          </a:p>
        </p:txBody>
      </p:sp>
    </p:spTree>
    <p:extLst>
      <p:ext uri="{BB962C8B-B14F-4D97-AF65-F5344CB8AC3E}">
        <p14:creationId xmlns:p14="http://schemas.microsoft.com/office/powerpoint/2010/main" val="295100494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r>
              <a:rPr lang="en-IN" dirty="0"/>
              <a:t>Action Required</a:t>
            </a:r>
            <a:endParaRPr lang="en" dirty="0"/>
          </a:p>
        </p:txBody>
      </p:sp>
      <p:sp>
        <p:nvSpPr>
          <p:cNvPr id="79" name="Shape 7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285750" indent="-285750">
              <a:spcAft>
                <a:spcPts val="0"/>
              </a:spcAft>
              <a:buFont typeface="Wingdings" panose="05000000000000000000" pitchFamily="2" charset="2"/>
              <a:buChar char="q"/>
            </a:pPr>
            <a:r>
              <a:rPr lang="en-IN" sz="1600" dirty="0"/>
              <a:t>Expand Boundaries of RTI and ensure speedy disposal through e-governance.</a:t>
            </a:r>
          </a:p>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IN" sz="1600" dirty="0"/>
              <a:t>Make ethical aspects part of any training program.</a:t>
            </a:r>
          </a:p>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US" sz="1600" dirty="0"/>
              <a:t>Should stop state funding of Elections.</a:t>
            </a:r>
          </a:p>
          <a:p>
            <a:pPr marL="285750" indent="-285750">
              <a:spcAft>
                <a:spcPts val="0"/>
              </a:spcAft>
              <a:buFont typeface="Wingdings" panose="05000000000000000000" pitchFamily="2" charset="2"/>
              <a:buChar char="q"/>
            </a:pPr>
            <a:endParaRPr lang="en-US" sz="1600" dirty="0"/>
          </a:p>
          <a:p>
            <a:pPr marL="285750" indent="-285750">
              <a:spcAft>
                <a:spcPts val="0"/>
              </a:spcAft>
              <a:buFont typeface="Wingdings" panose="05000000000000000000" pitchFamily="2" charset="2"/>
              <a:buChar char="q"/>
            </a:pPr>
            <a:r>
              <a:rPr lang="en-IN" sz="1600" dirty="0"/>
              <a:t>Ethical behaviour be reflected in legal framework.</a:t>
            </a:r>
            <a:endParaRPr lang="en-US" sz="1600" dirty="0"/>
          </a:p>
          <a:p>
            <a:pPr lvl="0">
              <a:spcBef>
                <a:spcPts val="0"/>
              </a:spcBef>
              <a:spcAft>
                <a:spcPts val="0"/>
              </a:spcAft>
              <a:buNone/>
            </a:pPr>
            <a:endParaRPr lang="en" sz="1500" dirty="0"/>
          </a:p>
        </p:txBody>
      </p:sp>
    </p:spTree>
    <p:extLst>
      <p:ext uri="{BB962C8B-B14F-4D97-AF65-F5344CB8AC3E}">
        <p14:creationId xmlns:p14="http://schemas.microsoft.com/office/powerpoint/2010/main" val="395968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3" name="Picture 2"/>
          <p:cNvPicPr>
            <a:picLocks noChangeAspect="1"/>
          </p:cNvPicPr>
          <p:nvPr/>
        </p:nvPicPr>
        <p:blipFill rotWithShape="1">
          <a:blip r:embed="rId3"/>
          <a:srcRect l="3267" t="9880" r="7706" b="12966"/>
          <a:stretch/>
        </p:blipFill>
        <p:spPr>
          <a:xfrm>
            <a:off x="58785" y="863217"/>
            <a:ext cx="5559234" cy="3710950"/>
          </a:xfrm>
          <a:prstGeom prst="rect">
            <a:avLst/>
          </a:prstGeom>
        </p:spPr>
      </p:pic>
      <p:sp>
        <p:nvSpPr>
          <p:cNvPr id="130" name="Shape 130"/>
          <p:cNvSpPr txBox="1">
            <a:spLocks noGrp="1"/>
          </p:cNvSpPr>
          <p:nvPr>
            <p:ph type="body" idx="1"/>
          </p:nvPr>
        </p:nvSpPr>
        <p:spPr>
          <a:xfrm>
            <a:off x="5618019" y="554182"/>
            <a:ext cx="3186546" cy="2757054"/>
          </a:xfrm>
          <a:prstGeom prst="rect">
            <a:avLst/>
          </a:prstGeom>
        </p:spPr>
        <p:txBody>
          <a:bodyPr lIns="91425" tIns="91425" rIns="91425" bIns="91425" anchor="ctr" anchorCtr="0">
            <a:noAutofit/>
          </a:bodyPr>
          <a:lstStyle/>
          <a:p>
            <a:r>
              <a:rPr lang="en-US" sz="1800" b="1" dirty="0">
                <a:latin typeface="Raleway" panose="020B0604020202020204" charset="0"/>
              </a:rPr>
              <a:t>Choice:</a:t>
            </a:r>
          </a:p>
          <a:p>
            <a:endParaRPr lang="en-US" sz="1800" b="1" dirty="0">
              <a:latin typeface="Raleway" panose="020B0604020202020204" charset="0"/>
            </a:endParaRPr>
          </a:p>
          <a:p>
            <a:r>
              <a:rPr lang="en-US" sz="1800" dirty="0">
                <a:latin typeface="Raleway" panose="020B0604020202020204" charset="0"/>
              </a:rPr>
              <a:t>1. Pull the lever to save five people, but the another person will die.</a:t>
            </a:r>
          </a:p>
        </p:txBody>
      </p:sp>
      <p:sp>
        <p:nvSpPr>
          <p:cNvPr id="4" name="Rectangle 3"/>
          <p:cNvSpPr/>
          <p:nvPr/>
        </p:nvSpPr>
        <p:spPr>
          <a:xfrm>
            <a:off x="277091" y="332509"/>
            <a:ext cx="616527" cy="221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hape 130"/>
          <p:cNvSpPr txBox="1">
            <a:spLocks/>
          </p:cNvSpPr>
          <p:nvPr/>
        </p:nvSpPr>
        <p:spPr>
          <a:xfrm>
            <a:off x="5618019" y="3173775"/>
            <a:ext cx="3186546" cy="1537854"/>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1pPr>
            <a:lvl2pPr marR="0" lvl="1"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2pPr>
            <a:lvl3pPr marR="0" lvl="2"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3pPr>
            <a:lvl4pPr marR="0" lvl="3"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4pPr>
            <a:lvl5pPr marR="0" lvl="4"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5pPr>
            <a:lvl6pPr marR="0" lvl="5"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6pPr>
            <a:lvl7pPr marR="0" lvl="6"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7pPr>
            <a:lvl8pPr marR="0" lvl="7"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8pPr>
            <a:lvl9pPr marR="0" lvl="8"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9pPr>
          </a:lstStyle>
          <a:p>
            <a:r>
              <a:rPr lang="en-US" sz="1800" dirty="0">
                <a:latin typeface="Raleway" panose="020B0604020202020204" charset="0"/>
              </a:rPr>
              <a:t>2. Don't pull the lever and let the five people die</a:t>
            </a:r>
          </a:p>
        </p:txBody>
      </p:sp>
      <p:sp>
        <p:nvSpPr>
          <p:cNvPr id="2" name="Rectangle 1"/>
          <p:cNvSpPr/>
          <p:nvPr/>
        </p:nvSpPr>
        <p:spPr>
          <a:xfrm>
            <a:off x="3255666" y="1698171"/>
            <a:ext cx="894303" cy="261258"/>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029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wipe(down)">
                                      <p:cBhvr>
                                        <p:cTn id="7" dur="500"/>
                                        <p:tgtEl>
                                          <p:spTgt spid="130">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0">
                                            <p:txEl>
                                              <p:pRg st="2" end="2"/>
                                            </p:txEl>
                                          </p:spTgt>
                                        </p:tgtEl>
                                        <p:attrNameLst>
                                          <p:attrName>style.visibility</p:attrName>
                                        </p:attrNameLst>
                                      </p:cBhvr>
                                      <p:to>
                                        <p:strVal val="visible"/>
                                      </p:to>
                                    </p:set>
                                    <p:animEffect transition="in" filter="wipe(down)">
                                      <p:cBhvr>
                                        <p:cTn id="10" dur="500"/>
                                        <p:tgtEl>
                                          <p:spTgt spid="13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04952" y="1911558"/>
            <a:ext cx="7385393" cy="1121927"/>
          </a:xfrm>
          <a:prstGeom prst="rect">
            <a:avLst/>
          </a:prstGeom>
        </p:spPr>
        <p:txBody>
          <a:bodyPr lIns="91425" tIns="91425" rIns="91425" bIns="91425" anchor="t" anchorCtr="0">
            <a:noAutofit/>
          </a:bodyPr>
          <a:lstStyle/>
          <a:p>
            <a:pPr lvl="0" algn="ctr">
              <a:spcAft>
                <a:spcPts val="1000"/>
              </a:spcAft>
            </a:pPr>
            <a:r>
              <a:rPr lang="en-US" sz="5400" dirty="0">
                <a:solidFill>
                  <a:schemeClr val="accent5"/>
                </a:solidFill>
              </a:rPr>
              <a:t>Thank you!</a:t>
            </a:r>
            <a:endParaRPr lang="en" sz="2800" b="0" dirty="0"/>
          </a:p>
        </p:txBody>
      </p:sp>
      <p:sp>
        <p:nvSpPr>
          <p:cNvPr id="2" name="Rectangle 1"/>
          <p:cNvSpPr/>
          <p:nvPr/>
        </p:nvSpPr>
        <p:spPr>
          <a:xfrm>
            <a:off x="373626" y="304800"/>
            <a:ext cx="324464" cy="226142"/>
          </a:xfrm>
          <a:prstGeom prst="rect">
            <a:avLst/>
          </a:prstGeom>
          <a:solidFill>
            <a:srgbClr val="353535"/>
          </a:solidFill>
          <a:ln>
            <a:solidFill>
              <a:srgbClr val="3535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60227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xfrm>
            <a:off x="5618018" y="554182"/>
            <a:ext cx="3394363" cy="4405745"/>
          </a:xfrm>
          <a:prstGeom prst="rect">
            <a:avLst/>
          </a:prstGeom>
        </p:spPr>
        <p:txBody>
          <a:bodyPr lIns="91425" tIns="91425" rIns="91425" bIns="91425" anchor="ctr" anchorCtr="0">
            <a:noAutofit/>
          </a:bodyPr>
          <a:lstStyle/>
          <a:p>
            <a:r>
              <a:rPr lang="en-IN" sz="2000" b="1" dirty="0">
                <a:solidFill>
                  <a:schemeClr val="dk1"/>
                </a:solidFill>
              </a:rPr>
              <a:t>Consequentialism</a:t>
            </a:r>
            <a:endParaRPr lang="en-US" sz="2000" b="1" dirty="0">
              <a:latin typeface="Raleway" panose="020B0604020202020204" charset="0"/>
            </a:endParaRPr>
          </a:p>
          <a:p>
            <a:endParaRPr lang="en-US" sz="1800" b="1" dirty="0">
              <a:latin typeface="Raleway" panose="020B0604020202020204" charset="0"/>
            </a:endParaRPr>
          </a:p>
          <a:p>
            <a:r>
              <a:rPr lang="en-US" sz="1600" i="1" dirty="0">
                <a:latin typeface="Raleway" panose="020B0604020202020204" charset="0"/>
              </a:rPr>
              <a:t>Outcome-based theory:</a:t>
            </a:r>
          </a:p>
          <a:p>
            <a:r>
              <a:rPr lang="en-US" sz="1800" dirty="0">
                <a:latin typeface="Raleway" panose="020B0604020202020204" charset="0"/>
              </a:rPr>
              <a:t>“We should save the life of as many people as possible, even if that means others die.“</a:t>
            </a:r>
          </a:p>
          <a:p>
            <a:endParaRPr lang="en-US" sz="1800" dirty="0">
              <a:latin typeface="Raleway" panose="020B0604020202020204" charset="0"/>
            </a:endParaRPr>
          </a:p>
          <a:p>
            <a:r>
              <a:rPr lang="en-US" sz="1800" dirty="0">
                <a:solidFill>
                  <a:schemeClr val="tx1"/>
                </a:solidFill>
                <a:latin typeface="Raleway" panose="020B0604020202020204" charset="0"/>
              </a:rPr>
              <a:t>Choice: </a:t>
            </a:r>
            <a:r>
              <a:rPr lang="en-US" sz="1800" dirty="0">
                <a:latin typeface="Raleway" panose="020B0604020202020204" charset="0"/>
              </a:rPr>
              <a:t>Pull the lever.</a:t>
            </a:r>
          </a:p>
        </p:txBody>
      </p:sp>
      <p:pic>
        <p:nvPicPr>
          <p:cNvPr id="7" name="Picture 6"/>
          <p:cNvPicPr>
            <a:picLocks noChangeAspect="1"/>
          </p:cNvPicPr>
          <p:nvPr/>
        </p:nvPicPr>
        <p:blipFill rotWithShape="1">
          <a:blip r:embed="rId3"/>
          <a:srcRect l="3267" t="9880" r="7706" b="12966"/>
          <a:stretch/>
        </p:blipFill>
        <p:spPr>
          <a:xfrm>
            <a:off x="58785" y="863217"/>
            <a:ext cx="5559234" cy="3710950"/>
          </a:xfrm>
          <a:prstGeom prst="rect">
            <a:avLst/>
          </a:prstGeom>
        </p:spPr>
      </p:pic>
      <p:sp>
        <p:nvSpPr>
          <p:cNvPr id="4" name="Rectangle 3"/>
          <p:cNvSpPr/>
          <p:nvPr/>
        </p:nvSpPr>
        <p:spPr>
          <a:xfrm>
            <a:off x="277091" y="332509"/>
            <a:ext cx="616527" cy="221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255666" y="1698171"/>
            <a:ext cx="894303" cy="261258"/>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34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xfrm>
            <a:off x="5618019" y="554182"/>
            <a:ext cx="3186546" cy="4405745"/>
          </a:xfrm>
          <a:prstGeom prst="rect">
            <a:avLst/>
          </a:prstGeom>
        </p:spPr>
        <p:txBody>
          <a:bodyPr lIns="91425" tIns="91425" rIns="91425" bIns="91425" anchor="ctr" anchorCtr="0">
            <a:noAutofit/>
          </a:bodyPr>
          <a:lstStyle/>
          <a:p>
            <a:r>
              <a:rPr lang="en-IN" sz="2000" b="1" dirty="0">
                <a:solidFill>
                  <a:schemeClr val="dk1"/>
                </a:solidFill>
              </a:rPr>
              <a:t>Deontology</a:t>
            </a:r>
            <a:endParaRPr lang="en-US" sz="2000" b="1" dirty="0">
              <a:latin typeface="Raleway" panose="020B0604020202020204" charset="0"/>
            </a:endParaRPr>
          </a:p>
          <a:p>
            <a:endParaRPr lang="en-US" sz="1800" b="1" dirty="0">
              <a:latin typeface="Raleway" panose="020B0604020202020204" charset="0"/>
            </a:endParaRPr>
          </a:p>
          <a:p>
            <a:r>
              <a:rPr lang="en-US" sz="1600" i="1" dirty="0">
                <a:latin typeface="Raleway" panose="020B0604020202020204" charset="0"/>
              </a:rPr>
              <a:t>Rule or obligation-based theory:</a:t>
            </a:r>
          </a:p>
          <a:p>
            <a:r>
              <a:rPr lang="en-US" sz="1800" dirty="0">
                <a:latin typeface="Raleway" panose="020B0604020202020204" charset="0"/>
              </a:rPr>
              <a:t>“We should not choose to kill someone without their permission.“</a:t>
            </a:r>
          </a:p>
          <a:p>
            <a:endParaRPr lang="en-US" sz="1800" dirty="0">
              <a:latin typeface="Raleway" panose="020B0604020202020204" charset="0"/>
            </a:endParaRPr>
          </a:p>
          <a:p>
            <a:r>
              <a:rPr lang="en-US" sz="1800" dirty="0">
                <a:solidFill>
                  <a:schemeClr val="tx1"/>
                </a:solidFill>
                <a:latin typeface="Raleway" panose="020B0604020202020204" charset="0"/>
              </a:rPr>
              <a:t>Choice: </a:t>
            </a:r>
            <a:r>
              <a:rPr lang="en-US" sz="1800" dirty="0">
                <a:latin typeface="Raleway" panose="020B0604020202020204" charset="0"/>
              </a:rPr>
              <a:t>Don't pull the lever.</a:t>
            </a:r>
          </a:p>
        </p:txBody>
      </p:sp>
      <p:pic>
        <p:nvPicPr>
          <p:cNvPr id="7" name="Picture 6"/>
          <p:cNvPicPr>
            <a:picLocks noChangeAspect="1"/>
          </p:cNvPicPr>
          <p:nvPr/>
        </p:nvPicPr>
        <p:blipFill rotWithShape="1">
          <a:blip r:embed="rId3"/>
          <a:srcRect l="3267" t="9880" r="7706" b="12966"/>
          <a:stretch/>
        </p:blipFill>
        <p:spPr>
          <a:xfrm>
            <a:off x="58785" y="863217"/>
            <a:ext cx="5559234" cy="3710950"/>
          </a:xfrm>
          <a:prstGeom prst="rect">
            <a:avLst/>
          </a:prstGeom>
        </p:spPr>
      </p:pic>
      <p:sp>
        <p:nvSpPr>
          <p:cNvPr id="8" name="Rectangle 7"/>
          <p:cNvSpPr/>
          <p:nvPr/>
        </p:nvSpPr>
        <p:spPr>
          <a:xfrm>
            <a:off x="277091" y="332509"/>
            <a:ext cx="616527" cy="221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255666" y="1698171"/>
            <a:ext cx="894303" cy="261258"/>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61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xfrm>
            <a:off x="5618019" y="554182"/>
            <a:ext cx="3186546" cy="4405745"/>
          </a:xfrm>
          <a:prstGeom prst="rect">
            <a:avLst/>
          </a:prstGeom>
        </p:spPr>
        <p:txBody>
          <a:bodyPr lIns="91425" tIns="91425" rIns="91425" bIns="91425" anchor="ctr" anchorCtr="0">
            <a:noAutofit/>
          </a:bodyPr>
          <a:lstStyle/>
          <a:p>
            <a:r>
              <a:rPr lang="en-IN" sz="2000" b="1" dirty="0">
                <a:solidFill>
                  <a:schemeClr val="dk1"/>
                </a:solidFill>
              </a:rPr>
              <a:t>Virtue Ethics</a:t>
            </a:r>
            <a:endParaRPr lang="en-US" sz="2000" b="1" dirty="0">
              <a:latin typeface="Raleway" panose="020B0604020202020204" charset="0"/>
            </a:endParaRPr>
          </a:p>
          <a:p>
            <a:endParaRPr lang="en-US" sz="1800" b="1" dirty="0">
              <a:latin typeface="Raleway" panose="020B0604020202020204" charset="0"/>
            </a:endParaRPr>
          </a:p>
          <a:p>
            <a:r>
              <a:rPr lang="en-US" sz="1600" i="1" dirty="0">
                <a:latin typeface="Raleway" panose="020B0604020202020204" charset="0"/>
              </a:rPr>
              <a:t>Character-based theory:</a:t>
            </a:r>
          </a:p>
          <a:p>
            <a:r>
              <a:rPr lang="en-US" sz="1800" dirty="0">
                <a:latin typeface="Raleway" panose="020B0604020202020204" charset="0"/>
              </a:rPr>
              <a:t>"Whatever the action, what does it say about you? What is the intention or benefits?"</a:t>
            </a:r>
          </a:p>
          <a:p>
            <a:endParaRPr lang="en-US" sz="1800" dirty="0">
              <a:latin typeface="Raleway" panose="020B0604020202020204" charset="0"/>
            </a:endParaRPr>
          </a:p>
          <a:p>
            <a:r>
              <a:rPr lang="en-US" sz="1800" dirty="0">
                <a:solidFill>
                  <a:schemeClr val="tx1"/>
                </a:solidFill>
                <a:latin typeface="Raleway" panose="020B0604020202020204" charset="0"/>
              </a:rPr>
              <a:t>Choice: </a:t>
            </a:r>
            <a:r>
              <a:rPr lang="en-US" sz="1800" dirty="0">
                <a:latin typeface="Raleway" panose="020B0604020202020204" charset="0"/>
              </a:rPr>
              <a:t>Either?</a:t>
            </a:r>
          </a:p>
        </p:txBody>
      </p:sp>
      <p:pic>
        <p:nvPicPr>
          <p:cNvPr id="7" name="Picture 6"/>
          <p:cNvPicPr>
            <a:picLocks noChangeAspect="1"/>
          </p:cNvPicPr>
          <p:nvPr/>
        </p:nvPicPr>
        <p:blipFill rotWithShape="1">
          <a:blip r:embed="rId3"/>
          <a:srcRect l="3267" t="9880" r="7706" b="12966"/>
          <a:stretch/>
        </p:blipFill>
        <p:spPr>
          <a:xfrm>
            <a:off x="58785" y="863217"/>
            <a:ext cx="5559234" cy="3710950"/>
          </a:xfrm>
          <a:prstGeom prst="rect">
            <a:avLst/>
          </a:prstGeom>
        </p:spPr>
      </p:pic>
      <p:sp>
        <p:nvSpPr>
          <p:cNvPr id="4" name="Rectangle 3"/>
          <p:cNvSpPr/>
          <p:nvPr/>
        </p:nvSpPr>
        <p:spPr>
          <a:xfrm>
            <a:off x="277091" y="332509"/>
            <a:ext cx="616527" cy="221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255666" y="1698171"/>
            <a:ext cx="894303" cy="261258"/>
          </a:xfrm>
          <a:prstGeom prst="rect">
            <a:avLst/>
          </a:prstGeom>
          <a:solidFill>
            <a:srgbClr val="FEFEFE"/>
          </a:solidFill>
          <a:ln>
            <a:solidFill>
              <a:srgbClr val="FEFE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20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rtl="0">
              <a:spcBef>
                <a:spcPts val="0"/>
              </a:spcBef>
              <a:spcAft>
                <a:spcPts val="1600"/>
              </a:spcAft>
              <a:buNone/>
            </a:pPr>
            <a:r>
              <a:rPr lang="en-IN" sz="3600" dirty="0">
                <a:solidFill>
                  <a:schemeClr val="dk1"/>
                </a:solidFill>
              </a:rPr>
              <a:t>What is Ethics?</a:t>
            </a:r>
            <a:endParaRPr lang="en" sz="3600" dirty="0">
              <a:solidFill>
                <a:schemeClr val="dk1"/>
              </a:solidFill>
            </a:endParaRPr>
          </a:p>
        </p:txBody>
      </p:sp>
      <p:sp>
        <p:nvSpPr>
          <p:cNvPr id="79" name="Shape 79"/>
          <p:cNvSpPr txBox="1">
            <a:spLocks noGrp="1"/>
          </p:cNvSpPr>
          <p:nvPr>
            <p:ph type="title" idx="4294967295"/>
          </p:nvPr>
        </p:nvSpPr>
        <p:spPr>
          <a:xfrm>
            <a:off x="535775" y="1480150"/>
            <a:ext cx="5197199" cy="3067500"/>
          </a:xfrm>
          <a:prstGeom prst="rect">
            <a:avLst/>
          </a:prstGeom>
        </p:spPr>
        <p:txBody>
          <a:bodyPr lIns="91425" tIns="91425" rIns="91425" bIns="91425" anchor="t" anchorCtr="0">
            <a:noAutofit/>
          </a:bodyPr>
          <a:lstStyle/>
          <a:p>
            <a:pPr lvl="0">
              <a:lnSpc>
                <a:spcPct val="115000"/>
              </a:lnSpc>
              <a:spcAft>
                <a:spcPts val="1600"/>
              </a:spcAft>
            </a:pPr>
            <a:r>
              <a:rPr lang="en-US" sz="2000" b="0" dirty="0"/>
              <a:t>A rational study of the rules of conduct known as </a:t>
            </a:r>
            <a:r>
              <a:rPr lang="en-US" sz="2000" b="0" i="1" dirty="0"/>
              <a:t>morals</a:t>
            </a:r>
            <a:r>
              <a:rPr lang="en-US" sz="2000" b="0" dirty="0"/>
              <a:t> that describe how people should behave.</a:t>
            </a:r>
            <a:br>
              <a:rPr lang="en-US" sz="2000" b="0" dirty="0"/>
            </a:br>
            <a:br>
              <a:rPr lang="en-US" sz="2000" b="0" dirty="0"/>
            </a:br>
            <a:r>
              <a:rPr lang="en-US" sz="2000" b="0" dirty="0"/>
              <a:t>Each of us has such a set of moral values.</a:t>
            </a:r>
            <a:br>
              <a:rPr lang="en-US" sz="2000" b="0" dirty="0"/>
            </a:br>
            <a:endParaRPr lang="en" sz="2000" b="0" dirty="0">
              <a:latin typeface="Lato"/>
              <a:ea typeface="Lato"/>
              <a:cs typeface="Lato"/>
              <a:sym typeface="Lato"/>
            </a:endParaRPr>
          </a:p>
        </p:txBody>
      </p:sp>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a:off x="6280435" y="3068782"/>
            <a:ext cx="2587337" cy="1724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28570" y="712150"/>
            <a:ext cx="7385393" cy="3835499"/>
          </a:xfrm>
          <a:prstGeom prst="rect">
            <a:avLst/>
          </a:prstGeom>
        </p:spPr>
        <p:txBody>
          <a:bodyPr lIns="91425" tIns="91425" rIns="91425" bIns="91425" anchor="t" anchorCtr="0">
            <a:noAutofit/>
          </a:bodyPr>
          <a:lstStyle/>
          <a:p>
            <a:pPr lvl="0">
              <a:spcAft>
                <a:spcPts val="1000"/>
              </a:spcAft>
            </a:pPr>
            <a:r>
              <a:rPr lang="en-IN" dirty="0">
                <a:solidFill>
                  <a:schemeClr val="accent5"/>
                </a:solidFill>
              </a:rPr>
              <a:t>Professional Ethics</a:t>
            </a:r>
            <a:br>
              <a:rPr lang="en-IN" dirty="0">
                <a:solidFill>
                  <a:schemeClr val="accent5"/>
                </a:solidFill>
              </a:rPr>
            </a:br>
            <a:br>
              <a:rPr lang="en-IN" dirty="0">
                <a:solidFill>
                  <a:schemeClr val="accent5"/>
                </a:solidFill>
              </a:rPr>
            </a:br>
            <a:r>
              <a:rPr lang="en-US" sz="2400" b="0" dirty="0"/>
              <a:t>It is the personal, organizational and corporate standards of behavior expected of the members of a particular profession. </a:t>
            </a:r>
            <a:endParaRPr lang="en" sz="2400" b="0"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400250" y="575950"/>
            <a:ext cx="6743750" cy="635399"/>
          </a:xfrm>
          <a:prstGeom prst="rect">
            <a:avLst/>
          </a:prstGeom>
        </p:spPr>
        <p:txBody>
          <a:bodyPr lIns="91425" tIns="91425" rIns="91425" bIns="91425" anchor="t" anchorCtr="0">
            <a:noAutofit/>
          </a:bodyPr>
          <a:lstStyle/>
          <a:p>
            <a:pPr lvl="0"/>
            <a:r>
              <a:rPr lang="en-US" sz="2800" dirty="0">
                <a:solidFill>
                  <a:schemeClr val="tx1"/>
                </a:solidFill>
              </a:rPr>
              <a:t>Golden rules of Professional Ethics</a:t>
            </a:r>
          </a:p>
        </p:txBody>
      </p:sp>
      <p:sp>
        <p:nvSpPr>
          <p:cNvPr id="85" name="Shape 85"/>
          <p:cNvSpPr txBox="1">
            <a:spLocks noGrp="1"/>
          </p:cNvSpPr>
          <p:nvPr>
            <p:ph type="body" idx="1"/>
          </p:nvPr>
        </p:nvSpPr>
        <p:spPr>
          <a:xfrm>
            <a:off x="5709782" y="1593273"/>
            <a:ext cx="3071400" cy="3164202"/>
          </a:xfrm>
          <a:prstGeom prst="rect">
            <a:avLst/>
          </a:prstGeom>
        </p:spPr>
        <p:txBody>
          <a:bodyPr lIns="91425" tIns="91425" rIns="91425" bIns="91425" anchor="t" anchorCtr="0">
            <a:noAutofit/>
          </a:bodyPr>
          <a:lstStyle/>
          <a:p>
            <a:pPr marL="285750" indent="-285750">
              <a:buFont typeface="Wingdings" panose="05000000000000000000" pitchFamily="2" charset="2"/>
              <a:buChar char="q"/>
            </a:pPr>
            <a:r>
              <a:rPr lang="en-US" sz="1600" dirty="0"/>
              <a:t>Always be ethical</a:t>
            </a:r>
          </a:p>
          <a:p>
            <a:pPr marL="285750" indent="-285750">
              <a:buFont typeface="Wingdings" panose="05000000000000000000" pitchFamily="2" charset="2"/>
              <a:buChar char="q"/>
            </a:pPr>
            <a:r>
              <a:rPr lang="en-US" sz="1600" dirty="0"/>
              <a:t>Be respectful of confidentiality</a:t>
            </a:r>
          </a:p>
          <a:p>
            <a:pPr marL="285750" indent="-285750">
              <a:buFont typeface="Wingdings" panose="05000000000000000000" pitchFamily="2" charset="2"/>
              <a:buChar char="q"/>
            </a:pPr>
            <a:r>
              <a:rPr lang="en-US" sz="1600" dirty="0"/>
              <a:t>Set good examples</a:t>
            </a:r>
          </a:p>
          <a:p>
            <a:pPr marL="285750" indent="-285750">
              <a:buFont typeface="Wingdings" panose="05000000000000000000" pitchFamily="2" charset="2"/>
              <a:buChar char="q"/>
            </a:pPr>
            <a:r>
              <a:rPr lang="en-US" sz="1600" dirty="0"/>
              <a:t>Be competent and improve continually</a:t>
            </a:r>
          </a:p>
        </p:txBody>
      </p:sp>
      <p:sp>
        <p:nvSpPr>
          <p:cNvPr id="6" name="Shape 85"/>
          <p:cNvSpPr txBox="1">
            <a:spLocks/>
          </p:cNvSpPr>
          <p:nvPr/>
        </p:nvSpPr>
        <p:spPr>
          <a:xfrm>
            <a:off x="2552702" y="1593273"/>
            <a:ext cx="3071400" cy="316420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Lato"/>
              <a:buNone/>
              <a:defRPr sz="1400" b="0" i="0" u="none" strike="noStrike" cap="none">
                <a:solidFill>
                  <a:schemeClr val="dk2"/>
                </a:solidFill>
                <a:latin typeface="Lato"/>
                <a:ea typeface="Lato"/>
                <a:cs typeface="Lato"/>
                <a:sym typeface="Lato"/>
              </a:defRPr>
            </a:lvl1pPr>
            <a:lvl2pPr marR="0" lvl="1"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2pPr>
            <a:lvl3pPr marR="0" lvl="2"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3pPr>
            <a:lvl4pPr marR="0" lvl="3"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4pPr>
            <a:lvl5pPr marR="0" lvl="4"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5pPr>
            <a:lvl6pPr marR="0" lvl="5"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6pPr>
            <a:lvl7pPr marR="0" lvl="6"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7pPr>
            <a:lvl8pPr marR="0" lvl="7"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8pPr>
            <a:lvl9pPr marR="0" lvl="8" algn="l" rtl="0">
              <a:lnSpc>
                <a:spcPct val="115000"/>
              </a:lnSpc>
              <a:spcBef>
                <a:spcPts val="0"/>
              </a:spcBef>
              <a:spcAft>
                <a:spcPts val="1600"/>
              </a:spcAft>
              <a:buClr>
                <a:schemeClr val="dk2"/>
              </a:buClr>
              <a:buSzPct val="100000"/>
              <a:buFont typeface="Lato"/>
              <a:buNone/>
              <a:defRPr sz="1200" b="0" i="0" u="none" strike="noStrike" cap="none">
                <a:solidFill>
                  <a:schemeClr val="dk2"/>
                </a:solidFill>
                <a:latin typeface="Lato"/>
                <a:ea typeface="Lato"/>
                <a:cs typeface="Lato"/>
                <a:sym typeface="Lato"/>
              </a:defRPr>
            </a:lvl9pPr>
          </a:lstStyle>
          <a:p>
            <a:pPr marL="285750" indent="-285750">
              <a:buFont typeface="Wingdings" panose="05000000000000000000" pitchFamily="2" charset="2"/>
              <a:buChar char="q"/>
            </a:pPr>
            <a:r>
              <a:rPr lang="en-US" sz="1600" dirty="0">
                <a:solidFill>
                  <a:schemeClr val="bg2"/>
                </a:solidFill>
              </a:rPr>
              <a:t>Always strive for excellence</a:t>
            </a:r>
          </a:p>
          <a:p>
            <a:pPr marL="285750" indent="-285750">
              <a:buFont typeface="Wingdings" panose="05000000000000000000" pitchFamily="2" charset="2"/>
              <a:buChar char="q"/>
            </a:pPr>
            <a:r>
              <a:rPr lang="en-US" sz="1600" dirty="0"/>
              <a:t>Be trustworthy</a:t>
            </a:r>
          </a:p>
          <a:p>
            <a:pPr marL="285750" indent="-285750">
              <a:buFont typeface="Wingdings" panose="05000000000000000000" pitchFamily="2" charset="2"/>
              <a:buChar char="q"/>
            </a:pPr>
            <a:r>
              <a:rPr lang="en-US" sz="1600" dirty="0"/>
              <a:t>Be honest, open and transparent</a:t>
            </a:r>
          </a:p>
          <a:p>
            <a:pPr marL="285750" indent="-285750">
              <a:buFont typeface="Wingdings" panose="05000000000000000000" pitchFamily="2" charset="2"/>
              <a:buChar char="q"/>
            </a:pPr>
            <a:r>
              <a:rPr lang="en-US" sz="1600" dirty="0"/>
              <a:t>Be courteous and respectful</a:t>
            </a:r>
          </a:p>
          <a:p>
            <a:endParaRPr lang="en-US" sz="1600" dirty="0"/>
          </a:p>
          <a:p>
            <a:pPr marL="285750" indent="-285750">
              <a:buFont typeface="Arial" panose="020B0604020202020204" pitchFamily="34" charset="0"/>
              <a:buChar char="•"/>
            </a:pPr>
            <a:endParaRPr lang="en" sz="1600" dirty="0"/>
          </a:p>
        </p:txBody>
      </p:sp>
    </p:spTree>
    <p:extLst>
      <p:ext uri="{BB962C8B-B14F-4D97-AF65-F5344CB8AC3E}">
        <p14:creationId xmlns:p14="http://schemas.microsoft.com/office/powerpoint/2010/main" val="229801725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spcBef>
                <a:spcPts val="0"/>
              </a:spcBef>
              <a:buNone/>
            </a:pPr>
            <a:r>
              <a:rPr lang="en-IN" dirty="0"/>
              <a:t>Code of Ethics</a:t>
            </a:r>
            <a:endParaRPr lang="en" dirty="0"/>
          </a:p>
        </p:txBody>
      </p:sp>
      <p:sp>
        <p:nvSpPr>
          <p:cNvPr id="151" name="Shape 151"/>
          <p:cNvSpPr txBox="1">
            <a:spLocks noGrp="1"/>
          </p:cNvSpPr>
          <p:nvPr>
            <p:ph type="body" idx="2"/>
          </p:nvPr>
        </p:nvSpPr>
        <p:spPr>
          <a:xfrm>
            <a:off x="4939500" y="367145"/>
            <a:ext cx="3837000" cy="4294910"/>
          </a:xfrm>
          <a:prstGeom prst="rect">
            <a:avLst/>
          </a:prstGeom>
        </p:spPr>
        <p:txBody>
          <a:bodyPr lIns="91425" tIns="91425" rIns="91425" bIns="91425" anchor="ctr" anchorCtr="0">
            <a:noAutofit/>
          </a:bodyPr>
          <a:lstStyle/>
          <a:p>
            <a:pPr marL="228600" lvl="0"/>
            <a:r>
              <a:rPr lang="en-US" sz="1700" dirty="0"/>
              <a:t>A written set of guidelines issue by an organization to its workers and management to help them conduct their actions in accordance with its primary values and ethical standards.</a:t>
            </a:r>
          </a:p>
          <a:p>
            <a:pPr marL="228600" lvl="0"/>
            <a:r>
              <a:rPr lang="en-US" sz="1700" dirty="0"/>
              <a:t>Both businesses and trade organizations have some sort of code of ethics that its employees or members are supposed to follow.</a:t>
            </a:r>
          </a:p>
        </p:txBody>
      </p:sp>
    </p:spTree>
    <p:extLst>
      <p:ext uri="{BB962C8B-B14F-4D97-AF65-F5344CB8AC3E}">
        <p14:creationId xmlns:p14="http://schemas.microsoft.com/office/powerpoint/2010/main" val="3279281660"/>
      </p:ext>
    </p:extLst>
  </p:cSld>
  <p:clrMapOvr>
    <a:masterClrMapping/>
  </p:clrMapOvr>
  <p:transition spd="med">
    <p:pull/>
  </p:transition>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1597</Words>
  <Application>Microsoft Office PowerPoint</Application>
  <PresentationFormat>On-screen Show (16:9)</PresentationFormat>
  <Paragraphs>158</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Raleway</vt:lpstr>
      <vt:lpstr>Arial</vt:lpstr>
      <vt:lpstr>Lato</vt:lpstr>
      <vt:lpstr>Wingdings</vt:lpstr>
      <vt:lpstr>swiss-2</vt:lpstr>
      <vt:lpstr>1_swiss-2</vt:lpstr>
      <vt:lpstr>Professional Ethics</vt:lpstr>
      <vt:lpstr>PowerPoint Presentation</vt:lpstr>
      <vt:lpstr>PowerPoint Presentation</vt:lpstr>
      <vt:lpstr>PowerPoint Presentation</vt:lpstr>
      <vt:lpstr>PowerPoint Presentation</vt:lpstr>
      <vt:lpstr>What is Ethics?</vt:lpstr>
      <vt:lpstr>Professional Ethics  It is the personal, organizational and corporate standards of behavior expected of the members of a particular profession. </vt:lpstr>
      <vt:lpstr>Golden rules of Professional Ethics</vt:lpstr>
      <vt:lpstr>Code of Ethics</vt:lpstr>
      <vt:lpstr>Advantage of Code of Ethics</vt:lpstr>
      <vt:lpstr>Limitations of Code of Ethics</vt:lpstr>
      <vt:lpstr>PowerPoint Presentation</vt:lpstr>
      <vt:lpstr>Need of hour in INDIA</vt:lpstr>
      <vt:lpstr>Need in India</vt:lpstr>
      <vt:lpstr>Bribery and Corruption in India</vt:lpstr>
      <vt:lpstr>Steps Taken</vt:lpstr>
      <vt:lpstr>Wal-Mart Store</vt:lpstr>
      <vt:lpstr>Snapchat shares drop following CEO's alleged  “Poor India" comment.</vt:lpstr>
      <vt:lpstr>Action Required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cp:lastModifiedBy>kapil agarwal</cp:lastModifiedBy>
  <cp:revision>83</cp:revision>
  <dcterms:modified xsi:type="dcterms:W3CDTF">2017-04-28T17:07:25Z</dcterms:modified>
</cp:coreProperties>
</file>