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712" r:id="rId4"/>
  </p:sldMasterIdLst>
  <p:notesMasterIdLst>
    <p:notesMasterId r:id="rId28"/>
  </p:notesMasterIdLst>
  <p:sldIdLst>
    <p:sldId id="265" r:id="rId5"/>
    <p:sldId id="258" r:id="rId6"/>
    <p:sldId id="261" r:id="rId7"/>
    <p:sldId id="259" r:id="rId8"/>
    <p:sldId id="260" r:id="rId9"/>
    <p:sldId id="263" r:id="rId10"/>
    <p:sldId id="262" r:id="rId11"/>
    <p:sldId id="266" r:id="rId12"/>
    <p:sldId id="280" r:id="rId13"/>
    <p:sldId id="272" r:id="rId14"/>
    <p:sldId id="274" r:id="rId15"/>
    <p:sldId id="279" r:id="rId16"/>
    <p:sldId id="276" r:id="rId17"/>
    <p:sldId id="277" r:id="rId18"/>
    <p:sldId id="286" r:id="rId19"/>
    <p:sldId id="271" r:id="rId20"/>
    <p:sldId id="283" r:id="rId21"/>
    <p:sldId id="269" r:id="rId22"/>
    <p:sldId id="281" r:id="rId23"/>
    <p:sldId id="282" r:id="rId24"/>
    <p:sldId id="284" r:id="rId25"/>
    <p:sldId id="285"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5179" autoAdjust="0"/>
  </p:normalViewPr>
  <p:slideViewPr>
    <p:cSldViewPr>
      <p:cViewPr varScale="1">
        <p:scale>
          <a:sx n="70" d="100"/>
          <a:sy n="70" d="100"/>
        </p:scale>
        <p:origin x="1350" y="72"/>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9C5AA-0B5C-4085-AE64-FA99F08E13C2}" type="doc">
      <dgm:prSet loTypeId="urn:microsoft.com/office/officeart/2005/8/layout/hList7#1" loCatId="list" qsTypeId="urn:microsoft.com/office/officeart/2005/8/quickstyle/simple1" qsCatId="simple" csTypeId="urn:microsoft.com/office/officeart/2005/8/colors/accent0_3" csCatId="mainScheme" phldr="1"/>
      <dgm:spPr/>
      <dgm:t>
        <a:bodyPr/>
        <a:lstStyle/>
        <a:p>
          <a:endParaRPr lang="en-US"/>
        </a:p>
      </dgm:t>
    </dgm:pt>
    <dgm:pt modelId="{38A4468C-D229-4ACF-85F3-867742B2AA0D}">
      <dgm:prSet custT="1"/>
      <dgm:spPr>
        <a:solidFill>
          <a:schemeClr val="accent6">
            <a:lumMod val="60000"/>
            <a:lumOff val="40000"/>
          </a:schemeClr>
        </a:solidFill>
      </dgm:spPr>
      <dgm:t>
        <a:bodyPr/>
        <a:lstStyle/>
        <a:p>
          <a:pPr rtl="0"/>
          <a:r>
            <a:rPr lang="en-US" sz="2800" b="1" i="0" baseline="0" dirty="0" smtClean="0"/>
            <a:t>Efficiency</a:t>
          </a:r>
          <a:endParaRPr lang="en-US" sz="2800" b="1" i="0" baseline="0" dirty="0"/>
        </a:p>
      </dgm:t>
    </dgm:pt>
    <dgm:pt modelId="{BC83E347-CCEE-4D33-98A3-591D220B49E4}" type="parTrans" cxnId="{DF2E51B7-3D69-46CF-BDB1-69F84BCE65DC}">
      <dgm:prSet/>
      <dgm:spPr/>
      <dgm:t>
        <a:bodyPr/>
        <a:lstStyle/>
        <a:p>
          <a:endParaRPr lang="en-US"/>
        </a:p>
      </dgm:t>
    </dgm:pt>
    <dgm:pt modelId="{5CC3A681-AF4B-4E22-A4F4-7AA3094222B3}" type="sibTrans" cxnId="{DF2E51B7-3D69-46CF-BDB1-69F84BCE65DC}">
      <dgm:prSet/>
      <dgm:spPr/>
      <dgm:t>
        <a:bodyPr/>
        <a:lstStyle/>
        <a:p>
          <a:endParaRPr lang="en-US"/>
        </a:p>
      </dgm:t>
    </dgm:pt>
    <dgm:pt modelId="{DD723C31-C7F3-4881-8BC9-BC54A573837D}">
      <dgm:prSet custT="1"/>
      <dgm:spPr>
        <a:solidFill>
          <a:srgbClr val="00B0F0"/>
        </a:solidFill>
      </dgm:spPr>
      <dgm:t>
        <a:bodyPr/>
        <a:lstStyle/>
        <a:p>
          <a:pPr rtl="0"/>
          <a:r>
            <a:rPr lang="en-US" sz="3200" b="0" i="0" baseline="0" dirty="0" smtClean="0"/>
            <a:t>Delivery</a:t>
          </a:r>
          <a:endParaRPr lang="en-US" sz="3200" b="0" dirty="0"/>
        </a:p>
      </dgm:t>
    </dgm:pt>
    <dgm:pt modelId="{94F5F527-B4D4-44A5-A53E-584B127AACA7}" type="sibTrans" cxnId="{8669FD40-026C-4A5D-B379-AFAF854F73BD}">
      <dgm:prSet/>
      <dgm:spPr/>
      <dgm:t>
        <a:bodyPr/>
        <a:lstStyle/>
        <a:p>
          <a:endParaRPr lang="en-US"/>
        </a:p>
      </dgm:t>
    </dgm:pt>
    <dgm:pt modelId="{72E5AFF7-D6BB-43F9-9E85-2D9C94D545FA}" type="parTrans" cxnId="{8669FD40-026C-4A5D-B379-AFAF854F73BD}">
      <dgm:prSet/>
      <dgm:spPr/>
      <dgm:t>
        <a:bodyPr/>
        <a:lstStyle/>
        <a:p>
          <a:endParaRPr lang="en-US"/>
        </a:p>
      </dgm:t>
    </dgm:pt>
    <dgm:pt modelId="{34A7A3F3-01C3-4823-84CB-00C7EFC6B3C4}">
      <dgm:prSet custT="1"/>
      <dgm:spPr>
        <a:solidFill>
          <a:schemeClr val="accent2"/>
        </a:solidFill>
      </dgm:spPr>
      <dgm:t>
        <a:bodyPr/>
        <a:lstStyle/>
        <a:p>
          <a:pPr rtl="0"/>
          <a:r>
            <a:rPr lang="en-US" sz="2800" b="1" i="0" baseline="0" dirty="0" smtClean="0">
              <a:latin typeface="+mj-lt"/>
            </a:rPr>
            <a:t>Transparency</a:t>
          </a:r>
          <a:endParaRPr lang="en-US" sz="2800" b="1" i="0" baseline="0" dirty="0">
            <a:latin typeface="+mj-lt"/>
          </a:endParaRPr>
        </a:p>
      </dgm:t>
    </dgm:pt>
    <dgm:pt modelId="{79337977-1BB3-4FC9-827C-E950DF4F988E}" type="sibTrans" cxnId="{CC0BC3CF-44BB-4023-97FC-36A6EAF16A03}">
      <dgm:prSet/>
      <dgm:spPr/>
      <dgm:t>
        <a:bodyPr/>
        <a:lstStyle/>
        <a:p>
          <a:endParaRPr lang="en-US"/>
        </a:p>
      </dgm:t>
    </dgm:pt>
    <dgm:pt modelId="{26B1E6C6-BA1B-4E75-A54D-F6D33C50CEF9}" type="parTrans" cxnId="{CC0BC3CF-44BB-4023-97FC-36A6EAF16A03}">
      <dgm:prSet/>
      <dgm:spPr/>
      <dgm:t>
        <a:bodyPr/>
        <a:lstStyle/>
        <a:p>
          <a:endParaRPr lang="en-US"/>
        </a:p>
      </dgm:t>
    </dgm:pt>
    <dgm:pt modelId="{F5702EC5-ED4A-459E-8472-480A53DD10F5}" type="pres">
      <dgm:prSet presAssocID="{B0D9C5AA-0B5C-4085-AE64-FA99F08E13C2}" presName="Name0" presStyleCnt="0">
        <dgm:presLayoutVars>
          <dgm:dir/>
          <dgm:resizeHandles val="exact"/>
        </dgm:presLayoutVars>
      </dgm:prSet>
      <dgm:spPr/>
      <dgm:t>
        <a:bodyPr/>
        <a:lstStyle/>
        <a:p>
          <a:endParaRPr lang="en-US"/>
        </a:p>
      </dgm:t>
    </dgm:pt>
    <dgm:pt modelId="{1FE5E72E-2B76-4F8F-AB08-57B589430EF6}" type="pres">
      <dgm:prSet presAssocID="{B0D9C5AA-0B5C-4085-AE64-FA99F08E13C2}" presName="fgShape" presStyleLbl="fgShp" presStyleIdx="0" presStyleCnt="1" custLinFactNeighborX="-322" custLinFactNeighborY="5425"/>
      <dgm:spPr/>
    </dgm:pt>
    <dgm:pt modelId="{D8DCE3CC-A5CD-49DF-8A14-8CFAF855BAAC}" type="pres">
      <dgm:prSet presAssocID="{B0D9C5AA-0B5C-4085-AE64-FA99F08E13C2}" presName="linComp" presStyleCnt="0"/>
      <dgm:spPr/>
    </dgm:pt>
    <dgm:pt modelId="{4E8BAC98-3547-40B6-87BC-322FE8E28027}" type="pres">
      <dgm:prSet presAssocID="{38A4468C-D229-4ACF-85F3-867742B2AA0D}" presName="compNode" presStyleCnt="0"/>
      <dgm:spPr/>
    </dgm:pt>
    <dgm:pt modelId="{2478B8A6-BD16-4917-B43D-C7466645B9E9}" type="pres">
      <dgm:prSet presAssocID="{38A4468C-D229-4ACF-85F3-867742B2AA0D}" presName="bkgdShape" presStyleLbl="node1" presStyleIdx="0" presStyleCnt="3"/>
      <dgm:spPr/>
      <dgm:t>
        <a:bodyPr/>
        <a:lstStyle/>
        <a:p>
          <a:endParaRPr lang="en-US"/>
        </a:p>
      </dgm:t>
    </dgm:pt>
    <dgm:pt modelId="{BBF294C7-A045-4346-A4DA-5AF75F63C0F9}" type="pres">
      <dgm:prSet presAssocID="{38A4468C-D229-4ACF-85F3-867742B2AA0D}" presName="nodeTx" presStyleLbl="node1" presStyleIdx="0" presStyleCnt="3">
        <dgm:presLayoutVars>
          <dgm:bulletEnabled val="1"/>
        </dgm:presLayoutVars>
      </dgm:prSet>
      <dgm:spPr/>
      <dgm:t>
        <a:bodyPr/>
        <a:lstStyle/>
        <a:p>
          <a:endParaRPr lang="en-US"/>
        </a:p>
      </dgm:t>
    </dgm:pt>
    <dgm:pt modelId="{717D8175-601F-42B0-AC2D-58B01F002CE0}" type="pres">
      <dgm:prSet presAssocID="{38A4468C-D229-4ACF-85F3-867742B2AA0D}" presName="invisiNode" presStyleLbl="node1" presStyleIdx="0" presStyleCnt="3"/>
      <dgm:spPr/>
    </dgm:pt>
    <dgm:pt modelId="{C0A6701C-149E-49EF-8263-2B2661A06C70}" type="pres">
      <dgm:prSet presAssocID="{38A4468C-D229-4ACF-85F3-867742B2AA0D}" presName="imagNode" presStyleLbl="fgImgPlace1" presStyleIdx="0" presStyleCnt="3"/>
      <dgm:spPr>
        <a:blipFill rotWithShape="0">
          <a:blip xmlns:r="http://schemas.openxmlformats.org/officeDocument/2006/relationships" r:embed="rId1"/>
          <a:stretch>
            <a:fillRect/>
          </a:stretch>
        </a:blipFill>
      </dgm:spPr>
    </dgm:pt>
    <dgm:pt modelId="{BDC3991C-6956-487B-BA35-643860544B1A}" type="pres">
      <dgm:prSet presAssocID="{5CC3A681-AF4B-4E22-A4F4-7AA3094222B3}" presName="sibTrans" presStyleLbl="sibTrans2D1" presStyleIdx="0" presStyleCnt="0"/>
      <dgm:spPr/>
      <dgm:t>
        <a:bodyPr/>
        <a:lstStyle/>
        <a:p>
          <a:endParaRPr lang="en-US"/>
        </a:p>
      </dgm:t>
    </dgm:pt>
    <dgm:pt modelId="{C91E759D-4D83-4202-9C0C-6BA9EB1F7715}" type="pres">
      <dgm:prSet presAssocID="{DD723C31-C7F3-4881-8BC9-BC54A573837D}" presName="compNode" presStyleCnt="0"/>
      <dgm:spPr/>
    </dgm:pt>
    <dgm:pt modelId="{5E5B61E6-183F-4D7F-9806-AFE824869177}" type="pres">
      <dgm:prSet presAssocID="{DD723C31-C7F3-4881-8BC9-BC54A573837D}" presName="bkgdShape" presStyleLbl="node1" presStyleIdx="1" presStyleCnt="3" custLinFactX="29668" custLinFactNeighborX="100000" custLinFactNeighborY="0"/>
      <dgm:spPr/>
      <dgm:t>
        <a:bodyPr/>
        <a:lstStyle/>
        <a:p>
          <a:endParaRPr lang="en-US"/>
        </a:p>
      </dgm:t>
    </dgm:pt>
    <dgm:pt modelId="{1197FF23-C891-4914-B53B-4B91B48DD338}" type="pres">
      <dgm:prSet presAssocID="{DD723C31-C7F3-4881-8BC9-BC54A573837D}" presName="nodeTx" presStyleLbl="node1" presStyleIdx="1" presStyleCnt="3">
        <dgm:presLayoutVars>
          <dgm:bulletEnabled val="1"/>
        </dgm:presLayoutVars>
      </dgm:prSet>
      <dgm:spPr/>
      <dgm:t>
        <a:bodyPr/>
        <a:lstStyle/>
        <a:p>
          <a:endParaRPr lang="en-US"/>
        </a:p>
      </dgm:t>
    </dgm:pt>
    <dgm:pt modelId="{F056CDB7-087D-4A00-9449-774B9E6C80AE}" type="pres">
      <dgm:prSet presAssocID="{DD723C31-C7F3-4881-8BC9-BC54A573837D}" presName="invisiNode" presStyleLbl="node1" presStyleIdx="1" presStyleCnt="3"/>
      <dgm:spPr/>
    </dgm:pt>
    <dgm:pt modelId="{FB6DD67C-B123-4A7F-95DC-F50F32D2C662}" type="pres">
      <dgm:prSet presAssocID="{DD723C31-C7F3-4881-8BC9-BC54A573837D}" presName="imagNode" presStyleLbl="fgImgPlace1" presStyleIdx="1" presStyleCnt="3" custLinFactX="100000" custLinFactNeighborX="102495" custLinFactNeighborY="-1638"/>
      <dgm:spPr>
        <a:blipFill rotWithShape="0">
          <a:blip xmlns:r="http://schemas.openxmlformats.org/officeDocument/2006/relationships" r:embed="rId2"/>
          <a:stretch>
            <a:fillRect/>
          </a:stretch>
        </a:blipFill>
      </dgm:spPr>
      <dgm:t>
        <a:bodyPr/>
        <a:lstStyle/>
        <a:p>
          <a:endParaRPr lang="en-US"/>
        </a:p>
      </dgm:t>
    </dgm:pt>
    <dgm:pt modelId="{1C75480F-5C2F-46C9-93A4-B8CAD4B81D13}" type="pres">
      <dgm:prSet presAssocID="{94F5F527-B4D4-44A5-A53E-584B127AACA7}" presName="sibTrans" presStyleLbl="sibTrans2D1" presStyleIdx="0" presStyleCnt="0"/>
      <dgm:spPr/>
      <dgm:t>
        <a:bodyPr/>
        <a:lstStyle/>
        <a:p>
          <a:endParaRPr lang="en-US"/>
        </a:p>
      </dgm:t>
    </dgm:pt>
    <dgm:pt modelId="{40F84AAE-6C30-446E-85C9-B29B39DCA419}" type="pres">
      <dgm:prSet presAssocID="{34A7A3F3-01C3-4823-84CB-00C7EFC6B3C4}" presName="compNode" presStyleCnt="0"/>
      <dgm:spPr/>
    </dgm:pt>
    <dgm:pt modelId="{7CF4A061-4277-4817-BD2B-5A41A9E6A5FD}" type="pres">
      <dgm:prSet presAssocID="{34A7A3F3-01C3-4823-84CB-00C7EFC6B3C4}" presName="bkgdShape" presStyleLbl="node1" presStyleIdx="2" presStyleCnt="3" custScaleX="127306" custLinFactX="-4021" custLinFactNeighborX="-100000" custLinFactNeighborY="0"/>
      <dgm:spPr/>
      <dgm:t>
        <a:bodyPr/>
        <a:lstStyle/>
        <a:p>
          <a:endParaRPr lang="en-US"/>
        </a:p>
      </dgm:t>
    </dgm:pt>
    <dgm:pt modelId="{F5C45E85-9EA5-4433-8476-DC7BFAB38B7D}" type="pres">
      <dgm:prSet presAssocID="{34A7A3F3-01C3-4823-84CB-00C7EFC6B3C4}" presName="nodeTx" presStyleLbl="node1" presStyleIdx="2" presStyleCnt="3">
        <dgm:presLayoutVars>
          <dgm:bulletEnabled val="1"/>
        </dgm:presLayoutVars>
      </dgm:prSet>
      <dgm:spPr/>
      <dgm:t>
        <a:bodyPr/>
        <a:lstStyle/>
        <a:p>
          <a:endParaRPr lang="en-US"/>
        </a:p>
      </dgm:t>
    </dgm:pt>
    <dgm:pt modelId="{9B92F7FB-DFEE-42F7-A1D8-6D5B6E09B7D6}" type="pres">
      <dgm:prSet presAssocID="{34A7A3F3-01C3-4823-84CB-00C7EFC6B3C4}" presName="invisiNode" presStyleLbl="node1" presStyleIdx="2" presStyleCnt="3"/>
      <dgm:spPr/>
    </dgm:pt>
    <dgm:pt modelId="{613C038B-C148-4A87-BBA5-0214AA32C991}" type="pres">
      <dgm:prSet presAssocID="{34A7A3F3-01C3-4823-84CB-00C7EFC6B3C4}" presName="imagNode" presStyleLbl="fgImgPlace1" presStyleIdx="2" presStyleCnt="3" custLinFactX="-67320" custLinFactNeighborX="-100000" custLinFactNeighborY="3822"/>
      <dgm:spPr>
        <a:blipFill rotWithShape="0">
          <a:blip xmlns:r="http://schemas.openxmlformats.org/officeDocument/2006/relationships" r:embed="rId3"/>
          <a:stretch>
            <a:fillRect/>
          </a:stretch>
        </a:blipFill>
      </dgm:spPr>
      <dgm:t>
        <a:bodyPr/>
        <a:lstStyle/>
        <a:p>
          <a:endParaRPr lang="en-US"/>
        </a:p>
      </dgm:t>
    </dgm:pt>
  </dgm:ptLst>
  <dgm:cxnLst>
    <dgm:cxn modelId="{70901CE3-EC6F-469E-AF1A-863063C6E6A7}" type="presOf" srcId="{38A4468C-D229-4ACF-85F3-867742B2AA0D}" destId="{BBF294C7-A045-4346-A4DA-5AF75F63C0F9}" srcOrd="1" destOrd="0" presId="urn:microsoft.com/office/officeart/2005/8/layout/hList7#1"/>
    <dgm:cxn modelId="{387C61E4-8403-4560-A556-B078533BC27B}" type="presOf" srcId="{34A7A3F3-01C3-4823-84CB-00C7EFC6B3C4}" destId="{7CF4A061-4277-4817-BD2B-5A41A9E6A5FD}" srcOrd="0" destOrd="0" presId="urn:microsoft.com/office/officeart/2005/8/layout/hList7#1"/>
    <dgm:cxn modelId="{DB0F6C67-C7FC-4E2E-8F75-128136BE4795}" type="presOf" srcId="{B0D9C5AA-0B5C-4085-AE64-FA99F08E13C2}" destId="{F5702EC5-ED4A-459E-8472-480A53DD10F5}" srcOrd="0" destOrd="0" presId="urn:microsoft.com/office/officeart/2005/8/layout/hList7#1"/>
    <dgm:cxn modelId="{9C36269C-DD5B-4480-8DD4-E612042C77F7}" type="presOf" srcId="{DD723C31-C7F3-4881-8BC9-BC54A573837D}" destId="{1197FF23-C891-4914-B53B-4B91B48DD338}" srcOrd="1" destOrd="0" presId="urn:microsoft.com/office/officeart/2005/8/layout/hList7#1"/>
    <dgm:cxn modelId="{55C0D64D-11B3-47FE-A078-184682661588}" type="presOf" srcId="{5CC3A681-AF4B-4E22-A4F4-7AA3094222B3}" destId="{BDC3991C-6956-487B-BA35-643860544B1A}" srcOrd="0" destOrd="0" presId="urn:microsoft.com/office/officeart/2005/8/layout/hList7#1"/>
    <dgm:cxn modelId="{8669FD40-026C-4A5D-B379-AFAF854F73BD}" srcId="{B0D9C5AA-0B5C-4085-AE64-FA99F08E13C2}" destId="{DD723C31-C7F3-4881-8BC9-BC54A573837D}" srcOrd="1" destOrd="0" parTransId="{72E5AFF7-D6BB-43F9-9E85-2D9C94D545FA}" sibTransId="{94F5F527-B4D4-44A5-A53E-584B127AACA7}"/>
    <dgm:cxn modelId="{CC0BC3CF-44BB-4023-97FC-36A6EAF16A03}" srcId="{B0D9C5AA-0B5C-4085-AE64-FA99F08E13C2}" destId="{34A7A3F3-01C3-4823-84CB-00C7EFC6B3C4}" srcOrd="2" destOrd="0" parTransId="{26B1E6C6-BA1B-4E75-A54D-F6D33C50CEF9}" sibTransId="{79337977-1BB3-4FC9-827C-E950DF4F988E}"/>
    <dgm:cxn modelId="{435756CF-91D0-4503-BA94-B160894587E3}" type="presOf" srcId="{34A7A3F3-01C3-4823-84CB-00C7EFC6B3C4}" destId="{F5C45E85-9EA5-4433-8476-DC7BFAB38B7D}" srcOrd="1" destOrd="0" presId="urn:microsoft.com/office/officeart/2005/8/layout/hList7#1"/>
    <dgm:cxn modelId="{DF2E51B7-3D69-46CF-BDB1-69F84BCE65DC}" srcId="{B0D9C5AA-0B5C-4085-AE64-FA99F08E13C2}" destId="{38A4468C-D229-4ACF-85F3-867742B2AA0D}" srcOrd="0" destOrd="0" parTransId="{BC83E347-CCEE-4D33-98A3-591D220B49E4}" sibTransId="{5CC3A681-AF4B-4E22-A4F4-7AA3094222B3}"/>
    <dgm:cxn modelId="{36E14A76-FE9C-4842-9E44-7AAB4CFF904F}" type="presOf" srcId="{DD723C31-C7F3-4881-8BC9-BC54A573837D}" destId="{5E5B61E6-183F-4D7F-9806-AFE824869177}" srcOrd="0" destOrd="0" presId="urn:microsoft.com/office/officeart/2005/8/layout/hList7#1"/>
    <dgm:cxn modelId="{6F38E9BD-CD0B-463C-900F-5365CD6C7874}" type="presOf" srcId="{38A4468C-D229-4ACF-85F3-867742B2AA0D}" destId="{2478B8A6-BD16-4917-B43D-C7466645B9E9}" srcOrd="0" destOrd="0" presId="urn:microsoft.com/office/officeart/2005/8/layout/hList7#1"/>
    <dgm:cxn modelId="{EB97A192-F8E4-4CBA-B1BD-BFF60FD34616}" type="presOf" srcId="{94F5F527-B4D4-44A5-A53E-584B127AACA7}" destId="{1C75480F-5C2F-46C9-93A4-B8CAD4B81D13}" srcOrd="0" destOrd="0" presId="urn:microsoft.com/office/officeart/2005/8/layout/hList7#1"/>
    <dgm:cxn modelId="{A1CF8D38-113A-4E52-A309-E92AB8C3FF84}" type="presParOf" srcId="{F5702EC5-ED4A-459E-8472-480A53DD10F5}" destId="{1FE5E72E-2B76-4F8F-AB08-57B589430EF6}" srcOrd="0" destOrd="0" presId="urn:microsoft.com/office/officeart/2005/8/layout/hList7#1"/>
    <dgm:cxn modelId="{422E7BA0-65D3-4D7C-A9CE-BA591BDD6BFB}" type="presParOf" srcId="{F5702EC5-ED4A-459E-8472-480A53DD10F5}" destId="{D8DCE3CC-A5CD-49DF-8A14-8CFAF855BAAC}" srcOrd="1" destOrd="0" presId="urn:microsoft.com/office/officeart/2005/8/layout/hList7#1"/>
    <dgm:cxn modelId="{EB76A29A-D263-49FB-AF8A-9F8F5E58D2CB}" type="presParOf" srcId="{D8DCE3CC-A5CD-49DF-8A14-8CFAF855BAAC}" destId="{4E8BAC98-3547-40B6-87BC-322FE8E28027}" srcOrd="0" destOrd="0" presId="urn:microsoft.com/office/officeart/2005/8/layout/hList7#1"/>
    <dgm:cxn modelId="{A885F403-33CD-4ACA-982F-FE881CD60E97}" type="presParOf" srcId="{4E8BAC98-3547-40B6-87BC-322FE8E28027}" destId="{2478B8A6-BD16-4917-B43D-C7466645B9E9}" srcOrd="0" destOrd="0" presId="urn:microsoft.com/office/officeart/2005/8/layout/hList7#1"/>
    <dgm:cxn modelId="{FCE4471C-407F-43FD-A61B-157A9EB260D2}" type="presParOf" srcId="{4E8BAC98-3547-40B6-87BC-322FE8E28027}" destId="{BBF294C7-A045-4346-A4DA-5AF75F63C0F9}" srcOrd="1" destOrd="0" presId="urn:microsoft.com/office/officeart/2005/8/layout/hList7#1"/>
    <dgm:cxn modelId="{8F6A6074-F66F-4D54-B72B-808FB58E6265}" type="presParOf" srcId="{4E8BAC98-3547-40B6-87BC-322FE8E28027}" destId="{717D8175-601F-42B0-AC2D-58B01F002CE0}" srcOrd="2" destOrd="0" presId="urn:microsoft.com/office/officeart/2005/8/layout/hList7#1"/>
    <dgm:cxn modelId="{04B4CAAE-2A31-47CC-9600-29151C7015D0}" type="presParOf" srcId="{4E8BAC98-3547-40B6-87BC-322FE8E28027}" destId="{C0A6701C-149E-49EF-8263-2B2661A06C70}" srcOrd="3" destOrd="0" presId="urn:microsoft.com/office/officeart/2005/8/layout/hList7#1"/>
    <dgm:cxn modelId="{A4BDAF09-62F9-4598-9260-F978A1FD69C3}" type="presParOf" srcId="{D8DCE3CC-A5CD-49DF-8A14-8CFAF855BAAC}" destId="{BDC3991C-6956-487B-BA35-643860544B1A}" srcOrd="1" destOrd="0" presId="urn:microsoft.com/office/officeart/2005/8/layout/hList7#1"/>
    <dgm:cxn modelId="{3483432F-715D-4B60-A683-EAA7DF6630CE}" type="presParOf" srcId="{D8DCE3CC-A5CD-49DF-8A14-8CFAF855BAAC}" destId="{C91E759D-4D83-4202-9C0C-6BA9EB1F7715}" srcOrd="2" destOrd="0" presId="urn:microsoft.com/office/officeart/2005/8/layout/hList7#1"/>
    <dgm:cxn modelId="{E43DC075-03C8-4A47-83E9-D7409AA466A1}" type="presParOf" srcId="{C91E759D-4D83-4202-9C0C-6BA9EB1F7715}" destId="{5E5B61E6-183F-4D7F-9806-AFE824869177}" srcOrd="0" destOrd="0" presId="urn:microsoft.com/office/officeart/2005/8/layout/hList7#1"/>
    <dgm:cxn modelId="{28A2AF54-8FCD-42EB-B6FE-BFB51CECB349}" type="presParOf" srcId="{C91E759D-4D83-4202-9C0C-6BA9EB1F7715}" destId="{1197FF23-C891-4914-B53B-4B91B48DD338}" srcOrd="1" destOrd="0" presId="urn:microsoft.com/office/officeart/2005/8/layout/hList7#1"/>
    <dgm:cxn modelId="{7576AC2C-A530-405E-AB6F-A556E45C5960}" type="presParOf" srcId="{C91E759D-4D83-4202-9C0C-6BA9EB1F7715}" destId="{F056CDB7-087D-4A00-9449-774B9E6C80AE}" srcOrd="2" destOrd="0" presId="urn:microsoft.com/office/officeart/2005/8/layout/hList7#1"/>
    <dgm:cxn modelId="{F5B91777-8DCD-493F-ABEC-2A8F0BD0D566}" type="presParOf" srcId="{C91E759D-4D83-4202-9C0C-6BA9EB1F7715}" destId="{FB6DD67C-B123-4A7F-95DC-F50F32D2C662}" srcOrd="3" destOrd="0" presId="urn:microsoft.com/office/officeart/2005/8/layout/hList7#1"/>
    <dgm:cxn modelId="{430F97A5-C666-4272-9F07-0AB707BC1D5C}" type="presParOf" srcId="{D8DCE3CC-A5CD-49DF-8A14-8CFAF855BAAC}" destId="{1C75480F-5C2F-46C9-93A4-B8CAD4B81D13}" srcOrd="3" destOrd="0" presId="urn:microsoft.com/office/officeart/2005/8/layout/hList7#1"/>
    <dgm:cxn modelId="{B5EC5B45-7335-4E0D-B279-11468B32F075}" type="presParOf" srcId="{D8DCE3CC-A5CD-49DF-8A14-8CFAF855BAAC}" destId="{40F84AAE-6C30-446E-85C9-B29B39DCA419}" srcOrd="4" destOrd="0" presId="urn:microsoft.com/office/officeart/2005/8/layout/hList7#1"/>
    <dgm:cxn modelId="{49F9973F-192E-4C82-A4BA-0F95B4CB3DF8}" type="presParOf" srcId="{40F84AAE-6C30-446E-85C9-B29B39DCA419}" destId="{7CF4A061-4277-4817-BD2B-5A41A9E6A5FD}" srcOrd="0" destOrd="0" presId="urn:microsoft.com/office/officeart/2005/8/layout/hList7#1"/>
    <dgm:cxn modelId="{75EFE22B-82E7-4929-8B60-F9B195BDB695}" type="presParOf" srcId="{40F84AAE-6C30-446E-85C9-B29B39DCA419}" destId="{F5C45E85-9EA5-4433-8476-DC7BFAB38B7D}" srcOrd="1" destOrd="0" presId="urn:microsoft.com/office/officeart/2005/8/layout/hList7#1"/>
    <dgm:cxn modelId="{7D8CA0A4-C7E5-4EDA-8DF1-4077156D6675}" type="presParOf" srcId="{40F84AAE-6C30-446E-85C9-B29B39DCA419}" destId="{9B92F7FB-DFEE-42F7-A1D8-6D5B6E09B7D6}" srcOrd="2" destOrd="0" presId="urn:microsoft.com/office/officeart/2005/8/layout/hList7#1"/>
    <dgm:cxn modelId="{80C1819F-8701-4544-A7A0-8F66C384D254}" type="presParOf" srcId="{40F84AAE-6C30-446E-85C9-B29B39DCA419}" destId="{613C038B-C148-4A87-BBA5-0214AA32C991}"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C4BC9E-13D8-4A75-BA96-BFC94C2C59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7A0BC7-89E8-47A2-A4E3-E6558CA6F938}">
      <dgm:prSet phldrT="[Text]" custT="1"/>
      <dgm:spPr>
        <a:solidFill>
          <a:schemeClr val="accent1">
            <a:lumMod val="50000"/>
          </a:schemeClr>
        </a:solidFill>
      </dgm:spPr>
      <dgm:t>
        <a:bodyPr/>
        <a:lstStyle/>
        <a:p>
          <a:r>
            <a:rPr lang="en-US" sz="3200" dirty="0" smtClean="0"/>
            <a:t>   </a:t>
          </a:r>
          <a:r>
            <a:rPr lang="en-US" sz="3200" dirty="0" smtClean="0">
              <a:solidFill>
                <a:schemeClr val="bg1"/>
              </a:solidFill>
            </a:rPr>
            <a:t>UIDAI </a:t>
          </a:r>
          <a:r>
            <a:rPr lang="en-US" sz="3200" dirty="0" smtClean="0"/>
            <a:t>PROJECT INCREASING</a:t>
          </a:r>
          <a:endParaRPr lang="en-US" sz="3200" dirty="0"/>
        </a:p>
      </dgm:t>
    </dgm:pt>
    <dgm:pt modelId="{ED10499E-F92D-426D-B6BA-EE93479F4B30}" type="parTrans" cxnId="{4E106B9F-1319-4242-A0C9-D9F1BB866258}">
      <dgm:prSet/>
      <dgm:spPr/>
      <dgm:t>
        <a:bodyPr/>
        <a:lstStyle/>
        <a:p>
          <a:endParaRPr lang="en-US"/>
        </a:p>
      </dgm:t>
    </dgm:pt>
    <dgm:pt modelId="{05302841-9ABD-44C7-885C-9BD76E8EAE8E}" type="sibTrans" cxnId="{4E106B9F-1319-4242-A0C9-D9F1BB866258}">
      <dgm:prSet/>
      <dgm:spPr/>
      <dgm:t>
        <a:bodyPr/>
        <a:lstStyle/>
        <a:p>
          <a:endParaRPr lang="en-US"/>
        </a:p>
      </dgm:t>
    </dgm:pt>
    <dgm:pt modelId="{779E3399-0524-4325-AA55-52FE7EF0B565}" type="pres">
      <dgm:prSet presAssocID="{E3C4BC9E-13D8-4A75-BA96-BFC94C2C59BD}" presName="linear" presStyleCnt="0">
        <dgm:presLayoutVars>
          <dgm:animLvl val="lvl"/>
          <dgm:resizeHandles val="exact"/>
        </dgm:presLayoutVars>
      </dgm:prSet>
      <dgm:spPr/>
      <dgm:t>
        <a:bodyPr/>
        <a:lstStyle/>
        <a:p>
          <a:endParaRPr lang="en-US"/>
        </a:p>
      </dgm:t>
    </dgm:pt>
    <dgm:pt modelId="{86CE5642-5A99-4FD8-9C66-1136A866E3CF}" type="pres">
      <dgm:prSet presAssocID="{1D7A0BC7-89E8-47A2-A4E3-E6558CA6F938}" presName="parentText" presStyleLbl="node1" presStyleIdx="0" presStyleCnt="1" custScaleY="116300" custLinFactNeighborY="632">
        <dgm:presLayoutVars>
          <dgm:chMax val="0"/>
          <dgm:bulletEnabled val="1"/>
        </dgm:presLayoutVars>
      </dgm:prSet>
      <dgm:spPr/>
      <dgm:t>
        <a:bodyPr/>
        <a:lstStyle/>
        <a:p>
          <a:endParaRPr lang="en-US"/>
        </a:p>
      </dgm:t>
    </dgm:pt>
  </dgm:ptLst>
  <dgm:cxnLst>
    <dgm:cxn modelId="{870B6546-3846-490F-B0DA-966BD02064F4}" type="presOf" srcId="{1D7A0BC7-89E8-47A2-A4E3-E6558CA6F938}" destId="{86CE5642-5A99-4FD8-9C66-1136A866E3CF}" srcOrd="0" destOrd="0" presId="urn:microsoft.com/office/officeart/2005/8/layout/vList2"/>
    <dgm:cxn modelId="{BCCC0FC8-542D-4F7D-BB8A-91ABC3B37A7B}" type="presOf" srcId="{E3C4BC9E-13D8-4A75-BA96-BFC94C2C59BD}" destId="{779E3399-0524-4325-AA55-52FE7EF0B565}" srcOrd="0" destOrd="0" presId="urn:microsoft.com/office/officeart/2005/8/layout/vList2"/>
    <dgm:cxn modelId="{4E106B9F-1319-4242-A0C9-D9F1BB866258}" srcId="{E3C4BC9E-13D8-4A75-BA96-BFC94C2C59BD}" destId="{1D7A0BC7-89E8-47A2-A4E3-E6558CA6F938}" srcOrd="0" destOrd="0" parTransId="{ED10499E-F92D-426D-B6BA-EE93479F4B30}" sibTransId="{05302841-9ABD-44C7-885C-9BD76E8EAE8E}"/>
    <dgm:cxn modelId="{A61B3C71-1867-407C-B5D0-5E4F50E83696}" type="presParOf" srcId="{779E3399-0524-4325-AA55-52FE7EF0B565}" destId="{86CE5642-5A99-4FD8-9C66-1136A866E3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8B8A6-BD16-4917-B43D-C7466645B9E9}">
      <dsp:nvSpPr>
        <dsp:cNvPr id="0" name=""/>
        <dsp:cNvSpPr/>
      </dsp:nvSpPr>
      <dsp:spPr>
        <a:xfrm>
          <a:off x="2680" y="0"/>
          <a:ext cx="2193131" cy="4191000"/>
        </a:xfrm>
        <a:prstGeom prst="roundRect">
          <a:avLst>
            <a:gd name="adj" fmla="val 10000"/>
          </a:avLst>
        </a:prstGeom>
        <a:solidFill>
          <a:schemeClr val="accent6">
            <a:lumMod val="60000"/>
            <a:lumOff val="4000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b="1" i="0" kern="1200" baseline="0" dirty="0" smtClean="0"/>
            <a:t>Efficiency</a:t>
          </a:r>
          <a:endParaRPr lang="en-US" sz="2800" b="1" i="0" kern="1200" baseline="0" dirty="0"/>
        </a:p>
      </dsp:txBody>
      <dsp:txXfrm>
        <a:off x="2680" y="1676400"/>
        <a:ext cx="2193131" cy="1676400"/>
      </dsp:txXfrm>
    </dsp:sp>
    <dsp:sp modelId="{C0A6701C-149E-49EF-8263-2B2661A06C70}">
      <dsp:nvSpPr>
        <dsp:cNvPr id="0" name=""/>
        <dsp:cNvSpPr/>
      </dsp:nvSpPr>
      <dsp:spPr>
        <a:xfrm>
          <a:off x="401445" y="251460"/>
          <a:ext cx="1395603" cy="1395603"/>
        </a:xfrm>
        <a:prstGeom prst="ellipse">
          <a:avLst/>
        </a:prstGeom>
        <a:blipFill rotWithShape="0">
          <a:blip xmlns:r="http://schemas.openxmlformats.org/officeDocument/2006/relationships" r:embed="rId1"/>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B61E6-183F-4D7F-9806-AFE824869177}">
      <dsp:nvSpPr>
        <dsp:cNvPr id="0" name=""/>
        <dsp:cNvSpPr/>
      </dsp:nvSpPr>
      <dsp:spPr>
        <a:xfrm>
          <a:off x="5105395" y="0"/>
          <a:ext cx="2193131" cy="4191000"/>
        </a:xfrm>
        <a:prstGeom prst="roundRect">
          <a:avLst>
            <a:gd name="adj" fmla="val 10000"/>
          </a:avLst>
        </a:prstGeom>
        <a:solidFill>
          <a:srgbClr val="00B0F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rtl="0">
            <a:lnSpc>
              <a:spcPct val="90000"/>
            </a:lnSpc>
            <a:spcBef>
              <a:spcPct val="0"/>
            </a:spcBef>
            <a:spcAft>
              <a:spcPct val="35000"/>
            </a:spcAft>
          </a:pPr>
          <a:r>
            <a:rPr lang="en-US" sz="3200" b="0" i="0" kern="1200" baseline="0" dirty="0" smtClean="0"/>
            <a:t>Delivery</a:t>
          </a:r>
          <a:endParaRPr lang="en-US" sz="3200" b="0" kern="1200" dirty="0"/>
        </a:p>
      </dsp:txBody>
      <dsp:txXfrm>
        <a:off x="5105395" y="1676400"/>
        <a:ext cx="2193131" cy="1676400"/>
      </dsp:txXfrm>
    </dsp:sp>
    <dsp:sp modelId="{FB6DD67C-B123-4A7F-95DC-F50F32D2C662}">
      <dsp:nvSpPr>
        <dsp:cNvPr id="0" name=""/>
        <dsp:cNvSpPr/>
      </dsp:nvSpPr>
      <dsp:spPr>
        <a:xfrm>
          <a:off x="5486396" y="228600"/>
          <a:ext cx="1395603" cy="1395603"/>
        </a:xfrm>
        <a:prstGeom prst="ellipse">
          <a:avLst/>
        </a:prstGeom>
        <a:blipFill rotWithShape="0">
          <a:blip xmlns:r="http://schemas.openxmlformats.org/officeDocument/2006/relationships" r:embed="rId2"/>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F4A061-4277-4817-BD2B-5A41A9E6A5FD}">
      <dsp:nvSpPr>
        <dsp:cNvPr id="0" name=""/>
        <dsp:cNvSpPr/>
      </dsp:nvSpPr>
      <dsp:spPr>
        <a:xfrm>
          <a:off x="2239214" y="0"/>
          <a:ext cx="2791987" cy="4191000"/>
        </a:xfrm>
        <a:prstGeom prst="roundRect">
          <a:avLst>
            <a:gd name="adj" fmla="val 10000"/>
          </a:avLst>
        </a:prstGeom>
        <a:solidFill>
          <a:schemeClr val="accent2"/>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b="1" i="0" kern="1200" baseline="0" dirty="0" smtClean="0">
              <a:latin typeface="+mj-lt"/>
            </a:rPr>
            <a:t>Transparency</a:t>
          </a:r>
          <a:endParaRPr lang="en-US" sz="2800" b="1" i="0" kern="1200" baseline="0" dirty="0">
            <a:latin typeface="+mj-lt"/>
          </a:endParaRPr>
        </a:p>
      </dsp:txBody>
      <dsp:txXfrm>
        <a:off x="2239214" y="1676400"/>
        <a:ext cx="2791987" cy="1676400"/>
      </dsp:txXfrm>
    </dsp:sp>
    <dsp:sp modelId="{613C038B-C148-4A87-BBA5-0214AA32C991}">
      <dsp:nvSpPr>
        <dsp:cNvPr id="0" name=""/>
        <dsp:cNvSpPr/>
      </dsp:nvSpPr>
      <dsp:spPr>
        <a:xfrm>
          <a:off x="2883600" y="304799"/>
          <a:ext cx="1395603" cy="1395603"/>
        </a:xfrm>
        <a:prstGeom prst="ellipse">
          <a:avLst/>
        </a:prstGeom>
        <a:blipFill rotWithShape="0">
          <a:blip xmlns:r="http://schemas.openxmlformats.org/officeDocument/2006/relationships" r:embed="rId3"/>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E5E72E-2B76-4F8F-AB08-57B589430EF6}">
      <dsp:nvSpPr>
        <dsp:cNvPr id="0" name=""/>
        <dsp:cNvSpPr/>
      </dsp:nvSpPr>
      <dsp:spPr>
        <a:xfrm>
          <a:off x="270937" y="3386904"/>
          <a:ext cx="6729984" cy="628650"/>
        </a:xfrm>
        <a:prstGeom prst="leftRightArrow">
          <a:avLst/>
        </a:prstGeom>
        <a:solidFill>
          <a:schemeClr val="dk2">
            <a:tint val="60000"/>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E5642-5A99-4FD8-9C66-1136A866E3CF}">
      <dsp:nvSpPr>
        <dsp:cNvPr id="0" name=""/>
        <dsp:cNvSpPr/>
      </dsp:nvSpPr>
      <dsp:spPr>
        <a:xfrm>
          <a:off x="0" y="62120"/>
          <a:ext cx="6248400" cy="1415138"/>
        </a:xfrm>
        <a:prstGeom prst="roundRect">
          <a:avLst/>
        </a:prstGeom>
        <a:solidFill>
          <a:schemeClr val="accent1">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   </a:t>
          </a:r>
          <a:r>
            <a:rPr lang="en-US" sz="3200" kern="1200" dirty="0" smtClean="0">
              <a:solidFill>
                <a:schemeClr val="bg1"/>
              </a:solidFill>
            </a:rPr>
            <a:t>UIDAI </a:t>
          </a:r>
          <a:r>
            <a:rPr lang="en-US" sz="3200" kern="1200" dirty="0" smtClean="0"/>
            <a:t>PROJECT INCREASING</a:t>
          </a:r>
          <a:endParaRPr lang="en-US" sz="3200" kern="1200" dirty="0"/>
        </a:p>
      </dsp:txBody>
      <dsp:txXfrm>
        <a:off x="69081" y="131201"/>
        <a:ext cx="6110238" cy="1276976"/>
      </dsp:txXfrm>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t>4/2/2017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t>‹#›</a:t>
            </a:fld>
            <a:endParaRPr lang="en-US" dirty="0"/>
          </a:p>
        </p:txBody>
      </p:sp>
    </p:spTree>
    <p:extLst>
      <p:ext uri="{BB962C8B-B14F-4D97-AF65-F5344CB8AC3E}">
        <p14:creationId xmlns:p14="http://schemas.microsoft.com/office/powerpoint/2010/main" val="325847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4/2/2017 10:20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90353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India has a population of approximately 1.3 billion people today. However, the country does not have a formal system of universal identification. </a:t>
            </a:r>
          </a:p>
          <a:p>
            <a:pPr marL="0" indent="0">
              <a:buNone/>
            </a:pPr>
            <a:r>
              <a:rPr lang="en-US" dirty="0" smtClean="0"/>
              <a:t>As result, when individuals across the nation attempt to open a savings account, apply for a loan, or even try to request a passport, many of them are unable to do so because they lack proper identification records and proof of citizenship. </a:t>
            </a:r>
          </a:p>
          <a:p>
            <a:pPr marL="0" indent="0">
              <a:buNone/>
            </a:pPr>
            <a:r>
              <a:rPr lang="en-US" dirty="0" smtClean="0"/>
              <a:t>The Unique Identification Authority of India under the Planning Commission of India embarked on a mission in 2009 to solve this overrun issue with the Aadhaar program.</a:t>
            </a:r>
          </a:p>
          <a:p>
            <a:pPr marL="0" indent="0">
              <a:buNone/>
            </a:pP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4/2/2017 10:20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29879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11</a:t>
            </a:fld>
            <a:endParaRPr lang="en-US" dirty="0"/>
          </a:p>
        </p:txBody>
      </p:sp>
    </p:spTree>
    <p:extLst>
      <p:ext uri="{BB962C8B-B14F-4D97-AF65-F5344CB8AC3E}">
        <p14:creationId xmlns:p14="http://schemas.microsoft.com/office/powerpoint/2010/main" val="1310345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12</a:t>
            </a:fld>
            <a:endParaRPr lang="en-US" dirty="0"/>
          </a:p>
        </p:txBody>
      </p:sp>
    </p:spTree>
    <p:extLst>
      <p:ext uri="{BB962C8B-B14F-4D97-AF65-F5344CB8AC3E}">
        <p14:creationId xmlns:p14="http://schemas.microsoft.com/office/powerpoint/2010/main" val="407812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77325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74303938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12031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66784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563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002603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96331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425591974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12729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58598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0761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4757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15581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0733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406636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3758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08323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4/2/2017</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535050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ransition>
    <p:fad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idai.gov.in/new/en" TargetMode="External"/><Relationship Id="rId1" Type="http://schemas.openxmlformats.org/officeDocument/2006/relationships/slideLayout" Target="../slideLayouts/slideLayout16.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0.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20.jpe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QR_code" TargetMode="External"/><Relationship Id="rId1" Type="http://schemas.openxmlformats.org/officeDocument/2006/relationships/slideLayout" Target="../slideLayouts/slideLayout16.xml"/><Relationship Id="rId5" Type="http://schemas.openxmlformats.org/officeDocument/2006/relationships/image" Target="../media/image26.jp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19.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0.xml"/><Relationship Id="rId5" Type="http://schemas.openxmlformats.org/officeDocument/2006/relationships/image" Target="../media/image7.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0.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1669"/>
            <a:ext cx="6347715" cy="2290219"/>
          </a:xfrm>
        </p:spPr>
        <p:txBody>
          <a:bodyPr>
            <a:noAutofit/>
          </a:bodyPr>
          <a:lstStyle/>
          <a:p>
            <a:r>
              <a:rPr lang="en-US" sz="7200" dirty="0">
                <a:solidFill>
                  <a:schemeClr val="tx1"/>
                </a:solidFill>
                <a:effectLst>
                  <a:glow rad="139700">
                    <a:schemeClr val="accent3">
                      <a:satMod val="175000"/>
                      <a:alpha val="40000"/>
                    </a:schemeClr>
                  </a:glow>
                </a:effectLst>
                <a:latin typeface="Adobe Garamond Pro Bold" panose="02020702060506020403" pitchFamily="18" charset="0"/>
              </a:rPr>
              <a:t>UIDAI </a:t>
            </a:r>
            <a:r>
              <a:rPr lang="en-US" sz="7200" dirty="0" smtClean="0">
                <a:solidFill>
                  <a:schemeClr val="tx1"/>
                </a:solidFill>
                <a:effectLst>
                  <a:glow rad="139700">
                    <a:schemeClr val="accent3">
                      <a:satMod val="175000"/>
                      <a:alpha val="40000"/>
                    </a:schemeClr>
                  </a:glow>
                </a:effectLst>
                <a:latin typeface="Adobe Garamond Pro Bold" panose="02020702060506020403" pitchFamily="18" charset="0"/>
              </a:rPr>
              <a:t/>
            </a:r>
            <a:br>
              <a:rPr lang="en-US" sz="7200" dirty="0" smtClean="0">
                <a:solidFill>
                  <a:schemeClr val="tx1"/>
                </a:solidFill>
                <a:effectLst>
                  <a:glow rad="139700">
                    <a:schemeClr val="accent3">
                      <a:satMod val="175000"/>
                      <a:alpha val="40000"/>
                    </a:schemeClr>
                  </a:glow>
                </a:effectLst>
                <a:latin typeface="Adobe Garamond Pro Bold" panose="02020702060506020403" pitchFamily="18" charset="0"/>
              </a:rPr>
            </a:br>
            <a:r>
              <a:rPr lang="en-US" sz="7200" dirty="0" smtClean="0">
                <a:solidFill>
                  <a:schemeClr val="tx1"/>
                </a:solidFill>
                <a:effectLst>
                  <a:glow rad="139700">
                    <a:schemeClr val="accent3">
                      <a:satMod val="175000"/>
                      <a:alpha val="40000"/>
                    </a:schemeClr>
                  </a:glow>
                </a:effectLst>
                <a:latin typeface="Adobe Garamond Pro Bold" panose="02020702060506020403" pitchFamily="18" charset="0"/>
              </a:rPr>
              <a:t>PROJECT</a:t>
            </a:r>
            <a:endParaRPr lang="en-US" sz="7200" dirty="0">
              <a:solidFill>
                <a:schemeClr val="tx1"/>
              </a:solidFill>
              <a:effectLst>
                <a:glow rad="139700">
                  <a:schemeClr val="accent3">
                    <a:satMod val="175000"/>
                    <a:alpha val="40000"/>
                  </a:schemeClr>
                </a:glow>
              </a:effectLst>
              <a:latin typeface="Adobe Garamond Pro Bold" panose="02020702060506020403" pitchFamily="18" charset="0"/>
            </a:endParaRPr>
          </a:p>
        </p:txBody>
      </p:sp>
      <p:sp>
        <p:nvSpPr>
          <p:cNvPr id="3" name="Text Placeholder 2"/>
          <p:cNvSpPr>
            <a:spLocks noGrp="1"/>
          </p:cNvSpPr>
          <p:nvPr>
            <p:ph type="body" idx="1"/>
          </p:nvPr>
        </p:nvSpPr>
        <p:spPr>
          <a:xfrm>
            <a:off x="175513" y="3792815"/>
            <a:ext cx="6400802" cy="1038712"/>
          </a:xfrm>
        </p:spPr>
        <p:txBody>
          <a:bodyPr>
            <a:noAutofit/>
          </a:bodyPr>
          <a:lstStyle/>
          <a:p>
            <a:r>
              <a:rPr lang="en-US" sz="2800" dirty="0">
                <a:solidFill>
                  <a:srgbClr val="FF0000"/>
                </a:solidFill>
              </a:rPr>
              <a:t>Use of Technology in increasing  </a:t>
            </a:r>
            <a:br>
              <a:rPr lang="en-US" sz="2800" dirty="0">
                <a:solidFill>
                  <a:srgbClr val="FF0000"/>
                </a:solidFill>
              </a:rPr>
            </a:br>
            <a:r>
              <a:rPr lang="en-US" sz="2800" dirty="0">
                <a:solidFill>
                  <a:srgbClr val="FF0000"/>
                </a:solidFill>
              </a:rPr>
              <a:t>Efficiency ,Transparency  and  Delivery</a:t>
            </a:r>
            <a:br>
              <a:rPr lang="en-US" sz="2800" dirty="0">
                <a:solidFill>
                  <a:srgbClr val="FF0000"/>
                </a:solidFill>
              </a:rPr>
            </a:br>
            <a:endParaRPr lang="en-US" sz="2800" dirty="0">
              <a:solidFill>
                <a:srgbClr val="FF0000"/>
              </a:solidFill>
            </a:endParaRPr>
          </a:p>
        </p:txBody>
      </p:sp>
      <p:pic>
        <p:nvPicPr>
          <p:cNvPr id="4" name="Picture 2" descr="https://uidai.gov.in/new/templates/uidainewdesign/images/uidai-logo_en-GB.png">
            <a:hlinkClick r:id="rId2"/>
          </p:cNvPr>
          <p:cNvPicPr>
            <a:picLocks noChangeAspect="1" noChangeArrowheads="1"/>
          </p:cNvPicPr>
          <p:nvPr/>
        </p:nvPicPr>
        <p:blipFill>
          <a:blip r:embed="rId3" cstate="print"/>
          <a:srcRect/>
          <a:stretch>
            <a:fillRect/>
          </a:stretch>
        </p:blipFill>
        <p:spPr bwMode="auto">
          <a:xfrm>
            <a:off x="0" y="-5576"/>
            <a:ext cx="6957313" cy="1377176"/>
          </a:xfrm>
          <a:prstGeom prst="rect">
            <a:avLst/>
          </a:prstGeom>
          <a:noFill/>
        </p:spPr>
      </p:pic>
      <p:pic>
        <p:nvPicPr>
          <p:cNvPr id="5" name="Picture 4"/>
          <p:cNvPicPr>
            <a:picLocks noChangeAspect="1"/>
          </p:cNvPicPr>
          <p:nvPr/>
        </p:nvPicPr>
        <p:blipFill>
          <a:blip r:embed="rId4"/>
          <a:stretch>
            <a:fillRect/>
          </a:stretch>
        </p:blipFill>
        <p:spPr>
          <a:xfrm>
            <a:off x="4648200" y="1471669"/>
            <a:ext cx="2444708" cy="1566808"/>
          </a:xfrm>
          <a:prstGeom prst="rect">
            <a:avLst/>
          </a:prstGeom>
        </p:spPr>
      </p:pic>
      <p:sp>
        <p:nvSpPr>
          <p:cNvPr id="6" name="TextBox 5"/>
          <p:cNvSpPr txBox="1"/>
          <p:nvPr/>
        </p:nvSpPr>
        <p:spPr>
          <a:xfrm>
            <a:off x="381000" y="5598636"/>
            <a:ext cx="4876800" cy="1015663"/>
          </a:xfrm>
          <a:prstGeom prst="rect">
            <a:avLst/>
          </a:prstGeom>
          <a:noFill/>
        </p:spPr>
        <p:txBody>
          <a:bodyPr wrap="square" rtlCol="0">
            <a:spAutoFit/>
          </a:bodyPr>
          <a:lstStyle/>
          <a:p>
            <a:r>
              <a:rPr lang="en-US" sz="2000" dirty="0">
                <a:solidFill>
                  <a:schemeClr val="accent6">
                    <a:lumMod val="50000"/>
                  </a:schemeClr>
                </a:solidFill>
                <a:latin typeface="Adobe Heiti Std R" panose="020B0400000000000000" pitchFamily="34" charset="-128"/>
                <a:ea typeface="Adobe Heiti Std R" panose="020B0400000000000000" pitchFamily="34" charset="-128"/>
              </a:rPr>
              <a:t>Prince Raj	</a:t>
            </a:r>
            <a:r>
              <a:rPr lang="en-US" sz="2000" dirty="0" smtClean="0">
                <a:solidFill>
                  <a:schemeClr val="accent6">
                    <a:lumMod val="50000"/>
                  </a:schemeClr>
                </a:solidFill>
                <a:latin typeface="Adobe Heiti Std R" panose="020B0400000000000000" pitchFamily="34" charset="-128"/>
                <a:ea typeface="Adobe Heiti Std R" panose="020B0400000000000000" pitchFamily="34" charset="-128"/>
              </a:rPr>
              <a:t>    2015UCP1447</a:t>
            </a:r>
            <a:endParaRPr lang="en-US" sz="2000" dirty="0">
              <a:solidFill>
                <a:schemeClr val="accent6">
                  <a:lumMod val="50000"/>
                </a:schemeClr>
              </a:solidFill>
              <a:latin typeface="Adobe Heiti Std R" panose="020B0400000000000000" pitchFamily="34" charset="-128"/>
              <a:ea typeface="Adobe Heiti Std R" panose="020B0400000000000000" pitchFamily="34" charset="-128"/>
            </a:endParaRPr>
          </a:p>
          <a:p>
            <a:r>
              <a:rPr lang="en-US" sz="2000" dirty="0">
                <a:solidFill>
                  <a:schemeClr val="accent6">
                    <a:lumMod val="50000"/>
                  </a:schemeClr>
                </a:solidFill>
                <a:latin typeface="Adobe Heiti Std R" panose="020B0400000000000000" pitchFamily="34" charset="-128"/>
                <a:ea typeface="Adobe Heiti Std R" panose="020B0400000000000000" pitchFamily="34" charset="-128"/>
              </a:rPr>
              <a:t>Shashank Goyal	</a:t>
            </a:r>
            <a:r>
              <a:rPr lang="en-US" sz="2000" dirty="0" smtClean="0">
                <a:solidFill>
                  <a:schemeClr val="accent6">
                    <a:lumMod val="50000"/>
                  </a:schemeClr>
                </a:solidFill>
                <a:latin typeface="Adobe Heiti Std R" panose="020B0400000000000000" pitchFamily="34" charset="-128"/>
                <a:ea typeface="Adobe Heiti Std R" panose="020B0400000000000000" pitchFamily="34" charset="-128"/>
              </a:rPr>
              <a:t>    2015UCP1425</a:t>
            </a:r>
            <a:endParaRPr lang="en-US" sz="2000" dirty="0">
              <a:solidFill>
                <a:schemeClr val="accent6">
                  <a:lumMod val="50000"/>
                </a:schemeClr>
              </a:solidFill>
              <a:latin typeface="Adobe Heiti Std R" panose="020B0400000000000000" pitchFamily="34" charset="-128"/>
              <a:ea typeface="Adobe Heiti Std R" panose="020B0400000000000000" pitchFamily="34" charset="-128"/>
            </a:endParaRPr>
          </a:p>
          <a:p>
            <a:endParaRPr lang="en-US" sz="2000" dirty="0">
              <a:solidFill>
                <a:schemeClr val="accent6">
                  <a:lumMod val="50000"/>
                </a:schemeClr>
              </a:solidFill>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Tree>
    <p:extLst>
      <p:ext uri="{BB962C8B-B14F-4D97-AF65-F5344CB8AC3E}">
        <p14:creationId xmlns:p14="http://schemas.microsoft.com/office/powerpoint/2010/main" val="4225394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46" y="492843"/>
            <a:ext cx="4929554" cy="3342453"/>
          </a:xfrm>
          <a:prstGeom prst="rect">
            <a:avLst/>
          </a:prstGeom>
        </p:spPr>
        <p:txBody>
          <a:bodyPr wrap="square">
            <a:spAutoFit/>
          </a:bodyPr>
          <a:lstStyle/>
          <a:p>
            <a:pPr lvl="0">
              <a:spcBef>
                <a:spcPct val="20000"/>
              </a:spcBef>
              <a:defRPr/>
            </a:pPr>
            <a:endParaRPr lang="en-US" sz="2400" dirty="0"/>
          </a:p>
          <a:p>
            <a:pPr marL="342900" lvl="0" indent="-342900">
              <a:spcBef>
                <a:spcPct val="20000"/>
              </a:spcBef>
              <a:buFont typeface="Arial" pitchFamily="34" charset="0"/>
              <a:buChar char="•"/>
              <a:defRPr/>
            </a:pPr>
            <a:r>
              <a:rPr lang="en-US" sz="2400" dirty="0"/>
              <a:t>The benefits arise from the reduction in leakages that occur due to identification and authentication issues.</a:t>
            </a:r>
            <a:r>
              <a:rPr lang="en-US" sz="2400" i="1" dirty="0"/>
              <a:t> </a:t>
            </a:r>
          </a:p>
          <a:p>
            <a:pPr marL="342900" lvl="0" indent="-342900">
              <a:spcBef>
                <a:spcPct val="20000"/>
              </a:spcBef>
              <a:buFont typeface="Arial" pitchFamily="34" charset="0"/>
              <a:buChar char="•"/>
              <a:defRPr/>
            </a:pPr>
            <a:r>
              <a:rPr lang="en-US" sz="2400" dirty="0"/>
              <a:t>Rural development</a:t>
            </a:r>
            <a:r>
              <a:rPr lang="en-US" sz="2400" i="1" dirty="0"/>
              <a:t> </a:t>
            </a:r>
            <a:r>
              <a:rPr lang="en-US" sz="2400" i="1" dirty="0" smtClean="0"/>
              <a:t>.</a:t>
            </a:r>
          </a:p>
          <a:p>
            <a:pPr lvl="0">
              <a:spcBef>
                <a:spcPct val="20000"/>
              </a:spcBef>
              <a:defRPr/>
            </a:pPr>
            <a:r>
              <a:rPr lang="en-US" sz="2400" i="1" dirty="0" smtClean="0"/>
              <a:t>         </a:t>
            </a:r>
            <a:endParaRPr lang="en-US" sz="2400" i="1" dirty="0"/>
          </a:p>
          <a:p>
            <a:pPr marL="342900" lvl="0" indent="-342900">
              <a:spcBef>
                <a:spcPct val="20000"/>
              </a:spcBef>
              <a:buFont typeface="Arial" pitchFamily="34" charset="0"/>
              <a:buChar char="•"/>
              <a:defRPr/>
            </a:pP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
        <p:nvSpPr>
          <p:cNvPr id="8" name="Title 1"/>
          <p:cNvSpPr txBox="1">
            <a:spLocks/>
          </p:cNvSpPr>
          <p:nvPr/>
        </p:nvSpPr>
        <p:spPr>
          <a:xfrm>
            <a:off x="23446" y="492843"/>
            <a:ext cx="6347713" cy="129735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5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754573"/>
            <a:ext cx="3657600" cy="2448306"/>
          </a:xfrm>
          <a:prstGeom prst="rect">
            <a:avLst/>
          </a:prstGeom>
        </p:spPr>
      </p:pic>
      <p:sp>
        <p:nvSpPr>
          <p:cNvPr id="6" name="Rectangle 5"/>
          <p:cNvSpPr/>
          <p:nvPr/>
        </p:nvSpPr>
        <p:spPr>
          <a:xfrm>
            <a:off x="4038600" y="3835296"/>
            <a:ext cx="4572000" cy="2456057"/>
          </a:xfrm>
          <a:prstGeom prst="rect">
            <a:avLst/>
          </a:prstGeom>
        </p:spPr>
        <p:txBody>
          <a:bodyPr>
            <a:spAutoFit/>
          </a:bodyPr>
          <a:lstStyle/>
          <a:p>
            <a:pPr marL="342900" lvl="0" indent="-342900">
              <a:spcBef>
                <a:spcPct val="20000"/>
              </a:spcBef>
              <a:buFont typeface="Arial" pitchFamily="34" charset="0"/>
              <a:buChar char="•"/>
              <a:defRPr/>
            </a:pPr>
            <a:r>
              <a:rPr lang="en-US" sz="2400" dirty="0"/>
              <a:t>Check daily outlay of goods/payments</a:t>
            </a:r>
          </a:p>
          <a:p>
            <a:pPr marL="342900" lvl="0" indent="-342900">
              <a:spcBef>
                <a:spcPct val="20000"/>
              </a:spcBef>
              <a:defRPr/>
            </a:pPr>
            <a:r>
              <a:rPr lang="en-US" sz="2400" dirty="0"/>
              <a:t>    (e.g.: Mid-Day Meals, MGNREGS wages) to residents With</a:t>
            </a:r>
            <a:r>
              <a:rPr lang="en-US" sz="2400" b="1" dirty="0"/>
              <a:t> </a:t>
            </a:r>
            <a:r>
              <a:rPr lang="en-US" sz="2400" dirty="0"/>
              <a:t>Aadhaar</a:t>
            </a:r>
          </a:p>
          <a:p>
            <a:pPr lvl="0">
              <a:spcBef>
                <a:spcPct val="20000"/>
              </a:spcBef>
              <a:defRPr/>
            </a:pPr>
            <a:r>
              <a:rPr lang="en-US" sz="2400" i="1" dirty="0"/>
              <a:t> </a:t>
            </a:r>
            <a:endParaRPr lang="en-US" sz="24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77" y="3471190"/>
            <a:ext cx="3657600" cy="2446736"/>
          </a:xfrm>
          <a:prstGeom prst="rect">
            <a:avLst/>
          </a:prstGeom>
        </p:spPr>
      </p:pic>
    </p:spTree>
    <p:extLst>
      <p:ext uri="{BB962C8B-B14F-4D97-AF65-F5344CB8AC3E}">
        <p14:creationId xmlns:p14="http://schemas.microsoft.com/office/powerpoint/2010/main" val="2042115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ppt_x"/>
                                          </p:val>
                                        </p:tav>
                                        <p:tav tm="100000">
                                          <p:val>
                                            <p:strVal val="#ppt_x"/>
                                          </p:val>
                                        </p:tav>
                                      </p:tavLst>
                                    </p:anim>
                                    <p:anim calcmode="lin" valueType="num">
                                      <p:cBhvr additive="base">
                                        <p:cTn id="8" dur="1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ppt_x"/>
                                          </p:val>
                                        </p:tav>
                                        <p:tav tm="100000">
                                          <p:val>
                                            <p:strVal val="#ppt_x"/>
                                          </p:val>
                                        </p:tav>
                                      </p:tavLst>
                                    </p:anim>
                                    <p:anim calcmode="lin" valueType="num">
                                      <p:cBhvr additive="base">
                                        <p:cTn id="13" dur="1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1"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par>
                          <p:cTn id="18" fill="hold">
                            <p:stCondLst>
                              <p:cond delay="4500"/>
                            </p:stCondLst>
                            <p:childTnLst>
                              <p:par>
                                <p:cTn id="19" presetID="21"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
        <p:nvSpPr>
          <p:cNvPr id="6" name="TextBox 5"/>
          <p:cNvSpPr txBox="1"/>
          <p:nvPr/>
        </p:nvSpPr>
        <p:spPr>
          <a:xfrm>
            <a:off x="152400" y="381000"/>
            <a:ext cx="7277669" cy="3367076"/>
          </a:xfrm>
          <a:prstGeom prst="rect">
            <a:avLst/>
          </a:prstGeom>
          <a:noFill/>
        </p:spPr>
        <p:txBody>
          <a:bodyPr wrap="square" rtlCol="0">
            <a:spAutoFit/>
          </a:bodyPr>
          <a:lstStyle/>
          <a:p>
            <a:pPr marL="342900" indent="-342900">
              <a:buFont typeface="Wingdings" panose="05000000000000000000" pitchFamily="2" charset="2"/>
              <a:buChar char="ü"/>
            </a:pPr>
            <a:r>
              <a:rPr lang="en-US" sz="2800" dirty="0" smtClean="0">
                <a:latin typeface="+mj-lt"/>
              </a:rPr>
              <a:t>Moniter Attendance of </a:t>
            </a:r>
            <a:r>
              <a:rPr lang="en-US" sz="2800" smtClean="0">
                <a:latin typeface="+mj-lt"/>
              </a:rPr>
              <a:t>civil </a:t>
            </a:r>
            <a:r>
              <a:rPr lang="en-US" sz="2800" smtClean="0">
                <a:latin typeface="+mj-lt"/>
              </a:rPr>
              <a:t>servants</a:t>
            </a:r>
            <a:endParaRPr lang="en-US" sz="2800" dirty="0" smtClean="0">
              <a:latin typeface="+mj-lt"/>
            </a:endParaRPr>
          </a:p>
          <a:p>
            <a:pPr marL="342900" lvl="0" indent="-342900">
              <a:spcBef>
                <a:spcPct val="20000"/>
              </a:spcBef>
              <a:buFont typeface="Wingdings" panose="05000000000000000000" pitchFamily="2" charset="2"/>
              <a:buChar char="ü"/>
              <a:defRPr/>
            </a:pPr>
            <a:r>
              <a:rPr lang="en-US" sz="2800" dirty="0">
                <a:latin typeface="+mj-lt"/>
              </a:rPr>
              <a:t>Reduce the  </a:t>
            </a:r>
            <a:r>
              <a:rPr lang="en-US" sz="2800" b="1" dirty="0" smtClean="0">
                <a:solidFill>
                  <a:schemeClr val="accent6"/>
                </a:solidFill>
                <a:latin typeface="+mj-lt"/>
              </a:rPr>
              <a:t>Corruption</a:t>
            </a:r>
            <a:r>
              <a:rPr lang="en-US" sz="2800" dirty="0" smtClean="0">
                <a:latin typeface="+mj-lt"/>
              </a:rPr>
              <a:t>.</a:t>
            </a:r>
            <a:endParaRPr lang="en-US" sz="2800" dirty="0">
              <a:latin typeface="+mj-lt"/>
            </a:endParaRPr>
          </a:p>
          <a:p>
            <a:pPr marL="342900" lvl="0" indent="-342900">
              <a:spcBef>
                <a:spcPct val="20000"/>
              </a:spcBef>
              <a:buFont typeface="Wingdings" panose="05000000000000000000" pitchFamily="2" charset="2"/>
              <a:buChar char="ü"/>
              <a:defRPr/>
            </a:pPr>
            <a:r>
              <a:rPr lang="en-US" sz="2800" dirty="0" smtClean="0">
                <a:latin typeface="+mj-lt"/>
              </a:rPr>
              <a:t>Curb </a:t>
            </a:r>
            <a:r>
              <a:rPr lang="en-US" sz="2800" dirty="0">
                <a:latin typeface="+mj-lt"/>
              </a:rPr>
              <a:t>the </a:t>
            </a:r>
            <a:r>
              <a:rPr lang="en-US" sz="2800" b="1" dirty="0">
                <a:solidFill>
                  <a:schemeClr val="accent6"/>
                </a:solidFill>
                <a:latin typeface="+mj-lt"/>
              </a:rPr>
              <a:t>Black </a:t>
            </a:r>
            <a:r>
              <a:rPr lang="en-US" sz="2800" b="1" dirty="0" smtClean="0">
                <a:solidFill>
                  <a:schemeClr val="accent6"/>
                </a:solidFill>
                <a:latin typeface="+mj-lt"/>
              </a:rPr>
              <a:t>money.</a:t>
            </a:r>
            <a:endParaRPr lang="en-US" sz="2800" b="1" dirty="0">
              <a:solidFill>
                <a:schemeClr val="accent6"/>
              </a:solidFill>
              <a:latin typeface="+mj-lt"/>
            </a:endParaRPr>
          </a:p>
          <a:p>
            <a:pPr marL="342900" lvl="0" indent="-342900">
              <a:spcBef>
                <a:spcPct val="20000"/>
              </a:spcBef>
              <a:buFont typeface="Wingdings" panose="05000000000000000000" pitchFamily="2" charset="2"/>
              <a:buChar char="ü"/>
              <a:defRPr/>
            </a:pPr>
            <a:r>
              <a:rPr lang="en-US" sz="2800" dirty="0" smtClean="0">
                <a:latin typeface="+mj-lt"/>
              </a:rPr>
              <a:t>Stopping </a:t>
            </a:r>
            <a:r>
              <a:rPr lang="en-US" sz="2800" dirty="0">
                <a:latin typeface="+mj-lt"/>
              </a:rPr>
              <a:t>illegal immigration in India</a:t>
            </a:r>
            <a:r>
              <a:rPr lang="en-US" sz="2800" dirty="0" smtClean="0">
                <a:latin typeface="+mj-lt"/>
              </a:rPr>
              <a:t>.</a:t>
            </a:r>
            <a:endParaRPr lang="en-IN" sz="2800" dirty="0">
              <a:solidFill>
                <a:srgbClr val="000000"/>
              </a:solidFill>
              <a:latin typeface="+mj-lt"/>
            </a:endParaRPr>
          </a:p>
          <a:p>
            <a:pPr marL="342900" indent="-342900">
              <a:buFont typeface="Wingdings" panose="05000000000000000000" pitchFamily="2" charset="2"/>
              <a:buChar char="ü"/>
            </a:pPr>
            <a:r>
              <a:rPr lang="en-US" sz="2800" dirty="0" smtClean="0">
                <a:latin typeface="+mj-lt"/>
              </a:rPr>
              <a:t>Fighting </a:t>
            </a:r>
            <a:r>
              <a:rPr lang="en-US" sz="2800" dirty="0">
                <a:latin typeface="+mj-lt"/>
              </a:rPr>
              <a:t>Terrorism and Crime, Improving Security.</a:t>
            </a:r>
          </a:p>
          <a:p>
            <a:pPr marL="342900" indent="-342900">
              <a:buFont typeface="Wingdings" panose="05000000000000000000" pitchFamily="2" charset="2"/>
              <a:buChar char="ü"/>
            </a:pPr>
            <a:endParaRPr lang="en-US" sz="2800" dirty="0">
              <a:latin typeface="+mj-l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24" y="3733800"/>
            <a:ext cx="4410215" cy="249963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8539" y="3733800"/>
            <a:ext cx="4433061" cy="2499638"/>
          </a:xfrm>
          <a:prstGeom prst="rect">
            <a:avLst/>
          </a:prstGeom>
        </p:spPr>
      </p:pic>
    </p:spTree>
    <p:extLst>
      <p:ext uri="{BB962C8B-B14F-4D97-AF65-F5344CB8AC3E}">
        <p14:creationId xmlns:p14="http://schemas.microsoft.com/office/powerpoint/2010/main" val="1623359841"/>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7"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2699" y="3204331"/>
            <a:ext cx="3675915" cy="3120854"/>
          </a:xfrm>
          <a:prstGeom prst="rect">
            <a:avLst/>
          </a:prstGeom>
        </p:spPr>
        <p:txBody>
          <a:bodyPr wrap="square">
            <a:spAutoFit/>
          </a:bodyPr>
          <a:lstStyle/>
          <a:p>
            <a:pPr marL="342900" lvl="0" indent="-342900">
              <a:spcBef>
                <a:spcPct val="20000"/>
              </a:spcBef>
              <a:buFont typeface="Arial" pitchFamily="34" charset="0"/>
              <a:buChar char="•"/>
              <a:defRPr/>
            </a:pPr>
            <a:r>
              <a:rPr lang="en-US" sz="2400" dirty="0" smtClean="0"/>
              <a:t>Provides </a:t>
            </a:r>
            <a:r>
              <a:rPr lang="en-US" sz="2400" dirty="0">
                <a:solidFill>
                  <a:schemeClr val="accent6"/>
                </a:solidFill>
              </a:rPr>
              <a:t>end-to-end visibility</a:t>
            </a:r>
            <a:r>
              <a:rPr lang="en-US" sz="2400" dirty="0"/>
              <a:t> of transactions to government ministries/departments to beneficiaries.</a:t>
            </a:r>
          </a:p>
          <a:p>
            <a:pPr marL="342900" lvl="0" indent="-342900">
              <a:spcBef>
                <a:spcPct val="20000"/>
              </a:spcBef>
              <a:buFont typeface="Arial" pitchFamily="34" charset="0"/>
              <a:buChar char="•"/>
              <a:defRPr/>
            </a:pPr>
            <a:r>
              <a:rPr lang="en-US" sz="2400" dirty="0"/>
              <a:t>Aadhaar fertilizer subsidy </a:t>
            </a:r>
            <a:r>
              <a:rPr lang="en-US" sz="2400" dirty="0" smtClean="0"/>
              <a:t>.</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pic>
        <p:nvPicPr>
          <p:cNvPr id="7" name="Picture 6"/>
          <p:cNvPicPr>
            <a:picLocks noChangeAspect="1"/>
          </p:cNvPicPr>
          <p:nvPr/>
        </p:nvPicPr>
        <p:blipFill>
          <a:blip r:embed="rId4"/>
          <a:stretch>
            <a:fillRect/>
          </a:stretch>
        </p:blipFill>
        <p:spPr>
          <a:xfrm>
            <a:off x="264471" y="3890842"/>
            <a:ext cx="4325084" cy="1747832"/>
          </a:xfrm>
          <a:prstGeom prst="rect">
            <a:avLst/>
          </a:prstGeom>
        </p:spPr>
      </p:pic>
      <p:sp>
        <p:nvSpPr>
          <p:cNvPr id="8" name="Rectangle 7"/>
          <p:cNvSpPr/>
          <p:nvPr/>
        </p:nvSpPr>
        <p:spPr>
          <a:xfrm>
            <a:off x="278949" y="86889"/>
            <a:ext cx="4572000" cy="3120854"/>
          </a:xfrm>
          <a:prstGeom prst="rect">
            <a:avLst/>
          </a:prstGeom>
        </p:spPr>
        <p:txBody>
          <a:bodyPr>
            <a:spAutoFit/>
          </a:bodyPr>
          <a:lstStyle/>
          <a:p>
            <a:pPr marL="342900" indent="-342900">
              <a:spcBef>
                <a:spcPct val="20000"/>
              </a:spcBef>
              <a:buFont typeface="Arial" pitchFamily="34" charset="0"/>
              <a:buChar char="•"/>
              <a:defRPr/>
            </a:pPr>
            <a:r>
              <a:rPr lang="en-US" sz="2400" dirty="0"/>
              <a:t>Use of Aadhaar authentication for e-verification of Income Tax Return</a:t>
            </a:r>
            <a:r>
              <a:rPr lang="en-US" sz="2400" dirty="0" smtClean="0"/>
              <a:t>.</a:t>
            </a:r>
          </a:p>
          <a:p>
            <a:pPr marL="342900" lvl="0" indent="-342900">
              <a:spcBef>
                <a:spcPct val="20000"/>
              </a:spcBef>
              <a:buFont typeface="Arial" pitchFamily="34" charset="0"/>
              <a:buChar char="•"/>
              <a:defRPr/>
            </a:pPr>
            <a:r>
              <a:rPr lang="en-US" sz="2400" dirty="0" smtClean="0"/>
              <a:t>Reduced </a:t>
            </a:r>
            <a:r>
              <a:rPr lang="en-US" sz="2400" dirty="0"/>
              <a:t>beneficiary harassment and bribing due to reduced dependency on manual processes.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0949" y="457200"/>
            <a:ext cx="3733800" cy="1949373"/>
          </a:xfrm>
          <a:prstGeom prst="rect">
            <a:avLst/>
          </a:prstGeom>
        </p:spPr>
      </p:pic>
    </p:spTree>
    <p:extLst>
      <p:ext uri="{BB962C8B-B14F-4D97-AF65-F5344CB8AC3E}">
        <p14:creationId xmlns:p14="http://schemas.microsoft.com/office/powerpoint/2010/main" val="2731050228"/>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250" fill="hold"/>
                                        <p:tgtEl>
                                          <p:spTgt spid="9"/>
                                        </p:tgtEl>
                                        <p:attrNameLst>
                                          <p:attrName>ppt_w</p:attrName>
                                        </p:attrNameLst>
                                      </p:cBhvr>
                                      <p:tavLst>
                                        <p:tav tm="0">
                                          <p:val>
                                            <p:fltVal val="0"/>
                                          </p:val>
                                        </p:tav>
                                        <p:tav tm="100000">
                                          <p:val>
                                            <p:strVal val="#ppt_w"/>
                                          </p:val>
                                        </p:tav>
                                      </p:tavLst>
                                    </p:anim>
                                    <p:anim calcmode="lin" valueType="num">
                                      <p:cBhvr>
                                        <p:cTn id="16" dur="1250" fill="hold"/>
                                        <p:tgtEl>
                                          <p:spTgt spid="9"/>
                                        </p:tgtEl>
                                        <p:attrNameLst>
                                          <p:attrName>ppt_h</p:attrName>
                                        </p:attrNameLst>
                                      </p:cBhvr>
                                      <p:tavLst>
                                        <p:tav tm="0">
                                          <p:val>
                                            <p:fltVal val="0"/>
                                          </p:val>
                                        </p:tav>
                                        <p:tav tm="100000">
                                          <p:val>
                                            <p:strVal val="#ppt_h"/>
                                          </p:val>
                                        </p:tav>
                                      </p:tavLst>
                                    </p:anim>
                                    <p:animEffect transition="in" filter="fade">
                                      <p:cBhvr>
                                        <p:cTn id="17" dur="1250"/>
                                        <p:tgtEl>
                                          <p:spTgt spid="9"/>
                                        </p:tgtEl>
                                      </p:cBhvr>
                                    </p:animEffect>
                                  </p:childTnLst>
                                </p:cTn>
                              </p:par>
                            </p:childTnLst>
                          </p:cTn>
                        </p:par>
                        <p:par>
                          <p:cTn id="18" fill="hold">
                            <p:stCondLst>
                              <p:cond delay="3250"/>
                            </p:stCondLst>
                            <p:childTnLst>
                              <p:par>
                                <p:cTn id="19" presetID="5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250" fill="hold"/>
                                        <p:tgtEl>
                                          <p:spTgt spid="7"/>
                                        </p:tgtEl>
                                        <p:attrNameLst>
                                          <p:attrName>ppt_w</p:attrName>
                                        </p:attrNameLst>
                                      </p:cBhvr>
                                      <p:tavLst>
                                        <p:tav tm="0">
                                          <p:val>
                                            <p:fltVal val="0"/>
                                          </p:val>
                                        </p:tav>
                                        <p:tav tm="100000">
                                          <p:val>
                                            <p:strVal val="#ppt_w"/>
                                          </p:val>
                                        </p:tav>
                                      </p:tavLst>
                                    </p:anim>
                                    <p:anim calcmode="lin" valueType="num">
                                      <p:cBhvr>
                                        <p:cTn id="22" dur="1250" fill="hold"/>
                                        <p:tgtEl>
                                          <p:spTgt spid="7"/>
                                        </p:tgtEl>
                                        <p:attrNameLst>
                                          <p:attrName>ppt_h</p:attrName>
                                        </p:attrNameLst>
                                      </p:cBhvr>
                                      <p:tavLst>
                                        <p:tav tm="0">
                                          <p:val>
                                            <p:fltVal val="0"/>
                                          </p:val>
                                        </p:tav>
                                        <p:tav tm="100000">
                                          <p:val>
                                            <p:strVal val="#ppt_h"/>
                                          </p:val>
                                        </p:tav>
                                      </p:tavLst>
                                    </p:anim>
                                    <p:animEffect transition="in" filter="fade">
                                      <p:cBhvr>
                                        <p:cTn id="23"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049720"/>
            <a:ext cx="7772400" cy="1274195"/>
          </a:xfrm>
          <a:prstGeom prst="rect">
            <a:avLst/>
          </a:prstGeom>
        </p:spPr>
        <p:txBody>
          <a:bodyPr wrap="square">
            <a:spAutoFit/>
          </a:bodyPr>
          <a:lstStyle/>
          <a:p>
            <a:pPr lvl="0">
              <a:spcBef>
                <a:spcPct val="20000"/>
              </a:spcBef>
              <a:defRPr/>
            </a:pPr>
            <a:r>
              <a:rPr lang="en-US" sz="2400" dirty="0" smtClean="0">
                <a:solidFill>
                  <a:schemeClr val="tx2">
                    <a:lumMod val="50000"/>
                  </a:schemeClr>
                </a:solidFill>
              </a:rPr>
              <a:t>Since</a:t>
            </a:r>
            <a:r>
              <a:rPr lang="en-US" sz="2400" dirty="0">
                <a:solidFill>
                  <a:schemeClr val="tx2">
                    <a:lumMod val="50000"/>
                  </a:schemeClr>
                </a:solidFill>
              </a:rPr>
              <a:t>, the service is paperless and fully electronic, document management can be eliminated.</a:t>
            </a:r>
          </a:p>
          <a:p>
            <a:pPr marL="342900" lvl="0" indent="-342900">
              <a:spcBef>
                <a:spcPct val="20000"/>
              </a:spcBef>
              <a:defRPr/>
            </a:pPr>
            <a:r>
              <a:rPr lang="en-US" sz="2400" b="1" dirty="0">
                <a:solidFill>
                  <a:schemeClr val="tx2">
                    <a:lumMod val="50000"/>
                  </a:schemeClr>
                </a:solidFill>
              </a:rPr>
              <a:t>    </a:t>
            </a:r>
          </a:p>
        </p:txBody>
      </p:sp>
      <p:sp>
        <p:nvSpPr>
          <p:cNvPr id="3" name="Title 1"/>
          <p:cNvSpPr txBox="1">
            <a:spLocks/>
          </p:cNvSpPr>
          <p:nvPr/>
        </p:nvSpPr>
        <p:spPr>
          <a:xfrm>
            <a:off x="23446" y="152402"/>
            <a:ext cx="8206154" cy="129735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t>Aadhaar Enabled Services</a:t>
            </a:r>
            <a:endParaRPr lang="en-US" sz="4800" dirty="0"/>
          </a:p>
        </p:txBody>
      </p:sp>
      <p:sp>
        <p:nvSpPr>
          <p:cNvPr id="4" name="Chevron 3"/>
          <p:cNvSpPr/>
          <p:nvPr/>
        </p:nvSpPr>
        <p:spPr>
          <a:xfrm rot="10800000">
            <a:off x="-633380" y="76201"/>
            <a:ext cx="8634380" cy="1031157"/>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795" y="2209800"/>
            <a:ext cx="3887837" cy="2259406"/>
          </a:xfrm>
          <a:prstGeom prst="rect">
            <a:avLst/>
          </a:prstGeom>
        </p:spPr>
      </p:pic>
      <p:sp>
        <p:nvSpPr>
          <p:cNvPr id="7" name="Rectangle 6"/>
          <p:cNvSpPr/>
          <p:nvPr/>
        </p:nvSpPr>
        <p:spPr>
          <a:xfrm>
            <a:off x="116621" y="1384596"/>
            <a:ext cx="4572000" cy="3416320"/>
          </a:xfrm>
          <a:prstGeom prst="rect">
            <a:avLst/>
          </a:prstGeom>
        </p:spPr>
        <p:txBody>
          <a:bodyPr>
            <a:spAutoFit/>
          </a:bodyPr>
          <a:lstStyle/>
          <a:p>
            <a:pPr marL="342900" lvl="0" indent="-342900">
              <a:spcBef>
                <a:spcPct val="20000"/>
              </a:spcBef>
              <a:buFont typeface="Arial" pitchFamily="34" charset="0"/>
              <a:buChar char="•"/>
              <a:defRPr/>
            </a:pPr>
            <a:r>
              <a:rPr lang="en-US" sz="2400" b="1" dirty="0">
                <a:solidFill>
                  <a:srgbClr val="FF0000"/>
                </a:solidFill>
              </a:rPr>
              <a:t>e-KYC</a:t>
            </a:r>
            <a:r>
              <a:rPr lang="en-US" sz="2400" b="1" dirty="0"/>
              <a:t> </a:t>
            </a:r>
            <a:r>
              <a:rPr lang="en-US" sz="2400" dirty="0"/>
              <a:t>- Use of </a:t>
            </a:r>
            <a:r>
              <a:rPr lang="en-US" sz="2400" dirty="0" smtClean="0">
                <a:solidFill>
                  <a:srgbClr val="002060"/>
                </a:solidFill>
              </a:rPr>
              <a:t>Aadhaar</a:t>
            </a:r>
            <a:r>
              <a:rPr lang="en-US" sz="2400" dirty="0" smtClean="0"/>
              <a:t> authentication </a:t>
            </a:r>
            <a:r>
              <a:rPr lang="en-US" sz="2400" dirty="0"/>
              <a:t>for </a:t>
            </a:r>
            <a:r>
              <a:rPr lang="en-US" sz="2400" dirty="0" smtClean="0"/>
              <a:t>providing banking services .</a:t>
            </a:r>
            <a:r>
              <a:rPr lang="en-US" sz="2400" dirty="0" smtClean="0">
                <a:solidFill>
                  <a:schemeClr val="tx2">
                    <a:lumMod val="50000"/>
                  </a:schemeClr>
                </a:solidFill>
              </a:rPr>
              <a:t>The </a:t>
            </a:r>
            <a:r>
              <a:rPr lang="en-US" sz="2400" dirty="0">
                <a:solidFill>
                  <a:schemeClr val="tx2">
                    <a:lumMod val="50000"/>
                  </a:schemeClr>
                </a:solidFill>
              </a:rPr>
              <a:t>UIDAI is transforming the entire KYC (know </a:t>
            </a:r>
            <a:r>
              <a:rPr lang="en-US" sz="2400" dirty="0" smtClean="0">
                <a:solidFill>
                  <a:schemeClr val="tx2">
                    <a:lumMod val="50000"/>
                  </a:schemeClr>
                </a:solidFill>
              </a:rPr>
              <a:t>your </a:t>
            </a:r>
            <a:r>
              <a:rPr lang="en-US" sz="2400" dirty="0">
                <a:solidFill>
                  <a:schemeClr val="tx2">
                    <a:lumMod val="50000"/>
                  </a:schemeClr>
                </a:solidFill>
              </a:rPr>
              <a:t>customer) process by making it paperless, instantaneous, secure, economical through electronic medium.</a:t>
            </a:r>
          </a:p>
        </p:txBody>
      </p:sp>
    </p:spTree>
    <p:extLst>
      <p:ext uri="{BB962C8B-B14F-4D97-AF65-F5344CB8AC3E}">
        <p14:creationId xmlns:p14="http://schemas.microsoft.com/office/powerpoint/2010/main" val="4023411238"/>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1000"/>
                                        <p:tgtEl>
                                          <p:spTgt spid="2"/>
                                        </p:tgtEl>
                                      </p:cBhvr>
                                    </p:animEffect>
                                  </p:childTnLst>
                                </p:cTn>
                              </p:par>
                            </p:childTnLst>
                          </p:cTn>
                        </p:par>
                        <p:par>
                          <p:cTn id="12" fill="hold">
                            <p:stCondLst>
                              <p:cond delay="2000"/>
                            </p:stCondLst>
                            <p:childTnLst>
                              <p:par>
                                <p:cTn id="13" presetID="26"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31" y="1690971"/>
            <a:ext cx="4698857" cy="830997"/>
          </a:xfrm>
          <a:prstGeom prst="rect">
            <a:avLst/>
          </a:prstGeom>
        </p:spPr>
        <p:txBody>
          <a:bodyPr wrap="square">
            <a:spAutoFit/>
          </a:bodyPr>
          <a:lstStyle/>
          <a:p>
            <a:pPr marL="342900" lvl="0" indent="-342900">
              <a:spcBef>
                <a:spcPct val="20000"/>
              </a:spcBef>
              <a:buFont typeface="Wingdings" panose="05000000000000000000" pitchFamily="2" charset="2"/>
              <a:buChar char="§"/>
              <a:defRPr/>
            </a:pPr>
            <a:r>
              <a:rPr lang="en-US" sz="2400" dirty="0" smtClean="0"/>
              <a:t>launched </a:t>
            </a:r>
            <a:r>
              <a:rPr lang="en-US" sz="2400" dirty="0"/>
              <a:t>by </a:t>
            </a:r>
            <a:r>
              <a:rPr lang="en-US" sz="2400" dirty="0" smtClean="0"/>
              <a:t>PM.Narendra </a:t>
            </a:r>
            <a:r>
              <a:rPr lang="en-US" sz="2400" dirty="0"/>
              <a:t>Modi on 28</a:t>
            </a:r>
            <a:r>
              <a:rPr lang="en-US" sz="2400" baseline="30000" dirty="0"/>
              <a:t>th</a:t>
            </a:r>
            <a:r>
              <a:rPr lang="en-US" sz="2400" dirty="0"/>
              <a:t> </a:t>
            </a:r>
            <a:r>
              <a:rPr lang="en-US" sz="2400" dirty="0" smtClean="0"/>
              <a:t>august 2014.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628468"/>
            <a:ext cx="3624373" cy="2352181"/>
          </a:xfrm>
          <a:prstGeom prst="rect">
            <a:avLst/>
          </a:prstGeom>
        </p:spPr>
      </p:pic>
      <p:sp>
        <p:nvSpPr>
          <p:cNvPr id="8" name="Rectangle 7"/>
          <p:cNvSpPr/>
          <p:nvPr/>
        </p:nvSpPr>
        <p:spPr>
          <a:xfrm>
            <a:off x="0" y="381000"/>
            <a:ext cx="7467600" cy="646331"/>
          </a:xfrm>
          <a:prstGeom prst="rect">
            <a:avLst/>
          </a:prstGeom>
        </p:spPr>
        <p:txBody>
          <a:bodyPr wrap="square">
            <a:spAutoFit/>
          </a:bodyPr>
          <a:lstStyle/>
          <a:p>
            <a:pPr lvl="0">
              <a:spcBef>
                <a:spcPct val="20000"/>
              </a:spcBef>
              <a:defRPr/>
            </a:pPr>
            <a:r>
              <a:rPr lang="en-US" sz="3600" b="1" dirty="0">
                <a:solidFill>
                  <a:srgbClr val="FF0000"/>
                </a:solidFill>
              </a:rPr>
              <a:t>JAM –</a:t>
            </a:r>
            <a:r>
              <a:rPr lang="en-US" sz="3600" dirty="0">
                <a:solidFill>
                  <a:srgbClr val="FF0000"/>
                </a:solidFill>
              </a:rPr>
              <a:t>(</a:t>
            </a:r>
            <a:r>
              <a:rPr lang="en-US" sz="3600" dirty="0" err="1">
                <a:solidFill>
                  <a:srgbClr val="FF0000"/>
                </a:solidFill>
              </a:rPr>
              <a:t>Jandhan</a:t>
            </a:r>
            <a:r>
              <a:rPr lang="en-US" sz="3600" dirty="0">
                <a:solidFill>
                  <a:srgbClr val="FF0000"/>
                </a:solidFill>
              </a:rPr>
              <a:t> Aadhaar &amp; Mobile)</a:t>
            </a:r>
          </a:p>
        </p:txBody>
      </p:sp>
      <p:sp>
        <p:nvSpPr>
          <p:cNvPr id="10" name="Rectangle 9"/>
          <p:cNvSpPr/>
          <p:nvPr/>
        </p:nvSpPr>
        <p:spPr>
          <a:xfrm>
            <a:off x="-914400" y="2743831"/>
            <a:ext cx="4572000" cy="3194721"/>
          </a:xfrm>
          <a:prstGeom prst="rect">
            <a:avLst/>
          </a:prstGeom>
        </p:spPr>
        <p:txBody>
          <a:bodyPr>
            <a:spAutoFit/>
          </a:bodyPr>
          <a:lstStyle/>
          <a:p>
            <a:pPr marL="1257300" lvl="2" indent="-342900">
              <a:spcBef>
                <a:spcPct val="20000"/>
              </a:spcBef>
              <a:buFont typeface="Wingdings" panose="05000000000000000000" pitchFamily="2" charset="2"/>
              <a:buChar char="§"/>
              <a:defRPr/>
            </a:pPr>
            <a:r>
              <a:rPr lang="en-US" sz="2400" dirty="0"/>
              <a:t>link the JanDhan account with aadhaar card &amp; mobile number of Indians to plug </a:t>
            </a:r>
          </a:p>
          <a:p>
            <a:pPr marL="1257300" lvl="2" indent="-342900">
              <a:spcBef>
                <a:spcPct val="20000"/>
              </a:spcBef>
              <a:defRPr/>
            </a:pPr>
            <a:r>
              <a:rPr lang="en-US" sz="2400" dirty="0"/>
              <a:t>    the leakages of govt. subsidies</a:t>
            </a:r>
            <a:r>
              <a:rPr lang="en-US" sz="2400" dirty="0" smtClean="0"/>
              <a:t>.(</a:t>
            </a:r>
            <a:r>
              <a:rPr lang="en-US" sz="2400" dirty="0"/>
              <a:t>Provide OTP verification  facility)</a:t>
            </a:r>
          </a:p>
          <a:p>
            <a:pPr marL="1714500" lvl="3" indent="-342900">
              <a:spcBef>
                <a:spcPct val="20000"/>
              </a:spcBef>
              <a:buFont typeface="Arial" pitchFamily="34" charset="0"/>
              <a:buChar char="•"/>
              <a:defRPr/>
            </a:pPr>
            <a:endParaRPr lang="en-US" sz="2400" dirty="0"/>
          </a:p>
        </p:txBody>
      </p:sp>
    </p:spTree>
    <p:extLst>
      <p:ext uri="{BB962C8B-B14F-4D97-AF65-F5344CB8AC3E}">
        <p14:creationId xmlns:p14="http://schemas.microsoft.com/office/powerpoint/2010/main" val="371712225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250" fill="hold"/>
                                        <p:tgtEl>
                                          <p:spTgt spid="7"/>
                                        </p:tgtEl>
                                        <p:attrNameLst>
                                          <p:attrName>ppt_w</p:attrName>
                                        </p:attrNameLst>
                                      </p:cBhvr>
                                      <p:tavLst>
                                        <p:tav tm="0">
                                          <p:val>
                                            <p:fltVal val="0"/>
                                          </p:val>
                                        </p:tav>
                                        <p:tav tm="100000">
                                          <p:val>
                                            <p:strVal val="#ppt_w"/>
                                          </p:val>
                                        </p:tav>
                                      </p:tavLst>
                                    </p:anim>
                                    <p:anim calcmode="lin" valueType="num">
                                      <p:cBhvr>
                                        <p:cTn id="20" dur="1250" fill="hold"/>
                                        <p:tgtEl>
                                          <p:spTgt spid="7"/>
                                        </p:tgtEl>
                                        <p:attrNameLst>
                                          <p:attrName>ppt_h</p:attrName>
                                        </p:attrNameLst>
                                      </p:cBhvr>
                                      <p:tavLst>
                                        <p:tav tm="0">
                                          <p:val>
                                            <p:fltVal val="0"/>
                                          </p:val>
                                        </p:tav>
                                        <p:tav tm="100000">
                                          <p:val>
                                            <p:strVal val="#ppt_h"/>
                                          </p:val>
                                        </p:tav>
                                      </p:tavLst>
                                    </p:anim>
                                    <p:animEffect transition="in" filter="fade">
                                      <p:cBhvr>
                                        <p:cTn id="21"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5392"/>
            <a:ext cx="6347715" cy="1215592"/>
          </a:xfrm>
        </p:spPr>
        <p:txBody>
          <a:bodyPr>
            <a:normAutofit/>
          </a:bodyPr>
          <a:lstStyle/>
          <a:p>
            <a:r>
              <a:rPr lang="en-US" dirty="0" smtClean="0">
                <a:solidFill>
                  <a:srgbClr val="FF0000"/>
                </a:solidFill>
              </a:rPr>
              <a:t>BHIM</a:t>
            </a:r>
            <a:r>
              <a:rPr lang="en-US" dirty="0" smtClean="0"/>
              <a:t> </a:t>
            </a:r>
            <a:br>
              <a:rPr lang="en-US" dirty="0" smtClean="0"/>
            </a:br>
            <a:r>
              <a:rPr lang="en-US" sz="2800" dirty="0" smtClean="0">
                <a:solidFill>
                  <a:srgbClr val="FF0000"/>
                </a:solidFill>
              </a:rPr>
              <a:t>(Bharat Interface for Money)</a:t>
            </a:r>
            <a:endParaRPr lang="en-US" sz="2800" dirty="0">
              <a:solidFill>
                <a:srgbClr val="FF0000"/>
              </a:solidFill>
            </a:endParaRPr>
          </a:p>
        </p:txBody>
      </p:sp>
      <p:sp>
        <p:nvSpPr>
          <p:cNvPr id="3" name="Text Placeholder 2"/>
          <p:cNvSpPr>
            <a:spLocks noGrp="1"/>
          </p:cNvSpPr>
          <p:nvPr>
            <p:ph type="body" idx="1"/>
          </p:nvPr>
        </p:nvSpPr>
        <p:spPr>
          <a:xfrm>
            <a:off x="228600" y="1498126"/>
            <a:ext cx="6347715" cy="2590800"/>
          </a:xfrm>
        </p:spPr>
        <p:txBody>
          <a:bodyPr>
            <a:noAutofit/>
          </a:bodyPr>
          <a:lstStyle/>
          <a:p>
            <a:pPr marL="342900" indent="-342900">
              <a:buFont typeface="Wingdings" panose="05000000000000000000" pitchFamily="2" charset="2"/>
              <a:buChar char="v"/>
            </a:pPr>
            <a:r>
              <a:rPr lang="en-US" sz="2400" dirty="0">
                <a:solidFill>
                  <a:schemeClr val="tx1">
                    <a:lumMod val="95000"/>
                    <a:lumOff val="5000"/>
                  </a:schemeClr>
                </a:solidFill>
              </a:rPr>
              <a:t>BHIM allow users to send or receive money to other UPI payment addresses or scanning </a:t>
            </a:r>
            <a:r>
              <a:rPr lang="en-US" sz="2400" dirty="0">
                <a:solidFill>
                  <a:schemeClr val="tx1">
                    <a:lumMod val="95000"/>
                    <a:lumOff val="5000"/>
                  </a:schemeClr>
                </a:solidFill>
                <a:hlinkClick r:id="rId2" tooltip="QR code"/>
              </a:rPr>
              <a:t>QR code</a:t>
            </a:r>
            <a:r>
              <a:rPr lang="en-US" sz="2400" dirty="0">
                <a:solidFill>
                  <a:schemeClr val="tx1">
                    <a:lumMod val="95000"/>
                    <a:lumOff val="5000"/>
                  </a:schemeClr>
                </a:solidFill>
              </a:rPr>
              <a:t> or account </a:t>
            </a:r>
            <a:r>
              <a:rPr lang="en-US" sz="2400" dirty="0" smtClean="0">
                <a:solidFill>
                  <a:schemeClr val="tx1">
                    <a:lumMod val="95000"/>
                    <a:lumOff val="5000"/>
                  </a:schemeClr>
                </a:solidFill>
              </a:rPr>
              <a:t>number.</a:t>
            </a:r>
          </a:p>
          <a:p>
            <a:pPr marL="342900" indent="-342900">
              <a:buFont typeface="Wingdings" panose="05000000000000000000" pitchFamily="2" charset="2"/>
              <a:buChar char="v"/>
            </a:pPr>
            <a:r>
              <a:rPr lang="en-US" sz="2400" dirty="0">
                <a:solidFill>
                  <a:schemeClr val="tx1">
                    <a:lumMod val="95000"/>
                    <a:lumOff val="5000"/>
                  </a:schemeClr>
                </a:solidFill>
              </a:rPr>
              <a:t>Users can create their own QR code for a fixed amount of money, which is helpful in merchant — seller — buyer transactions</a:t>
            </a:r>
            <a:r>
              <a:rPr lang="en-US" sz="2400" dirty="0"/>
              <a:t>.</a:t>
            </a:r>
            <a:endParaRPr lang="en-US" sz="2400" dirty="0">
              <a:solidFill>
                <a:schemeClr val="tx1">
                  <a:lumMod val="95000"/>
                  <a:lumOff val="5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4088926"/>
            <a:ext cx="3124200" cy="213780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282892"/>
            <a:ext cx="3206969" cy="1943837"/>
          </a:xfrm>
          <a:prstGeom prst="rect">
            <a:avLst/>
          </a:prstGeom>
        </p:spPr>
      </p:pic>
    </p:spTree>
    <p:extLst>
      <p:ext uri="{BB962C8B-B14F-4D97-AF65-F5344CB8AC3E}">
        <p14:creationId xmlns:p14="http://schemas.microsoft.com/office/powerpoint/2010/main" val="175764759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025"/>
            <a:ext cx="7467600" cy="1320800"/>
          </a:xfrm>
        </p:spPr>
        <p:txBody>
          <a:bodyPr>
            <a:noAutofit/>
          </a:bodyPr>
          <a:lstStyle/>
          <a:p>
            <a:r>
              <a:rPr lang="en-US" sz="4400" u="sng" dirty="0" smtClean="0">
                <a:solidFill>
                  <a:schemeClr val="accent6"/>
                </a:solidFill>
              </a:rPr>
              <a:t>AADHAR Enabled Services</a:t>
            </a:r>
            <a:endParaRPr lang="en-US" sz="4400" u="sng" dirty="0">
              <a:solidFill>
                <a:schemeClr val="accent6"/>
              </a:solidFill>
            </a:endParaRPr>
          </a:p>
        </p:txBody>
      </p:sp>
      <p:pic>
        <p:nvPicPr>
          <p:cNvPr id="3" name="Picture 2" descr="add.jpg"/>
          <p:cNvPicPr>
            <a:picLocks noChangeAspect="1"/>
          </p:cNvPicPr>
          <p:nvPr/>
        </p:nvPicPr>
        <p:blipFill>
          <a:blip r:embed="rId2" cstate="print"/>
          <a:stretch>
            <a:fillRect/>
          </a:stretch>
        </p:blipFill>
        <p:spPr>
          <a:xfrm>
            <a:off x="381000" y="4419600"/>
            <a:ext cx="2571736" cy="2143129"/>
          </a:xfrm>
          <a:prstGeom prst="rect">
            <a:avLst/>
          </a:prstGeom>
        </p:spPr>
      </p:pic>
      <p:pic>
        <p:nvPicPr>
          <p:cNvPr id="4" name="Picture 3" descr="direct wages.jpg"/>
          <p:cNvPicPr>
            <a:picLocks noChangeAspect="1"/>
          </p:cNvPicPr>
          <p:nvPr/>
        </p:nvPicPr>
        <p:blipFill>
          <a:blip r:embed="rId3" cstate="print"/>
          <a:stretch>
            <a:fillRect/>
          </a:stretch>
        </p:blipFill>
        <p:spPr>
          <a:xfrm>
            <a:off x="3352800" y="1905000"/>
            <a:ext cx="2500330" cy="2214578"/>
          </a:xfrm>
          <a:prstGeom prst="rect">
            <a:avLst/>
          </a:prstGeom>
        </p:spPr>
      </p:pic>
      <p:pic>
        <p:nvPicPr>
          <p:cNvPr id="5" name="Picture 4" descr="lpg.jpg"/>
          <p:cNvPicPr>
            <a:picLocks noChangeAspect="1"/>
          </p:cNvPicPr>
          <p:nvPr/>
        </p:nvPicPr>
        <p:blipFill>
          <a:blip r:embed="rId4" cstate="print"/>
          <a:stretch>
            <a:fillRect/>
          </a:stretch>
        </p:blipFill>
        <p:spPr>
          <a:xfrm>
            <a:off x="3352800" y="4495800"/>
            <a:ext cx="2535165" cy="2143129"/>
          </a:xfrm>
          <a:prstGeom prst="rect">
            <a:avLst/>
          </a:prstGeom>
        </p:spPr>
      </p:pic>
      <p:pic>
        <p:nvPicPr>
          <p:cNvPr id="6" name="Picture 5" descr="ration.jpg"/>
          <p:cNvPicPr>
            <a:picLocks noChangeAspect="1"/>
          </p:cNvPicPr>
          <p:nvPr/>
        </p:nvPicPr>
        <p:blipFill>
          <a:blip r:embed="rId5" cstate="print"/>
          <a:stretch>
            <a:fillRect/>
          </a:stretch>
        </p:blipFill>
        <p:spPr>
          <a:xfrm>
            <a:off x="6400800" y="1981200"/>
            <a:ext cx="2286016" cy="2214578"/>
          </a:xfrm>
          <a:prstGeom prst="rect">
            <a:avLst/>
          </a:prstGeom>
        </p:spPr>
      </p:pic>
      <p:pic>
        <p:nvPicPr>
          <p:cNvPr id="7" name="Picture 6" descr="passport.jpg"/>
          <p:cNvPicPr>
            <a:picLocks noChangeAspect="1"/>
          </p:cNvPicPr>
          <p:nvPr/>
        </p:nvPicPr>
        <p:blipFill>
          <a:blip r:embed="rId6" cstate="print"/>
          <a:stretch>
            <a:fillRect/>
          </a:stretch>
        </p:blipFill>
        <p:spPr>
          <a:xfrm>
            <a:off x="6324600" y="4495800"/>
            <a:ext cx="2328898" cy="2143129"/>
          </a:xfrm>
          <a:prstGeom prst="rect">
            <a:avLst/>
          </a:prstGeom>
        </p:spPr>
      </p:pic>
      <p:pic>
        <p:nvPicPr>
          <p:cNvPr id="8" name="Picture 7" descr="D.jpg"/>
          <p:cNvPicPr>
            <a:picLocks noChangeAspect="1"/>
          </p:cNvPicPr>
          <p:nvPr/>
        </p:nvPicPr>
        <p:blipFill>
          <a:blip r:embed="rId7" cstate="print"/>
          <a:stretch>
            <a:fillRect/>
          </a:stretch>
        </p:blipFill>
        <p:spPr>
          <a:xfrm>
            <a:off x="304800" y="1828800"/>
            <a:ext cx="2571736" cy="2228849"/>
          </a:xfrm>
          <a:prstGeom prst="rect">
            <a:avLst/>
          </a:prstGeom>
        </p:spPr>
      </p:pic>
    </p:spTree>
    <p:extLst>
      <p:ext uri="{BB962C8B-B14F-4D97-AF65-F5344CB8AC3E}">
        <p14:creationId xmlns:p14="http://schemas.microsoft.com/office/powerpoint/2010/main" val="29804061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ppt_w</p:attrName>
                                        </p:attrNameLst>
                                      </p:cBhvr>
                                      <p:tavLst>
                                        <p:tav tm="0">
                                          <p:val>
                                            <p:fltVal val="0"/>
                                          </p:val>
                                        </p:tav>
                                        <p:tav tm="100000">
                                          <p:val>
                                            <p:strVal val="#ppt_w"/>
                                          </p:val>
                                        </p:tav>
                                      </p:tavLst>
                                    </p:anim>
                                    <p:anim calcmode="lin" valueType="num">
                                      <p:cBhvr>
                                        <p:cTn id="29" dur="1000" fill="hold"/>
                                        <p:tgtEl>
                                          <p:spTgt spid="3"/>
                                        </p:tgtEl>
                                        <p:attrNameLst>
                                          <p:attrName>ppt_h</p:attrName>
                                        </p:attrNameLst>
                                      </p:cBhvr>
                                      <p:tavLst>
                                        <p:tav tm="0">
                                          <p:val>
                                            <p:fltVal val="0"/>
                                          </p:val>
                                        </p:tav>
                                        <p:tav tm="100000">
                                          <p:val>
                                            <p:strVal val="#ppt_h"/>
                                          </p:val>
                                        </p:tav>
                                      </p:tavLst>
                                    </p:anim>
                                    <p:anim calcmode="lin" valueType="num">
                                      <p:cBhvr>
                                        <p:cTn id="30" dur="1000" fill="hold"/>
                                        <p:tgtEl>
                                          <p:spTgt spid="3"/>
                                        </p:tgtEl>
                                        <p:attrNameLst>
                                          <p:attrName>style.rotation</p:attrName>
                                        </p:attrNameLst>
                                      </p:cBhvr>
                                      <p:tavLst>
                                        <p:tav tm="0">
                                          <p:val>
                                            <p:fltVal val="90"/>
                                          </p:val>
                                        </p:tav>
                                        <p:tav tm="100000">
                                          <p:val>
                                            <p:fltVal val="0"/>
                                          </p:val>
                                        </p:tav>
                                      </p:tavLst>
                                    </p:anim>
                                    <p:animEffect transition="in" filter="fade">
                                      <p:cBhvr>
                                        <p:cTn id="31" dur="1000"/>
                                        <p:tgtEl>
                                          <p:spTgt spid="3"/>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fltVal val="0"/>
                                          </p:val>
                                        </p:tav>
                                        <p:tav tm="100000">
                                          <p:val>
                                            <p:strVal val="#ppt_w"/>
                                          </p:val>
                                        </p:tav>
                                      </p:tavLst>
                                    </p:anim>
                                    <p:anim calcmode="lin" valueType="num">
                                      <p:cBhvr>
                                        <p:cTn id="36" dur="1000" fill="hold"/>
                                        <p:tgtEl>
                                          <p:spTgt spid="5"/>
                                        </p:tgtEl>
                                        <p:attrNameLst>
                                          <p:attrName>ppt_h</p:attrName>
                                        </p:attrNameLst>
                                      </p:cBhvr>
                                      <p:tavLst>
                                        <p:tav tm="0">
                                          <p:val>
                                            <p:fltVal val="0"/>
                                          </p:val>
                                        </p:tav>
                                        <p:tav tm="100000">
                                          <p:val>
                                            <p:strVal val="#ppt_h"/>
                                          </p:val>
                                        </p:tav>
                                      </p:tavLst>
                                    </p:anim>
                                    <p:anim calcmode="lin" valueType="num">
                                      <p:cBhvr>
                                        <p:cTn id="37" dur="1000" fill="hold"/>
                                        <p:tgtEl>
                                          <p:spTgt spid="5"/>
                                        </p:tgtEl>
                                        <p:attrNameLst>
                                          <p:attrName>style.rotation</p:attrName>
                                        </p:attrNameLst>
                                      </p:cBhvr>
                                      <p:tavLst>
                                        <p:tav tm="0">
                                          <p:val>
                                            <p:fltVal val="90"/>
                                          </p:val>
                                        </p:tav>
                                        <p:tav tm="100000">
                                          <p:val>
                                            <p:fltVal val="0"/>
                                          </p:val>
                                        </p:tav>
                                      </p:tavLst>
                                    </p:anim>
                                    <p:animEffect transition="in" filter="fade">
                                      <p:cBhvr>
                                        <p:cTn id="38" dur="1000"/>
                                        <p:tgtEl>
                                          <p:spTgt spid="5"/>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72275"/>
            <a:ext cx="7162800" cy="5262979"/>
          </a:xfrm>
          <a:prstGeom prst="rect">
            <a:avLst/>
          </a:prstGeom>
        </p:spPr>
        <p:txBody>
          <a:bodyPr wrap="square">
            <a:spAutoFit/>
          </a:bodyPr>
          <a:lstStyle/>
          <a:p>
            <a:pPr marL="342900" indent="-342900">
              <a:lnSpc>
                <a:spcPct val="100000"/>
              </a:lnSpc>
              <a:buSzPct val="65000"/>
              <a:buFont typeface="Wingdings" panose="05000000000000000000" pitchFamily="2" charset="2"/>
              <a:buChar char="q"/>
            </a:pPr>
            <a:r>
              <a:rPr lang="en-US" sz="2400" dirty="0">
                <a:solidFill>
                  <a:srgbClr val="FF0000"/>
                </a:solidFill>
                <a:latin typeface="Cambria" panose="02040503050406030204" pitchFamily="18" charset="0"/>
                <a:ea typeface="Alegreya"/>
              </a:rPr>
              <a:t>For residents: </a:t>
            </a:r>
            <a:r>
              <a:rPr lang="en-US" sz="2400" dirty="0">
                <a:solidFill>
                  <a:srgbClr val="111111"/>
                </a:solidFill>
                <a:latin typeface="Cambria" panose="02040503050406030204" pitchFamily="18" charset="0"/>
                <a:ea typeface="Alegreya"/>
              </a:rPr>
              <a:t>The UID ­enabled Bank Account (UEBA) will bring financial access and affordability to millions of residents who are presently excluded from formal financial systems. </a:t>
            </a:r>
          </a:p>
          <a:p>
            <a:pPr>
              <a:lnSpc>
                <a:spcPct val="100000"/>
              </a:lnSpc>
              <a:buSzPct val="65000"/>
            </a:pPr>
            <a:endParaRPr lang="en-US" sz="2400" dirty="0">
              <a:latin typeface="Cambria" panose="02040503050406030204" pitchFamily="18" charset="0"/>
            </a:endParaRPr>
          </a:p>
          <a:p>
            <a:pPr marL="342900" indent="-342900">
              <a:lnSpc>
                <a:spcPct val="100000"/>
              </a:lnSpc>
              <a:buSzPct val="65000"/>
              <a:buFont typeface="Wingdings" panose="05000000000000000000" pitchFamily="2" charset="2"/>
              <a:buChar char="q"/>
            </a:pPr>
            <a:r>
              <a:rPr lang="en-US" sz="2400" dirty="0">
                <a:solidFill>
                  <a:srgbClr val="FF0000"/>
                </a:solidFill>
                <a:latin typeface="Cambria" panose="02040503050406030204" pitchFamily="18" charset="0"/>
                <a:ea typeface="Alegreya"/>
              </a:rPr>
              <a:t>For the government: </a:t>
            </a:r>
            <a:r>
              <a:rPr lang="en-US" sz="2400" dirty="0">
                <a:solidFill>
                  <a:srgbClr val="111111"/>
                </a:solidFill>
                <a:latin typeface="Cambria" panose="02040503050406030204" pitchFamily="18" charset="0"/>
                <a:ea typeface="Alegreya"/>
              </a:rPr>
              <a:t>Large ­scale financial inclusion can pave the way for electronic benefit transfers (EBTs) for residents</a:t>
            </a:r>
            <a:r>
              <a:rPr lang="en-US" sz="2400" dirty="0" smtClean="0">
                <a:solidFill>
                  <a:srgbClr val="111111"/>
                </a:solidFill>
                <a:latin typeface="Cambria" panose="02040503050406030204" pitchFamily="18" charset="0"/>
                <a:ea typeface="Alegreya"/>
              </a:rPr>
              <a:t>.</a:t>
            </a:r>
          </a:p>
          <a:p>
            <a:pPr marL="342900" indent="-342900">
              <a:lnSpc>
                <a:spcPct val="100000"/>
              </a:lnSpc>
              <a:buSzPct val="65000"/>
              <a:buFont typeface="Wingdings" panose="05000000000000000000" pitchFamily="2" charset="2"/>
              <a:buChar char="q"/>
            </a:pPr>
            <a:endParaRPr lang="en-US" sz="2400" dirty="0">
              <a:latin typeface="Cambria" panose="02040503050406030204" pitchFamily="18" charset="0"/>
            </a:endParaRPr>
          </a:p>
          <a:p>
            <a:pPr marL="342900" indent="-342900">
              <a:lnSpc>
                <a:spcPct val="100000"/>
              </a:lnSpc>
              <a:buSzPct val="65000"/>
              <a:buFont typeface="Wingdings" panose="05000000000000000000" pitchFamily="2" charset="2"/>
              <a:buChar char="q"/>
            </a:pPr>
            <a:r>
              <a:rPr lang="en-US" sz="2400" dirty="0">
                <a:solidFill>
                  <a:srgbClr val="FF0000"/>
                </a:solidFill>
                <a:latin typeface="Cambria" panose="02040503050406030204" pitchFamily="18" charset="0"/>
                <a:ea typeface="Alegreya"/>
              </a:rPr>
              <a:t>For banking institutions: </a:t>
            </a:r>
            <a:r>
              <a:rPr lang="en-US" sz="2400" dirty="0">
                <a:solidFill>
                  <a:srgbClr val="111111"/>
                </a:solidFill>
                <a:latin typeface="Cambria" panose="02040503050406030204" pitchFamily="18" charset="0"/>
                <a:ea typeface="Alegreya"/>
              </a:rPr>
              <a:t>The use of the central payments switch to move cash electronically at the last mile will dramatically cut down on cash handling and transaction costs for banking institutions.</a:t>
            </a:r>
            <a:endParaRPr lang="en-US" sz="2400" dirty="0">
              <a:latin typeface="Cambria" panose="020405030504060302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sp>
        <p:nvSpPr>
          <p:cNvPr id="4" name="Title 1"/>
          <p:cNvSpPr txBox="1">
            <a:spLocks/>
          </p:cNvSpPr>
          <p:nvPr/>
        </p:nvSpPr>
        <p:spPr>
          <a:xfrm>
            <a:off x="0" y="217358"/>
            <a:ext cx="6347713" cy="1320800"/>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r>
              <a:rPr lang="en-US" sz="5400" dirty="0" smtClean="0"/>
              <a:t>BENIFITS</a:t>
            </a:r>
            <a:endParaRPr lang="en-US" sz="5400" dirty="0"/>
          </a:p>
        </p:txBody>
      </p:sp>
      <p:sp>
        <p:nvSpPr>
          <p:cNvPr id="5" name="Chevron 4"/>
          <p:cNvSpPr/>
          <p:nvPr/>
        </p:nvSpPr>
        <p:spPr>
          <a:xfrm rot="10800000">
            <a:off x="-609934" y="152403"/>
            <a:ext cx="4724734" cy="1066799"/>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62073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
                                        <p:tgtEl>
                                          <p:spTgt spid="2">
                                            <p:txEl>
                                              <p:pRg st="0" end="0"/>
                                            </p:txEl>
                                          </p:spTgt>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barn(inVertical)">
                                      <p:cBhvr>
                                        <p:cTn id="11" dur="1000"/>
                                        <p:tgtEl>
                                          <p:spTgt spid="2">
                                            <p:txEl>
                                              <p:pRg st="2" end="2"/>
                                            </p:txEl>
                                          </p:spTgt>
                                        </p:tgtEl>
                                      </p:cBhvr>
                                    </p:animEffect>
                                  </p:childTnLst>
                                </p:cTn>
                              </p:par>
                            </p:childTnLst>
                          </p:cTn>
                        </p:par>
                        <p:par>
                          <p:cTn id="12" fill="hold">
                            <p:stCondLst>
                              <p:cond delay="2000"/>
                            </p:stCondLst>
                            <p:childTnLst>
                              <p:par>
                                <p:cTn id="13" presetID="16" presetClass="entr" presetSubtype="21"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arn(inVertical)">
                                      <p:cBhvr>
                                        <p:cTn id="15"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0"/>
            <a:ext cx="9601200" cy="7162800"/>
          </a:xfrm>
          <a:prstGeom prst="rect">
            <a:avLst/>
          </a:prstGeom>
          <a:noFill/>
          <a:ln w="9525">
            <a:noFill/>
            <a:miter lim="800000"/>
            <a:headEnd/>
            <a:tailEnd/>
          </a:ln>
        </p:spPr>
      </p:pic>
    </p:spTree>
    <p:extLst>
      <p:ext uri="{BB962C8B-B14F-4D97-AF65-F5344CB8AC3E}">
        <p14:creationId xmlns:p14="http://schemas.microsoft.com/office/powerpoint/2010/main" val="899456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57200"/>
            <a:ext cx="6347713" cy="1320800"/>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r>
              <a:rPr lang="en-US" sz="5400" dirty="0" smtClean="0"/>
              <a:t>Challenges </a:t>
            </a:r>
            <a:endParaRPr lang="en-US" sz="5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
        <p:nvSpPr>
          <p:cNvPr id="5" name="Chevron 4"/>
          <p:cNvSpPr/>
          <p:nvPr/>
        </p:nvSpPr>
        <p:spPr>
          <a:xfrm rot="10800000">
            <a:off x="-633380" y="457197"/>
            <a:ext cx="6195980" cy="1066799"/>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228600" y="2255656"/>
            <a:ext cx="7696200" cy="3785652"/>
          </a:xfrm>
          <a:prstGeom prst="rect">
            <a:avLst/>
          </a:prstGeom>
        </p:spPr>
        <p:txBody>
          <a:bodyPr wrap="square">
            <a:spAutoFit/>
          </a:bodyPr>
          <a:lstStyle/>
          <a:p>
            <a:r>
              <a:rPr lang="en-IN" sz="2400" b="1" u="sng" dirty="0">
                <a:latin typeface="Cambria" pitchFamily="18" charset="0"/>
              </a:rPr>
              <a:t>Technical Risks:</a:t>
            </a:r>
          </a:p>
          <a:p>
            <a:pPr marL="457200" indent="-457200">
              <a:buFont typeface="Wingdings" pitchFamily="2" charset="2"/>
              <a:buChar char="Ø"/>
            </a:pPr>
            <a:r>
              <a:rPr lang="en-IN" sz="2400" dirty="0">
                <a:latin typeface="Cambria" pitchFamily="18" charset="0"/>
              </a:rPr>
              <a:t> Unstable biometrics.</a:t>
            </a:r>
          </a:p>
          <a:p>
            <a:pPr marL="457200" indent="-457200">
              <a:buFont typeface="Wingdings" pitchFamily="2" charset="2"/>
              <a:buChar char="Ø"/>
            </a:pPr>
            <a:r>
              <a:rPr lang="en-IN" sz="2400" dirty="0">
                <a:latin typeface="Cambria" pitchFamily="18" charset="0"/>
              </a:rPr>
              <a:t> Inability to handle huge number of transactions per</a:t>
            </a:r>
          </a:p>
          <a:p>
            <a:r>
              <a:rPr lang="en-IN" sz="2400" dirty="0">
                <a:latin typeface="Cambria" pitchFamily="18" charset="0"/>
              </a:rPr>
              <a:t>       second. </a:t>
            </a:r>
          </a:p>
          <a:p>
            <a:pPr marL="457200" indent="-457200">
              <a:buFont typeface="Wingdings" pitchFamily="2" charset="2"/>
              <a:buChar char="Ø"/>
            </a:pPr>
            <a:r>
              <a:rPr lang="en-IN" sz="2400" dirty="0">
                <a:latin typeface="Cambria" pitchFamily="18" charset="0"/>
              </a:rPr>
              <a:t> Errors in data recording and data compilation.</a:t>
            </a:r>
          </a:p>
          <a:p>
            <a:r>
              <a:rPr lang="en-IN" sz="2400" b="1" u="sng" dirty="0">
                <a:latin typeface="Cambria" pitchFamily="18" charset="0"/>
              </a:rPr>
              <a:t>External Risk:</a:t>
            </a:r>
          </a:p>
          <a:p>
            <a:pPr marL="457200" indent="-457200">
              <a:buFont typeface="Wingdings" pitchFamily="2" charset="2"/>
              <a:buChar char="Ø"/>
            </a:pPr>
            <a:r>
              <a:rPr lang="en-IN" sz="2400" dirty="0"/>
              <a:t> </a:t>
            </a:r>
            <a:r>
              <a:rPr lang="en-IN" sz="2400" dirty="0">
                <a:latin typeface="Cambria" pitchFamily="18" charset="0"/>
              </a:rPr>
              <a:t>Sharing of personal data with a non-trustworthy party.</a:t>
            </a:r>
          </a:p>
          <a:p>
            <a:pPr marL="457200" indent="-457200">
              <a:buFont typeface="Wingdings" pitchFamily="2" charset="2"/>
              <a:buChar char="Ø"/>
            </a:pPr>
            <a:r>
              <a:rPr lang="en-IN" sz="2400" dirty="0">
                <a:latin typeface="Cambria" pitchFamily="18" charset="0"/>
              </a:rPr>
              <a:t> Political risk</a:t>
            </a:r>
            <a:r>
              <a:rPr lang="en-IN" sz="2400" dirty="0" smtClean="0">
                <a:latin typeface="Cambria" pitchFamily="18" charset="0"/>
              </a:rPr>
              <a:t>..</a:t>
            </a:r>
            <a:endParaRPr lang="en-IN" sz="2400" dirty="0">
              <a:latin typeface="Cambria" pitchFamily="18" charset="0"/>
            </a:endParaRPr>
          </a:p>
          <a:p>
            <a:endParaRPr lang="en-US" sz="2400" dirty="0"/>
          </a:p>
        </p:txBody>
      </p:sp>
    </p:spTree>
    <p:extLst>
      <p:ext uri="{BB962C8B-B14F-4D97-AF65-F5344CB8AC3E}">
        <p14:creationId xmlns:p14="http://schemas.microsoft.com/office/powerpoint/2010/main" val="8261364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3048000" cy="914096"/>
          </a:xfrm>
        </p:spPr>
        <p:txBody>
          <a:bodyPr>
            <a:noAutofit/>
          </a:bodyPr>
          <a:lstStyle/>
          <a:p>
            <a:r>
              <a:rPr lang="en-US" sz="7200" dirty="0" smtClean="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UIDAI</a:t>
            </a:r>
            <a:endParaRPr lang="en-US" sz="72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endParaRPr>
          </a:p>
        </p:txBody>
      </p:sp>
      <p:sp>
        <p:nvSpPr>
          <p:cNvPr id="3" name="Text Placeholder 2"/>
          <p:cNvSpPr>
            <a:spLocks noGrp="1"/>
          </p:cNvSpPr>
          <p:nvPr>
            <p:ph type="body" sz="quarter" idx="10"/>
          </p:nvPr>
        </p:nvSpPr>
        <p:spPr>
          <a:xfrm>
            <a:off x="0" y="3124200"/>
            <a:ext cx="7620000" cy="2514600"/>
          </a:xfrm>
        </p:spPr>
        <p:txBody>
          <a:bodyPr>
            <a:normAutofit fontScale="92500"/>
          </a:bodyPr>
          <a:lstStyle/>
          <a:p>
            <a:pPr>
              <a:buFont typeface="Wingdings" panose="05000000000000000000" pitchFamily="2" charset="2"/>
              <a:buChar char="q"/>
            </a:pPr>
            <a:r>
              <a:rPr lang="en-US" sz="2800" dirty="0" smtClean="0"/>
              <a:t>UIDAI-Unique </a:t>
            </a:r>
            <a:r>
              <a:rPr lang="en-US" sz="2800" dirty="0"/>
              <a:t>I</a:t>
            </a:r>
            <a:r>
              <a:rPr lang="en-US" sz="2800" dirty="0" smtClean="0"/>
              <a:t>dentification Authority of India</a:t>
            </a:r>
          </a:p>
          <a:p>
            <a:pPr marL="0" indent="0">
              <a:buNone/>
            </a:pPr>
            <a:endParaRPr lang="en-US" sz="2800" dirty="0"/>
          </a:p>
          <a:p>
            <a:pPr>
              <a:buFont typeface="Wingdings" panose="05000000000000000000" pitchFamily="2" charset="2"/>
              <a:buChar char="q"/>
            </a:pPr>
            <a:r>
              <a:rPr lang="en-US" sz="2800" dirty="0" smtClean="0"/>
              <a:t>UIDAI is an agency of the Government of India responsible for implementing the AADHAAR scheme ,a unique identification (UID) project.</a:t>
            </a:r>
          </a:p>
          <a:p>
            <a:pPr marL="0" indent="0">
              <a:buNone/>
            </a:pPr>
            <a:endParaRPr lang="en-US" dirty="0" smtClean="0"/>
          </a:p>
        </p:txBody>
      </p:sp>
      <p:pic>
        <p:nvPicPr>
          <p:cNvPr id="5" name="Picture 4"/>
          <p:cNvPicPr>
            <a:picLocks noChangeAspect="1"/>
          </p:cNvPicPr>
          <p:nvPr/>
        </p:nvPicPr>
        <p:blipFill>
          <a:blip r:embed="rId3"/>
          <a:stretch>
            <a:fillRect/>
          </a:stretch>
        </p:blipFill>
        <p:spPr>
          <a:xfrm>
            <a:off x="5105400" y="149683"/>
            <a:ext cx="1905000" cy="12209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7800"/>
            <a:ext cx="7772400" cy="4524315"/>
          </a:xfrm>
          <a:prstGeom prst="rect">
            <a:avLst/>
          </a:prstGeom>
        </p:spPr>
        <p:txBody>
          <a:bodyPr wrap="square">
            <a:spAutoFit/>
          </a:bodyPr>
          <a:lstStyle/>
          <a:p>
            <a:pPr marL="342900" indent="-342900">
              <a:lnSpc>
                <a:spcPct val="100000"/>
              </a:lnSpc>
              <a:buFont typeface="Wingdings" panose="05000000000000000000" pitchFamily="2" charset="2"/>
              <a:buChar char="§"/>
            </a:pPr>
            <a:r>
              <a:rPr lang="en-US" sz="2400" dirty="0">
                <a:solidFill>
                  <a:srgbClr val="111111"/>
                </a:solidFill>
                <a:latin typeface="Calisto MT" panose="02040603050505030304" pitchFamily="18" charset="0"/>
                <a:ea typeface="Alegreya"/>
                <a:cs typeface="Calibri" panose="020F0502020204030204" pitchFamily="34" charset="0"/>
              </a:rPr>
              <a:t>Managing difficulties in address verification, name standards, lack of information on date of birth, and hard to record fingerprints</a:t>
            </a:r>
            <a:r>
              <a:rPr lang="en-US" sz="2400" dirty="0" smtClean="0">
                <a:solidFill>
                  <a:srgbClr val="111111"/>
                </a:solidFill>
                <a:latin typeface="Calisto MT" panose="02040603050505030304" pitchFamily="18" charset="0"/>
                <a:ea typeface="Alegreya"/>
                <a:cs typeface="Calibri" panose="020F0502020204030204" pitchFamily="34" charset="0"/>
              </a:rPr>
              <a:t>.</a:t>
            </a:r>
            <a:r>
              <a:rPr lang="en-IN" sz="2400" dirty="0" smtClean="0">
                <a:latin typeface="Calisto MT" panose="02040603050505030304" pitchFamily="18" charset="0"/>
                <a:cs typeface="Calibri" panose="020F0502020204030204" pitchFamily="34" charset="0"/>
              </a:rPr>
              <a:t> </a:t>
            </a:r>
          </a:p>
          <a:p>
            <a:pPr marL="342900" indent="-342900">
              <a:lnSpc>
                <a:spcPct val="100000"/>
              </a:lnSpc>
              <a:buFont typeface="Wingdings" panose="05000000000000000000" pitchFamily="2" charset="2"/>
              <a:buChar char="§"/>
            </a:pPr>
            <a:endParaRPr lang="en-IN" sz="2400" dirty="0" smtClean="0">
              <a:latin typeface="Calisto MT" panose="02040603050505030304" pitchFamily="18" charset="0"/>
              <a:cs typeface="Calibri" panose="020F0502020204030204" pitchFamily="34" charset="0"/>
            </a:endParaRPr>
          </a:p>
          <a:p>
            <a:pPr marL="342900" indent="-342900">
              <a:buFont typeface="Wingdings" panose="05000000000000000000" pitchFamily="2" charset="2"/>
              <a:buChar char="§"/>
            </a:pPr>
            <a:r>
              <a:rPr lang="en-IN" sz="2400" dirty="0" smtClean="0">
                <a:latin typeface="Calisto MT" panose="02040603050505030304" pitchFamily="18" charset="0"/>
                <a:cs typeface="Calibri" panose="020F0502020204030204" pitchFamily="34" charset="0"/>
              </a:rPr>
              <a:t>Many </a:t>
            </a:r>
            <a:r>
              <a:rPr lang="en-IN" sz="2400" dirty="0">
                <a:latin typeface="Calisto MT" panose="02040603050505030304" pitchFamily="18" charset="0"/>
                <a:cs typeface="Calibri" panose="020F0502020204030204" pitchFamily="34" charset="0"/>
              </a:rPr>
              <a:t>beneficiaries get excluded because they are </a:t>
            </a:r>
            <a:br>
              <a:rPr lang="en-IN" sz="2400" dirty="0">
                <a:latin typeface="Calisto MT" panose="02040603050505030304" pitchFamily="18" charset="0"/>
                <a:cs typeface="Calibri" panose="020F0502020204030204" pitchFamily="34" charset="0"/>
              </a:rPr>
            </a:br>
            <a:r>
              <a:rPr lang="en-IN" sz="2400" dirty="0" smtClean="0">
                <a:latin typeface="Calisto MT" panose="02040603050505030304" pitchFamily="18" charset="0"/>
                <a:cs typeface="Calibri" panose="020F0502020204030204" pitchFamily="34" charset="0"/>
              </a:rPr>
              <a:t>unaware </a:t>
            </a:r>
            <a:r>
              <a:rPr lang="en-IN" sz="2400" dirty="0">
                <a:latin typeface="Calisto MT" panose="02040603050505030304" pitchFamily="18" charset="0"/>
                <a:cs typeface="Calibri" panose="020F0502020204030204" pitchFamily="34" charset="0"/>
              </a:rPr>
              <a:t>of the scheme or are unable </a:t>
            </a:r>
            <a:r>
              <a:rPr lang="en-IN" sz="2400" dirty="0" smtClean="0">
                <a:latin typeface="Calisto MT" panose="02040603050505030304" pitchFamily="18" charset="0"/>
                <a:cs typeface="Calibri" panose="020F0502020204030204" pitchFamily="34" charset="0"/>
              </a:rPr>
              <a:t>to enrol for aadhar.</a:t>
            </a:r>
          </a:p>
          <a:p>
            <a:pPr marL="342900" indent="-342900">
              <a:buFont typeface="Wingdings" panose="05000000000000000000" pitchFamily="2" charset="2"/>
              <a:buChar char="§"/>
            </a:pPr>
            <a:endParaRPr lang="en-IN" sz="2400" dirty="0" smtClean="0">
              <a:latin typeface="Calisto MT" panose="02040603050505030304" pitchFamily="18" charset="0"/>
              <a:cs typeface="Calibri" panose="020F0502020204030204" pitchFamily="34" charset="0"/>
            </a:endParaRPr>
          </a:p>
          <a:p>
            <a:pPr marL="342900" indent="-342900">
              <a:buFont typeface="Wingdings" panose="05000000000000000000" pitchFamily="2" charset="2"/>
              <a:buChar char="§"/>
            </a:pPr>
            <a:r>
              <a:rPr lang="en-US" sz="2400" dirty="0">
                <a:solidFill>
                  <a:srgbClr val="111111"/>
                </a:solidFill>
                <a:latin typeface="Calisto MT" panose="02040603050505030304" pitchFamily="18" charset="0"/>
                <a:ea typeface="Alegreya"/>
                <a:cs typeface="Calibri" panose="020F0502020204030204" pitchFamily="34" charset="0"/>
              </a:rPr>
              <a:t> Sustainability risks: The economic model for the UIDAI will have to be designed to be sustainable in the long term, and ensure that the project can adhere to the standards mandated by the Authority</a:t>
            </a:r>
            <a:endParaRPr lang="en-US" sz="2400" dirty="0">
              <a:latin typeface="Calisto MT" panose="02040603050505030304" pitchFamily="18" charset="0"/>
              <a:cs typeface="Calibri" panose="020F050202020403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sp>
        <p:nvSpPr>
          <p:cNvPr id="4" name="Title 1"/>
          <p:cNvSpPr txBox="1">
            <a:spLocks/>
          </p:cNvSpPr>
          <p:nvPr/>
        </p:nvSpPr>
        <p:spPr>
          <a:xfrm>
            <a:off x="0" y="152404"/>
            <a:ext cx="6347713" cy="1320800"/>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r>
              <a:rPr lang="en-US" sz="5400" dirty="0" smtClean="0"/>
              <a:t>Challenges </a:t>
            </a:r>
            <a:r>
              <a:rPr lang="en-US" sz="5400" dirty="0" err="1" smtClean="0"/>
              <a:t>Cont</a:t>
            </a:r>
            <a:r>
              <a:rPr lang="en-US" sz="5400" dirty="0" smtClean="0"/>
              <a:t>…</a:t>
            </a:r>
            <a:endParaRPr lang="en-US" sz="5400" dirty="0"/>
          </a:p>
        </p:txBody>
      </p:sp>
      <p:sp>
        <p:nvSpPr>
          <p:cNvPr id="5" name="Chevron 4"/>
          <p:cNvSpPr/>
          <p:nvPr/>
        </p:nvSpPr>
        <p:spPr>
          <a:xfrm rot="10800000">
            <a:off x="-633380" y="76201"/>
            <a:ext cx="7567580" cy="1066799"/>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40334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667000"/>
            <a:ext cx="7620000" cy="3785652"/>
          </a:xfrm>
          <a:prstGeom prst="rect">
            <a:avLst/>
          </a:prstGeom>
        </p:spPr>
        <p:txBody>
          <a:bodyPr wrap="square">
            <a:spAutoFit/>
          </a:bodyPr>
          <a:lstStyle/>
          <a:p>
            <a:pPr marL="342900" indent="-342900">
              <a:lnSpc>
                <a:spcPct val="100000"/>
              </a:lnSpc>
              <a:buFont typeface="Wingdings" panose="05000000000000000000" pitchFamily="2" charset="2"/>
              <a:buChar char="ü"/>
            </a:pPr>
            <a:r>
              <a:rPr lang="en-US" sz="2400" dirty="0" smtClean="0">
                <a:solidFill>
                  <a:srgbClr val="00B050"/>
                </a:solidFill>
                <a:latin typeface="Adobe Hebrew" panose="02040503050201020203" pitchFamily="18" charset="-79"/>
                <a:cs typeface="Adobe Hebrew" panose="02040503050201020203" pitchFamily="18" charset="-79"/>
              </a:rPr>
              <a:t>India </a:t>
            </a:r>
            <a:r>
              <a:rPr lang="en-US" sz="2400" dirty="0">
                <a:solidFill>
                  <a:srgbClr val="00B050"/>
                </a:solidFill>
                <a:latin typeface="Adobe Hebrew" panose="02040503050201020203" pitchFamily="18" charset="-79"/>
                <a:cs typeface="Adobe Hebrew" panose="02040503050201020203" pitchFamily="18" charset="-79"/>
              </a:rPr>
              <a:t>will be the first country to implement a biometric-based unique ID system for its residents on such a large scale.</a:t>
            </a:r>
          </a:p>
          <a:p>
            <a:pPr marL="800100" lvl="1" indent="-342900">
              <a:buFont typeface="Arial" panose="020B0604020202020204" pitchFamily="34" charset="0"/>
              <a:buChar char="•"/>
            </a:pPr>
            <a:r>
              <a:rPr lang="en-US" sz="2400" dirty="0" smtClean="0">
                <a:solidFill>
                  <a:srgbClr val="111111"/>
                </a:solidFill>
                <a:latin typeface="Adobe Hebrew" panose="02040503050201020203" pitchFamily="18" charset="-79"/>
                <a:cs typeface="Adobe Hebrew" panose="02040503050201020203" pitchFamily="18" charset="-79"/>
              </a:rPr>
              <a:t>Serves as a universal proof of identity, allowing residents to prove their identity anywhere in the country</a:t>
            </a:r>
            <a:endParaRPr lang="en-US" sz="2400" dirty="0" smtClean="0">
              <a:latin typeface="Adobe Hebrew" panose="02040503050201020203" pitchFamily="18" charset="-79"/>
              <a:cs typeface="Adobe Hebrew" panose="02040503050201020203" pitchFamily="18" charset="-79"/>
            </a:endParaRPr>
          </a:p>
          <a:p>
            <a:pPr marL="800100" lvl="1" indent="-342900">
              <a:buFont typeface="Arial" panose="020B0604020202020204" pitchFamily="34" charset="0"/>
              <a:buChar char="•"/>
            </a:pPr>
            <a:r>
              <a:rPr lang="en-US" sz="2400" dirty="0" smtClean="0">
                <a:solidFill>
                  <a:srgbClr val="111111"/>
                </a:solidFill>
                <a:latin typeface="Adobe Hebrew" panose="02040503050201020203" pitchFamily="18" charset="-79"/>
                <a:cs typeface="Adobe Hebrew" panose="02040503050201020203" pitchFamily="18" charset="-79"/>
              </a:rPr>
              <a:t>Enable government to target and deliver services effectively, achieve greater returns on social investments, and resource flows across the country. </a:t>
            </a:r>
            <a:endParaRPr lang="en-US" sz="2400" dirty="0" smtClean="0">
              <a:latin typeface="Adobe Hebrew" panose="02040503050201020203" pitchFamily="18" charset="-79"/>
              <a:cs typeface="Adobe Hebrew" panose="02040503050201020203" pitchFamily="18" charset="-79"/>
            </a:endParaRPr>
          </a:p>
          <a:p>
            <a:pPr marL="800100" lvl="1" indent="-342900">
              <a:buFont typeface="Arial" panose="020B0604020202020204" pitchFamily="34" charset="0"/>
              <a:buChar char="•"/>
            </a:pPr>
            <a:endParaRPr lang="en-US" sz="2400" dirty="0">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sp>
        <p:nvSpPr>
          <p:cNvPr id="5" name="Title 1"/>
          <p:cNvSpPr txBox="1">
            <a:spLocks/>
          </p:cNvSpPr>
          <p:nvPr/>
        </p:nvSpPr>
        <p:spPr>
          <a:xfrm>
            <a:off x="-152067" y="811747"/>
            <a:ext cx="6347713" cy="711204"/>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r>
              <a:rPr lang="en-US" sz="5400" dirty="0" smtClean="0"/>
              <a:t>CONCLUSION</a:t>
            </a:r>
            <a:endParaRPr lang="en-US" sz="5400" dirty="0"/>
          </a:p>
        </p:txBody>
      </p:sp>
      <p:sp>
        <p:nvSpPr>
          <p:cNvPr id="6" name="Chevron 5"/>
          <p:cNvSpPr/>
          <p:nvPr/>
        </p:nvSpPr>
        <p:spPr>
          <a:xfrm rot="10800000">
            <a:off x="-762000" y="609078"/>
            <a:ext cx="6019800" cy="1066799"/>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93239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250"/>
                                        <p:tgtEl>
                                          <p:spTgt spid="2">
                                            <p:txEl>
                                              <p:pRg st="0" end="0"/>
                                            </p:txEl>
                                          </p:spTgt>
                                        </p:tgtEl>
                                      </p:cBhvr>
                                    </p:animEffect>
                                  </p:childTnLst>
                                </p:cTn>
                              </p:par>
                            </p:childTnLst>
                          </p:cTn>
                        </p:par>
                        <p:par>
                          <p:cTn id="8" fill="hold">
                            <p:stCondLst>
                              <p:cond delay="1250"/>
                            </p:stCondLst>
                            <p:childTnLst>
                              <p:par>
                                <p:cTn id="9" presetID="16" presetClass="entr" presetSubtype="21"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1250"/>
                                        <p:tgtEl>
                                          <p:spTgt spid="2">
                                            <p:txEl>
                                              <p:pRg st="1" end="1"/>
                                            </p:txEl>
                                          </p:spTgt>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1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81750"/>
            <a:ext cx="4215499" cy="476250"/>
          </a:xfrm>
          <a:prstGeom prst="rect">
            <a:avLst/>
          </a:prstGeom>
        </p:spPr>
      </p:pic>
      <p:sp>
        <p:nvSpPr>
          <p:cNvPr id="3" name="Title 1"/>
          <p:cNvSpPr txBox="1">
            <a:spLocks/>
          </p:cNvSpPr>
          <p:nvPr/>
        </p:nvSpPr>
        <p:spPr>
          <a:xfrm>
            <a:off x="-304800" y="533400"/>
            <a:ext cx="6347713" cy="1320800"/>
          </a:xfrm>
          <a:prstGeom prst="rect">
            <a:avLst/>
          </a:prstGeom>
        </p:spPr>
        <p:txBody>
          <a:bodyPr>
            <a:normAutofit fontScale="925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r>
              <a:rPr lang="en-US" sz="5400" dirty="0" smtClean="0"/>
              <a:t>CONCLUSION </a:t>
            </a:r>
            <a:r>
              <a:rPr lang="en-US" sz="5400" dirty="0" err="1" smtClean="0"/>
              <a:t>Cont</a:t>
            </a:r>
            <a:r>
              <a:rPr lang="en-US" sz="5400" dirty="0" smtClean="0"/>
              <a:t>…</a:t>
            </a:r>
            <a:endParaRPr lang="en-US" sz="5400" dirty="0"/>
          </a:p>
        </p:txBody>
      </p:sp>
      <p:sp>
        <p:nvSpPr>
          <p:cNvPr id="4" name="Chevron 3"/>
          <p:cNvSpPr/>
          <p:nvPr/>
        </p:nvSpPr>
        <p:spPr>
          <a:xfrm rot="10800000">
            <a:off x="-609934" y="406405"/>
            <a:ext cx="7567580" cy="1066799"/>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62719" y="2175011"/>
            <a:ext cx="7467600" cy="2308324"/>
          </a:xfrm>
          <a:prstGeom prst="rect">
            <a:avLst/>
          </a:prstGeom>
        </p:spPr>
        <p:txBody>
          <a:bodyPr wrap="square">
            <a:spAutoFit/>
          </a:bodyPr>
          <a:lstStyle/>
          <a:p>
            <a:pPr marL="342900" indent="-342900">
              <a:lnSpc>
                <a:spcPct val="100000"/>
              </a:lnSpc>
              <a:buFont typeface="Wingdings" panose="05000000000000000000" pitchFamily="2" charset="2"/>
              <a:buChar char="ü"/>
            </a:pPr>
            <a:r>
              <a:rPr lang="en-US" sz="2400" dirty="0" smtClean="0">
                <a:solidFill>
                  <a:srgbClr val="00B050"/>
                </a:solidFill>
                <a:latin typeface="Cambria" panose="02040503050406030204" pitchFamily="18" charset="0"/>
              </a:rPr>
              <a:t>Timing </a:t>
            </a:r>
            <a:r>
              <a:rPr lang="en-US" sz="2400" dirty="0">
                <a:solidFill>
                  <a:srgbClr val="00B050"/>
                </a:solidFill>
                <a:latin typeface="Cambria" panose="02040503050406030204" pitchFamily="18" charset="0"/>
              </a:rPr>
              <a:t>of this initiative is encouraging-</a:t>
            </a:r>
            <a:r>
              <a:rPr lang="en-US" sz="2400" dirty="0">
                <a:solidFill>
                  <a:srgbClr val="111111"/>
                </a:solidFill>
                <a:latin typeface="Cambria" panose="02040503050406030204" pitchFamily="18" charset="0"/>
              </a:rPr>
              <a:t> </a:t>
            </a:r>
            <a:endParaRPr lang="en-US" sz="2400" dirty="0">
              <a:latin typeface="Cambria" panose="02040503050406030204" pitchFamily="18" charset="0"/>
            </a:endParaRPr>
          </a:p>
          <a:p>
            <a:pPr marL="800100" lvl="1" indent="-342900">
              <a:buFont typeface="Arial" panose="020B0604020202020204" pitchFamily="34" charset="0"/>
              <a:buChar char="•"/>
            </a:pPr>
            <a:r>
              <a:rPr lang="en-US" sz="2400" dirty="0" smtClean="0">
                <a:solidFill>
                  <a:srgbClr val="111111"/>
                </a:solidFill>
                <a:latin typeface="Cambria" panose="02040503050406030204" pitchFamily="18" charset="0"/>
              </a:rPr>
              <a:t>The </a:t>
            </a:r>
            <a:r>
              <a:rPr lang="en-US" sz="2400" dirty="0">
                <a:solidFill>
                  <a:srgbClr val="111111"/>
                </a:solidFill>
                <a:latin typeface="Cambria" panose="02040503050406030204" pitchFamily="18" charset="0"/>
              </a:rPr>
              <a:t>creation of the UIDAI coincides with growing social investment in India. The spread of IT and mobile phones, which has made the public receptive to technology-based </a:t>
            </a:r>
            <a:r>
              <a:rPr lang="en-US" sz="2400" dirty="0" smtClean="0">
                <a:solidFill>
                  <a:srgbClr val="111111"/>
                </a:solidFill>
                <a:latin typeface="Cambria" panose="02040503050406030204" pitchFamily="18" charset="0"/>
              </a:rPr>
              <a:t>solutions</a:t>
            </a:r>
            <a:endParaRPr lang="en-US" sz="2400" dirty="0">
              <a:latin typeface="Cambria" panose="02040503050406030204" pitchFamily="18" charset="0"/>
            </a:endParaRPr>
          </a:p>
          <a:p>
            <a:pPr marL="800100" lvl="1" indent="-342900">
              <a:buFont typeface="Arial" panose="020B0604020202020204" pitchFamily="34" charset="0"/>
              <a:buChar char="•"/>
            </a:pPr>
            <a:endParaRPr lang="en-US" sz="2400" dirty="0" smtClean="0">
              <a:solidFill>
                <a:srgbClr val="111111"/>
              </a:solidFill>
              <a:latin typeface="Cambria" panose="02040503050406030204" pitchFamily="18" charset="0"/>
            </a:endParaRPr>
          </a:p>
        </p:txBody>
      </p:sp>
      <p:sp>
        <p:nvSpPr>
          <p:cNvPr id="6" name="TextBox 5"/>
          <p:cNvSpPr txBox="1"/>
          <p:nvPr/>
        </p:nvSpPr>
        <p:spPr>
          <a:xfrm>
            <a:off x="457200" y="4400311"/>
            <a:ext cx="7467600" cy="1569660"/>
          </a:xfrm>
          <a:prstGeom prst="rect">
            <a:avLst/>
          </a:prstGeom>
          <a:noFill/>
        </p:spPr>
        <p:txBody>
          <a:bodyPr wrap="square" rtlCol="0">
            <a:spAutoFit/>
          </a:bodyPr>
          <a:lstStyle/>
          <a:p>
            <a:pPr marL="342900" indent="-342900">
              <a:buSzPct val="140000"/>
              <a:buFont typeface="Cambria" panose="02040503050406030204" pitchFamily="18" charset="0"/>
              <a:buChar char="×"/>
            </a:pPr>
            <a:r>
              <a:rPr lang="en-US" sz="2400" dirty="0" smtClean="0">
                <a:solidFill>
                  <a:srgbClr val="FF0000"/>
                </a:solidFill>
                <a:latin typeface="Cambria" panose="02040503050406030204" pitchFamily="18" charset="0"/>
              </a:rPr>
              <a:t>Costly Project.</a:t>
            </a:r>
          </a:p>
          <a:p>
            <a:pPr marL="342900" indent="-342900">
              <a:buSzPct val="140000"/>
              <a:buFont typeface="Cambria" panose="02040503050406030204" pitchFamily="18" charset="0"/>
              <a:buChar char="×"/>
            </a:pPr>
            <a:r>
              <a:rPr lang="en-US" sz="2400" dirty="0" smtClean="0">
                <a:solidFill>
                  <a:srgbClr val="FF0000"/>
                </a:solidFill>
                <a:latin typeface="Cambria" panose="02040503050406030204" pitchFamily="18" charset="0"/>
              </a:rPr>
              <a:t>Difficult to Authenticate the Person.</a:t>
            </a:r>
          </a:p>
          <a:p>
            <a:pPr marL="342900" indent="-342900">
              <a:buSzPct val="140000"/>
              <a:buFont typeface="Cambria" panose="02040503050406030204" pitchFamily="18" charset="0"/>
              <a:buChar char="×"/>
            </a:pPr>
            <a:r>
              <a:rPr lang="en-US" sz="2400" dirty="0" smtClean="0">
                <a:solidFill>
                  <a:srgbClr val="FF0000"/>
                </a:solidFill>
                <a:latin typeface="Cambria" panose="02040503050406030204" pitchFamily="18" charset="0"/>
              </a:rPr>
              <a:t>Risk of Privacy Leakage.</a:t>
            </a:r>
          </a:p>
          <a:p>
            <a:pPr marL="342900" indent="-342900">
              <a:buSzPct val="140000"/>
              <a:buFont typeface="Cambria" panose="02040503050406030204" pitchFamily="18" charset="0"/>
              <a:buChar char="×"/>
            </a:pPr>
            <a:r>
              <a:rPr lang="en-US" sz="2400" dirty="0" smtClean="0">
                <a:solidFill>
                  <a:srgbClr val="FF0000"/>
                </a:solidFill>
                <a:latin typeface="Cambria" panose="02040503050406030204" pitchFamily="18" charset="0"/>
              </a:rPr>
              <a:t>Maintenance of  Database is difficult. </a:t>
            </a:r>
            <a:endParaRPr lang="en-US" sz="24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550677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32"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circle(out)">
                                      <p:cBhvr>
                                        <p:cTn id="20" dur="2000"/>
                                        <p:tgtEl>
                                          <p:spTgt spid="6">
                                            <p:txEl>
                                              <p:pRg st="0" end="0"/>
                                            </p:txEl>
                                          </p:spTgt>
                                        </p:tgtEl>
                                      </p:cBhvr>
                                    </p:animEffect>
                                  </p:childTnLst>
                                </p:cTn>
                              </p:par>
                              <p:par>
                                <p:cTn id="21" presetID="6" presetClass="entr" presetSubtype="32"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circle(out)">
                                      <p:cBhvr>
                                        <p:cTn id="23" dur="2000"/>
                                        <p:tgtEl>
                                          <p:spTgt spid="6">
                                            <p:txEl>
                                              <p:pRg st="1" end="1"/>
                                            </p:txEl>
                                          </p:spTgt>
                                        </p:tgtEl>
                                      </p:cBhvr>
                                    </p:animEffect>
                                  </p:childTnLst>
                                </p:cTn>
                              </p:par>
                              <p:par>
                                <p:cTn id="24" presetID="6" presetClass="entr" presetSubtype="32"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circle(out)">
                                      <p:cBhvr>
                                        <p:cTn id="26" dur="2000"/>
                                        <p:tgtEl>
                                          <p:spTgt spid="6">
                                            <p:txEl>
                                              <p:pRg st="2" end="2"/>
                                            </p:txEl>
                                          </p:spTgt>
                                        </p:tgtEl>
                                      </p:cBhvr>
                                    </p:animEffect>
                                  </p:childTnLst>
                                </p:cTn>
                              </p:par>
                              <p:par>
                                <p:cTn id="27" presetID="6" presetClass="entr" presetSubtype="32"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circle(out)">
                                      <p:cBhvr>
                                        <p:cTn id="29"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838200"/>
            <a:ext cx="6908800" cy="4724400"/>
          </a:xfrm>
          <a:prstGeom prst="rect">
            <a:avLst/>
          </a:prstGeom>
        </p:spPr>
      </p:pic>
    </p:spTree>
    <p:extLst>
      <p:ext uri="{BB962C8B-B14F-4D97-AF65-F5344CB8AC3E}">
        <p14:creationId xmlns:p14="http://schemas.microsoft.com/office/powerpoint/2010/main" val="27198269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6347713" cy="1320800"/>
          </a:xfrm>
        </p:spPr>
        <p:txBody>
          <a:bodyPr>
            <a:normAutofit/>
          </a:bodyPr>
          <a:lstStyle/>
          <a:p>
            <a:r>
              <a:rPr lang="en-US" sz="6000" dirty="0" smtClean="0"/>
              <a:t>Introduction :</a:t>
            </a:r>
            <a:endParaRPr lang="en-US" sz="6000" dirty="0"/>
          </a:p>
        </p:txBody>
      </p:sp>
      <p:sp>
        <p:nvSpPr>
          <p:cNvPr id="3" name="Text Placeholder 2"/>
          <p:cNvSpPr>
            <a:spLocks noGrp="1"/>
          </p:cNvSpPr>
          <p:nvPr>
            <p:ph type="body" sz="quarter" idx="10"/>
          </p:nvPr>
        </p:nvSpPr>
        <p:spPr>
          <a:xfrm>
            <a:off x="0" y="2358536"/>
            <a:ext cx="8229600" cy="4232031"/>
          </a:xfrm>
        </p:spPr>
        <p:txBody>
          <a:bodyPr/>
          <a:lstStyle/>
          <a:p>
            <a:r>
              <a:rPr lang="en-US" sz="2400" dirty="0"/>
              <a:t>It was established in </a:t>
            </a:r>
            <a:r>
              <a:rPr lang="en-US" sz="2400" dirty="0" smtClean="0"/>
              <a:t>february,2009.</a:t>
            </a:r>
          </a:p>
          <a:p>
            <a:r>
              <a:rPr lang="en-US" sz="2400" dirty="0"/>
              <a:t>The agency is headed by a chairman,who holds a cabinet </a:t>
            </a:r>
            <a:r>
              <a:rPr lang="en-US" sz="2400" dirty="0" smtClean="0"/>
              <a:t>rank</a:t>
            </a:r>
          </a:p>
          <a:p>
            <a:r>
              <a:rPr lang="en-US" sz="2400" dirty="0"/>
              <a:t>It provides  a unique id number of 12 digits.</a:t>
            </a:r>
          </a:p>
          <a:p>
            <a:r>
              <a:rPr lang="en-US" sz="2400" dirty="0"/>
              <a:t>It will maintain the database of residents containing biometric and other </a:t>
            </a:r>
            <a:r>
              <a:rPr lang="en-US" sz="2400" dirty="0" smtClean="0"/>
              <a:t>data.</a:t>
            </a:r>
          </a:p>
          <a:p>
            <a:r>
              <a:rPr lang="en-US" sz="2400" dirty="0" smtClean="0"/>
              <a:t>Current CEO </a:t>
            </a:r>
            <a:r>
              <a:rPr lang="en-US" sz="2400" dirty="0"/>
              <a:t>of the UIDAI </a:t>
            </a:r>
            <a:r>
              <a:rPr lang="en-US" sz="2400" dirty="0" smtClean="0"/>
              <a:t>is </a:t>
            </a:r>
            <a:r>
              <a:rPr lang="en-US" sz="2400" dirty="0"/>
              <a:t>Mr</a:t>
            </a:r>
            <a:r>
              <a:rPr lang="en-US" sz="2400" dirty="0" smtClean="0"/>
              <a:t>. Ajay Bhushan Pandey.</a:t>
            </a:r>
            <a:endParaRPr lang="en-US" sz="2400" dirty="0"/>
          </a:p>
          <a:p>
            <a:pPr marL="0" indent="0">
              <a:buNone/>
            </a:pPr>
            <a:endParaRPr lang="en-US" dirty="0" smtClean="0"/>
          </a:p>
        </p:txBody>
      </p:sp>
      <p:pic>
        <p:nvPicPr>
          <p:cNvPr id="5" name="Picture 4"/>
          <p:cNvPicPr>
            <a:picLocks noChangeAspect="1"/>
          </p:cNvPicPr>
          <p:nvPr/>
        </p:nvPicPr>
        <p:blipFill>
          <a:blip r:embed="rId2"/>
          <a:stretch>
            <a:fillRect/>
          </a:stretch>
        </p:blipFill>
        <p:spPr>
          <a:xfrm>
            <a:off x="5395213" y="236903"/>
            <a:ext cx="1905000" cy="122091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
        <p:nvSpPr>
          <p:cNvPr id="7" name="Chevron 6"/>
          <p:cNvSpPr/>
          <p:nvPr/>
        </p:nvSpPr>
        <p:spPr>
          <a:xfrm rot="10800000">
            <a:off x="-633380" y="457197"/>
            <a:ext cx="6195980" cy="1066799"/>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2472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85896"/>
            <a:ext cx="4215499" cy="1163395"/>
          </a:xfrm>
        </p:spPr>
        <p:txBody>
          <a:bodyPr>
            <a:normAutofit fontScale="90000"/>
          </a:bodyPr>
          <a:lstStyle/>
          <a:p>
            <a:r>
              <a:rPr lang="en-US" sz="5400" dirty="0" smtClean="0">
                <a:solidFill>
                  <a:schemeClr val="tx2"/>
                </a:solidFill>
              </a:rPr>
              <a:t>Need for UID :</a:t>
            </a:r>
            <a:endParaRPr lang="en-US" sz="5400" dirty="0">
              <a:solidFill>
                <a:schemeClr val="tx2"/>
              </a:solidFill>
            </a:endParaRPr>
          </a:p>
        </p:txBody>
      </p:sp>
      <p:sp>
        <p:nvSpPr>
          <p:cNvPr id="3" name="Text Placeholder 2"/>
          <p:cNvSpPr>
            <a:spLocks noGrp="1"/>
          </p:cNvSpPr>
          <p:nvPr>
            <p:ph type="body" sz="quarter" idx="10"/>
          </p:nvPr>
        </p:nvSpPr>
        <p:spPr>
          <a:xfrm>
            <a:off x="0" y="1905000"/>
            <a:ext cx="8382000" cy="3886200"/>
          </a:xfrm>
        </p:spPr>
        <p:txBody>
          <a:bodyPr>
            <a:normAutofit/>
          </a:bodyPr>
          <a:lstStyle/>
          <a:p>
            <a:r>
              <a:rPr lang="en-US" sz="2800" dirty="0">
                <a:solidFill>
                  <a:schemeClr val="accent6"/>
                </a:solidFill>
              </a:rPr>
              <a:t>Issues with the existing system</a:t>
            </a:r>
            <a:r>
              <a:rPr lang="en-US" sz="2800" dirty="0" smtClean="0">
                <a:solidFill>
                  <a:schemeClr val="accent6"/>
                </a:solidFill>
              </a:rPr>
              <a:t>:</a:t>
            </a:r>
          </a:p>
          <a:p>
            <a:pPr marL="0" indent="0">
              <a:buNone/>
            </a:pPr>
            <a:endParaRPr lang="en-US" sz="2800" dirty="0">
              <a:solidFill>
                <a:schemeClr val="tx2">
                  <a:lumMod val="60000"/>
                  <a:lumOff val="40000"/>
                </a:schemeClr>
              </a:solidFill>
            </a:endParaRPr>
          </a:p>
          <a:p>
            <a:pPr lvl="1">
              <a:buFont typeface="Wingdings" pitchFamily="2" charset="2"/>
              <a:buChar char="ü"/>
            </a:pPr>
            <a:r>
              <a:rPr lang="en-US" sz="2400" dirty="0">
                <a:solidFill>
                  <a:srgbClr val="002060"/>
                </a:solidFill>
              </a:rPr>
              <a:t>Multiple identity cards for a single person. No unique identity in India like the SSN in the USA.</a:t>
            </a:r>
          </a:p>
          <a:p>
            <a:pPr lvl="1">
              <a:buFont typeface="Wingdings" pitchFamily="2" charset="2"/>
              <a:buChar char="ü"/>
            </a:pPr>
            <a:r>
              <a:rPr lang="en-US" sz="2400" dirty="0">
                <a:solidFill>
                  <a:srgbClr val="002060"/>
                </a:solidFill>
              </a:rPr>
              <a:t>Duplication of identity cards.</a:t>
            </a:r>
          </a:p>
          <a:p>
            <a:pPr lvl="1">
              <a:buFont typeface="Wingdings" pitchFamily="2" charset="2"/>
              <a:buChar char="ü"/>
            </a:pPr>
            <a:r>
              <a:rPr lang="en-US" sz="2400" dirty="0">
                <a:solidFill>
                  <a:srgbClr val="002060"/>
                </a:solidFill>
              </a:rPr>
              <a:t>Possibility of passport being lost or damaged. But its necessary to carry passport for abroad travel.</a:t>
            </a:r>
          </a:p>
          <a:p>
            <a:pPr>
              <a:buNone/>
            </a:pPr>
            <a:endParaRPr lang="en-US" sz="2800" dirty="0">
              <a:solidFill>
                <a:schemeClr val="tx2">
                  <a:lumMod val="60000"/>
                  <a:lumOff val="40000"/>
                </a:schemeClr>
              </a:solidFill>
            </a:endParaRPr>
          </a:p>
          <a:p>
            <a:pPr>
              <a:buFont typeface="Wingdings" pitchFamily="2" charset="2"/>
              <a:buChar char="ü"/>
            </a:pPr>
            <a:endParaRPr lang="en-IN" sz="2800" dirty="0">
              <a:solidFill>
                <a:schemeClr val="tx2">
                  <a:lumMod val="60000"/>
                  <a:lumOff val="40000"/>
                </a:schemeClr>
              </a:solidFill>
            </a:endParaRPr>
          </a:p>
          <a:p>
            <a:pPr marL="0" indent="0">
              <a:buNone/>
            </a:pPr>
            <a:endParaRPr lang="en-US" dirty="0" smtClean="0"/>
          </a:p>
        </p:txBody>
      </p:sp>
      <p:pic>
        <p:nvPicPr>
          <p:cNvPr id="5" name="Picture 4"/>
          <p:cNvPicPr>
            <a:picLocks noChangeAspect="1"/>
          </p:cNvPicPr>
          <p:nvPr/>
        </p:nvPicPr>
        <p:blipFill>
          <a:blip r:embed="rId3"/>
          <a:stretch>
            <a:fillRect/>
          </a:stretch>
        </p:blipFill>
        <p:spPr>
          <a:xfrm>
            <a:off x="5105400" y="172673"/>
            <a:ext cx="1905000" cy="12209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
        <p:nvSpPr>
          <p:cNvPr id="7" name="Chevron 6"/>
          <p:cNvSpPr/>
          <p:nvPr/>
        </p:nvSpPr>
        <p:spPr>
          <a:xfrm rot="10800000">
            <a:off x="-533041" y="362426"/>
            <a:ext cx="5433980" cy="1031157"/>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971299"/>
            <a:ext cx="6019800" cy="699397"/>
          </a:xfrm>
        </p:spPr>
        <p:txBody>
          <a:bodyPr>
            <a:normAutofit fontScale="90000"/>
          </a:bodyPr>
          <a:lstStyle/>
          <a:p>
            <a:r>
              <a:rPr lang="en-US" sz="3600" dirty="0" smtClean="0"/>
              <a:t>First Chairman of UIDAI Project</a:t>
            </a:r>
            <a:endParaRPr lang="en-US" sz="3600" dirty="0"/>
          </a:p>
        </p:txBody>
      </p:sp>
      <p:sp>
        <p:nvSpPr>
          <p:cNvPr id="3" name="Text Placeholder 2"/>
          <p:cNvSpPr>
            <a:spLocks noGrp="1"/>
          </p:cNvSpPr>
          <p:nvPr>
            <p:ph type="body" sz="quarter" idx="10"/>
          </p:nvPr>
        </p:nvSpPr>
        <p:spPr>
          <a:xfrm>
            <a:off x="1827869" y="5701403"/>
            <a:ext cx="5791200" cy="443198"/>
          </a:xfrm>
        </p:spPr>
        <p:txBody>
          <a:bodyPr>
            <a:noAutofit/>
          </a:bodyPr>
          <a:lstStyle/>
          <a:p>
            <a:pPr marL="0" indent="0">
              <a:buNone/>
            </a:pPr>
            <a:r>
              <a:rPr lang="en-US" sz="2800" dirty="0" smtClean="0"/>
              <a:t>Nandan Nilekani  (2009-2014)</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40" y="228600"/>
            <a:ext cx="8690517" cy="4495800"/>
          </a:xfrm>
          <a:prstGeom prst="rect">
            <a:avLst/>
          </a:prstGeom>
        </p:spPr>
      </p:pic>
    </p:spTree>
    <p:extLst>
      <p:ext uri="{BB962C8B-B14F-4D97-AF65-F5344CB8AC3E}">
        <p14:creationId xmlns:p14="http://schemas.microsoft.com/office/powerpoint/2010/main" val="37011717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lated image"/>
          <p:cNvPicPr>
            <a:picLocks noChangeAspect="1" noChangeArrowheads="1"/>
          </p:cNvPicPr>
          <p:nvPr/>
        </p:nvPicPr>
        <p:blipFill>
          <a:blip r:embed="rId2" cstate="print"/>
          <a:srcRect/>
          <a:stretch>
            <a:fillRect/>
          </a:stretch>
        </p:blipFill>
        <p:spPr bwMode="auto">
          <a:xfrm>
            <a:off x="5943600" y="1741906"/>
            <a:ext cx="2667000" cy="1905000"/>
          </a:xfrm>
          <a:prstGeom prst="rect">
            <a:avLst/>
          </a:prstGeom>
          <a:noFill/>
        </p:spPr>
      </p:pic>
      <p:pic>
        <p:nvPicPr>
          <p:cNvPr id="6" name="Picture 2" descr="Image result for aadhaar finger prints"/>
          <p:cNvPicPr>
            <a:picLocks noChangeAspect="1" noChangeArrowheads="1"/>
          </p:cNvPicPr>
          <p:nvPr/>
        </p:nvPicPr>
        <p:blipFill>
          <a:blip r:embed="rId3" cstate="print"/>
          <a:srcRect/>
          <a:stretch>
            <a:fillRect/>
          </a:stretch>
        </p:blipFill>
        <p:spPr bwMode="auto">
          <a:xfrm>
            <a:off x="914400" y="4388893"/>
            <a:ext cx="2590800" cy="1905000"/>
          </a:xfrm>
          <a:prstGeom prst="rect">
            <a:avLst/>
          </a:prstGeom>
          <a:noFill/>
        </p:spPr>
      </p:pic>
      <p:pic>
        <p:nvPicPr>
          <p:cNvPr id="8" name="Picture 7" descr="C:\Users\DELL USER\Downloads\images (1).jpeg"/>
          <p:cNvPicPr>
            <a:picLocks noChangeAspect="1" noChangeArrowheads="1"/>
          </p:cNvPicPr>
          <p:nvPr/>
        </p:nvPicPr>
        <p:blipFill>
          <a:blip r:embed="rId4" cstate="print"/>
          <a:srcRect/>
          <a:stretch>
            <a:fillRect/>
          </a:stretch>
        </p:blipFill>
        <p:spPr bwMode="auto">
          <a:xfrm>
            <a:off x="4953000" y="4388893"/>
            <a:ext cx="2819400" cy="1905000"/>
          </a:xfrm>
          <a:prstGeom prst="rect">
            <a:avLst/>
          </a:prstGeom>
          <a:noFill/>
        </p:spPr>
      </p:pic>
      <p:sp>
        <p:nvSpPr>
          <p:cNvPr id="9" name="Rectangle 8"/>
          <p:cNvSpPr/>
          <p:nvPr/>
        </p:nvSpPr>
        <p:spPr>
          <a:xfrm>
            <a:off x="0" y="1541960"/>
            <a:ext cx="6114174" cy="5693866"/>
          </a:xfrm>
          <a:prstGeom prst="rect">
            <a:avLst/>
          </a:prstGeom>
        </p:spPr>
        <p:txBody>
          <a:bodyPr wrap="none">
            <a:spAutoFit/>
          </a:bodyPr>
          <a:lstStyle/>
          <a:p>
            <a:pPr marL="342900" lvl="0" indent="-342900">
              <a:spcBef>
                <a:spcPct val="20000"/>
              </a:spcBef>
              <a:buFont typeface="Wingdings" pitchFamily="2" charset="2"/>
              <a:buChar char="§"/>
              <a:defRPr/>
            </a:pPr>
            <a:r>
              <a:rPr lang="en-US" sz="2800" dirty="0"/>
              <a:t>12 digit unique </a:t>
            </a:r>
            <a:r>
              <a:rPr lang="en-US" sz="2800" dirty="0" smtClean="0"/>
              <a:t>number generated </a:t>
            </a:r>
          </a:p>
          <a:p>
            <a:pPr lvl="0">
              <a:spcBef>
                <a:spcPct val="20000"/>
              </a:spcBef>
              <a:defRPr/>
            </a:pPr>
            <a:r>
              <a:rPr lang="en-US" sz="2800" dirty="0"/>
              <a:t> </a:t>
            </a:r>
            <a:r>
              <a:rPr lang="en-US" sz="2800" dirty="0" smtClean="0"/>
              <a:t>   randomly without any  </a:t>
            </a:r>
          </a:p>
          <a:p>
            <a:pPr lvl="0">
              <a:spcBef>
                <a:spcPct val="20000"/>
              </a:spcBef>
              <a:defRPr/>
            </a:pPr>
            <a:r>
              <a:rPr lang="en-US" sz="2800" dirty="0"/>
              <a:t> </a:t>
            </a:r>
            <a:r>
              <a:rPr lang="en-US" sz="2800" dirty="0" smtClean="0"/>
              <a:t>   intelligence.</a:t>
            </a:r>
            <a:endParaRPr lang="en-US" sz="2800" dirty="0"/>
          </a:p>
          <a:p>
            <a:pPr marL="342900" lvl="0" indent="-342900">
              <a:spcBef>
                <a:spcPct val="20000"/>
              </a:spcBef>
              <a:buFont typeface="Wingdings" pitchFamily="2" charset="2"/>
              <a:buChar char="§"/>
              <a:defRPr/>
            </a:pPr>
            <a:r>
              <a:rPr lang="en-US" sz="2800" dirty="0"/>
              <a:t>Uniqueness ensured through</a:t>
            </a:r>
          </a:p>
          <a:p>
            <a:pPr marL="342900" lvl="0" indent="-342900">
              <a:spcBef>
                <a:spcPct val="20000"/>
              </a:spcBef>
              <a:defRPr/>
            </a:pPr>
            <a:r>
              <a:rPr lang="en-US" sz="2800" dirty="0"/>
              <a:t>    </a:t>
            </a:r>
            <a:r>
              <a:rPr lang="en-US" sz="2800" dirty="0" smtClean="0"/>
              <a:t>biometrics.</a:t>
            </a:r>
          </a:p>
          <a:p>
            <a:pPr marL="342900" lvl="0" indent="-342900">
              <a:spcBef>
                <a:spcPct val="20000"/>
              </a:spcBef>
              <a:defRPr/>
            </a:pPr>
            <a:endParaRPr lang="en-US" sz="2800" dirty="0" smtClean="0"/>
          </a:p>
          <a:p>
            <a:pPr marL="342900" lvl="0" indent="-342900">
              <a:spcBef>
                <a:spcPct val="20000"/>
              </a:spcBef>
              <a:defRPr/>
            </a:pPr>
            <a:endParaRPr lang="en-US" sz="2800" dirty="0" smtClean="0"/>
          </a:p>
          <a:p>
            <a:pPr marL="342900" lvl="0" indent="-342900">
              <a:spcBef>
                <a:spcPct val="20000"/>
              </a:spcBef>
              <a:defRPr/>
            </a:pPr>
            <a:endParaRPr lang="en-US" sz="2800" dirty="0" smtClean="0"/>
          </a:p>
          <a:p>
            <a:pPr lvl="0">
              <a:spcBef>
                <a:spcPct val="20000"/>
              </a:spcBef>
              <a:defRPr/>
            </a:pPr>
            <a:endParaRPr lang="en-US" sz="2800" dirty="0" smtClean="0"/>
          </a:p>
          <a:p>
            <a:pPr marL="342900" lvl="0" indent="-342900">
              <a:spcBef>
                <a:spcPct val="20000"/>
              </a:spcBef>
              <a:buFont typeface="Arial" pitchFamily="34" charset="0"/>
              <a:buChar char="•"/>
              <a:defRPr/>
            </a:pPr>
            <a:endParaRPr lang="en-US" sz="2800" dirty="0"/>
          </a:p>
          <a:p>
            <a:pPr lvl="0">
              <a:spcBef>
                <a:spcPct val="20000"/>
              </a:spcBef>
              <a:defRPr/>
            </a:pPr>
            <a:endParaRPr lang="en-US" sz="2800" dirty="0"/>
          </a:p>
        </p:txBody>
      </p:sp>
      <p:sp>
        <p:nvSpPr>
          <p:cNvPr id="10" name="TextBox 9"/>
          <p:cNvSpPr txBox="1"/>
          <p:nvPr/>
        </p:nvSpPr>
        <p:spPr>
          <a:xfrm>
            <a:off x="28433" y="372595"/>
            <a:ext cx="7005747" cy="1446550"/>
          </a:xfrm>
          <a:prstGeom prst="rect">
            <a:avLst/>
          </a:prstGeom>
          <a:noFill/>
        </p:spPr>
        <p:txBody>
          <a:bodyPr wrap="square" rtlCol="0">
            <a:spAutoFit/>
          </a:bodyPr>
          <a:lstStyle/>
          <a:p>
            <a:r>
              <a:rPr lang="en-US" sz="4400" dirty="0" smtClean="0">
                <a:solidFill>
                  <a:srgbClr val="0070C0"/>
                </a:solidFill>
              </a:rPr>
              <a:t>FEATUERES </a:t>
            </a:r>
            <a:r>
              <a:rPr lang="en-US" sz="4400" dirty="0">
                <a:solidFill>
                  <a:srgbClr val="0070C0"/>
                </a:solidFill>
              </a:rPr>
              <a:t>OF</a:t>
            </a:r>
            <a:r>
              <a:rPr lang="en-US" sz="4400" dirty="0"/>
              <a:t> </a:t>
            </a:r>
            <a:r>
              <a:rPr lang="en-US" sz="4400" dirty="0">
                <a:solidFill>
                  <a:srgbClr val="FF0000"/>
                </a:solidFill>
              </a:rPr>
              <a:t>AADHAAR</a:t>
            </a:r>
          </a:p>
          <a:p>
            <a:endParaRPr lang="en-US" sz="4400" dirty="0"/>
          </a:p>
        </p:txBody>
      </p:sp>
      <p:sp>
        <p:nvSpPr>
          <p:cNvPr id="11" name="Chevron 10"/>
          <p:cNvSpPr/>
          <p:nvPr/>
        </p:nvSpPr>
        <p:spPr>
          <a:xfrm rot="10800000">
            <a:off x="-609600" y="277914"/>
            <a:ext cx="7643780" cy="1031157"/>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spTree>
    <p:extLst>
      <p:ext uri="{BB962C8B-B14F-4D97-AF65-F5344CB8AC3E}">
        <p14:creationId xmlns:p14="http://schemas.microsoft.com/office/powerpoint/2010/main" val="2899564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par>
                          <p:cTn id="14" fill="hold">
                            <p:stCondLst>
                              <p:cond delay="1500"/>
                            </p:stCondLst>
                            <p:childTnLst>
                              <p:par>
                                <p:cTn id="15" presetID="5"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par>
                          <p:cTn id="18" fill="hold">
                            <p:stCondLst>
                              <p:cond delay="2000"/>
                            </p:stCondLst>
                            <p:childTnLst>
                              <p:par>
                                <p:cTn id="19" presetID="5"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6" y="492843"/>
            <a:ext cx="6347713" cy="1297354"/>
          </a:xfrm>
        </p:spPr>
        <p:txBody>
          <a:bodyPr>
            <a:normAutofit/>
          </a:bodyPr>
          <a:lstStyle/>
          <a:p>
            <a:r>
              <a:rPr lang="en-US" sz="5400" dirty="0" smtClean="0"/>
              <a:t>Project Cost</a:t>
            </a:r>
            <a:endParaRPr lang="en-US" sz="5400" dirty="0"/>
          </a:p>
        </p:txBody>
      </p:sp>
      <p:sp>
        <p:nvSpPr>
          <p:cNvPr id="3" name="Text Placeholder 2"/>
          <p:cNvSpPr>
            <a:spLocks noGrp="1"/>
          </p:cNvSpPr>
          <p:nvPr>
            <p:ph type="body" sz="quarter" idx="10"/>
          </p:nvPr>
        </p:nvSpPr>
        <p:spPr>
          <a:xfrm>
            <a:off x="152400" y="2296258"/>
            <a:ext cx="7391400" cy="4114800"/>
          </a:xfrm>
        </p:spPr>
        <p:txBody>
          <a:bodyPr>
            <a:normAutofit lnSpcReduction="10000"/>
          </a:bodyPr>
          <a:lstStyle/>
          <a:p>
            <a:r>
              <a:rPr lang="en-US" sz="2400" dirty="0"/>
              <a:t>About Rs. 35 billion(Rs. 3500 crore) was spent on Aadhar program from the beginning (January-2009) till September 2013</a:t>
            </a:r>
            <a:r>
              <a:rPr lang="en-US" sz="2400" dirty="0" smtClean="0"/>
              <a:t>.</a:t>
            </a:r>
          </a:p>
          <a:p>
            <a:pPr marL="0" indent="0">
              <a:buNone/>
            </a:pPr>
            <a:endParaRPr lang="en-US" sz="2400" dirty="0"/>
          </a:p>
          <a:p>
            <a:r>
              <a:rPr lang="en-US" sz="2400" dirty="0"/>
              <a:t>Budget allocated by Govt. for UID </a:t>
            </a:r>
            <a:r>
              <a:rPr lang="en-US" sz="2400" dirty="0" smtClean="0"/>
              <a:t>P</a:t>
            </a:r>
            <a:r>
              <a:rPr lang="en-US" sz="2400" dirty="0"/>
              <a:t>roject- </a:t>
            </a:r>
            <a:endParaRPr lang="en-US" sz="2400" dirty="0" smtClean="0"/>
          </a:p>
          <a:p>
            <a:pPr marL="0" indent="0">
              <a:buNone/>
            </a:pPr>
            <a:r>
              <a:rPr lang="en-US" sz="2400" dirty="0"/>
              <a:t> </a:t>
            </a:r>
            <a:r>
              <a:rPr lang="en-US" sz="2400" dirty="0" smtClean="0"/>
              <a:t>     Year </a:t>
            </a:r>
            <a:r>
              <a:rPr lang="en-US" sz="2400" dirty="0">
                <a:solidFill>
                  <a:srgbClr val="FF0000"/>
                </a:solidFill>
              </a:rPr>
              <a:t>2013-2014  -  1550 Cr</a:t>
            </a:r>
            <a:r>
              <a:rPr lang="en-US" sz="2400" dirty="0"/>
              <a:t>.                             </a:t>
            </a:r>
          </a:p>
          <a:p>
            <a:pPr marL="137160" indent="0">
              <a:buNone/>
            </a:pPr>
            <a:r>
              <a:rPr lang="en-US" sz="2400" dirty="0"/>
              <a:t>   </a:t>
            </a:r>
            <a:r>
              <a:rPr lang="en-US" sz="2400" dirty="0" smtClean="0"/>
              <a:t>  </a:t>
            </a:r>
            <a:r>
              <a:rPr lang="en-US" sz="2400" dirty="0"/>
              <a:t>Year </a:t>
            </a:r>
            <a:r>
              <a:rPr lang="en-US" sz="2400" dirty="0">
                <a:solidFill>
                  <a:srgbClr val="FF0000"/>
                </a:solidFill>
              </a:rPr>
              <a:t>2014-2015  -  2039 Cr</a:t>
            </a:r>
            <a:r>
              <a:rPr lang="en-US" sz="2400" dirty="0"/>
              <a:t>.   </a:t>
            </a:r>
          </a:p>
          <a:p>
            <a:pPr marL="0" indent="0">
              <a:buNone/>
            </a:pPr>
            <a:endParaRPr lang="en-US" dirty="0" smtClean="0"/>
          </a:p>
          <a:p>
            <a:pPr marL="0" indent="0">
              <a:buNone/>
            </a:pPr>
            <a:endParaRPr lang="en-US" sz="2800" dirty="0" smtClean="0">
              <a:solidFill>
                <a:schemeClr val="tx2">
                  <a:lumMod val="60000"/>
                  <a:lumOff val="40000"/>
                </a:schemeClr>
              </a:solidFill>
            </a:endParaRPr>
          </a:p>
          <a:p>
            <a:pPr marL="0" indent="0">
              <a:buNone/>
            </a:pPr>
            <a:r>
              <a:rPr lang="en-US" sz="2800" dirty="0" smtClean="0">
                <a:solidFill>
                  <a:schemeClr val="tx2">
                    <a:lumMod val="60000"/>
                    <a:lumOff val="40000"/>
                  </a:schemeClr>
                </a:solidFill>
              </a:rPr>
              <a:t>  </a:t>
            </a:r>
            <a:r>
              <a:rPr lang="en-US" sz="2800" dirty="0" smtClean="0">
                <a:solidFill>
                  <a:srgbClr val="00B050"/>
                </a:solidFill>
              </a:rPr>
              <a:t>Source</a:t>
            </a:r>
            <a:r>
              <a:rPr lang="en-US" sz="2800" dirty="0">
                <a:solidFill>
                  <a:srgbClr val="00B050"/>
                </a:solidFill>
              </a:rPr>
              <a:t>: www.thehindubusinessline.com</a:t>
            </a:r>
          </a:p>
          <a:p>
            <a:pPr marL="0" indent="0">
              <a:buNone/>
            </a:pPr>
            <a:endParaRPr lang="en-US" dirty="0"/>
          </a:p>
        </p:txBody>
      </p:sp>
      <p:pic>
        <p:nvPicPr>
          <p:cNvPr id="5" name="Picture 4"/>
          <p:cNvPicPr>
            <a:picLocks noChangeAspect="1"/>
          </p:cNvPicPr>
          <p:nvPr/>
        </p:nvPicPr>
        <p:blipFill>
          <a:blip r:embed="rId2"/>
          <a:stretch>
            <a:fillRect/>
          </a:stretch>
        </p:blipFill>
        <p:spPr>
          <a:xfrm>
            <a:off x="5105400" y="149683"/>
            <a:ext cx="1905000" cy="122091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872" y="6381750"/>
            <a:ext cx="4215499" cy="476250"/>
          </a:xfrm>
          <a:prstGeom prst="rect">
            <a:avLst/>
          </a:prstGeom>
        </p:spPr>
      </p:pic>
      <p:sp>
        <p:nvSpPr>
          <p:cNvPr id="7" name="Chevron 6"/>
          <p:cNvSpPr/>
          <p:nvPr/>
        </p:nvSpPr>
        <p:spPr>
          <a:xfrm rot="10800000">
            <a:off x="-633380" y="492842"/>
            <a:ext cx="5433980" cy="1031157"/>
          </a:xfrm>
          <a:prstGeom prst="chevron">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345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250"/>
                                        <p:tgtEl>
                                          <p:spTgt spid="3">
                                            <p:txEl>
                                              <p:pRg st="0" end="0"/>
                                            </p:txEl>
                                          </p:spTgt>
                                        </p:tgtEl>
                                      </p:cBhvr>
                                    </p:animEffect>
                                  </p:childTnLst>
                                </p:cTn>
                              </p:par>
                            </p:childTnLst>
                          </p:cTn>
                        </p:par>
                        <p:par>
                          <p:cTn id="10" fill="hold">
                            <p:stCondLst>
                              <p:cond delay="1250"/>
                            </p:stCondLst>
                            <p:childTnLst>
                              <p:par>
                                <p:cTn id="11" presetID="53" presetClass="entr" presetSubtype="16"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25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5" dur="1250"/>
                                        <p:tgtEl>
                                          <p:spTgt spid="3">
                                            <p:txEl>
                                              <p:pRg st="2" end="2"/>
                                            </p:txEl>
                                          </p:spTgt>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25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1250"/>
                                        <p:tgtEl>
                                          <p:spTgt spid="3">
                                            <p:txEl>
                                              <p:pRg st="3" end="3"/>
                                            </p:txEl>
                                          </p:spTgt>
                                        </p:tgtEl>
                                      </p:cBhvr>
                                    </p:animEffect>
                                  </p:childTnLst>
                                </p:cTn>
                              </p:par>
                            </p:childTnLst>
                          </p:cTn>
                        </p:par>
                        <p:par>
                          <p:cTn id="22" fill="hold">
                            <p:stCondLst>
                              <p:cond delay="375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25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1250"/>
                                        <p:tgtEl>
                                          <p:spTgt spid="3">
                                            <p:txEl>
                                              <p:pRg st="4" end="4"/>
                                            </p:txEl>
                                          </p:spTgt>
                                        </p:tgtEl>
                                      </p:cBhvr>
                                    </p:animEffect>
                                  </p:childTnLst>
                                </p:cTn>
                              </p:par>
                            </p:childTnLst>
                          </p:cTn>
                        </p:par>
                        <p:par>
                          <p:cTn id="28" fill="hold">
                            <p:stCondLst>
                              <p:cond delay="5000"/>
                            </p:stCondLst>
                            <p:childTnLst>
                              <p:par>
                                <p:cTn id="29" presetID="53" presetClass="entr" presetSubtype="16"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125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125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3" dur="1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87194626"/>
              </p:ext>
            </p:extLst>
          </p:nvPr>
        </p:nvGraphicFramePr>
        <p:xfrm>
          <a:off x="914400" y="2133601"/>
          <a:ext cx="7315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11057227"/>
              </p:ext>
            </p:extLst>
          </p:nvPr>
        </p:nvGraphicFramePr>
        <p:xfrm>
          <a:off x="1371600" y="381000"/>
          <a:ext cx="62484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1000" y="6381750"/>
            <a:ext cx="4215499" cy="476250"/>
          </a:xfrm>
          <a:prstGeom prst="rect">
            <a:avLst/>
          </a:prstGeom>
        </p:spPr>
      </p:pic>
      <p:pic>
        <p:nvPicPr>
          <p:cNvPr id="8" name="Picture 7"/>
          <p:cNvPicPr>
            <a:picLocks noChangeAspect="1"/>
          </p:cNvPicPr>
          <p:nvPr/>
        </p:nvPicPr>
        <p:blipFill>
          <a:blip r:embed="rId13"/>
          <a:stretch>
            <a:fillRect/>
          </a:stretch>
        </p:blipFill>
        <p:spPr>
          <a:xfrm>
            <a:off x="-2275" y="817772"/>
            <a:ext cx="1371600" cy="879055"/>
          </a:xfrm>
          <a:prstGeom prst="rect">
            <a:avLst/>
          </a:prstGeom>
        </p:spPr>
      </p:pic>
    </p:spTree>
    <p:extLst>
      <p:ext uri="{BB962C8B-B14F-4D97-AF65-F5344CB8AC3E}">
        <p14:creationId xmlns:p14="http://schemas.microsoft.com/office/powerpoint/2010/main" val="21740176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90767"/>
            <a:ext cx="4114800" cy="3785652"/>
          </a:xfrm>
          <a:prstGeom prst="rect">
            <a:avLst/>
          </a:prstGeom>
        </p:spPr>
        <p:txBody>
          <a:bodyPr wrap="square">
            <a:spAutoFit/>
          </a:bodyPr>
          <a:lstStyle/>
          <a:p>
            <a:pPr marL="457200" indent="-457200">
              <a:buFont typeface="Wingdings" panose="05000000000000000000" pitchFamily="2" charset="2"/>
              <a:buChar char="q"/>
            </a:pPr>
            <a:r>
              <a:rPr lang="en-IN" sz="2400" dirty="0">
                <a:latin typeface="Cambria" pitchFamily="18" charset="0"/>
              </a:rPr>
              <a:t>Ensures one beneficiary has one number across subsidy programs.[</a:t>
            </a:r>
            <a:r>
              <a:rPr lang="en-IN" sz="2400" dirty="0" smtClean="0">
                <a:latin typeface="Cambria" pitchFamily="18" charset="0"/>
              </a:rPr>
              <a:t>EFFICIENCY]</a:t>
            </a:r>
            <a:endParaRPr lang="en-IN" sz="2400" dirty="0">
              <a:latin typeface="Cambria" pitchFamily="18" charset="0"/>
            </a:endParaRPr>
          </a:p>
          <a:p>
            <a:pPr marL="457200" indent="-457200">
              <a:buFont typeface="Wingdings" panose="05000000000000000000" pitchFamily="2" charset="2"/>
              <a:buChar char="q"/>
            </a:pPr>
            <a:r>
              <a:rPr lang="en-IN" sz="2400" dirty="0" smtClean="0">
                <a:latin typeface="Cambria" pitchFamily="18" charset="0"/>
              </a:rPr>
              <a:t>Enables </a:t>
            </a:r>
            <a:r>
              <a:rPr lang="en-IN" sz="2400" dirty="0">
                <a:latin typeface="Cambria" pitchFamily="18" charset="0"/>
              </a:rPr>
              <a:t>real-time authentication of identity at the time of subsidy delivery.[</a:t>
            </a:r>
            <a:r>
              <a:rPr lang="en-IN" sz="2400" dirty="0" smtClean="0">
                <a:latin typeface="Cambria" pitchFamily="18" charset="0"/>
              </a:rPr>
              <a:t>Transparency]</a:t>
            </a:r>
            <a:endParaRPr lang="en-IN" sz="2400" dirty="0">
              <a:latin typeface="Cambria" pitchFamily="18" charset="0"/>
            </a:endParaRPr>
          </a:p>
          <a:p>
            <a:pPr marL="457200" indent="-457200">
              <a:buFont typeface="Wingdings" panose="05000000000000000000" pitchFamily="2" charset="2"/>
              <a:buChar char="q"/>
            </a:pPr>
            <a:r>
              <a:rPr lang="en-IN" sz="2400" dirty="0">
                <a:latin typeface="Cambria" pitchFamily="18" charset="0"/>
              </a:rPr>
              <a:t>Fully electronic service delivery</a:t>
            </a:r>
            <a:r>
              <a:rPr lang="en-IN" sz="2400" dirty="0" smtClean="0">
                <a:latin typeface="Cambria" pitchFamily="18" charset="0"/>
              </a:rPr>
              <a:t>.</a:t>
            </a:r>
            <a:endParaRPr lang="en-IN" sz="2400" dirty="0">
              <a:latin typeface="Cambria"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4311647"/>
            <a:ext cx="3878239" cy="2144967"/>
          </a:xfrm>
          <a:prstGeom prst="rect">
            <a:avLst/>
          </a:prstGeom>
        </p:spPr>
      </p:pic>
      <p:sp>
        <p:nvSpPr>
          <p:cNvPr id="4" name="Rectangle 3"/>
          <p:cNvSpPr/>
          <p:nvPr/>
        </p:nvSpPr>
        <p:spPr>
          <a:xfrm>
            <a:off x="35257" y="3940803"/>
            <a:ext cx="5150892" cy="2308324"/>
          </a:xfrm>
          <a:prstGeom prst="rect">
            <a:avLst/>
          </a:prstGeom>
        </p:spPr>
        <p:txBody>
          <a:bodyPr wrap="square">
            <a:spAutoFit/>
          </a:bodyPr>
          <a:lstStyle/>
          <a:p>
            <a:pPr marL="457200" indent="-457200">
              <a:buFont typeface="Wingdings" panose="05000000000000000000" pitchFamily="2" charset="2"/>
              <a:buChar char="q"/>
            </a:pPr>
            <a:r>
              <a:rPr lang="en-IN" sz="2400" dirty="0">
                <a:latin typeface="Cambria" pitchFamily="18" charset="0"/>
              </a:rPr>
              <a:t>Enables delivery of welfare benefits and subsidies through direct transfers into </a:t>
            </a:r>
            <a:r>
              <a:rPr lang="en-IN" sz="2400" dirty="0" err="1">
                <a:solidFill>
                  <a:srgbClr val="FF0000"/>
                </a:solidFill>
                <a:latin typeface="Cambria" pitchFamily="18" charset="0"/>
              </a:rPr>
              <a:t>Aadhaar</a:t>
            </a:r>
            <a:r>
              <a:rPr lang="en-IN" sz="2400" dirty="0">
                <a:solidFill>
                  <a:srgbClr val="FF0000"/>
                </a:solidFill>
                <a:latin typeface="Cambria" pitchFamily="18" charset="0"/>
              </a:rPr>
              <a:t> enabled Bank Accounts (AEBA) </a:t>
            </a:r>
            <a:r>
              <a:rPr lang="en-IN" sz="2400" dirty="0">
                <a:latin typeface="Cambria" pitchFamily="18" charset="0"/>
              </a:rPr>
              <a:t>using the </a:t>
            </a:r>
            <a:r>
              <a:rPr lang="en-IN" sz="2400" dirty="0" err="1">
                <a:latin typeface="Cambria" pitchFamily="18" charset="0"/>
              </a:rPr>
              <a:t>Aadhaar</a:t>
            </a:r>
            <a:r>
              <a:rPr lang="en-IN" sz="2400" dirty="0">
                <a:latin typeface="Cambria" pitchFamily="18" charset="0"/>
              </a:rPr>
              <a:t> Payments Bridge.[DELIVERY]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13" y="610386"/>
            <a:ext cx="3100387" cy="25138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53" y="6337837"/>
            <a:ext cx="4215499" cy="476250"/>
          </a:xfrm>
          <a:prstGeom prst="rect">
            <a:avLst/>
          </a:prstGeom>
        </p:spPr>
      </p:pic>
    </p:spTree>
    <p:extLst>
      <p:ext uri="{BB962C8B-B14F-4D97-AF65-F5344CB8AC3E}">
        <p14:creationId xmlns:p14="http://schemas.microsoft.com/office/powerpoint/2010/main" val="2127211913"/>
      </p:ext>
    </p:extLst>
  </p:cSld>
  <p:clrMapOvr>
    <a:masterClrMapping/>
  </p:clrMapOvr>
  <mc:AlternateContent xmlns:mc="http://schemas.openxmlformats.org/markup-compatibility/2006" xmlns:p14="http://schemas.microsoft.com/office/powerpoint/2010/main">
    <mc:Choice Requires="p14">
      <p:transition spd="slow" p14:dur="1200" advClick="0">
        <p14:prism dir="u"/>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6"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par>
                          <p:cTn id="20" fill="hold">
                            <p:stCondLst>
                              <p:cond delay="4000"/>
                            </p:stCondLst>
                            <p:childTnLst>
                              <p:par>
                                <p:cTn id="21" presetID="6"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ircle(in)">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ribbons design)</Template>
  <TotalTime>1928</TotalTime>
  <Words>1116</Words>
  <Application>Microsoft Office PowerPoint</Application>
  <PresentationFormat>On-screen Show (4:3)</PresentationFormat>
  <Paragraphs>124</Paragraphs>
  <Slides>23</Slides>
  <Notes>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23</vt:i4>
      </vt:variant>
    </vt:vector>
  </HeadingPairs>
  <TitlesOfParts>
    <vt:vector size="38" baseType="lpstr">
      <vt:lpstr>Adobe Heiti Std R</vt:lpstr>
      <vt:lpstr>Adobe Garamond Pro Bold</vt:lpstr>
      <vt:lpstr>Adobe Hebrew</vt:lpstr>
      <vt:lpstr>Alegreya</vt:lpstr>
      <vt:lpstr>Arial</vt:lpstr>
      <vt:lpstr>Calibri</vt:lpstr>
      <vt:lpstr>Calisto MT</vt:lpstr>
      <vt:lpstr>Cambria</vt:lpstr>
      <vt:lpstr>Courier New</vt:lpstr>
      <vt:lpstr>Trebuchet MS</vt:lpstr>
      <vt:lpstr>Wingdings</vt:lpstr>
      <vt:lpstr>Wingdings 3</vt:lpstr>
      <vt:lpstr>Blue Segoe 4-3 template-template_April-17-2007</vt:lpstr>
      <vt:lpstr>White with Courier font for code slides</vt:lpstr>
      <vt:lpstr>Facet</vt:lpstr>
      <vt:lpstr>UIDAI  PROJECT</vt:lpstr>
      <vt:lpstr>UIDAI</vt:lpstr>
      <vt:lpstr>Introduction :</vt:lpstr>
      <vt:lpstr>Need for UID :</vt:lpstr>
      <vt:lpstr>First Chairman of UIDAI Project</vt:lpstr>
      <vt:lpstr>PowerPoint Presentation</vt:lpstr>
      <vt:lpstr>Project Cost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BHIM  (Bharat Interface for Money)</vt:lpstr>
      <vt:lpstr>AADHAR Enabled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UIDAI  PROJECT  Use of Technology in increasing        Efficiency ,Transparency  and  Delivery   </dc:title>
  <dc:creator>shashank goyal</dc:creator>
  <cp:keywords/>
  <cp:lastModifiedBy>shashank goyal</cp:lastModifiedBy>
  <cp:revision>126</cp:revision>
  <dcterms:created xsi:type="dcterms:W3CDTF">2017-03-28T11:40:15Z</dcterms:created>
  <dcterms:modified xsi:type="dcterms:W3CDTF">2017-04-02T17:15:35Z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