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jpeg"/>
  <Override PartName="/ppt/media/image7.jpg" ContentType="image/jpeg"/>
  <Override PartName="/ppt/media/image8.jpg" ContentType="image/jpeg"/>
  <Override PartName="/ppt/media/image9.jpg" ContentType="image/jpeg"/>
  <Override PartName="/ppt/media/image12.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B919"/>
    <a:srgbClr val="71C71B"/>
    <a:srgbClr val="090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4660"/>
  </p:normalViewPr>
  <p:slideViewPr>
    <p:cSldViewPr>
      <p:cViewPr varScale="1">
        <p:scale>
          <a:sx n="69" d="100"/>
          <a:sy n="69" d="100"/>
        </p:scale>
        <p:origin x="-8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C9625-F8BE-452A-8004-A4551450260C}" type="datetimeFigureOut">
              <a:rPr lang="en-US" smtClean="0"/>
              <a:t>06/03/2017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86C44-A700-4073-AFE3-00EEED14A00F}" type="slidenum">
              <a:rPr lang="en-US" smtClean="0"/>
              <a:t>‹#›</a:t>
            </a:fld>
            <a:endParaRPr lang="en-US" dirty="0"/>
          </a:p>
        </p:txBody>
      </p:sp>
    </p:spTree>
    <p:extLst>
      <p:ext uri="{BB962C8B-B14F-4D97-AF65-F5344CB8AC3E}">
        <p14:creationId xmlns:p14="http://schemas.microsoft.com/office/powerpoint/2010/main" val="11708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7" y="3550127"/>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5" y="3550127"/>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06/03/2017</a:t>
            </a:fld>
            <a:endParaRPr lang="en-US" dirty="0"/>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5"/>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3"/>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3" name="Text Placeholder 2"/>
          <p:cNvSpPr>
            <a:spLocks noGrp="1"/>
          </p:cNvSpPr>
          <p:nvPr>
            <p:ph type="body" idx="1"/>
          </p:nvPr>
        </p:nvSpPr>
        <p:spPr>
          <a:xfrm>
            <a:off x="457201"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1"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20"/>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20"/>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06/03/2017</a:t>
            </a:fld>
            <a:endParaRPr lang="en-US" dirty="0"/>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06/03/2017</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1"/>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06/03/2017</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6127" y="762000"/>
            <a:ext cx="6477000" cy="5693866"/>
          </a:xfrm>
          <a:prstGeom prst="rect">
            <a:avLst/>
          </a:prstGeom>
          <a:noFill/>
        </p:spPr>
        <p:txBody>
          <a:bodyPr wrap="square" rtlCol="0">
            <a:spAutoFit/>
          </a:bodyPr>
          <a:lstStyle/>
          <a:p>
            <a:pPr algn="ctr"/>
            <a:endParaRPr lang="en-IN" sz="4000" b="1" dirty="0" smtClean="0">
              <a:solidFill>
                <a:schemeClr val="accent5">
                  <a:lumMod val="50000"/>
                </a:schemeClr>
              </a:solidFill>
            </a:endParaRPr>
          </a:p>
          <a:p>
            <a:pPr algn="ctr"/>
            <a:r>
              <a:rPr lang="en-IN" sz="4000" b="1" dirty="0" smtClean="0">
                <a:solidFill>
                  <a:schemeClr val="accent5">
                    <a:lumMod val="50000"/>
                  </a:schemeClr>
                </a:solidFill>
              </a:rPr>
              <a:t>THE </a:t>
            </a:r>
            <a:r>
              <a:rPr lang="en-IN" sz="4000" b="1" dirty="0">
                <a:solidFill>
                  <a:schemeClr val="accent5">
                    <a:lumMod val="50000"/>
                  </a:schemeClr>
                </a:solidFill>
              </a:rPr>
              <a:t>IMPACT OF NEW ECONOMIC REGIME IN </a:t>
            </a:r>
            <a:r>
              <a:rPr lang="en-IN" sz="4000" b="1" dirty="0" smtClean="0">
                <a:solidFill>
                  <a:schemeClr val="accent5">
                    <a:lumMod val="50000"/>
                  </a:schemeClr>
                </a:solidFill>
              </a:rPr>
              <a:t>      INDIA     </a:t>
            </a:r>
          </a:p>
          <a:p>
            <a:pPr algn="ctr"/>
            <a:r>
              <a:rPr lang="en-IN" sz="4000" b="1" dirty="0" smtClean="0">
                <a:solidFill>
                  <a:schemeClr val="accent5">
                    <a:lumMod val="50000"/>
                  </a:schemeClr>
                </a:solidFill>
              </a:rPr>
              <a:t>                                      </a:t>
            </a:r>
            <a:endParaRPr lang="en-IN" sz="4000" b="1" dirty="0" smtClean="0">
              <a:solidFill>
                <a:schemeClr val="accent5">
                  <a:lumMod val="50000"/>
                </a:schemeClr>
              </a:solidFill>
            </a:endParaRPr>
          </a:p>
          <a:p>
            <a:pPr algn="ctr"/>
            <a:r>
              <a:rPr lang="en-IN" sz="4000" b="1" dirty="0" smtClean="0">
                <a:solidFill>
                  <a:schemeClr val="accent5">
                    <a:lumMod val="50000"/>
                  </a:schemeClr>
                </a:solidFill>
              </a:rPr>
              <a:t>NEW ECONOMIC POLICY (1991)</a:t>
            </a:r>
            <a:endParaRPr lang="en-IN" sz="2400" b="1" dirty="0">
              <a:solidFill>
                <a:schemeClr val="accent5">
                  <a:lumMod val="50000"/>
                </a:schemeClr>
              </a:solidFill>
            </a:endParaRPr>
          </a:p>
          <a:p>
            <a:pPr algn="ctr">
              <a:lnSpc>
                <a:spcPct val="150000"/>
              </a:lnSpc>
            </a:pPr>
            <a:r>
              <a:rPr lang="en-IN" sz="2400" b="1" dirty="0" smtClean="0">
                <a:solidFill>
                  <a:schemeClr val="accent5">
                    <a:lumMod val="50000"/>
                  </a:schemeClr>
                </a:solidFill>
              </a:rPr>
              <a:t>By:</a:t>
            </a:r>
          </a:p>
          <a:p>
            <a:pPr algn="ctr"/>
            <a:r>
              <a:rPr lang="en-IN" sz="2400" b="1" dirty="0" smtClean="0">
                <a:solidFill>
                  <a:schemeClr val="accent5">
                    <a:lumMod val="50000"/>
                  </a:schemeClr>
                </a:solidFill>
              </a:rPr>
              <a:t>Rishabh Mittal (2015ucp1715)</a:t>
            </a:r>
          </a:p>
          <a:p>
            <a:pPr algn="ctr"/>
            <a:r>
              <a:rPr lang="en-IN" sz="2400" b="1" dirty="0" smtClean="0">
                <a:solidFill>
                  <a:schemeClr val="accent5">
                    <a:lumMod val="50000"/>
                  </a:schemeClr>
                </a:solidFill>
              </a:rPr>
              <a:t>Siddhartha Singh (2015ucp1773)</a:t>
            </a:r>
          </a:p>
        </p:txBody>
      </p:sp>
    </p:spTree>
    <p:extLst>
      <p:ext uri="{BB962C8B-B14F-4D97-AF65-F5344CB8AC3E}">
        <p14:creationId xmlns:p14="http://schemas.microsoft.com/office/powerpoint/2010/main" val="2540089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86213"/>
            <a:ext cx="8305800" cy="707886"/>
          </a:xfrm>
          <a:prstGeom prst="rect">
            <a:avLst/>
          </a:prstGeom>
          <a:noFill/>
        </p:spPr>
        <p:txBody>
          <a:bodyPr wrap="square" rtlCol="0">
            <a:spAutoFit/>
          </a:bodyPr>
          <a:lstStyle/>
          <a:p>
            <a:pPr algn="ctr"/>
            <a:r>
              <a:rPr lang="en-US" sz="4000" b="1" dirty="0" smtClean="0">
                <a:solidFill>
                  <a:schemeClr val="accent5">
                    <a:lumMod val="50000"/>
                  </a:schemeClr>
                </a:solidFill>
              </a:rPr>
              <a:t>PRIVATISATION</a:t>
            </a:r>
            <a:endParaRPr lang="en-US" sz="4000" b="1" dirty="0">
              <a:solidFill>
                <a:schemeClr val="accent5">
                  <a:lumMod val="50000"/>
                </a:schemeClr>
              </a:solidFill>
            </a:endParaRPr>
          </a:p>
        </p:txBody>
      </p:sp>
      <p:sp>
        <p:nvSpPr>
          <p:cNvPr id="3" name="TextBox 2"/>
          <p:cNvSpPr txBox="1"/>
          <p:nvPr/>
        </p:nvSpPr>
        <p:spPr>
          <a:xfrm>
            <a:off x="838200" y="1221808"/>
            <a:ext cx="7543800" cy="8402300"/>
          </a:xfrm>
          <a:prstGeom prst="rect">
            <a:avLst/>
          </a:prstGeom>
          <a:noFill/>
        </p:spPr>
        <p:txBody>
          <a:bodyPr wrap="square" rtlCol="0">
            <a:spAutoFit/>
          </a:bodyPr>
          <a:lstStyle/>
          <a:p>
            <a:pPr marL="285750" indent="-285750">
              <a:lnSpc>
                <a:spcPct val="150000"/>
              </a:lnSpc>
              <a:buFont typeface="Arial" pitchFamily="34" charset="0"/>
              <a:buChar char="•"/>
            </a:pPr>
            <a:r>
              <a:rPr lang="en-US" dirty="0"/>
              <a:t> </a:t>
            </a:r>
            <a:r>
              <a:rPr lang="en-US" sz="2400" dirty="0"/>
              <a:t>I</a:t>
            </a:r>
            <a:r>
              <a:rPr lang="en-US" sz="2400" dirty="0" smtClean="0"/>
              <a:t>t </a:t>
            </a:r>
            <a:r>
              <a:rPr lang="en-US" sz="2400" dirty="0"/>
              <a:t>is the process of transferring </a:t>
            </a:r>
            <a:r>
              <a:rPr lang="en-US" sz="2400" b="1" dirty="0"/>
              <a:t>ownership</a:t>
            </a:r>
            <a:r>
              <a:rPr lang="en-US" sz="2400" dirty="0"/>
              <a:t> of a business, enterprise, agency, public service, or public property from the public sector (a government) to the private </a:t>
            </a:r>
            <a:r>
              <a:rPr lang="en-US" sz="2400" dirty="0" smtClean="0"/>
              <a:t>sector.</a:t>
            </a:r>
            <a:endParaRPr lang="en-US" sz="2400" dirty="0"/>
          </a:p>
          <a:p>
            <a:pPr marL="285750" indent="-285750">
              <a:lnSpc>
                <a:spcPct val="150000"/>
              </a:lnSpc>
              <a:buFont typeface="Arial" pitchFamily="34" charset="0"/>
              <a:buChar char="•"/>
            </a:pPr>
            <a:r>
              <a:rPr lang="en-US" sz="2400" dirty="0"/>
              <a:t>T</a:t>
            </a:r>
            <a:r>
              <a:rPr lang="en-US" sz="2400" dirty="0" smtClean="0"/>
              <a:t>he </a:t>
            </a:r>
            <a:r>
              <a:rPr lang="en-US" sz="2400" dirty="0"/>
              <a:t>Govt.’s role is only reduced it does not disappear. </a:t>
            </a:r>
            <a:endParaRPr lang="en-US" sz="2400" dirty="0" smtClean="0"/>
          </a:p>
          <a:p>
            <a:pPr marL="342900" indent="-342900">
              <a:lnSpc>
                <a:spcPct val="150000"/>
              </a:lnSpc>
              <a:buFont typeface="Arial" pitchFamily="34" charset="0"/>
              <a:buChar char="•"/>
            </a:pPr>
            <a:r>
              <a:rPr lang="en-US" sz="2400" dirty="0"/>
              <a:t>To cure problems related to the public sector  </a:t>
            </a:r>
            <a:endParaRPr lang="en-US" sz="2400" dirty="0" smtClean="0"/>
          </a:p>
          <a:p>
            <a:pPr marL="457200" indent="-457200">
              <a:lnSpc>
                <a:spcPct val="150000"/>
              </a:lnSpc>
              <a:buFont typeface="+mj-lt"/>
              <a:buAutoNum type="arabicParenR"/>
            </a:pPr>
            <a:r>
              <a:rPr lang="en-US" sz="2400" dirty="0" smtClean="0"/>
              <a:t>mounting </a:t>
            </a:r>
            <a:r>
              <a:rPr lang="en-US" sz="2400" dirty="0"/>
              <a:t>losses</a:t>
            </a:r>
            <a:r>
              <a:rPr lang="en-US" sz="2400" dirty="0" smtClean="0"/>
              <a:t>,</a:t>
            </a:r>
          </a:p>
          <a:p>
            <a:pPr marL="457200" indent="-457200">
              <a:lnSpc>
                <a:spcPct val="150000"/>
              </a:lnSpc>
              <a:buFont typeface="+mj-lt"/>
              <a:buAutoNum type="arabicParenR"/>
            </a:pPr>
            <a:r>
              <a:rPr lang="en-US" sz="2400" dirty="0" smtClean="0"/>
              <a:t>low </a:t>
            </a:r>
            <a:r>
              <a:rPr lang="en-US" sz="2400" dirty="0"/>
              <a:t>profitability, </a:t>
            </a:r>
            <a:r>
              <a:rPr lang="en-US" sz="2400" dirty="0" smtClean="0"/>
              <a:t>and</a:t>
            </a:r>
          </a:p>
          <a:p>
            <a:pPr marL="457200" indent="-457200">
              <a:lnSpc>
                <a:spcPct val="150000"/>
              </a:lnSpc>
              <a:buFont typeface="+mj-lt"/>
              <a:buAutoNum type="arabicParenR"/>
            </a:pPr>
            <a:r>
              <a:rPr lang="en-US" sz="2400" dirty="0" smtClean="0"/>
              <a:t>underutilization </a:t>
            </a:r>
            <a:r>
              <a:rPr lang="en-US" sz="2400" dirty="0"/>
              <a:t>of </a:t>
            </a:r>
            <a:r>
              <a:rPr lang="en-US" sz="2400" dirty="0" smtClean="0"/>
              <a:t>capacity.</a:t>
            </a:r>
          </a:p>
          <a:p>
            <a:pPr marL="457200" indent="-457200">
              <a:lnSpc>
                <a:spcPct val="150000"/>
              </a:lnSpc>
              <a:buFont typeface="+mj-lt"/>
              <a:buAutoNum type="arabicParenR"/>
            </a:pPr>
            <a:r>
              <a:rPr lang="en-US" sz="2400" dirty="0" smtClean="0"/>
              <a:t>Lack of Competition.</a:t>
            </a:r>
          </a:p>
          <a:p>
            <a:pPr marL="2286000" lvl="4" indent="-457200">
              <a:buFont typeface="+mj-lt"/>
              <a:buAutoNum type="arabicParenR"/>
            </a:pPr>
            <a:endParaRPr lang="en-US" sz="2400" dirty="0"/>
          </a:p>
          <a:p>
            <a:endParaRPr lang="en-US" sz="2400" dirty="0"/>
          </a:p>
          <a:p>
            <a:pPr marL="285750" indent="-285750">
              <a:lnSpc>
                <a:spcPct val="150000"/>
              </a:lnSpc>
              <a:buFont typeface="Arial" pitchFamily="34" charset="0"/>
              <a:buChar char="•"/>
            </a:pPr>
            <a:endParaRPr lang="en-US" sz="2400" dirty="0" smtClean="0"/>
          </a:p>
          <a:p>
            <a:pPr marL="285750" indent="-285750">
              <a:lnSpc>
                <a:spcPct val="150000"/>
              </a:lnSpc>
              <a:buFont typeface="Arial" pitchFamily="34" charset="0"/>
              <a:buChar char="•"/>
            </a:pPr>
            <a:endParaRPr lang="en-US" sz="2400" dirty="0" smtClean="0"/>
          </a:p>
          <a:p>
            <a:pPr marL="285750" indent="-285750">
              <a:buFont typeface="Arial" pitchFamily="34" charset="0"/>
              <a:buChar char="•"/>
            </a:pPr>
            <a:endParaRPr lang="en-US" sz="2400" dirty="0"/>
          </a:p>
          <a:p>
            <a:pPr marL="342900" indent="-342900">
              <a:buFont typeface="Arial" pitchFamily="34" charset="0"/>
              <a:buChar char="•"/>
            </a:pPr>
            <a:endParaRPr lang="en-US" sz="2400" dirty="0" smtClean="0"/>
          </a:p>
          <a:p>
            <a:pPr marL="285750" indent="-285750">
              <a:buFont typeface="Arial" pitchFamily="34" charset="0"/>
              <a:buChar char="•"/>
            </a:pPr>
            <a:endParaRPr lang="en-US" sz="2400" dirty="0" smtClean="0"/>
          </a:p>
          <a:p>
            <a:pPr marL="285750" indent="-285750">
              <a:buFont typeface="Arial" pitchFamily="34" charset="0"/>
              <a:buChar char="•"/>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489" y="4114800"/>
            <a:ext cx="3685309" cy="2297757"/>
          </a:xfrm>
          <a:prstGeom prst="rect">
            <a:avLst/>
          </a:prstGeom>
        </p:spPr>
      </p:pic>
    </p:spTree>
    <p:extLst>
      <p:ext uri="{BB962C8B-B14F-4D97-AF65-F5344CB8AC3E}">
        <p14:creationId xmlns:p14="http://schemas.microsoft.com/office/powerpoint/2010/main" val="411878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81891"/>
            <a:ext cx="8229599" cy="707886"/>
          </a:xfrm>
          <a:prstGeom prst="rect">
            <a:avLst/>
          </a:prstGeom>
          <a:noFill/>
        </p:spPr>
        <p:txBody>
          <a:bodyPr wrap="square" rtlCol="0">
            <a:spAutoFit/>
          </a:bodyPr>
          <a:lstStyle/>
          <a:p>
            <a:pPr algn="ctr"/>
            <a:r>
              <a:rPr lang="en-US" sz="4000" b="1" dirty="0" smtClean="0">
                <a:solidFill>
                  <a:schemeClr val="accent5">
                    <a:lumMod val="50000"/>
                  </a:schemeClr>
                </a:solidFill>
              </a:rPr>
              <a:t>MEASURES ADOPTED</a:t>
            </a:r>
            <a:endParaRPr lang="en-US" sz="4000" b="1" dirty="0">
              <a:solidFill>
                <a:schemeClr val="accent5">
                  <a:lumMod val="50000"/>
                </a:schemeClr>
              </a:solidFill>
            </a:endParaRPr>
          </a:p>
        </p:txBody>
      </p:sp>
      <p:sp>
        <p:nvSpPr>
          <p:cNvPr id="4" name="TextBox 3"/>
          <p:cNvSpPr txBox="1"/>
          <p:nvPr/>
        </p:nvSpPr>
        <p:spPr>
          <a:xfrm>
            <a:off x="990600" y="1345195"/>
            <a:ext cx="7315200" cy="6275051"/>
          </a:xfrm>
          <a:prstGeom prst="rect">
            <a:avLst/>
          </a:prstGeom>
          <a:noFill/>
        </p:spPr>
        <p:txBody>
          <a:bodyPr wrap="square" rtlCol="0">
            <a:spAutoFit/>
          </a:bodyPr>
          <a:lstStyle/>
          <a:p>
            <a:pPr marL="342900" indent="-342900">
              <a:lnSpc>
                <a:spcPct val="150000"/>
              </a:lnSpc>
              <a:buFont typeface="Arial" pitchFamily="34" charset="0"/>
              <a:buChar char="•"/>
            </a:pPr>
            <a:r>
              <a:rPr lang="en-US" sz="2400" b="1" dirty="0"/>
              <a:t>Sale of </a:t>
            </a:r>
            <a:r>
              <a:rPr lang="en-US" sz="2400" b="1" dirty="0" smtClean="0"/>
              <a:t>shares</a:t>
            </a:r>
          </a:p>
          <a:p>
            <a:pPr marL="342900" indent="-342900">
              <a:lnSpc>
                <a:spcPct val="150000"/>
              </a:lnSpc>
              <a:buFont typeface="Arial" pitchFamily="34" charset="0"/>
              <a:buChar char="•"/>
            </a:pPr>
            <a:r>
              <a:rPr lang="en-US" sz="2400" b="1" dirty="0"/>
              <a:t>Disinvestment in </a:t>
            </a:r>
            <a:r>
              <a:rPr lang="en-US" sz="2400" b="1" dirty="0" smtClean="0"/>
              <a:t>PSU’s.</a:t>
            </a:r>
          </a:p>
          <a:p>
            <a:pPr marL="342900" indent="-342900">
              <a:lnSpc>
                <a:spcPct val="150000"/>
              </a:lnSpc>
              <a:buFont typeface="Arial" pitchFamily="34" charset="0"/>
              <a:buChar char="•"/>
            </a:pPr>
            <a:r>
              <a:rPr lang="en-US" sz="2400" b="1" dirty="0" smtClean="0"/>
              <a:t>Minimization </a:t>
            </a:r>
            <a:r>
              <a:rPr lang="en-US" sz="2400" b="1" dirty="0"/>
              <a:t>of Public </a:t>
            </a:r>
            <a:r>
              <a:rPr lang="en-US" sz="2400" b="1" dirty="0" smtClean="0"/>
              <a:t>Sector</a:t>
            </a:r>
            <a:r>
              <a:rPr lang="en-US" sz="2400" dirty="0" smtClean="0"/>
              <a:t>:</a:t>
            </a:r>
          </a:p>
          <a:p>
            <a:pPr fontAlgn="base">
              <a:lnSpc>
                <a:spcPct val="150000"/>
              </a:lnSpc>
            </a:pPr>
            <a:r>
              <a:rPr lang="en-US" sz="2400" dirty="0" smtClean="0"/>
              <a:t>	Number </a:t>
            </a:r>
            <a:r>
              <a:rPr lang="en-US" sz="2400" dirty="0"/>
              <a:t>of industries reserved for public sector </a:t>
            </a:r>
            <a:r>
              <a:rPr lang="en-US" sz="2400" dirty="0" smtClean="0"/>
              <a:t>	was reduced </a:t>
            </a:r>
            <a:r>
              <a:rPr lang="en-US" sz="2400" dirty="0"/>
              <a:t>from 17 to </a:t>
            </a:r>
            <a:r>
              <a:rPr lang="en-US" sz="2400" dirty="0" smtClean="0"/>
              <a:t>4.</a:t>
            </a:r>
            <a:endParaRPr lang="en-US" sz="2400" dirty="0"/>
          </a:p>
          <a:p>
            <a:pPr marL="1828800" lvl="3" indent="-457200" fontAlgn="base">
              <a:lnSpc>
                <a:spcPct val="150000"/>
              </a:lnSpc>
              <a:buFont typeface="+mj-lt"/>
              <a:buAutoNum type="arabicParenR"/>
            </a:pPr>
            <a:r>
              <a:rPr lang="en-US" sz="2400" dirty="0" smtClean="0"/>
              <a:t>Transport </a:t>
            </a:r>
            <a:r>
              <a:rPr lang="en-US" sz="2400" dirty="0"/>
              <a:t>and railway</a:t>
            </a:r>
          </a:p>
          <a:p>
            <a:pPr marL="1828800" lvl="3" indent="-457200" fontAlgn="base">
              <a:lnSpc>
                <a:spcPct val="150000"/>
              </a:lnSpc>
              <a:buFont typeface="+mj-lt"/>
              <a:buAutoNum type="arabicParenR"/>
            </a:pPr>
            <a:r>
              <a:rPr lang="en-US" sz="2400" dirty="0" smtClean="0"/>
              <a:t> </a:t>
            </a:r>
            <a:r>
              <a:rPr lang="en-US" sz="2400" dirty="0"/>
              <a:t>Mining of atomic minerals</a:t>
            </a:r>
          </a:p>
          <a:p>
            <a:pPr marL="1828800" lvl="3" indent="-457200" fontAlgn="base">
              <a:lnSpc>
                <a:spcPct val="150000"/>
              </a:lnSpc>
              <a:buFont typeface="+mj-lt"/>
              <a:buAutoNum type="arabicParenR"/>
            </a:pPr>
            <a:r>
              <a:rPr lang="en-US" sz="2400" dirty="0" smtClean="0"/>
              <a:t> </a:t>
            </a:r>
            <a:r>
              <a:rPr lang="en-US" sz="2400" dirty="0"/>
              <a:t>Atomic energy</a:t>
            </a:r>
          </a:p>
          <a:p>
            <a:pPr marL="1828800" lvl="3" indent="-457200" fontAlgn="base">
              <a:lnSpc>
                <a:spcPct val="150000"/>
              </a:lnSpc>
              <a:buFont typeface="+mj-lt"/>
              <a:buAutoNum type="arabicParenR"/>
            </a:pPr>
            <a:r>
              <a:rPr lang="en-US" sz="2400" dirty="0" smtClean="0"/>
              <a:t> Defense equipment.</a:t>
            </a:r>
          </a:p>
          <a:p>
            <a:pPr lvl="3" fontAlgn="base">
              <a:lnSpc>
                <a:spcPct val="150000"/>
              </a:lnSpc>
            </a:pPr>
            <a:endParaRPr lang="en-US" dirty="0"/>
          </a:p>
          <a:p>
            <a:pPr>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17056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7506542" cy="707886"/>
          </a:xfrm>
          <a:prstGeom prst="rect">
            <a:avLst/>
          </a:prstGeom>
          <a:noFill/>
        </p:spPr>
        <p:txBody>
          <a:bodyPr wrap="none" rtlCol="0">
            <a:spAutoFit/>
          </a:bodyPr>
          <a:lstStyle/>
          <a:p>
            <a:r>
              <a:rPr lang="en-US" sz="4000" b="1" dirty="0">
                <a:solidFill>
                  <a:schemeClr val="accent5">
                    <a:lumMod val="50000"/>
                  </a:schemeClr>
                </a:solidFill>
              </a:rPr>
              <a:t>IMPACTS </a:t>
            </a:r>
            <a:r>
              <a:rPr lang="en-US" sz="4000" b="1" dirty="0" smtClean="0">
                <a:solidFill>
                  <a:schemeClr val="accent5">
                    <a:lumMod val="50000"/>
                  </a:schemeClr>
                </a:solidFill>
              </a:rPr>
              <a:t>OF PRIVATIZATION</a:t>
            </a:r>
            <a:endParaRPr lang="en-US" sz="4000" dirty="0">
              <a:solidFill>
                <a:schemeClr val="accent5">
                  <a:lumMod val="50000"/>
                </a:schemeClr>
              </a:solidFill>
            </a:endParaRPr>
          </a:p>
        </p:txBody>
      </p:sp>
      <p:sp>
        <p:nvSpPr>
          <p:cNvPr id="4" name="TextBox 3"/>
          <p:cNvSpPr txBox="1"/>
          <p:nvPr/>
        </p:nvSpPr>
        <p:spPr>
          <a:xfrm>
            <a:off x="852054" y="1659753"/>
            <a:ext cx="3415145" cy="5755422"/>
          </a:xfrm>
          <a:prstGeom prst="rect">
            <a:avLst/>
          </a:prstGeom>
          <a:noFill/>
        </p:spPr>
        <p:txBody>
          <a:bodyPr wrap="square" rtlCol="0">
            <a:spAutoFit/>
          </a:bodyPr>
          <a:lstStyle/>
          <a:p>
            <a:pPr marL="0" lvl="1"/>
            <a:r>
              <a:rPr lang="en-US" sz="3200" b="1" dirty="0" smtClean="0">
                <a:solidFill>
                  <a:srgbClr val="69B919"/>
                </a:solidFill>
              </a:rPr>
              <a:t>   POSITIVE</a:t>
            </a:r>
          </a:p>
          <a:p>
            <a:pPr marL="342900" lvl="1" indent="-342900">
              <a:buFont typeface="Arial" pitchFamily="34" charset="0"/>
              <a:buChar char="•"/>
            </a:pPr>
            <a:r>
              <a:rPr lang="en-US" sz="2400" dirty="0" smtClean="0">
                <a:solidFill>
                  <a:srgbClr val="69B919"/>
                </a:solidFill>
              </a:rPr>
              <a:t>Reduced the burden on govt.</a:t>
            </a:r>
          </a:p>
          <a:p>
            <a:pPr marL="342900" lvl="1" indent="-342900">
              <a:buFont typeface="Arial" pitchFamily="34" charset="0"/>
              <a:buChar char="•"/>
            </a:pPr>
            <a:r>
              <a:rPr lang="en-US" sz="2400" dirty="0">
                <a:solidFill>
                  <a:srgbClr val="69B919"/>
                </a:solidFill>
              </a:rPr>
              <a:t>Better results in </a:t>
            </a:r>
            <a:r>
              <a:rPr lang="en-US" sz="2400" dirty="0" smtClean="0">
                <a:solidFill>
                  <a:srgbClr val="69B919"/>
                </a:solidFill>
              </a:rPr>
              <a:t>revenues </a:t>
            </a:r>
            <a:r>
              <a:rPr lang="en-US" sz="2400" dirty="0">
                <a:solidFill>
                  <a:srgbClr val="69B919"/>
                </a:solidFill>
              </a:rPr>
              <a:t>and efficiency and productivity</a:t>
            </a:r>
          </a:p>
          <a:p>
            <a:pPr marL="342900" indent="-342900">
              <a:buFont typeface="Arial" pitchFamily="34" charset="0"/>
              <a:buChar char="•"/>
            </a:pPr>
            <a:r>
              <a:rPr lang="en-US" sz="2400" dirty="0" smtClean="0">
                <a:solidFill>
                  <a:srgbClr val="69B919"/>
                </a:solidFill>
              </a:rPr>
              <a:t>Increased competition.</a:t>
            </a:r>
          </a:p>
          <a:p>
            <a:pPr marL="342900" indent="-342900">
              <a:buFont typeface="Arial" pitchFamily="34" charset="0"/>
              <a:buChar char="•"/>
            </a:pPr>
            <a:r>
              <a:rPr lang="en-US" sz="2400" dirty="0" smtClean="0">
                <a:solidFill>
                  <a:srgbClr val="69B919"/>
                </a:solidFill>
              </a:rPr>
              <a:t>More responsive to customer complaints.</a:t>
            </a:r>
          </a:p>
          <a:p>
            <a:pPr marL="342900" indent="-342900">
              <a:buFont typeface="Arial" pitchFamily="34" charset="0"/>
              <a:buChar char="•"/>
            </a:pPr>
            <a:r>
              <a:rPr lang="en-US" sz="2400" dirty="0" smtClean="0">
                <a:solidFill>
                  <a:srgbClr val="69B919"/>
                </a:solidFill>
              </a:rPr>
              <a:t>Removal of political interference.</a:t>
            </a:r>
          </a:p>
          <a:p>
            <a:pPr marL="342900" indent="-342900">
              <a:buFont typeface="Arial" pitchFamily="34" charset="0"/>
              <a:buChar char="•"/>
            </a:pPr>
            <a:endParaRPr lang="en-US" sz="2400" dirty="0" smtClean="0">
              <a:solidFill>
                <a:srgbClr val="69B919"/>
              </a:solidFill>
            </a:endParaRPr>
          </a:p>
          <a:p>
            <a:pPr marL="342900" indent="-342900">
              <a:buFont typeface="Arial" pitchFamily="34" charset="0"/>
              <a:buChar char="•"/>
            </a:pPr>
            <a:endParaRPr lang="en-US" sz="2400" dirty="0" smtClean="0">
              <a:solidFill>
                <a:srgbClr val="69B919"/>
              </a:solidFill>
            </a:endParaRPr>
          </a:p>
          <a:p>
            <a:pPr marL="342900" indent="-342900">
              <a:buFont typeface="Arial" pitchFamily="34" charset="0"/>
              <a:buChar char="•"/>
            </a:pPr>
            <a:endParaRPr lang="en-US" sz="2400" dirty="0" smtClean="0">
              <a:solidFill>
                <a:srgbClr val="69B919"/>
              </a:solidFill>
            </a:endParaRPr>
          </a:p>
          <a:p>
            <a:pPr marL="342900" indent="-342900">
              <a:buFont typeface="Arial" pitchFamily="34" charset="0"/>
              <a:buChar char="•"/>
            </a:pPr>
            <a:endParaRPr lang="en-US" sz="2400" dirty="0">
              <a:solidFill>
                <a:srgbClr val="69B919"/>
              </a:solidFill>
            </a:endParaRPr>
          </a:p>
        </p:txBody>
      </p:sp>
      <p:sp>
        <p:nvSpPr>
          <p:cNvPr id="5" name="TextBox 4"/>
          <p:cNvSpPr txBox="1"/>
          <p:nvPr/>
        </p:nvSpPr>
        <p:spPr>
          <a:xfrm>
            <a:off x="4953000" y="1600200"/>
            <a:ext cx="3391742" cy="4185761"/>
          </a:xfrm>
          <a:prstGeom prst="rect">
            <a:avLst/>
          </a:prstGeom>
          <a:noFill/>
        </p:spPr>
        <p:txBody>
          <a:bodyPr wrap="square" rtlCol="0">
            <a:spAutoFit/>
          </a:bodyPr>
          <a:lstStyle/>
          <a:p>
            <a:r>
              <a:rPr lang="en-US" sz="3200" b="1" dirty="0" smtClean="0">
                <a:solidFill>
                  <a:srgbClr val="FF0000"/>
                </a:solidFill>
              </a:rPr>
              <a:t>    NEGATIVE</a:t>
            </a:r>
          </a:p>
          <a:p>
            <a:pPr marL="342900" indent="-342900">
              <a:buFont typeface="Arial" pitchFamily="34" charset="0"/>
              <a:buChar char="•"/>
            </a:pPr>
            <a:r>
              <a:rPr lang="en-US" sz="2400" dirty="0" smtClean="0">
                <a:solidFill>
                  <a:srgbClr val="FF0000"/>
                </a:solidFill>
              </a:rPr>
              <a:t>Concentration of wealth in few hands.</a:t>
            </a:r>
          </a:p>
          <a:p>
            <a:pPr marL="342900" indent="-342900">
              <a:buFont typeface="Arial" pitchFamily="34" charset="0"/>
              <a:buChar char="•"/>
            </a:pPr>
            <a:r>
              <a:rPr lang="en-US" sz="2400" dirty="0" smtClean="0">
                <a:solidFill>
                  <a:srgbClr val="FF0000"/>
                </a:solidFill>
              </a:rPr>
              <a:t>Unhealthy competition.</a:t>
            </a:r>
          </a:p>
          <a:p>
            <a:pPr marL="342900" indent="-342900">
              <a:buFont typeface="Arial" pitchFamily="34" charset="0"/>
              <a:buChar char="•"/>
            </a:pPr>
            <a:r>
              <a:rPr lang="en-US" sz="2400" dirty="0" smtClean="0">
                <a:solidFill>
                  <a:srgbClr val="FF0000"/>
                </a:solidFill>
              </a:rPr>
              <a:t>More focus </a:t>
            </a:r>
            <a:r>
              <a:rPr lang="en-US" sz="2400" dirty="0">
                <a:solidFill>
                  <a:srgbClr val="FF0000"/>
                </a:solidFill>
              </a:rPr>
              <a:t>on profit maximization and less on social objectives</a:t>
            </a:r>
            <a:r>
              <a:rPr lang="en-US" sz="2400" dirty="0" smtClean="0">
                <a:solidFill>
                  <a:srgbClr val="FF0000"/>
                </a:solidFill>
              </a:rPr>
              <a:t>.</a:t>
            </a:r>
          </a:p>
          <a:p>
            <a:pPr marL="342900" indent="-342900">
              <a:buFont typeface="Arial" pitchFamily="34" charset="0"/>
              <a:buChar char="•"/>
            </a:pPr>
            <a:r>
              <a:rPr lang="en-US" sz="2400" dirty="0">
                <a:solidFill>
                  <a:srgbClr val="FF0000"/>
                </a:solidFill>
              </a:rPr>
              <a:t>L</a:t>
            </a:r>
            <a:r>
              <a:rPr lang="en-US" sz="2400" dirty="0" smtClean="0">
                <a:solidFill>
                  <a:srgbClr val="FF0000"/>
                </a:solidFill>
              </a:rPr>
              <a:t>ack </a:t>
            </a:r>
            <a:r>
              <a:rPr lang="en-US" sz="2400" dirty="0">
                <a:solidFill>
                  <a:srgbClr val="FF0000"/>
                </a:solidFill>
              </a:rPr>
              <a:t>of transparency in private </a:t>
            </a:r>
            <a:r>
              <a:rPr lang="en-US" sz="2400" dirty="0" smtClean="0">
                <a:solidFill>
                  <a:srgbClr val="FF0000"/>
                </a:solidFill>
              </a:rPr>
              <a:t>sector.</a:t>
            </a:r>
            <a:endParaRPr lang="en-US" sz="2400" dirty="0">
              <a:solidFill>
                <a:srgbClr val="FF0000"/>
              </a:solidFill>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064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6032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836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4">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p:cTn id="37"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 calcmode="lin" valueType="num">
                                      <p:cBhvr>
                                        <p:cTn id="45"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46"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47"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48" dur="1000"/>
                                        <p:tgtEl>
                                          <p:spTgt spid="5">
                                            <p:txEl>
                                              <p:pRg st="0" end="0"/>
                                            </p:txEl>
                                          </p:spTgt>
                                        </p:tgtEl>
                                      </p:cBhvr>
                                    </p:animEffect>
                                  </p:childTnLst>
                                </p:cTn>
                              </p:par>
                              <p:par>
                                <p:cTn id="49" presetID="31" presetClass="entr" presetSubtype="0" fill="hold" nodeType="with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 calcmode="lin" valueType="num">
                                      <p:cBhvr>
                                        <p:cTn id="51"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52"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53"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54" dur="1000"/>
                                        <p:tgtEl>
                                          <p:spTgt spid="5">
                                            <p:txEl>
                                              <p:pRg st="1" end="1"/>
                                            </p:txEl>
                                          </p:spTgt>
                                        </p:tgtEl>
                                      </p:cBhvr>
                                    </p:animEffect>
                                  </p:childTnLst>
                                </p:cTn>
                              </p:par>
                              <p:par>
                                <p:cTn id="55" presetID="31" presetClass="entr" presetSubtype="0" fill="hold" nodeType="with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anim calcmode="lin" valueType="num">
                                      <p:cBhvr>
                                        <p:cTn id="57"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58"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59"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60" dur="1000"/>
                                        <p:tgtEl>
                                          <p:spTgt spid="5">
                                            <p:txEl>
                                              <p:pRg st="2" end="2"/>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 calcmode="lin" valueType="num">
                                      <p:cBhvr>
                                        <p:cTn id="63"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64"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65"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66" dur="1000"/>
                                        <p:tgtEl>
                                          <p:spTgt spid="5">
                                            <p:txEl>
                                              <p:pRg st="3" end="3"/>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anim calcmode="lin" valueType="num">
                                      <p:cBhvr>
                                        <p:cTn id="69"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70"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71"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72"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2021"/>
            <a:ext cx="8153400" cy="707886"/>
          </a:xfrm>
          <a:prstGeom prst="rect">
            <a:avLst/>
          </a:prstGeom>
          <a:noFill/>
        </p:spPr>
        <p:txBody>
          <a:bodyPr wrap="square" rtlCol="0">
            <a:spAutoFit/>
          </a:bodyPr>
          <a:lstStyle/>
          <a:p>
            <a:pPr algn="ctr"/>
            <a:r>
              <a:rPr lang="en-US" sz="4000" b="1" dirty="0" smtClean="0">
                <a:solidFill>
                  <a:schemeClr val="accent5">
                    <a:lumMod val="50000"/>
                  </a:schemeClr>
                </a:solidFill>
              </a:rPr>
              <a:t>GLOBALIZATION</a:t>
            </a:r>
            <a:endParaRPr lang="en-US" sz="4000" b="1" dirty="0">
              <a:solidFill>
                <a:schemeClr val="accent5">
                  <a:lumMod val="50000"/>
                </a:schemeClr>
              </a:solidFill>
            </a:endParaRPr>
          </a:p>
        </p:txBody>
      </p:sp>
      <p:sp>
        <p:nvSpPr>
          <p:cNvPr id="3" name="TextBox 2"/>
          <p:cNvSpPr txBox="1"/>
          <p:nvPr/>
        </p:nvSpPr>
        <p:spPr>
          <a:xfrm>
            <a:off x="762000" y="1739900"/>
            <a:ext cx="7239000" cy="4524315"/>
          </a:xfrm>
          <a:prstGeom prst="rect">
            <a:avLst/>
          </a:prstGeom>
          <a:noFill/>
        </p:spPr>
        <p:txBody>
          <a:bodyPr wrap="square" rtlCol="0">
            <a:spAutoFit/>
          </a:bodyPr>
          <a:lstStyle/>
          <a:p>
            <a:pPr marL="342900" indent="-342900">
              <a:buFont typeface="Arial" pitchFamily="34" charset="0"/>
              <a:buChar char="•"/>
            </a:pPr>
            <a:r>
              <a:rPr lang="en-US" sz="2400" dirty="0"/>
              <a:t>Till 1991 Indian government was following strict policies for import and foreign investment such as licensing of imports, tariff, </a:t>
            </a:r>
            <a:r>
              <a:rPr lang="en-US" sz="2400" dirty="0" smtClean="0"/>
              <a:t>restrictions,  which were eased by adopting the policy of GLOBALIZATION .</a:t>
            </a:r>
            <a:endParaRPr lang="en-US" sz="2400" dirty="0"/>
          </a:p>
          <a:p>
            <a:pPr marL="342900" indent="-342900">
              <a:buFont typeface="Arial" pitchFamily="34" charset="0"/>
              <a:buChar char="•"/>
            </a:pPr>
            <a:endParaRPr lang="en-US" sz="2400" dirty="0" smtClean="0"/>
          </a:p>
          <a:p>
            <a:pPr marL="342900" indent="-342900">
              <a:buFont typeface="Arial" pitchFamily="34" charset="0"/>
              <a:buChar char="•"/>
            </a:pPr>
            <a:r>
              <a:rPr lang="en-US" sz="2400" dirty="0" smtClean="0"/>
              <a:t>Globalization </a:t>
            </a:r>
            <a:r>
              <a:rPr lang="en-US" sz="2400" dirty="0"/>
              <a:t>means integration </a:t>
            </a:r>
            <a:endParaRPr lang="en-US" sz="2400" dirty="0" smtClean="0"/>
          </a:p>
          <a:p>
            <a:r>
              <a:rPr lang="en-US" sz="2400" dirty="0" smtClean="0"/>
              <a:t>     of </a:t>
            </a:r>
            <a:r>
              <a:rPr lang="en-US" sz="2400" dirty="0"/>
              <a:t>economies and </a:t>
            </a:r>
            <a:r>
              <a:rPr lang="en-US" sz="2400" dirty="0" smtClean="0"/>
              <a:t>societies</a:t>
            </a:r>
          </a:p>
          <a:p>
            <a:r>
              <a:rPr lang="en-US" sz="2400" dirty="0"/>
              <a:t> </a:t>
            </a:r>
            <a:r>
              <a:rPr lang="en-US" sz="2400" dirty="0" smtClean="0"/>
              <a:t>    through </a:t>
            </a:r>
            <a:r>
              <a:rPr lang="en-US" sz="2400" dirty="0"/>
              <a:t>cross </a:t>
            </a:r>
            <a:r>
              <a:rPr lang="en-US" sz="2400" dirty="0" smtClean="0"/>
              <a:t>country </a:t>
            </a:r>
            <a:endParaRPr lang="en-US" sz="2400" dirty="0"/>
          </a:p>
          <a:p>
            <a:r>
              <a:rPr lang="en-US" sz="2400" dirty="0" smtClean="0"/>
              <a:t>     flows </a:t>
            </a:r>
            <a:r>
              <a:rPr lang="en-US" sz="2400" dirty="0"/>
              <a:t>of information, ideas, </a:t>
            </a:r>
            <a:endParaRPr lang="en-US" sz="2400" dirty="0" smtClean="0"/>
          </a:p>
          <a:p>
            <a:r>
              <a:rPr lang="en-US" sz="2400" dirty="0"/>
              <a:t> </a:t>
            </a:r>
            <a:r>
              <a:rPr lang="en-US" sz="2400" dirty="0" smtClean="0"/>
              <a:t>    technologies</a:t>
            </a:r>
            <a:r>
              <a:rPr lang="en-US" sz="2400" dirty="0"/>
              <a:t>, goods, services, </a:t>
            </a:r>
            <a:endParaRPr lang="en-US" sz="2400" dirty="0" smtClean="0"/>
          </a:p>
          <a:p>
            <a:r>
              <a:rPr lang="en-US" sz="2400" dirty="0"/>
              <a:t> </a:t>
            </a:r>
            <a:r>
              <a:rPr lang="en-US" sz="2400" dirty="0" smtClean="0"/>
              <a:t>    capital</a:t>
            </a:r>
            <a:r>
              <a:rPr lang="en-US" sz="2400" dirty="0"/>
              <a:t>, finance and people</a:t>
            </a:r>
            <a:r>
              <a:rPr lang="en-US" sz="2400" dirty="0" smtClean="0"/>
              <a:t>.</a:t>
            </a:r>
          </a:p>
          <a:p>
            <a:pPr marL="342900" indent="-342900">
              <a:buFont typeface="Arial" pitchFamily="34" charset="0"/>
              <a:buChar char="•"/>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657599"/>
            <a:ext cx="2882900" cy="2162175"/>
          </a:xfrm>
          <a:prstGeom prst="rect">
            <a:avLst/>
          </a:prstGeom>
        </p:spPr>
      </p:pic>
    </p:spTree>
    <p:extLst>
      <p:ext uri="{BB962C8B-B14F-4D97-AF65-F5344CB8AC3E}">
        <p14:creationId xmlns:p14="http://schemas.microsoft.com/office/powerpoint/2010/main" val="132404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457200"/>
            <a:ext cx="5638659" cy="1323439"/>
          </a:xfrm>
          <a:prstGeom prst="rect">
            <a:avLst/>
          </a:prstGeom>
          <a:noFill/>
        </p:spPr>
        <p:txBody>
          <a:bodyPr wrap="none" rtlCol="0">
            <a:spAutoFit/>
          </a:bodyPr>
          <a:lstStyle/>
          <a:p>
            <a:pPr algn="ctr"/>
            <a:r>
              <a:rPr lang="en-US" sz="4000" b="1" dirty="0">
                <a:solidFill>
                  <a:schemeClr val="accent5">
                    <a:lumMod val="50000"/>
                  </a:schemeClr>
                </a:solidFill>
              </a:rPr>
              <a:t>MEASURES ADOPTED</a:t>
            </a:r>
          </a:p>
          <a:p>
            <a:pPr algn="ctr"/>
            <a:endParaRPr lang="en-US" sz="4000" dirty="0"/>
          </a:p>
        </p:txBody>
      </p:sp>
      <p:sp>
        <p:nvSpPr>
          <p:cNvPr id="3" name="TextBox 2"/>
          <p:cNvSpPr txBox="1"/>
          <p:nvPr/>
        </p:nvSpPr>
        <p:spPr>
          <a:xfrm>
            <a:off x="838129" y="1371600"/>
            <a:ext cx="7086600" cy="6186309"/>
          </a:xfrm>
          <a:prstGeom prst="rect">
            <a:avLst/>
          </a:prstGeom>
          <a:noFill/>
        </p:spPr>
        <p:txBody>
          <a:bodyPr wrap="square" rtlCol="0">
            <a:spAutoFit/>
          </a:bodyPr>
          <a:lstStyle/>
          <a:p>
            <a:pPr marL="342900" indent="-342900">
              <a:lnSpc>
                <a:spcPct val="150000"/>
              </a:lnSpc>
              <a:buFont typeface="Arial" pitchFamily="34" charset="0"/>
              <a:buChar char="•"/>
            </a:pPr>
            <a:r>
              <a:rPr lang="en-US" sz="2400" dirty="0"/>
              <a:t>FERA </a:t>
            </a:r>
            <a:r>
              <a:rPr lang="en-US" sz="2400" dirty="0" smtClean="0"/>
              <a:t> (1973) </a:t>
            </a:r>
            <a:r>
              <a:rPr lang="en-US" sz="2400" dirty="0"/>
              <a:t>was scrapped and </a:t>
            </a:r>
            <a:r>
              <a:rPr lang="en-US" sz="2400" dirty="0" smtClean="0"/>
              <a:t>FEMA </a:t>
            </a:r>
            <a:r>
              <a:rPr lang="en-US" sz="2400" dirty="0"/>
              <a:t>was passed </a:t>
            </a:r>
            <a:r>
              <a:rPr lang="en-US" sz="2400" dirty="0" smtClean="0"/>
              <a:t>in 1991 to </a:t>
            </a:r>
            <a:r>
              <a:rPr lang="en-US" sz="2400" dirty="0"/>
              <a:t>facilitate entry of </a:t>
            </a:r>
            <a:r>
              <a:rPr lang="en-US" sz="2400" dirty="0" smtClean="0"/>
              <a:t>MNCs.</a:t>
            </a:r>
          </a:p>
          <a:p>
            <a:pPr marL="342900" indent="-342900">
              <a:lnSpc>
                <a:spcPct val="150000"/>
              </a:lnSpc>
              <a:buFont typeface="Arial" pitchFamily="34" charset="0"/>
              <a:buChar char="•"/>
            </a:pPr>
            <a:r>
              <a:rPr lang="en-US" sz="2400" dirty="0"/>
              <a:t>Import </a:t>
            </a:r>
            <a:r>
              <a:rPr lang="en-US" sz="2400" dirty="0" smtClean="0"/>
              <a:t>liberalization </a:t>
            </a:r>
            <a:r>
              <a:rPr lang="en-US" sz="2400" dirty="0"/>
              <a:t>by reducing import </a:t>
            </a:r>
            <a:r>
              <a:rPr lang="en-US" sz="2400" dirty="0" smtClean="0"/>
              <a:t>duties.</a:t>
            </a:r>
          </a:p>
          <a:p>
            <a:pPr marL="342900" indent="-342900">
              <a:lnSpc>
                <a:spcPct val="150000"/>
              </a:lnSpc>
              <a:buFont typeface="Arial" pitchFamily="34" charset="0"/>
              <a:buChar char="•"/>
            </a:pPr>
            <a:r>
              <a:rPr lang="en-US" sz="2400" dirty="0" smtClean="0"/>
              <a:t>Raising </a:t>
            </a:r>
            <a:r>
              <a:rPr lang="en-US" sz="2400" dirty="0"/>
              <a:t>capital in foreign countries by the GDR route (Global Deposit Receipt</a:t>
            </a:r>
            <a:r>
              <a:rPr lang="en-US" sz="2400" dirty="0" smtClean="0"/>
              <a:t>).</a:t>
            </a:r>
          </a:p>
          <a:p>
            <a:pPr marL="342900" indent="-342900">
              <a:lnSpc>
                <a:spcPct val="150000"/>
              </a:lnSpc>
              <a:buFont typeface="Arial" pitchFamily="34" charset="0"/>
              <a:buChar char="•"/>
            </a:pPr>
            <a:r>
              <a:rPr lang="en-US" sz="2400" dirty="0"/>
              <a:t>Encourage NRIs, Foreign Institutional Investors (FIIs) and MNCs to invest in </a:t>
            </a:r>
            <a:r>
              <a:rPr lang="en-US" sz="2400" dirty="0" smtClean="0"/>
              <a:t>India.</a:t>
            </a:r>
          </a:p>
          <a:p>
            <a:pPr marL="342900" indent="-342900">
              <a:lnSpc>
                <a:spcPct val="150000"/>
              </a:lnSpc>
              <a:buFont typeface="Arial" pitchFamily="34" charset="0"/>
              <a:buChar char="•"/>
            </a:pPr>
            <a:r>
              <a:rPr lang="en-US" sz="2400" dirty="0"/>
              <a:t>Free mobility of managerial personnel and </a:t>
            </a:r>
            <a:r>
              <a:rPr lang="en-US" sz="2400" dirty="0" smtClean="0"/>
              <a:t>entrepreneurs.</a:t>
            </a:r>
          </a:p>
          <a:p>
            <a:pPr marL="342900" indent="-342900">
              <a:buFont typeface="Arial" pitchFamily="34" charset="0"/>
              <a:buChar char="•"/>
            </a:pPr>
            <a:endParaRPr lang="en-US" sz="2400" dirty="0" smtClean="0"/>
          </a:p>
          <a:p>
            <a:pPr marL="342900" indent="-342900">
              <a:buFont typeface="Arial" pitchFamily="34" charset="0"/>
              <a:buChar char="•"/>
            </a:pPr>
            <a:endParaRPr lang="en-US" sz="2400" dirty="0" smtClean="0"/>
          </a:p>
          <a:p>
            <a:pPr marL="342900" indent="-342900">
              <a:buFont typeface="Arial" pitchFamily="34" charset="0"/>
              <a:buChar char="•"/>
            </a:pPr>
            <a:endParaRPr lang="en-US" sz="2400" dirty="0"/>
          </a:p>
        </p:txBody>
      </p:sp>
    </p:spTree>
    <p:extLst>
      <p:ext uri="{BB962C8B-B14F-4D97-AF65-F5344CB8AC3E}">
        <p14:creationId xmlns:p14="http://schemas.microsoft.com/office/powerpoint/2010/main" val="128036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838364" cy="707886"/>
          </a:xfrm>
          <a:prstGeom prst="rect">
            <a:avLst/>
          </a:prstGeom>
          <a:noFill/>
        </p:spPr>
        <p:txBody>
          <a:bodyPr wrap="none" rtlCol="0">
            <a:spAutoFit/>
          </a:bodyPr>
          <a:lstStyle/>
          <a:p>
            <a:r>
              <a:rPr lang="en-US" sz="4000" b="1" dirty="0" smtClean="0">
                <a:solidFill>
                  <a:schemeClr val="accent5">
                    <a:lumMod val="50000"/>
                  </a:schemeClr>
                </a:solidFill>
              </a:rPr>
              <a:t>IMPACTS OF GLOBALIZATION</a:t>
            </a:r>
            <a:endParaRPr lang="en-US" sz="4000" b="1" dirty="0">
              <a:solidFill>
                <a:schemeClr val="accent5">
                  <a:lumMod val="50000"/>
                </a:schemeClr>
              </a:solidFill>
            </a:endParaRPr>
          </a:p>
        </p:txBody>
      </p:sp>
      <p:sp>
        <p:nvSpPr>
          <p:cNvPr id="4" name="TextBox 3"/>
          <p:cNvSpPr txBox="1"/>
          <p:nvPr/>
        </p:nvSpPr>
        <p:spPr>
          <a:xfrm>
            <a:off x="977900" y="1676400"/>
            <a:ext cx="3627082" cy="5293757"/>
          </a:xfrm>
          <a:prstGeom prst="rect">
            <a:avLst/>
          </a:prstGeom>
          <a:noFill/>
        </p:spPr>
        <p:txBody>
          <a:bodyPr wrap="square" rtlCol="0">
            <a:spAutoFit/>
          </a:bodyPr>
          <a:lstStyle/>
          <a:p>
            <a:pPr marL="0" lvl="1"/>
            <a:r>
              <a:rPr lang="en-US" sz="3200" b="1" dirty="0" smtClean="0">
                <a:solidFill>
                  <a:srgbClr val="69B919"/>
                </a:solidFill>
              </a:rPr>
              <a:t>   POSITIVE</a:t>
            </a:r>
            <a:endParaRPr lang="en-US" sz="3200" b="1" dirty="0">
              <a:solidFill>
                <a:srgbClr val="69B919"/>
              </a:solidFill>
            </a:endParaRPr>
          </a:p>
          <a:p>
            <a:pPr marL="285750" indent="-285750">
              <a:buFont typeface="Arial" pitchFamily="34" charset="0"/>
              <a:buChar char="•"/>
            </a:pPr>
            <a:r>
              <a:rPr lang="en-US" sz="2400" dirty="0" smtClean="0">
                <a:solidFill>
                  <a:srgbClr val="69B919"/>
                </a:solidFill>
              </a:rPr>
              <a:t>Expansion of market.</a:t>
            </a:r>
          </a:p>
          <a:p>
            <a:pPr marL="285750" indent="-285750">
              <a:buFont typeface="Arial" pitchFamily="34" charset="0"/>
              <a:buChar char="•"/>
            </a:pPr>
            <a:r>
              <a:rPr lang="en-US" sz="2400" dirty="0" smtClean="0">
                <a:solidFill>
                  <a:srgbClr val="69B919"/>
                </a:solidFill>
              </a:rPr>
              <a:t>International co-operation.</a:t>
            </a:r>
          </a:p>
          <a:p>
            <a:pPr marL="285750" indent="-285750">
              <a:buFont typeface="Arial" pitchFamily="34" charset="0"/>
              <a:buChar char="•"/>
            </a:pPr>
            <a:r>
              <a:rPr lang="en-US" sz="2400" dirty="0">
                <a:solidFill>
                  <a:srgbClr val="69B919"/>
                </a:solidFill>
              </a:rPr>
              <a:t>Efficient technological </a:t>
            </a:r>
            <a:r>
              <a:rPr lang="en-US" sz="2400" dirty="0" smtClean="0">
                <a:solidFill>
                  <a:srgbClr val="69B919"/>
                </a:solidFill>
              </a:rPr>
              <a:t>innovations.</a:t>
            </a:r>
          </a:p>
          <a:p>
            <a:pPr marL="285750" indent="-285750">
              <a:buFont typeface="Arial" pitchFamily="34" charset="0"/>
              <a:buChar char="•"/>
            </a:pPr>
            <a:r>
              <a:rPr lang="en-US" sz="2400" dirty="0">
                <a:solidFill>
                  <a:srgbClr val="69B919"/>
                </a:solidFill>
              </a:rPr>
              <a:t>Deregulation and lowering of trade </a:t>
            </a:r>
            <a:r>
              <a:rPr lang="en-US" sz="2400" dirty="0" smtClean="0">
                <a:solidFill>
                  <a:srgbClr val="69B919"/>
                </a:solidFill>
              </a:rPr>
              <a:t>and tariff barriers.</a:t>
            </a:r>
          </a:p>
          <a:p>
            <a:pPr marL="285750" indent="-285750">
              <a:buFont typeface="Arial" pitchFamily="34" charset="0"/>
              <a:buChar char="•"/>
            </a:pPr>
            <a:r>
              <a:rPr lang="en-US" sz="2400" dirty="0" smtClean="0">
                <a:solidFill>
                  <a:srgbClr val="69B919"/>
                </a:solidFill>
              </a:rPr>
              <a:t>Improved economic relations with other countries.</a:t>
            </a:r>
          </a:p>
          <a:p>
            <a:pPr marL="285750" indent="-285750">
              <a:buFont typeface="Arial" pitchFamily="34" charset="0"/>
              <a:buChar char="•"/>
            </a:pPr>
            <a:endParaRPr lang="en-US" sz="2400"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0167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14950" y="1686361"/>
            <a:ext cx="3295650" cy="4924425"/>
          </a:xfrm>
          <a:prstGeom prst="rect">
            <a:avLst/>
          </a:prstGeom>
          <a:noFill/>
        </p:spPr>
        <p:txBody>
          <a:bodyPr wrap="square" rtlCol="0">
            <a:spAutoFit/>
          </a:bodyPr>
          <a:lstStyle/>
          <a:p>
            <a:r>
              <a:rPr lang="en-US" sz="3200" b="1" dirty="0" smtClean="0">
                <a:solidFill>
                  <a:srgbClr val="FF0000"/>
                </a:solidFill>
              </a:rPr>
              <a:t>NEGATIVE</a:t>
            </a:r>
          </a:p>
          <a:p>
            <a:pPr marL="342900" indent="-342900">
              <a:buFont typeface="Arial" pitchFamily="34" charset="0"/>
              <a:buChar char="•"/>
            </a:pPr>
            <a:r>
              <a:rPr lang="en-US" sz="2400" dirty="0">
                <a:solidFill>
                  <a:srgbClr val="FF0000"/>
                </a:solidFill>
              </a:rPr>
              <a:t>Low growth of agriculture </a:t>
            </a:r>
            <a:r>
              <a:rPr lang="en-US" sz="2400" dirty="0" smtClean="0">
                <a:solidFill>
                  <a:srgbClr val="FF0000"/>
                </a:solidFill>
              </a:rPr>
              <a:t>sector.</a:t>
            </a:r>
          </a:p>
          <a:p>
            <a:pPr marL="342900" indent="-342900">
              <a:buFont typeface="Arial" pitchFamily="34" charset="0"/>
              <a:buChar char="•"/>
            </a:pPr>
            <a:r>
              <a:rPr lang="en-US" sz="2400" dirty="0">
                <a:solidFill>
                  <a:srgbClr val="FF0000"/>
                </a:solidFill>
              </a:rPr>
              <a:t>Adverse impact on </a:t>
            </a:r>
            <a:r>
              <a:rPr lang="en-US" sz="2400" dirty="0" smtClean="0">
                <a:solidFill>
                  <a:srgbClr val="FF0000"/>
                </a:solidFill>
              </a:rPr>
              <a:t>environment.</a:t>
            </a:r>
          </a:p>
          <a:p>
            <a:pPr marL="342900" indent="-342900">
              <a:buFont typeface="Arial" pitchFamily="34" charset="0"/>
              <a:buChar char="•"/>
            </a:pPr>
            <a:r>
              <a:rPr lang="en-US" sz="2400" dirty="0">
                <a:solidFill>
                  <a:srgbClr val="FF0000"/>
                </a:solidFill>
              </a:rPr>
              <a:t>Free trade limits the </a:t>
            </a:r>
            <a:r>
              <a:rPr lang="en-US" sz="2400" dirty="0" smtClean="0">
                <a:solidFill>
                  <a:srgbClr val="FF0000"/>
                </a:solidFill>
              </a:rPr>
              <a:t>ability of </a:t>
            </a:r>
            <a:r>
              <a:rPr lang="en-US" sz="2400" dirty="0">
                <a:solidFill>
                  <a:srgbClr val="FF0000"/>
                </a:solidFill>
              </a:rPr>
              <a:t>states to set policy and protect domestic companies</a:t>
            </a:r>
            <a:r>
              <a:rPr lang="en-US" sz="2400" dirty="0" smtClean="0">
                <a:solidFill>
                  <a:srgbClr val="FF0000"/>
                </a:solidFill>
              </a:rPr>
              <a:t>.</a:t>
            </a:r>
          </a:p>
          <a:p>
            <a:pPr marL="342900" indent="-342900">
              <a:buFont typeface="Arial" pitchFamily="34" charset="0"/>
              <a:buChar char="•"/>
            </a:pPr>
            <a:r>
              <a:rPr lang="en-US" sz="2400" dirty="0" smtClean="0">
                <a:solidFill>
                  <a:srgbClr val="FF0000"/>
                </a:solidFill>
              </a:rPr>
              <a:t>Rise in Rural- Urban divide.</a:t>
            </a:r>
          </a:p>
          <a:p>
            <a:endParaRPr lang="en-US" sz="2400" dirty="0">
              <a:solidFill>
                <a:srgbClr val="FF0000"/>
              </a:solidFill>
            </a:endParaRPr>
          </a:p>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6032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52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9387" y="493980"/>
            <a:ext cx="6213881" cy="1323439"/>
          </a:xfrm>
          <a:prstGeom prst="rect">
            <a:avLst/>
          </a:prstGeom>
          <a:noFill/>
        </p:spPr>
        <p:txBody>
          <a:bodyPr wrap="none" rtlCol="0">
            <a:spAutoFit/>
          </a:bodyPr>
          <a:lstStyle/>
          <a:p>
            <a:pPr algn="ctr"/>
            <a:r>
              <a:rPr lang="en-US" sz="4000" b="1" dirty="0" smtClean="0">
                <a:solidFill>
                  <a:schemeClr val="accent5">
                    <a:lumMod val="50000"/>
                  </a:schemeClr>
                </a:solidFill>
              </a:rPr>
              <a:t>ECONOMIC SCENARIO-</a:t>
            </a:r>
          </a:p>
          <a:p>
            <a:pPr algn="ctr"/>
            <a:r>
              <a:rPr lang="en-US" sz="4000" b="1" dirty="0" smtClean="0">
                <a:solidFill>
                  <a:schemeClr val="accent5">
                    <a:lumMod val="50000"/>
                  </a:schemeClr>
                </a:solidFill>
              </a:rPr>
              <a:t>POST 1991 REFORMS</a:t>
            </a:r>
            <a:endParaRPr lang="en-US" sz="4000" b="1" dirty="0">
              <a:solidFill>
                <a:schemeClr val="accent5">
                  <a:lumMod val="50000"/>
                </a:schemeClr>
              </a:solidFill>
            </a:endParaRPr>
          </a:p>
        </p:txBody>
      </p:sp>
      <p:sp>
        <p:nvSpPr>
          <p:cNvPr id="4" name="TextBox 3"/>
          <p:cNvSpPr txBox="1"/>
          <p:nvPr/>
        </p:nvSpPr>
        <p:spPr>
          <a:xfrm>
            <a:off x="533400" y="1993900"/>
            <a:ext cx="8382000" cy="1569660"/>
          </a:xfrm>
          <a:prstGeom prst="rect">
            <a:avLst/>
          </a:prstGeom>
          <a:noFill/>
        </p:spPr>
        <p:txBody>
          <a:bodyPr wrap="square" rtlCol="0">
            <a:spAutoFit/>
          </a:bodyPr>
          <a:lstStyle/>
          <a:p>
            <a:pPr marL="342900" indent="-342900">
              <a:buFont typeface="Arial" pitchFamily="34" charset="0"/>
              <a:buChar char="•"/>
            </a:pPr>
            <a:r>
              <a:rPr lang="en-US" sz="2400" dirty="0"/>
              <a:t>India remained the second fastest growing economy in the world, behind China until 2015</a:t>
            </a:r>
            <a:r>
              <a:rPr lang="en-US" sz="2400" dirty="0" smtClean="0"/>
              <a:t>.</a:t>
            </a:r>
          </a:p>
          <a:p>
            <a:pPr marL="342900" indent="-342900">
              <a:buFont typeface="Arial" pitchFamily="34" charset="0"/>
              <a:buChar char="•"/>
            </a:pPr>
            <a:r>
              <a:rPr lang="en-US" sz="2400" dirty="0"/>
              <a:t>India </a:t>
            </a:r>
            <a:r>
              <a:rPr lang="en-US" sz="2400" dirty="0" smtClean="0"/>
              <a:t>was </a:t>
            </a:r>
            <a:r>
              <a:rPr lang="en-US" sz="2400" dirty="0"/>
              <a:t>billed as the fastest growing major economy in the world, with a growth rate of 7.6% in 2015-16.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17419"/>
            <a:ext cx="7924800" cy="4469746"/>
          </a:xfrm>
          <a:prstGeom prst="rect">
            <a:avLst/>
          </a:prstGeom>
        </p:spPr>
      </p:pic>
      <p:sp>
        <p:nvSpPr>
          <p:cNvPr id="6" name="TextBox 5"/>
          <p:cNvSpPr txBox="1"/>
          <p:nvPr/>
        </p:nvSpPr>
        <p:spPr>
          <a:xfrm>
            <a:off x="533400" y="3746500"/>
            <a:ext cx="7620000" cy="1938992"/>
          </a:xfrm>
          <a:prstGeom prst="rect">
            <a:avLst/>
          </a:prstGeom>
          <a:noFill/>
        </p:spPr>
        <p:txBody>
          <a:bodyPr wrap="square" rtlCol="0">
            <a:spAutoFit/>
          </a:bodyPr>
          <a:lstStyle/>
          <a:p>
            <a:pPr marL="342900" indent="-342900">
              <a:buFont typeface="Arial" pitchFamily="34" charset="0"/>
              <a:buChar char="•"/>
            </a:pPr>
            <a:r>
              <a:rPr lang="en-US" sz="2400" dirty="0"/>
              <a:t>The first year of reform saw a total foreign investment of only $74 million</a:t>
            </a:r>
            <a:r>
              <a:rPr lang="en-US" sz="2400" dirty="0" smtClean="0"/>
              <a:t>.</a:t>
            </a:r>
          </a:p>
          <a:p>
            <a:pPr marL="342900" indent="-342900">
              <a:buFont typeface="Arial" pitchFamily="34" charset="0"/>
              <a:buChar char="•"/>
            </a:pPr>
            <a:r>
              <a:rPr lang="en-US" sz="2400" dirty="0"/>
              <a:t>In 2015, India received $63 billion (nearly </a:t>
            </a:r>
            <a:r>
              <a:rPr lang="en-US" sz="2400" dirty="0" smtClean="0"/>
              <a:t>Rs </a:t>
            </a:r>
            <a:r>
              <a:rPr lang="en-US" sz="2400" dirty="0"/>
              <a:t>4.19 lakh </a:t>
            </a:r>
            <a:r>
              <a:rPr lang="en-US" sz="2400" dirty="0" smtClean="0"/>
              <a:t>crore ) </a:t>
            </a:r>
            <a:r>
              <a:rPr lang="en-US" sz="2400" dirty="0"/>
              <a:t>and replaced China as the top FDI destination, according to The Financial Times.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878027"/>
            <a:ext cx="7924800" cy="4058216"/>
          </a:xfrm>
          <a:prstGeom prst="rect">
            <a:avLst/>
          </a:prstGeom>
        </p:spPr>
      </p:pic>
    </p:spTree>
    <p:extLst>
      <p:ext uri="{BB962C8B-B14F-4D97-AF65-F5344CB8AC3E}">
        <p14:creationId xmlns:p14="http://schemas.microsoft.com/office/powerpoint/2010/main" val="33560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nodeType="clickEffect">
                                  <p:stCondLst>
                                    <p:cond delay="0"/>
                                  </p:stCondLst>
                                  <p:childTnLst>
                                    <p:animEffect transition="out" filter="fade">
                                      <p:cBhvr>
                                        <p:cTn id="21" dur="1000"/>
                                        <p:tgtEl>
                                          <p:spTgt spid="5"/>
                                        </p:tgtEl>
                                      </p:cBhvr>
                                    </p:animEffect>
                                    <p:anim calcmode="lin" valueType="num">
                                      <p:cBhvr>
                                        <p:cTn id="22" dur="1000"/>
                                        <p:tgtEl>
                                          <p:spTgt spid="5"/>
                                        </p:tgtEl>
                                        <p:attrNameLst>
                                          <p:attrName>ppt_x</p:attrName>
                                        </p:attrNameLst>
                                      </p:cBhvr>
                                      <p:tavLst>
                                        <p:tav tm="0">
                                          <p:val>
                                            <p:strVal val="ppt_x"/>
                                          </p:val>
                                        </p:tav>
                                        <p:tav tm="100000">
                                          <p:val>
                                            <p:strVal val="ppt_x"/>
                                          </p:val>
                                        </p:tav>
                                      </p:tavLst>
                                    </p:anim>
                                    <p:anim calcmode="lin" valueType="num">
                                      <p:cBhvr>
                                        <p:cTn id="23" dur="1000"/>
                                        <p:tgtEl>
                                          <p:spTgt spid="5"/>
                                        </p:tgtEl>
                                        <p:attrNameLst>
                                          <p:attrName>ppt_y</p:attrName>
                                        </p:attrNameLst>
                                      </p:cBhvr>
                                      <p:tavLst>
                                        <p:tav tm="0">
                                          <p:val>
                                            <p:strVal val="ppt_y"/>
                                          </p:val>
                                        </p:tav>
                                        <p:tav tm="100000">
                                          <p:val>
                                            <p:strVal val="ppt_y+.1"/>
                                          </p:val>
                                        </p:tav>
                                      </p:tavLst>
                                    </p:anim>
                                    <p:set>
                                      <p:cBhvr>
                                        <p:cTn id="24" dur="1" fill="hold">
                                          <p:stCondLst>
                                            <p:cond delay="9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xit" presetSubtype="0" fill="hold" nodeType="clickEffect">
                                  <p:stCondLst>
                                    <p:cond delay="0"/>
                                  </p:stCondLst>
                                  <p:childTnLst>
                                    <p:animEffect transition="out" filter="fade">
                                      <p:cBhvr>
                                        <p:cTn id="40" dur="1000"/>
                                        <p:tgtEl>
                                          <p:spTgt spid="7"/>
                                        </p:tgtEl>
                                      </p:cBhvr>
                                    </p:animEffect>
                                    <p:anim calcmode="lin" valueType="num">
                                      <p:cBhvr>
                                        <p:cTn id="41" dur="1000"/>
                                        <p:tgtEl>
                                          <p:spTgt spid="7"/>
                                        </p:tgtEl>
                                        <p:attrNameLst>
                                          <p:attrName>ppt_x</p:attrName>
                                        </p:attrNameLst>
                                      </p:cBhvr>
                                      <p:tavLst>
                                        <p:tav tm="0">
                                          <p:val>
                                            <p:strVal val="ppt_x"/>
                                          </p:val>
                                        </p:tav>
                                        <p:tav tm="100000">
                                          <p:val>
                                            <p:strVal val="ppt_x"/>
                                          </p:val>
                                        </p:tav>
                                      </p:tavLst>
                                    </p:anim>
                                    <p:anim calcmode="lin" valueType="num">
                                      <p:cBhvr>
                                        <p:cTn id="42" dur="1000"/>
                                        <p:tgtEl>
                                          <p:spTgt spid="7"/>
                                        </p:tgtEl>
                                        <p:attrNameLst>
                                          <p:attrName>ppt_y</p:attrName>
                                        </p:attrNameLst>
                                      </p:cBhvr>
                                      <p:tavLst>
                                        <p:tav tm="0">
                                          <p:val>
                                            <p:strVal val="ppt_y"/>
                                          </p:val>
                                        </p:tav>
                                        <p:tav tm="100000">
                                          <p:val>
                                            <p:strVal val="ppt_y-.1"/>
                                          </p:val>
                                        </p:tav>
                                      </p:tavLst>
                                    </p:anim>
                                    <p:set>
                                      <p:cBhvr>
                                        <p:cTn id="4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0602" y="495298"/>
            <a:ext cx="6126998" cy="1323439"/>
          </a:xfrm>
          <a:prstGeom prst="rect">
            <a:avLst/>
          </a:prstGeom>
          <a:noFill/>
        </p:spPr>
        <p:txBody>
          <a:bodyPr wrap="none" rtlCol="0">
            <a:spAutoFit/>
          </a:bodyPr>
          <a:lstStyle/>
          <a:p>
            <a:pPr algn="ctr"/>
            <a:r>
              <a:rPr lang="en-US" sz="4000" b="1" dirty="0">
                <a:solidFill>
                  <a:schemeClr val="accent5">
                    <a:lumMod val="50000"/>
                  </a:schemeClr>
                </a:solidFill>
              </a:rPr>
              <a:t>ECONOMIC SCENARIO-</a:t>
            </a:r>
          </a:p>
          <a:p>
            <a:pPr algn="ctr"/>
            <a:r>
              <a:rPr lang="en-US" sz="4000" b="1" dirty="0">
                <a:solidFill>
                  <a:schemeClr val="accent5">
                    <a:lumMod val="50000"/>
                  </a:schemeClr>
                </a:solidFill>
              </a:rPr>
              <a:t>POST 1991 </a:t>
            </a:r>
            <a:r>
              <a:rPr lang="en-US" sz="4000" b="1" dirty="0" smtClean="0">
                <a:solidFill>
                  <a:schemeClr val="accent5">
                    <a:lumMod val="50000"/>
                  </a:schemeClr>
                </a:solidFill>
              </a:rPr>
              <a:t>REFORMS</a:t>
            </a:r>
            <a:endParaRPr lang="en-US" sz="4000" b="1" dirty="0">
              <a:solidFill>
                <a:schemeClr val="accent5">
                  <a:lumMod val="50000"/>
                </a:schemeClr>
              </a:solidFill>
            </a:endParaRPr>
          </a:p>
        </p:txBody>
      </p:sp>
      <p:sp>
        <p:nvSpPr>
          <p:cNvPr id="4" name="Rectangle 3"/>
          <p:cNvSpPr/>
          <p:nvPr/>
        </p:nvSpPr>
        <p:spPr>
          <a:xfrm>
            <a:off x="609600" y="2057400"/>
            <a:ext cx="7696200" cy="3046988"/>
          </a:xfrm>
          <a:prstGeom prst="rect">
            <a:avLst/>
          </a:prstGeom>
        </p:spPr>
        <p:txBody>
          <a:bodyPr wrap="square">
            <a:spAutoFit/>
          </a:bodyPr>
          <a:lstStyle/>
          <a:p>
            <a:pPr marL="342900" lvl="0" indent="-342900">
              <a:buFont typeface="Arial" pitchFamily="34" charset="0"/>
              <a:buChar char="•"/>
            </a:pPr>
            <a:r>
              <a:rPr lang="en-US" sz="2400" dirty="0">
                <a:solidFill>
                  <a:srgbClr val="2F2B20"/>
                </a:solidFill>
              </a:rPr>
              <a:t>In 1991, </a:t>
            </a:r>
            <a:r>
              <a:rPr lang="en-US" sz="2400" dirty="0" smtClean="0">
                <a:solidFill>
                  <a:srgbClr val="2F2B20"/>
                </a:solidFill>
              </a:rPr>
              <a:t>FOREX (Foreign Exchange </a:t>
            </a:r>
            <a:r>
              <a:rPr lang="en-US" sz="2400" dirty="0">
                <a:solidFill>
                  <a:srgbClr val="2F2B20"/>
                </a:solidFill>
              </a:rPr>
              <a:t>R</a:t>
            </a:r>
            <a:r>
              <a:rPr lang="en-US" sz="2400" dirty="0" smtClean="0">
                <a:solidFill>
                  <a:srgbClr val="2F2B20"/>
                </a:solidFill>
              </a:rPr>
              <a:t>eserve) </a:t>
            </a:r>
            <a:r>
              <a:rPr lang="en-US" sz="2400" dirty="0">
                <a:solidFill>
                  <a:srgbClr val="2F2B20"/>
                </a:solidFill>
              </a:rPr>
              <a:t>stood at just $5.8 billion</a:t>
            </a:r>
            <a:r>
              <a:rPr lang="en-US" sz="2400" dirty="0" smtClean="0">
                <a:solidFill>
                  <a:srgbClr val="2F2B20"/>
                </a:solidFill>
              </a:rPr>
              <a:t>.</a:t>
            </a:r>
          </a:p>
          <a:p>
            <a:pPr marL="342900" lvl="0" indent="-342900">
              <a:buFont typeface="Arial" pitchFamily="34" charset="0"/>
              <a:buChar char="•"/>
            </a:pPr>
            <a:r>
              <a:rPr lang="en-US" sz="2400" dirty="0">
                <a:solidFill>
                  <a:srgbClr val="2F2B20"/>
                </a:solidFill>
              </a:rPr>
              <a:t>As of 24 </a:t>
            </a:r>
            <a:r>
              <a:rPr lang="en-US" sz="2400" dirty="0" smtClean="0">
                <a:solidFill>
                  <a:srgbClr val="2F2B20"/>
                </a:solidFill>
              </a:rPr>
              <a:t>June 2016 , </a:t>
            </a:r>
            <a:r>
              <a:rPr lang="en-US" sz="2400" dirty="0">
                <a:solidFill>
                  <a:srgbClr val="2F2B20"/>
                </a:solidFill>
              </a:rPr>
              <a:t>the country’s </a:t>
            </a:r>
            <a:r>
              <a:rPr lang="en-US" sz="2400" dirty="0" smtClean="0">
                <a:solidFill>
                  <a:srgbClr val="2F2B20"/>
                </a:solidFill>
              </a:rPr>
              <a:t>FOREX </a:t>
            </a:r>
            <a:r>
              <a:rPr lang="en-US" sz="2400" dirty="0">
                <a:solidFill>
                  <a:srgbClr val="2F2B20"/>
                </a:solidFill>
              </a:rPr>
              <a:t>reserves are at $360.8 billion</a:t>
            </a:r>
            <a:r>
              <a:rPr lang="en-US" sz="2400" dirty="0" smtClean="0">
                <a:solidFill>
                  <a:srgbClr val="2F2B20"/>
                </a:solidFill>
              </a:rPr>
              <a:t>.</a:t>
            </a:r>
          </a:p>
          <a:p>
            <a:pPr marL="342900" lvl="0" indent="-342900">
              <a:buFont typeface="Arial" pitchFamily="34" charset="0"/>
              <a:buChar char="•"/>
            </a:pPr>
            <a:endParaRPr lang="en-US" sz="2400" dirty="0">
              <a:solidFill>
                <a:srgbClr val="2F2B20"/>
              </a:solidFill>
            </a:endParaRPr>
          </a:p>
          <a:p>
            <a:pPr marL="342900" lvl="0" indent="-342900">
              <a:buFont typeface="Arial" pitchFamily="34" charset="0"/>
              <a:buChar char="•"/>
            </a:pPr>
            <a:r>
              <a:rPr lang="en-US" sz="2400" dirty="0">
                <a:solidFill>
                  <a:srgbClr val="2F2B20"/>
                </a:solidFill>
              </a:rPr>
              <a:t>In 1991, the country’s external debt stood at $83.8 billion</a:t>
            </a:r>
            <a:r>
              <a:rPr lang="en-US" sz="2400" dirty="0" smtClean="0">
                <a:solidFill>
                  <a:srgbClr val="2F2B20"/>
                </a:solidFill>
              </a:rPr>
              <a:t>.</a:t>
            </a:r>
          </a:p>
          <a:p>
            <a:pPr marL="342900" lvl="0" indent="-342900">
              <a:buFont typeface="Arial" pitchFamily="34" charset="0"/>
              <a:buChar char="•"/>
            </a:pPr>
            <a:r>
              <a:rPr lang="en-US" sz="2400" dirty="0">
                <a:solidFill>
                  <a:srgbClr val="2F2B20"/>
                </a:solidFill>
              </a:rPr>
              <a:t>The rise has been steady with the figure in December 2015 hitting $480.2 billion.</a:t>
            </a:r>
            <a:endParaRPr lang="en-US" sz="2400" dirty="0">
              <a:solidFill>
                <a:srgbClr val="2F2B2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16825"/>
            <a:ext cx="7543801" cy="416788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1905000"/>
            <a:ext cx="7797800" cy="3991532"/>
          </a:xfrm>
          <a:prstGeom prst="rect">
            <a:avLst/>
          </a:prstGeom>
        </p:spPr>
      </p:pic>
    </p:spTree>
    <p:extLst>
      <p:ext uri="{BB962C8B-B14F-4D97-AF65-F5344CB8AC3E}">
        <p14:creationId xmlns:p14="http://schemas.microsoft.com/office/powerpoint/2010/main" val="274296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xit" presetSubtype="0" fill="hold" nodeType="clickEffect">
                                  <p:stCondLst>
                                    <p:cond delay="0"/>
                                  </p:stCondLst>
                                  <p:childTnLst>
                                    <p:animEffect transition="out" filter="fade">
                                      <p:cBhvr>
                                        <p:cTn id="21" dur="1000"/>
                                        <p:tgtEl>
                                          <p:spTgt spid="5"/>
                                        </p:tgtEl>
                                      </p:cBhvr>
                                    </p:animEffect>
                                    <p:anim calcmode="lin" valueType="num">
                                      <p:cBhvr>
                                        <p:cTn id="22" dur="1000"/>
                                        <p:tgtEl>
                                          <p:spTgt spid="5"/>
                                        </p:tgtEl>
                                        <p:attrNameLst>
                                          <p:attrName>ppt_x</p:attrName>
                                        </p:attrNameLst>
                                      </p:cBhvr>
                                      <p:tavLst>
                                        <p:tav tm="0">
                                          <p:val>
                                            <p:strVal val="ppt_x"/>
                                          </p:val>
                                        </p:tav>
                                        <p:tav tm="100000">
                                          <p:val>
                                            <p:strVal val="ppt_x"/>
                                          </p:val>
                                        </p:tav>
                                      </p:tavLst>
                                    </p:anim>
                                    <p:anim calcmode="lin" valueType="num">
                                      <p:cBhvr>
                                        <p:cTn id="23" dur="1000"/>
                                        <p:tgtEl>
                                          <p:spTgt spid="5"/>
                                        </p:tgtEl>
                                        <p:attrNameLst>
                                          <p:attrName>ppt_y</p:attrName>
                                        </p:attrNameLst>
                                      </p:cBhvr>
                                      <p:tavLst>
                                        <p:tav tm="0">
                                          <p:val>
                                            <p:strVal val="ppt_y"/>
                                          </p:val>
                                        </p:tav>
                                        <p:tav tm="100000">
                                          <p:val>
                                            <p:strVal val="ppt_y-.1"/>
                                          </p:val>
                                        </p:tav>
                                      </p:tavLst>
                                    </p:anim>
                                    <p:set>
                                      <p:cBhvr>
                                        <p:cTn id="24" dur="1" fill="hold">
                                          <p:stCondLst>
                                            <p:cond delay="9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circle(in)">
                                      <p:cBhvr>
                                        <p:cTn id="29" dur="2000"/>
                                        <p:tgtEl>
                                          <p:spTgt spid="4">
                                            <p:txEl>
                                              <p:pRg st="3" end="3"/>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circle(in)">
                                      <p:cBhvr>
                                        <p:cTn id="32" dur="20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nodeType="clickEffect">
                                  <p:stCondLst>
                                    <p:cond delay="0"/>
                                  </p:stCondLst>
                                  <p:childTnLst>
                                    <p:animEffect transition="out" filter="fade">
                                      <p:cBhvr>
                                        <p:cTn id="43" dur="1000"/>
                                        <p:tgtEl>
                                          <p:spTgt spid="7"/>
                                        </p:tgtEl>
                                      </p:cBhvr>
                                    </p:animEffect>
                                    <p:anim calcmode="lin" valueType="num">
                                      <p:cBhvr>
                                        <p:cTn id="44" dur="1000"/>
                                        <p:tgtEl>
                                          <p:spTgt spid="7"/>
                                        </p:tgtEl>
                                        <p:attrNameLst>
                                          <p:attrName>ppt_x</p:attrName>
                                        </p:attrNameLst>
                                      </p:cBhvr>
                                      <p:tavLst>
                                        <p:tav tm="0">
                                          <p:val>
                                            <p:strVal val="ppt_x"/>
                                          </p:val>
                                        </p:tav>
                                        <p:tav tm="100000">
                                          <p:val>
                                            <p:strVal val="ppt_x"/>
                                          </p:val>
                                        </p:tav>
                                      </p:tavLst>
                                    </p:anim>
                                    <p:anim calcmode="lin" valueType="num">
                                      <p:cBhvr>
                                        <p:cTn id="45" dur="1000"/>
                                        <p:tgtEl>
                                          <p:spTgt spid="7"/>
                                        </p:tgtEl>
                                        <p:attrNameLst>
                                          <p:attrName>ppt_y</p:attrName>
                                        </p:attrNameLst>
                                      </p:cBhvr>
                                      <p:tavLst>
                                        <p:tav tm="0">
                                          <p:val>
                                            <p:strVal val="ppt_y"/>
                                          </p:val>
                                        </p:tav>
                                        <p:tav tm="100000">
                                          <p:val>
                                            <p:strVal val="ppt_y+.1"/>
                                          </p:val>
                                        </p:tav>
                                      </p:tavLst>
                                    </p:anim>
                                    <p:set>
                                      <p:cBhvr>
                                        <p:cTn id="46"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05361"/>
            <a:ext cx="6858000" cy="1323439"/>
          </a:xfrm>
          <a:prstGeom prst="rect">
            <a:avLst/>
          </a:prstGeom>
        </p:spPr>
        <p:txBody>
          <a:bodyPr wrap="square">
            <a:spAutoFit/>
          </a:bodyPr>
          <a:lstStyle/>
          <a:p>
            <a:pPr algn="ctr"/>
            <a:r>
              <a:rPr lang="en-US" sz="4000" b="1" dirty="0">
                <a:solidFill>
                  <a:schemeClr val="accent5">
                    <a:lumMod val="50000"/>
                  </a:schemeClr>
                </a:solidFill>
              </a:rPr>
              <a:t>ECONOMIC SCENARIO-</a:t>
            </a:r>
          </a:p>
          <a:p>
            <a:pPr algn="ctr"/>
            <a:r>
              <a:rPr lang="en-US" sz="4000" b="1" dirty="0">
                <a:solidFill>
                  <a:schemeClr val="accent5">
                    <a:lumMod val="50000"/>
                  </a:schemeClr>
                </a:solidFill>
              </a:rPr>
              <a:t>POST 1991 REFORMS</a:t>
            </a:r>
            <a:endParaRPr lang="en-US" sz="4000" b="1" dirty="0">
              <a:solidFill>
                <a:schemeClr val="accent5">
                  <a:lumMod val="50000"/>
                </a:schemeClr>
              </a:solidFill>
            </a:endParaRPr>
          </a:p>
        </p:txBody>
      </p:sp>
      <p:sp>
        <p:nvSpPr>
          <p:cNvPr id="3" name="TextBox 2"/>
          <p:cNvSpPr txBox="1"/>
          <p:nvPr/>
        </p:nvSpPr>
        <p:spPr>
          <a:xfrm>
            <a:off x="990600" y="2514600"/>
            <a:ext cx="7315200" cy="369332"/>
          </a:xfrm>
          <a:prstGeom prst="rect">
            <a:avLst/>
          </a:prstGeom>
          <a:noFill/>
        </p:spPr>
        <p:txBody>
          <a:bodyPr wrap="square" rtlCol="0">
            <a:spAutoFit/>
          </a:bodyPr>
          <a:lstStyle/>
          <a:p>
            <a:endParaRPr lang="en-US" dirty="0"/>
          </a:p>
        </p:txBody>
      </p:sp>
      <p:sp>
        <p:nvSpPr>
          <p:cNvPr id="4" name="TextBox 3"/>
          <p:cNvSpPr txBox="1"/>
          <p:nvPr/>
        </p:nvSpPr>
        <p:spPr>
          <a:xfrm>
            <a:off x="990600" y="2514600"/>
            <a:ext cx="7086600" cy="3416320"/>
          </a:xfrm>
          <a:prstGeom prst="rect">
            <a:avLst/>
          </a:prstGeom>
          <a:noFill/>
        </p:spPr>
        <p:txBody>
          <a:bodyPr wrap="square" rtlCol="0">
            <a:spAutoFit/>
          </a:bodyPr>
          <a:lstStyle/>
          <a:p>
            <a:pPr marL="342900" indent="-342900">
              <a:buFont typeface="Arial" pitchFamily="34" charset="0"/>
              <a:buChar char="•"/>
            </a:pPr>
            <a:r>
              <a:rPr lang="en-US" sz="2400" dirty="0"/>
              <a:t>Between 1991 and 2016, per capita income rose from Rs 6,270 to Rs 93,293. </a:t>
            </a:r>
            <a:endParaRPr lang="en-US" sz="2400" dirty="0" smtClean="0"/>
          </a:p>
          <a:p>
            <a:pPr marL="342900" indent="-342900">
              <a:buFont typeface="Arial" pitchFamily="34" charset="0"/>
              <a:buChar char="•"/>
            </a:pPr>
            <a:r>
              <a:rPr lang="en-US" sz="2400" dirty="0" smtClean="0"/>
              <a:t>This </a:t>
            </a:r>
            <a:r>
              <a:rPr lang="en-US" sz="2400" dirty="0"/>
              <a:t>is a whopping 1388 percent jump</a:t>
            </a:r>
            <a:r>
              <a:rPr lang="en-US" sz="2400" dirty="0" smtClean="0"/>
              <a:t>.</a:t>
            </a:r>
          </a:p>
          <a:p>
            <a:pPr marL="342900" indent="-342900">
              <a:buFont typeface="Arial" pitchFamily="34" charset="0"/>
              <a:buChar char="•"/>
            </a:pPr>
            <a:endParaRPr lang="en-US" sz="2400" dirty="0" smtClean="0"/>
          </a:p>
          <a:p>
            <a:pPr marL="342900" indent="-342900">
              <a:buFont typeface="Arial" pitchFamily="34" charset="0"/>
              <a:buChar char="•"/>
            </a:pPr>
            <a:r>
              <a:rPr lang="en-US" sz="2400" dirty="0"/>
              <a:t>Purchasing power parity (PPP) gives a comprehensive idea on the standard of living and the cost of living in a particular country</a:t>
            </a:r>
            <a:r>
              <a:rPr lang="en-US" sz="2400" dirty="0" smtClean="0"/>
              <a:t>.</a:t>
            </a:r>
          </a:p>
          <a:p>
            <a:pPr marL="342900" indent="-342900">
              <a:buFont typeface="Arial" pitchFamily="34" charset="0"/>
              <a:buChar char="•"/>
            </a:pPr>
            <a:r>
              <a:rPr lang="en-US" sz="2400" dirty="0"/>
              <a:t>In 1991, per capita PPP was $1,173. In 2014, it rose nearly five-fold to $5,701.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2" y="2122623"/>
            <a:ext cx="7958717" cy="39724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19" y="2133600"/>
            <a:ext cx="7796790" cy="3991532"/>
          </a:xfrm>
          <a:prstGeom prst="rect">
            <a:avLst/>
          </a:prstGeom>
        </p:spPr>
      </p:pic>
    </p:spTree>
    <p:extLst>
      <p:ext uri="{BB962C8B-B14F-4D97-AF65-F5344CB8AC3E}">
        <p14:creationId xmlns:p14="http://schemas.microsoft.com/office/powerpoint/2010/main" val="38684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xit" presetSubtype="0" fill="hold" nodeType="clickEffect">
                                  <p:stCondLst>
                                    <p:cond delay="0"/>
                                  </p:stCondLst>
                                  <p:childTnLst>
                                    <p:animEffect transition="out" filter="fade">
                                      <p:cBhvr>
                                        <p:cTn id="21" dur="1000"/>
                                        <p:tgtEl>
                                          <p:spTgt spid="5"/>
                                        </p:tgtEl>
                                      </p:cBhvr>
                                    </p:animEffect>
                                    <p:anim calcmode="lin" valueType="num">
                                      <p:cBhvr>
                                        <p:cTn id="22" dur="1000"/>
                                        <p:tgtEl>
                                          <p:spTgt spid="5"/>
                                        </p:tgtEl>
                                        <p:attrNameLst>
                                          <p:attrName>ppt_x</p:attrName>
                                        </p:attrNameLst>
                                      </p:cBhvr>
                                      <p:tavLst>
                                        <p:tav tm="0">
                                          <p:val>
                                            <p:strVal val="ppt_x"/>
                                          </p:val>
                                        </p:tav>
                                        <p:tav tm="100000">
                                          <p:val>
                                            <p:strVal val="ppt_x"/>
                                          </p:val>
                                        </p:tav>
                                      </p:tavLst>
                                    </p:anim>
                                    <p:anim calcmode="lin" valueType="num">
                                      <p:cBhvr>
                                        <p:cTn id="23" dur="1000"/>
                                        <p:tgtEl>
                                          <p:spTgt spid="5"/>
                                        </p:tgtEl>
                                        <p:attrNameLst>
                                          <p:attrName>ppt_y</p:attrName>
                                        </p:attrNameLst>
                                      </p:cBhvr>
                                      <p:tavLst>
                                        <p:tav tm="0">
                                          <p:val>
                                            <p:strVal val="ppt_y"/>
                                          </p:val>
                                        </p:tav>
                                        <p:tav tm="100000">
                                          <p:val>
                                            <p:strVal val="ppt_y-.1"/>
                                          </p:val>
                                        </p:tav>
                                      </p:tavLst>
                                    </p:anim>
                                    <p:set>
                                      <p:cBhvr>
                                        <p:cTn id="24" dur="1" fill="hold">
                                          <p:stCondLst>
                                            <p:cond delay="9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circle(in)">
                                      <p:cBhvr>
                                        <p:cTn id="29" dur="2000"/>
                                        <p:tgtEl>
                                          <p:spTgt spid="4">
                                            <p:txEl>
                                              <p:pRg st="3" end="3"/>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circle(in)">
                                      <p:cBhvr>
                                        <p:cTn id="32" dur="20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nodeType="clickEffect">
                                  <p:stCondLst>
                                    <p:cond delay="0"/>
                                  </p:stCondLst>
                                  <p:childTnLst>
                                    <p:animEffect transition="out" filter="fade">
                                      <p:cBhvr>
                                        <p:cTn id="43" dur="1000"/>
                                        <p:tgtEl>
                                          <p:spTgt spid="6"/>
                                        </p:tgtEl>
                                      </p:cBhvr>
                                    </p:animEffect>
                                    <p:anim calcmode="lin" valueType="num">
                                      <p:cBhvr>
                                        <p:cTn id="44" dur="1000"/>
                                        <p:tgtEl>
                                          <p:spTgt spid="6"/>
                                        </p:tgtEl>
                                        <p:attrNameLst>
                                          <p:attrName>ppt_x</p:attrName>
                                        </p:attrNameLst>
                                      </p:cBhvr>
                                      <p:tavLst>
                                        <p:tav tm="0">
                                          <p:val>
                                            <p:strVal val="ppt_x"/>
                                          </p:val>
                                        </p:tav>
                                        <p:tav tm="100000">
                                          <p:val>
                                            <p:strVal val="ppt_x"/>
                                          </p:val>
                                        </p:tav>
                                      </p:tavLst>
                                    </p:anim>
                                    <p:anim calcmode="lin" valueType="num">
                                      <p:cBhvr>
                                        <p:cTn id="45" dur="1000"/>
                                        <p:tgtEl>
                                          <p:spTgt spid="6"/>
                                        </p:tgtEl>
                                        <p:attrNameLst>
                                          <p:attrName>ppt_y</p:attrName>
                                        </p:attrNameLst>
                                      </p:cBhvr>
                                      <p:tavLst>
                                        <p:tav tm="0">
                                          <p:val>
                                            <p:strVal val="ppt_y"/>
                                          </p:val>
                                        </p:tav>
                                        <p:tav tm="100000">
                                          <p:val>
                                            <p:strVal val="ppt_y+.1"/>
                                          </p:val>
                                        </p:tav>
                                      </p:tavLst>
                                    </p:anim>
                                    <p:set>
                                      <p:cBhvr>
                                        <p:cTn id="46"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512618"/>
            <a:ext cx="6553200" cy="1323439"/>
          </a:xfrm>
          <a:prstGeom prst="rect">
            <a:avLst/>
          </a:prstGeom>
          <a:noFill/>
        </p:spPr>
        <p:txBody>
          <a:bodyPr wrap="square" rtlCol="0">
            <a:spAutoFit/>
          </a:bodyPr>
          <a:lstStyle/>
          <a:p>
            <a:pPr algn="ctr"/>
            <a:r>
              <a:rPr lang="en-US" sz="4000" b="1" dirty="0">
                <a:solidFill>
                  <a:schemeClr val="accent5">
                    <a:lumMod val="50000"/>
                  </a:schemeClr>
                </a:solidFill>
              </a:rPr>
              <a:t>ECONOMIC SCENARIO-</a:t>
            </a:r>
          </a:p>
          <a:p>
            <a:pPr algn="ctr"/>
            <a:r>
              <a:rPr lang="en-US" sz="4000" b="1" dirty="0">
                <a:solidFill>
                  <a:schemeClr val="accent5">
                    <a:lumMod val="50000"/>
                  </a:schemeClr>
                </a:solidFill>
              </a:rPr>
              <a:t>POST 1991 </a:t>
            </a:r>
            <a:r>
              <a:rPr lang="en-US" sz="4000" b="1" dirty="0" smtClean="0">
                <a:solidFill>
                  <a:schemeClr val="accent5">
                    <a:lumMod val="50000"/>
                  </a:schemeClr>
                </a:solidFill>
              </a:rPr>
              <a:t>REFORMS</a:t>
            </a:r>
            <a:endParaRPr lang="en-US" sz="4000" b="1" dirty="0">
              <a:solidFill>
                <a:schemeClr val="accent5">
                  <a:lumMod val="50000"/>
                </a:schemeClr>
              </a:solidFill>
            </a:endParaRPr>
          </a:p>
        </p:txBody>
      </p:sp>
      <p:sp>
        <p:nvSpPr>
          <p:cNvPr id="3" name="TextBox 2"/>
          <p:cNvSpPr txBox="1"/>
          <p:nvPr/>
        </p:nvSpPr>
        <p:spPr>
          <a:xfrm>
            <a:off x="609600" y="2023408"/>
            <a:ext cx="7772400" cy="2308324"/>
          </a:xfrm>
          <a:prstGeom prst="rect">
            <a:avLst/>
          </a:prstGeom>
          <a:noFill/>
        </p:spPr>
        <p:txBody>
          <a:bodyPr wrap="square" rtlCol="0">
            <a:spAutoFit/>
          </a:bodyPr>
          <a:lstStyle/>
          <a:p>
            <a:pPr marL="342900" indent="-342900">
              <a:buFont typeface="Arial" pitchFamily="34" charset="0"/>
              <a:buChar char="•"/>
            </a:pPr>
            <a:r>
              <a:rPr lang="en-US" sz="2400" dirty="0"/>
              <a:t>The labour force in India currently stands at 49.7 crores. In 1991, it stood at 33.7 crores</a:t>
            </a:r>
            <a:r>
              <a:rPr lang="en-US" sz="2400" dirty="0" smtClean="0"/>
              <a:t>.</a:t>
            </a:r>
          </a:p>
          <a:p>
            <a:pPr marL="342900" indent="-342900">
              <a:buFont typeface="Arial" pitchFamily="34" charset="0"/>
              <a:buChar char="•"/>
            </a:pPr>
            <a:r>
              <a:rPr lang="en-US" sz="2400" dirty="0"/>
              <a:t>The most important fact is that the decline in unemployment rate over the last 25 years is only marginal – from 4.3% in 1991 to 3.6% in 2014</a:t>
            </a:r>
            <a:r>
              <a:rPr lang="en-US" sz="2400" dirty="0" smtClean="0"/>
              <a:t>.</a:t>
            </a:r>
          </a:p>
          <a:p>
            <a:r>
              <a:rPr lang="en-US" sz="2400" dirty="0" smtClean="0"/>
              <a:t>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34" y="2016481"/>
            <a:ext cx="7895066" cy="4194826"/>
          </a:xfrm>
          <a:prstGeom prst="rect">
            <a:avLst/>
          </a:prstGeom>
        </p:spPr>
      </p:pic>
    </p:spTree>
    <p:extLst>
      <p:ext uri="{BB962C8B-B14F-4D97-AF65-F5344CB8AC3E}">
        <p14:creationId xmlns:p14="http://schemas.microsoft.com/office/powerpoint/2010/main" val="237274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xit" presetSubtype="0" fill="hold" nodeType="clickEffect">
                                  <p:stCondLst>
                                    <p:cond delay="0"/>
                                  </p:stCondLst>
                                  <p:childTnLst>
                                    <p:animEffect transition="out" filter="fade">
                                      <p:cBhvr>
                                        <p:cTn id="21" dur="1000"/>
                                        <p:tgtEl>
                                          <p:spTgt spid="4"/>
                                        </p:tgtEl>
                                      </p:cBhvr>
                                    </p:animEffect>
                                    <p:anim calcmode="lin" valueType="num">
                                      <p:cBhvr>
                                        <p:cTn id="22" dur="1000"/>
                                        <p:tgtEl>
                                          <p:spTgt spid="4"/>
                                        </p:tgtEl>
                                        <p:attrNameLst>
                                          <p:attrName>ppt_x</p:attrName>
                                        </p:attrNameLst>
                                      </p:cBhvr>
                                      <p:tavLst>
                                        <p:tav tm="0">
                                          <p:val>
                                            <p:strVal val="ppt_x"/>
                                          </p:val>
                                        </p:tav>
                                        <p:tav tm="100000">
                                          <p:val>
                                            <p:strVal val="ppt_x"/>
                                          </p:val>
                                        </p:tav>
                                      </p:tavLst>
                                    </p:anim>
                                    <p:anim calcmode="lin" valueType="num">
                                      <p:cBhvr>
                                        <p:cTn id="23" dur="1000"/>
                                        <p:tgtEl>
                                          <p:spTgt spid="4"/>
                                        </p:tgtEl>
                                        <p:attrNameLst>
                                          <p:attrName>ppt_y</p:attrName>
                                        </p:attrNameLst>
                                      </p:cBhvr>
                                      <p:tavLst>
                                        <p:tav tm="0">
                                          <p:val>
                                            <p:strVal val="ppt_y"/>
                                          </p:val>
                                        </p:tav>
                                        <p:tav tm="100000">
                                          <p:val>
                                            <p:strVal val="ppt_y-.1"/>
                                          </p:val>
                                        </p:tav>
                                      </p:tavLst>
                                    </p:anim>
                                    <p:set>
                                      <p:cBhvr>
                                        <p:cTn id="24"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0264" y="2362200"/>
            <a:ext cx="6858000" cy="3416320"/>
          </a:xfrm>
          <a:prstGeom prst="rect">
            <a:avLst/>
          </a:prstGeom>
          <a:noFill/>
        </p:spPr>
        <p:txBody>
          <a:bodyPr wrap="square" rtlCol="0">
            <a:spAutoFit/>
          </a:bodyPr>
          <a:lstStyle/>
          <a:p>
            <a:pPr marL="457200" indent="-457200">
              <a:buFont typeface="Arial" pitchFamily="34" charset="0"/>
              <a:buChar char="•"/>
            </a:pPr>
            <a:r>
              <a:rPr lang="en-US" sz="2400" dirty="0"/>
              <a:t>India's post-independence development strategy showed all the signs of </a:t>
            </a:r>
            <a:r>
              <a:rPr lang="en-US" sz="2400" dirty="0" smtClean="0"/>
              <a:t>stagnation.</a:t>
            </a:r>
          </a:p>
          <a:p>
            <a:pPr marL="457200" indent="-457200">
              <a:buFont typeface="Arial" pitchFamily="34" charset="0"/>
              <a:buChar char="•"/>
            </a:pPr>
            <a:endParaRPr lang="en-US" sz="2400" dirty="0">
              <a:solidFill>
                <a:srgbClr val="090807"/>
              </a:solidFill>
            </a:endParaRPr>
          </a:p>
          <a:p>
            <a:pPr marL="457200" indent="-457200">
              <a:buFont typeface="Arial" pitchFamily="34" charset="0"/>
              <a:buChar char="•"/>
            </a:pPr>
            <a:r>
              <a:rPr lang="en-US" sz="2400" dirty="0"/>
              <a:t>By 1985, </a:t>
            </a:r>
            <a:r>
              <a:rPr lang="en-US" sz="2400" dirty="0" smtClean="0"/>
              <a:t>India</a:t>
            </a:r>
            <a:r>
              <a:rPr lang="en-US" sz="2400" dirty="0"/>
              <a:t> had started having </a:t>
            </a:r>
            <a:r>
              <a:rPr lang="en-US" sz="2400" dirty="0" smtClean="0"/>
              <a:t>grave </a:t>
            </a:r>
            <a:r>
              <a:rPr lang="en-US" sz="2400" dirty="0"/>
              <a:t>economic crisis </a:t>
            </a:r>
            <a:r>
              <a:rPr lang="en-US" sz="2400" dirty="0" smtClean="0"/>
              <a:t>characterized</a:t>
            </a:r>
            <a:r>
              <a:rPr lang="en-US" sz="2400" dirty="0"/>
              <a:t> </a:t>
            </a:r>
            <a:r>
              <a:rPr lang="en-US" sz="2400" dirty="0" smtClean="0"/>
              <a:t>by </a:t>
            </a:r>
            <a:r>
              <a:rPr lang="en-US" sz="2400" dirty="0"/>
              <a:t>unprecedented adverse </a:t>
            </a:r>
            <a:r>
              <a:rPr lang="en-US" sz="2400" dirty="0" smtClean="0"/>
              <a:t>BOPs </a:t>
            </a:r>
            <a:r>
              <a:rPr lang="en-US" sz="2400" dirty="0"/>
              <a:t>problem, </a:t>
            </a:r>
            <a:r>
              <a:rPr lang="en-US" sz="2400" dirty="0" smtClean="0"/>
              <a:t>Inflation</a:t>
            </a:r>
            <a:r>
              <a:rPr lang="en-US" sz="2400" dirty="0"/>
              <a:t>, decline in the </a:t>
            </a:r>
            <a:r>
              <a:rPr lang="en-US" sz="2400" dirty="0" smtClean="0"/>
              <a:t>Foreign </a:t>
            </a:r>
            <a:r>
              <a:rPr lang="en-US" sz="2400" dirty="0"/>
              <a:t>E</a:t>
            </a:r>
            <a:r>
              <a:rPr lang="en-US" sz="2400" dirty="0" smtClean="0"/>
              <a:t>xchange </a:t>
            </a:r>
            <a:r>
              <a:rPr lang="en-US" sz="2400" dirty="0"/>
              <a:t>R</a:t>
            </a:r>
            <a:r>
              <a:rPr lang="en-US" sz="2400" dirty="0" smtClean="0"/>
              <a:t>eserve and the </a:t>
            </a:r>
            <a:r>
              <a:rPr lang="en-US" sz="2400" dirty="0"/>
              <a:t>Gross Domestic </a:t>
            </a:r>
            <a:r>
              <a:rPr lang="en-US" sz="2400" dirty="0" smtClean="0"/>
              <a:t>Product </a:t>
            </a:r>
            <a:r>
              <a:rPr lang="en-US" sz="2400" dirty="0"/>
              <a:t>(GDP) growth rate.</a:t>
            </a:r>
            <a:endParaRPr lang="en-US" sz="2400" dirty="0" smtClean="0"/>
          </a:p>
          <a:p>
            <a:pPr marL="457200" indent="-457200">
              <a:buFont typeface="Arial" pitchFamily="34" charset="0"/>
              <a:buChar char="•"/>
            </a:pPr>
            <a:endParaRPr lang="en-US" sz="2400" dirty="0">
              <a:solidFill>
                <a:srgbClr val="090807"/>
              </a:solidFill>
            </a:endParaRPr>
          </a:p>
        </p:txBody>
      </p:sp>
      <p:sp>
        <p:nvSpPr>
          <p:cNvPr id="4" name="TextBox 3"/>
          <p:cNvSpPr txBox="1"/>
          <p:nvPr/>
        </p:nvSpPr>
        <p:spPr>
          <a:xfrm>
            <a:off x="533400" y="685800"/>
            <a:ext cx="8153400" cy="1323439"/>
          </a:xfrm>
          <a:prstGeom prst="rect">
            <a:avLst/>
          </a:prstGeom>
          <a:noFill/>
        </p:spPr>
        <p:txBody>
          <a:bodyPr wrap="square" rtlCol="0">
            <a:spAutoFit/>
          </a:bodyPr>
          <a:lstStyle/>
          <a:p>
            <a:pPr algn="ctr"/>
            <a:r>
              <a:rPr lang="en-US" sz="4000" b="1" dirty="0"/>
              <a:t> </a:t>
            </a:r>
            <a:r>
              <a:rPr lang="en-US" sz="4000" b="1" dirty="0">
                <a:solidFill>
                  <a:schemeClr val="accent5">
                    <a:lumMod val="50000"/>
                  </a:schemeClr>
                </a:solidFill>
              </a:rPr>
              <a:t>INDIA BEFORE ECONOMIC</a:t>
            </a:r>
          </a:p>
          <a:p>
            <a:pPr algn="ctr"/>
            <a:r>
              <a:rPr lang="en-US" sz="4000" b="1" dirty="0" smtClean="0">
                <a:solidFill>
                  <a:schemeClr val="accent5">
                    <a:lumMod val="50000"/>
                  </a:schemeClr>
                </a:solidFill>
              </a:rPr>
              <a:t>REFORMS </a:t>
            </a:r>
            <a:endParaRPr lang="en-US" sz="4000" b="1" dirty="0"/>
          </a:p>
        </p:txBody>
      </p:sp>
    </p:spTree>
    <p:extLst>
      <p:ext uri="{BB962C8B-B14F-4D97-AF65-F5344CB8AC3E}">
        <p14:creationId xmlns:p14="http://schemas.microsoft.com/office/powerpoint/2010/main" val="33793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82000" cy="707886"/>
          </a:xfrm>
          <a:prstGeom prst="rect">
            <a:avLst/>
          </a:prstGeom>
          <a:noFill/>
        </p:spPr>
        <p:txBody>
          <a:bodyPr wrap="square" rtlCol="0">
            <a:spAutoFit/>
          </a:bodyPr>
          <a:lstStyle/>
          <a:p>
            <a:pPr algn="ctr"/>
            <a:r>
              <a:rPr lang="en-US" sz="4000" b="1" dirty="0" smtClean="0">
                <a:solidFill>
                  <a:schemeClr val="accent5">
                    <a:lumMod val="50000"/>
                  </a:schemeClr>
                </a:solidFill>
              </a:rPr>
              <a:t>CONCLUSIONS</a:t>
            </a:r>
            <a:endParaRPr lang="en-US" sz="4000" b="1" dirty="0">
              <a:solidFill>
                <a:schemeClr val="accent5">
                  <a:lumMod val="50000"/>
                </a:schemeClr>
              </a:solidFill>
            </a:endParaRPr>
          </a:p>
        </p:txBody>
      </p:sp>
      <p:sp>
        <p:nvSpPr>
          <p:cNvPr id="3" name="TextBox 2"/>
          <p:cNvSpPr txBox="1"/>
          <p:nvPr/>
        </p:nvSpPr>
        <p:spPr>
          <a:xfrm>
            <a:off x="990600" y="1752600"/>
            <a:ext cx="7162800" cy="5632311"/>
          </a:xfrm>
          <a:prstGeom prst="rect">
            <a:avLst/>
          </a:prstGeom>
          <a:noFill/>
        </p:spPr>
        <p:txBody>
          <a:bodyPr wrap="square" rtlCol="0">
            <a:spAutoFit/>
          </a:bodyPr>
          <a:lstStyle/>
          <a:p>
            <a:pPr marL="342900" indent="-342900">
              <a:buFont typeface="Arial" pitchFamily="34" charset="0"/>
              <a:buChar char="•"/>
            </a:pPr>
            <a:r>
              <a:rPr lang="en-US" sz="2400" dirty="0" smtClean="0"/>
              <a:t>The process of economic reforms is not fast enough to achieve the goals.</a:t>
            </a:r>
          </a:p>
          <a:p>
            <a:pPr marL="342900" indent="-342900">
              <a:buFont typeface="Arial" pitchFamily="34" charset="0"/>
              <a:buChar char="•"/>
            </a:pPr>
            <a:r>
              <a:rPr lang="en-US" sz="2400" dirty="0" smtClean="0"/>
              <a:t>India </a:t>
            </a:r>
            <a:r>
              <a:rPr lang="en-US" sz="2400" dirty="0"/>
              <a:t>had built diversified Industrial Structure and was also ready to face International Competition. But, the way it was implemented in India took a heavy toll on them</a:t>
            </a:r>
            <a:r>
              <a:rPr lang="en-US" sz="2400" dirty="0" smtClean="0"/>
              <a:t>.</a:t>
            </a:r>
          </a:p>
          <a:p>
            <a:pPr marL="342900" indent="-342900">
              <a:buFont typeface="Arial" pitchFamily="34" charset="0"/>
              <a:buChar char="•"/>
            </a:pPr>
            <a:r>
              <a:rPr lang="en-US" sz="2400" dirty="0"/>
              <a:t>Small Scale Industries faced direct competition from Large Scale Industries and Imports from Outsiders. This led to the increase in Indian Reserves along with suicide of 1000 Power loom Industrialists (Small ones) . Hence, Liberalization should have been implemented with better policy measures.</a:t>
            </a:r>
          </a:p>
          <a:p>
            <a:pPr marL="342900" indent="-342900">
              <a:buFont typeface="Arial" pitchFamily="34" charset="0"/>
              <a:buChar char="•"/>
            </a:pPr>
            <a:endParaRPr lang="en-US" sz="2400" dirty="0"/>
          </a:p>
          <a:p>
            <a:pPr marL="342900" indent="-342900">
              <a:buFont typeface="Arial" pitchFamily="34" charset="0"/>
              <a:buChar char="•"/>
            </a:pPr>
            <a:endParaRPr lang="en-US" sz="2400" dirty="0"/>
          </a:p>
          <a:p>
            <a:pPr marL="342900" indent="-342900">
              <a:buFont typeface="Arial" pitchFamily="34" charset="0"/>
              <a:buChar char="•"/>
            </a:pPr>
            <a:endParaRPr lang="en-US" sz="2400" dirty="0"/>
          </a:p>
        </p:txBody>
      </p:sp>
    </p:spTree>
    <p:extLst>
      <p:ext uri="{BB962C8B-B14F-4D97-AF65-F5344CB8AC3E}">
        <p14:creationId xmlns:p14="http://schemas.microsoft.com/office/powerpoint/2010/main" val="267077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685800"/>
            <a:ext cx="3946914" cy="707886"/>
          </a:xfrm>
          <a:prstGeom prst="rect">
            <a:avLst/>
          </a:prstGeom>
          <a:noFill/>
        </p:spPr>
        <p:txBody>
          <a:bodyPr wrap="none" rtlCol="0">
            <a:spAutoFit/>
          </a:bodyPr>
          <a:lstStyle/>
          <a:p>
            <a:r>
              <a:rPr lang="en-US" sz="4000" b="1" dirty="0" smtClean="0">
                <a:solidFill>
                  <a:schemeClr val="accent5">
                    <a:lumMod val="50000"/>
                  </a:schemeClr>
                </a:solidFill>
              </a:rPr>
              <a:t>CONCLUSIONS</a:t>
            </a:r>
            <a:endParaRPr lang="en-US" sz="4000" b="1" dirty="0">
              <a:solidFill>
                <a:schemeClr val="accent5">
                  <a:lumMod val="50000"/>
                </a:schemeClr>
              </a:solidFill>
            </a:endParaRPr>
          </a:p>
        </p:txBody>
      </p:sp>
      <p:sp>
        <p:nvSpPr>
          <p:cNvPr id="3" name="TextBox 2"/>
          <p:cNvSpPr txBox="1"/>
          <p:nvPr/>
        </p:nvSpPr>
        <p:spPr>
          <a:xfrm>
            <a:off x="601857" y="1600200"/>
            <a:ext cx="7924800" cy="6001643"/>
          </a:xfrm>
          <a:prstGeom prst="rect">
            <a:avLst/>
          </a:prstGeom>
          <a:noFill/>
        </p:spPr>
        <p:txBody>
          <a:bodyPr wrap="square" rtlCol="0">
            <a:spAutoFit/>
          </a:bodyPr>
          <a:lstStyle/>
          <a:p>
            <a:pPr marL="342900" indent="-342900">
              <a:buFont typeface="Arial" pitchFamily="34" charset="0"/>
              <a:buChar char="•"/>
            </a:pPr>
            <a:r>
              <a:rPr lang="en-US" sz="2400" dirty="0" smtClean="0"/>
              <a:t>Globalization </a:t>
            </a:r>
            <a:r>
              <a:rPr lang="en-US" sz="2400" dirty="0"/>
              <a:t>was not implemented perfectly either</a:t>
            </a:r>
            <a:r>
              <a:rPr lang="en-US" sz="2400" dirty="0" smtClean="0"/>
              <a:t>.</a:t>
            </a:r>
            <a:r>
              <a:rPr lang="en-US" sz="2400" dirty="0"/>
              <a:t>  While </a:t>
            </a:r>
            <a:r>
              <a:rPr lang="en-US" sz="2400" dirty="0" smtClean="0"/>
              <a:t>developed nations </a:t>
            </a:r>
            <a:r>
              <a:rPr lang="en-US" sz="2400" dirty="0"/>
              <a:t>continued to have barriers on entry in their </a:t>
            </a:r>
            <a:r>
              <a:rPr lang="en-US" sz="2400" dirty="0" smtClean="0"/>
              <a:t>markets, </a:t>
            </a:r>
            <a:r>
              <a:rPr lang="en-US" sz="2400" dirty="0"/>
              <a:t>they asked developing nations to remove barriers in their </a:t>
            </a:r>
            <a:r>
              <a:rPr lang="en-US" sz="2400" dirty="0" smtClean="0"/>
              <a:t>market.</a:t>
            </a:r>
            <a:r>
              <a:rPr lang="en-US" sz="2400" dirty="0"/>
              <a:t> This further degraded Indian Industries and also the employment opportunities which were supposed to be </a:t>
            </a:r>
            <a:r>
              <a:rPr lang="en-US" sz="2400" dirty="0" smtClean="0"/>
              <a:t>created.</a:t>
            </a:r>
            <a:r>
              <a:rPr lang="en-US" sz="2400" dirty="0"/>
              <a:t> </a:t>
            </a:r>
            <a:endParaRPr lang="en-US" sz="2400" dirty="0" smtClean="0"/>
          </a:p>
          <a:p>
            <a:pPr marL="342900" indent="-342900">
              <a:buFont typeface="Arial" pitchFamily="34" charset="0"/>
              <a:buChar char="•"/>
            </a:pPr>
            <a:r>
              <a:rPr lang="en-US" sz="2400" dirty="0"/>
              <a:t>Coming to Privatization, this probably had hurt India the most. India sold many things to private sector after seeing a potential growth in them. All the scams are result of it. India often undervalued the assets of PSUs and sold it to private sector. This led to a substantial loss to </a:t>
            </a:r>
            <a:r>
              <a:rPr lang="en-US" sz="2400" dirty="0" smtClean="0"/>
              <a:t>govt. which </a:t>
            </a:r>
            <a:r>
              <a:rPr lang="en-US" sz="2400" dirty="0"/>
              <a:t>it recovers by imposing on public. </a:t>
            </a:r>
            <a:r>
              <a:rPr lang="en-US" sz="2400" b="1" dirty="0"/>
              <a:t>So basically it is a public loss. </a:t>
            </a:r>
          </a:p>
          <a:p>
            <a:pPr marL="342900" indent="-342900">
              <a:buFont typeface="Arial" pitchFamily="34" charset="0"/>
              <a:buChar char="•"/>
            </a:pPr>
            <a:endParaRPr lang="en-US" sz="2400" dirty="0"/>
          </a:p>
          <a:p>
            <a:pPr marL="342900" indent="-342900">
              <a:buFont typeface="Arial" pitchFamily="34" charset="0"/>
              <a:buChar char="•"/>
            </a:pPr>
            <a:endParaRPr lang="en-US" sz="2400" dirty="0"/>
          </a:p>
          <a:p>
            <a:pPr marL="342900" indent="-342900">
              <a:buFont typeface="Arial" pitchFamily="34" charset="0"/>
              <a:buChar char="•"/>
            </a:pPr>
            <a:endParaRPr lang="en-US" sz="2400" dirty="0"/>
          </a:p>
        </p:txBody>
      </p:sp>
    </p:spTree>
    <p:extLst>
      <p:ext uri="{BB962C8B-B14F-4D97-AF65-F5344CB8AC3E}">
        <p14:creationId xmlns:p14="http://schemas.microsoft.com/office/powerpoint/2010/main" val="7433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255" y="676264"/>
            <a:ext cx="8001000" cy="707886"/>
          </a:xfrm>
          <a:prstGeom prst="rect">
            <a:avLst/>
          </a:prstGeom>
          <a:noFill/>
        </p:spPr>
        <p:txBody>
          <a:bodyPr wrap="square" rtlCol="0">
            <a:spAutoFit/>
          </a:bodyPr>
          <a:lstStyle/>
          <a:p>
            <a:pPr algn="ctr"/>
            <a:r>
              <a:rPr lang="en-US" sz="4000" b="1" dirty="0" smtClean="0">
                <a:solidFill>
                  <a:schemeClr val="accent5">
                    <a:lumMod val="50000"/>
                  </a:schemeClr>
                </a:solidFill>
              </a:rPr>
              <a:t>CONCLUSIONS</a:t>
            </a:r>
            <a:endParaRPr lang="en-US" sz="4000" b="1" dirty="0">
              <a:solidFill>
                <a:schemeClr val="accent5">
                  <a:lumMod val="50000"/>
                </a:schemeClr>
              </a:solidFill>
            </a:endParaRPr>
          </a:p>
        </p:txBody>
      </p:sp>
      <p:sp>
        <p:nvSpPr>
          <p:cNvPr id="4" name="TextBox 3"/>
          <p:cNvSpPr txBox="1"/>
          <p:nvPr/>
        </p:nvSpPr>
        <p:spPr>
          <a:xfrm>
            <a:off x="1066800" y="1905000"/>
            <a:ext cx="6934200" cy="3785652"/>
          </a:xfrm>
          <a:prstGeom prst="rect">
            <a:avLst/>
          </a:prstGeom>
          <a:noFill/>
        </p:spPr>
        <p:txBody>
          <a:bodyPr wrap="square" rtlCol="0">
            <a:spAutoFit/>
          </a:bodyPr>
          <a:lstStyle/>
          <a:p>
            <a:pPr marL="285750" indent="-285750">
              <a:buFont typeface="Arial" pitchFamily="34" charset="0"/>
              <a:buChar char="•"/>
            </a:pPr>
            <a:r>
              <a:rPr lang="en-US" sz="2400" dirty="0"/>
              <a:t>Seeing, LPG's negative aspect is essentially seeing Indian </a:t>
            </a:r>
            <a:r>
              <a:rPr lang="en-US" sz="2400" dirty="0" smtClean="0"/>
              <a:t>Government's </a:t>
            </a:r>
            <a:r>
              <a:rPr lang="en-US" sz="2400" dirty="0"/>
              <a:t>fallacy to implement </a:t>
            </a:r>
            <a:r>
              <a:rPr lang="en-US" sz="2400" dirty="0" smtClean="0"/>
              <a:t>it. Though </a:t>
            </a:r>
            <a:r>
              <a:rPr lang="en-US" sz="2400" dirty="0"/>
              <a:t>we have better GDP and lower levels of unemployment and better diversification of opportunities, we still lag to satisfy the basic needs of Indian rural people</a:t>
            </a:r>
            <a:r>
              <a:rPr lang="en-US" sz="2400" dirty="0" smtClean="0"/>
              <a:t>.</a:t>
            </a:r>
          </a:p>
          <a:p>
            <a:pPr marL="285750" indent="-285750">
              <a:buFont typeface="Arial" pitchFamily="34" charset="0"/>
              <a:buChar char="•"/>
            </a:pPr>
            <a:r>
              <a:rPr lang="en-US" sz="2400" dirty="0"/>
              <a:t>So, overall, its a long way for India to become a developed nation. To solve a problem, a problem should first be </a:t>
            </a:r>
            <a:r>
              <a:rPr lang="en-US" sz="2400" dirty="0" smtClean="0"/>
              <a:t>identified and then the policies should be designed and </a:t>
            </a:r>
            <a:r>
              <a:rPr lang="en-US" sz="2400" b="1" dirty="0" smtClean="0"/>
              <a:t>implemented</a:t>
            </a:r>
            <a:r>
              <a:rPr lang="en-US" sz="2400" dirty="0" smtClean="0"/>
              <a:t> efficiently.</a:t>
            </a:r>
            <a:endParaRPr lang="en-US" sz="2400" dirty="0"/>
          </a:p>
        </p:txBody>
      </p:sp>
    </p:spTree>
    <p:extLst>
      <p:ext uri="{BB962C8B-B14F-4D97-AF65-F5344CB8AC3E}">
        <p14:creationId xmlns:p14="http://schemas.microsoft.com/office/powerpoint/2010/main" val="283948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286000"/>
            <a:ext cx="5072542" cy="1938992"/>
          </a:xfrm>
          <a:prstGeom prst="rect">
            <a:avLst/>
          </a:prstGeom>
          <a:noFill/>
        </p:spPr>
        <p:txBody>
          <a:bodyPr wrap="none" rtlCol="0">
            <a:spAutoFit/>
          </a:bodyPr>
          <a:lstStyle/>
          <a:p>
            <a:pPr algn="ctr"/>
            <a:r>
              <a:rPr lang="en-US" sz="6000" b="1" dirty="0" smtClean="0">
                <a:solidFill>
                  <a:schemeClr val="accent5">
                    <a:lumMod val="50000"/>
                  </a:schemeClr>
                </a:solidFill>
              </a:rPr>
              <a:t>THANK YOU </a:t>
            </a:r>
          </a:p>
          <a:p>
            <a:pPr algn="ctr"/>
            <a:r>
              <a:rPr lang="en-US" sz="6000" b="1" dirty="0" smtClean="0">
                <a:solidFill>
                  <a:schemeClr val="accent5">
                    <a:lumMod val="50000"/>
                  </a:schemeClr>
                </a:solidFill>
              </a:rPr>
              <a:t>FOLKS</a:t>
            </a:r>
            <a:endParaRPr lang="en-US" sz="6000" b="1" dirty="0">
              <a:solidFill>
                <a:schemeClr val="accent5">
                  <a:lumMod val="50000"/>
                </a:schemeClr>
              </a:solidFill>
            </a:endParaRPr>
          </a:p>
        </p:txBody>
      </p:sp>
    </p:spTree>
    <p:extLst>
      <p:ext uri="{BB962C8B-B14F-4D97-AF65-F5344CB8AC3E}">
        <p14:creationId xmlns:p14="http://schemas.microsoft.com/office/powerpoint/2010/main" val="435960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787" y="1530913"/>
            <a:ext cx="4188305" cy="3574487"/>
          </a:xfrm>
          <a:prstGeom prst="rect">
            <a:avLst/>
          </a:prstGeom>
        </p:spPr>
      </p:pic>
      <p:sp>
        <p:nvSpPr>
          <p:cNvPr id="5" name="TextBox 4"/>
          <p:cNvSpPr txBox="1"/>
          <p:nvPr/>
        </p:nvSpPr>
        <p:spPr>
          <a:xfrm>
            <a:off x="672392" y="962085"/>
            <a:ext cx="3505200" cy="4524315"/>
          </a:xfrm>
          <a:prstGeom prst="rect">
            <a:avLst/>
          </a:prstGeom>
          <a:noFill/>
        </p:spPr>
        <p:txBody>
          <a:bodyPr wrap="square" rtlCol="0">
            <a:spAutoFit/>
          </a:bodyPr>
          <a:lstStyle/>
          <a:p>
            <a:pPr marL="342900" indent="-342900">
              <a:lnSpc>
                <a:spcPct val="150000"/>
              </a:lnSpc>
              <a:buFont typeface="Arial" pitchFamily="34" charset="0"/>
              <a:buChar char="•"/>
            </a:pPr>
            <a:endParaRPr lang="en-US" sz="2400" dirty="0" smtClean="0"/>
          </a:p>
          <a:p>
            <a:pPr marL="342900" indent="-342900">
              <a:buFont typeface="Arial" pitchFamily="34" charset="0"/>
              <a:buChar char="•"/>
            </a:pPr>
            <a:r>
              <a:rPr lang="en-US" sz="2400" dirty="0" smtClean="0"/>
              <a:t>The crisis was caused by currency devaluation</a:t>
            </a:r>
          </a:p>
          <a:p>
            <a:pPr marL="285750" indent="-285750">
              <a:lnSpc>
                <a:spcPct val="150000"/>
              </a:lnSpc>
              <a:buFont typeface="Arial" pitchFamily="34" charset="0"/>
              <a:buChar char="•"/>
            </a:pPr>
            <a:r>
              <a:rPr lang="en-US" sz="2400" dirty="0" smtClean="0"/>
              <a:t>Fall in Forex reserve.</a:t>
            </a:r>
          </a:p>
          <a:p>
            <a:pPr marL="285750" indent="-285750">
              <a:lnSpc>
                <a:spcPct val="150000"/>
              </a:lnSpc>
              <a:buFont typeface="Arial" pitchFamily="34" charset="0"/>
              <a:buChar char="•"/>
            </a:pPr>
            <a:r>
              <a:rPr lang="en-US" sz="2400" dirty="0" smtClean="0"/>
              <a:t>Inflation.</a:t>
            </a:r>
            <a:endParaRPr lang="en-US" sz="2400" dirty="0"/>
          </a:p>
          <a:p>
            <a:pPr marL="285750" indent="-285750">
              <a:lnSpc>
                <a:spcPct val="150000"/>
              </a:lnSpc>
              <a:buFont typeface="Arial" pitchFamily="34" charset="0"/>
              <a:buChar char="•"/>
            </a:pPr>
            <a:r>
              <a:rPr lang="en-US" sz="2400" dirty="0"/>
              <a:t>Precipitated by the Gulf </a:t>
            </a:r>
            <a:r>
              <a:rPr lang="en-US" sz="2400" dirty="0" smtClean="0"/>
              <a:t>War</a:t>
            </a:r>
            <a:r>
              <a:rPr lang="en-US" sz="2400" dirty="0"/>
              <a:t> </a:t>
            </a:r>
            <a:r>
              <a:rPr lang="en-US" sz="2400" dirty="0" smtClean="0"/>
              <a:t>, India’s </a:t>
            </a:r>
            <a:r>
              <a:rPr lang="en-US" sz="2400" dirty="0"/>
              <a:t>oil import bill </a:t>
            </a:r>
            <a:r>
              <a:rPr lang="en-US" sz="2400" dirty="0" smtClean="0"/>
              <a:t>swelled</a:t>
            </a:r>
            <a:r>
              <a:rPr lang="en-US" sz="2400" dirty="0" smtClean="0"/>
              <a:t>.</a:t>
            </a:r>
            <a:endParaRPr lang="en-US" sz="2400" dirty="0" smtClean="0"/>
          </a:p>
          <a:p>
            <a:pPr marL="285750" indent="-285750">
              <a:buFont typeface="Arial" pitchFamily="34" charset="0"/>
              <a:buChar char="•"/>
            </a:pPr>
            <a:endParaRPr lang="en-US" sz="2400" dirty="0"/>
          </a:p>
        </p:txBody>
      </p:sp>
      <p:sp>
        <p:nvSpPr>
          <p:cNvPr id="2" name="TextBox 1"/>
          <p:cNvSpPr txBox="1"/>
          <p:nvPr/>
        </p:nvSpPr>
        <p:spPr>
          <a:xfrm>
            <a:off x="632477" y="549655"/>
            <a:ext cx="8183843" cy="707886"/>
          </a:xfrm>
          <a:prstGeom prst="rect">
            <a:avLst/>
          </a:prstGeom>
          <a:noFill/>
        </p:spPr>
        <p:txBody>
          <a:bodyPr wrap="none" rtlCol="0">
            <a:spAutoFit/>
          </a:bodyPr>
          <a:lstStyle/>
          <a:p>
            <a:r>
              <a:rPr lang="en-US" sz="4000" b="1" dirty="0" smtClean="0">
                <a:solidFill>
                  <a:schemeClr val="accent5">
                    <a:lumMod val="50000"/>
                  </a:schemeClr>
                </a:solidFill>
              </a:rPr>
              <a:t>NEED OF ECONOMIC REFORMS</a:t>
            </a:r>
            <a:endParaRPr lang="en-US" sz="4000" b="1" dirty="0">
              <a:solidFill>
                <a:schemeClr val="accent5">
                  <a:lumMod val="50000"/>
                </a:schemeClr>
              </a:solidFill>
            </a:endParaRPr>
          </a:p>
        </p:txBody>
      </p:sp>
      <p:sp>
        <p:nvSpPr>
          <p:cNvPr id="4" name="TextBox 3"/>
          <p:cNvSpPr txBox="1"/>
          <p:nvPr/>
        </p:nvSpPr>
        <p:spPr>
          <a:xfrm>
            <a:off x="632478" y="4983540"/>
            <a:ext cx="5073825" cy="1569660"/>
          </a:xfrm>
          <a:prstGeom prst="rect">
            <a:avLst/>
          </a:prstGeom>
          <a:noFill/>
        </p:spPr>
        <p:txBody>
          <a:bodyPr wrap="none" rtlCol="0">
            <a:spAutoFit/>
          </a:bodyPr>
          <a:lstStyle/>
          <a:p>
            <a:pPr marL="342900" indent="-342900">
              <a:lnSpc>
                <a:spcPct val="150000"/>
              </a:lnSpc>
              <a:buFont typeface="Arial" pitchFamily="34" charset="0"/>
              <a:buChar char="•"/>
            </a:pPr>
            <a:r>
              <a:rPr lang="en-US" sz="2400" dirty="0" smtClean="0"/>
              <a:t>Exports slumped and credit dried up.</a:t>
            </a:r>
          </a:p>
          <a:p>
            <a:pPr marL="285750" indent="-285750">
              <a:lnSpc>
                <a:spcPct val="150000"/>
              </a:lnSpc>
              <a:buFont typeface="Arial" pitchFamily="34" charset="0"/>
              <a:buChar char="•"/>
            </a:pPr>
            <a:r>
              <a:rPr lang="en-US" sz="2400" dirty="0" smtClean="0"/>
              <a:t>Large fiscal deficits.</a:t>
            </a:r>
          </a:p>
          <a:p>
            <a:endParaRPr lang="en-US" sz="2400" dirty="0"/>
          </a:p>
        </p:txBody>
      </p:sp>
    </p:spTree>
    <p:extLst>
      <p:ext uri="{BB962C8B-B14F-4D97-AF65-F5344CB8AC3E}">
        <p14:creationId xmlns:p14="http://schemas.microsoft.com/office/powerpoint/2010/main" val="3683692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1000"/>
                                        <p:tgtEl>
                                          <p:spTgt spid="4">
                                            <p:txEl>
                                              <p:pRg st="0" end="0"/>
                                            </p:txEl>
                                          </p:spTgt>
                                        </p:tgtEl>
                                      </p:cBhvr>
                                    </p:animEffect>
                                    <p:anim calcmode="lin" valueType="num">
                                      <p:cBhvr>
                                        <p:cTn id="2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1000"/>
                                        <p:tgtEl>
                                          <p:spTgt spid="4">
                                            <p:txEl>
                                              <p:pRg st="1" end="1"/>
                                            </p:txEl>
                                          </p:spTgt>
                                        </p:tgtEl>
                                      </p:cBhvr>
                                    </p:animEffect>
                                    <p:anim calcmode="lin" valueType="num">
                                      <p:cBhvr>
                                        <p:cTn id="3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xit" presetSubtype="0" fill="hold" nodeType="click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387" y="1402900"/>
            <a:ext cx="6905625" cy="4419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6248400" cy="4679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183726"/>
            <a:ext cx="5934785" cy="4501052"/>
          </a:xfrm>
          <a:prstGeom prst="rect">
            <a:avLst/>
          </a:prstGeom>
        </p:spPr>
      </p:pic>
    </p:spTree>
    <p:extLst>
      <p:ext uri="{BB962C8B-B14F-4D97-AF65-F5344CB8AC3E}">
        <p14:creationId xmlns:p14="http://schemas.microsoft.com/office/powerpoint/2010/main" val="376991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924800" cy="707886"/>
          </a:xfrm>
          <a:prstGeom prst="rect">
            <a:avLst/>
          </a:prstGeom>
          <a:noFill/>
        </p:spPr>
        <p:txBody>
          <a:bodyPr wrap="square" rtlCol="0">
            <a:spAutoFit/>
          </a:bodyPr>
          <a:lstStyle/>
          <a:p>
            <a:r>
              <a:rPr lang="en-US" sz="4000" b="1" dirty="0" smtClean="0">
                <a:solidFill>
                  <a:schemeClr val="accent5">
                    <a:lumMod val="50000"/>
                  </a:schemeClr>
                </a:solidFill>
              </a:rPr>
              <a:t>NEW ECONOMIC POLICY 1991</a:t>
            </a:r>
            <a:endParaRPr lang="en-US" sz="4000" dirty="0">
              <a:solidFill>
                <a:schemeClr val="accent5">
                  <a:lumMod val="50000"/>
                </a:schemeClr>
              </a:solidFill>
            </a:endParaRPr>
          </a:p>
        </p:txBody>
      </p:sp>
      <p:sp>
        <p:nvSpPr>
          <p:cNvPr id="3" name="TextBox 2"/>
          <p:cNvSpPr txBox="1"/>
          <p:nvPr/>
        </p:nvSpPr>
        <p:spPr>
          <a:xfrm>
            <a:off x="965201" y="762000"/>
            <a:ext cx="6781800" cy="6309420"/>
          </a:xfrm>
          <a:prstGeom prst="rect">
            <a:avLst/>
          </a:prstGeom>
          <a:noFill/>
        </p:spPr>
        <p:txBody>
          <a:bodyPr wrap="square" rtlCol="0">
            <a:spAutoFit/>
          </a:bodyPr>
          <a:lstStyle/>
          <a:p>
            <a:pPr>
              <a:lnSpc>
                <a:spcPct val="150000"/>
              </a:lnSpc>
            </a:pPr>
            <a:endParaRPr lang="en-US" sz="2400" dirty="0" smtClean="0"/>
          </a:p>
          <a:p>
            <a:pPr marL="342900" indent="-342900">
              <a:lnSpc>
                <a:spcPct val="150000"/>
              </a:lnSpc>
              <a:buFont typeface="Arial" pitchFamily="34" charset="0"/>
              <a:buChar char="•"/>
            </a:pPr>
            <a:r>
              <a:rPr lang="en-US" sz="2400" dirty="0" smtClean="0"/>
              <a:t>On </a:t>
            </a:r>
            <a:r>
              <a:rPr lang="en-US" sz="2400" dirty="0"/>
              <a:t>July 24, </a:t>
            </a:r>
            <a:r>
              <a:rPr lang="en-US" sz="2400" dirty="0" smtClean="0"/>
              <a:t>1991</a:t>
            </a:r>
          </a:p>
          <a:p>
            <a:pPr>
              <a:lnSpc>
                <a:spcPct val="150000"/>
              </a:lnSpc>
            </a:pPr>
            <a:endParaRPr lang="en-US" sz="2400" dirty="0" smtClean="0"/>
          </a:p>
          <a:p>
            <a:pPr>
              <a:lnSpc>
                <a:spcPct val="150000"/>
              </a:lnSpc>
            </a:pPr>
            <a:endParaRPr lang="en-US" sz="2400" dirty="0"/>
          </a:p>
          <a:p>
            <a:pPr>
              <a:lnSpc>
                <a:spcPct val="150000"/>
              </a:lnSpc>
            </a:pPr>
            <a:endParaRPr lang="en-US" sz="2400" dirty="0" smtClean="0"/>
          </a:p>
          <a:p>
            <a:pPr>
              <a:lnSpc>
                <a:spcPct val="150000"/>
              </a:lnSpc>
            </a:pPr>
            <a:endParaRPr lang="en-US" sz="2400" dirty="0" smtClean="0"/>
          </a:p>
          <a:p>
            <a:pPr marL="342900" indent="-342900">
              <a:lnSpc>
                <a:spcPct val="150000"/>
              </a:lnSpc>
              <a:buFont typeface="Arial" pitchFamily="34" charset="0"/>
              <a:buChar char="•"/>
            </a:pPr>
            <a:r>
              <a:rPr lang="en-US" sz="2400" dirty="0" smtClean="0"/>
              <a:t>To </a:t>
            </a:r>
            <a:r>
              <a:rPr lang="en-US" sz="2400" dirty="0"/>
              <a:t>face the crisis situation, the </a:t>
            </a:r>
            <a:r>
              <a:rPr lang="en-US" sz="2400" dirty="0" smtClean="0"/>
              <a:t>government decided </a:t>
            </a:r>
            <a:r>
              <a:rPr lang="en-US" sz="2400" dirty="0"/>
              <a:t>to bring about major </a:t>
            </a:r>
            <a:r>
              <a:rPr lang="en-US" sz="2400" dirty="0" smtClean="0"/>
              <a:t>economic reforms </a:t>
            </a:r>
            <a:r>
              <a:rPr lang="en-US" sz="2400" dirty="0"/>
              <a:t>to revive Indian </a:t>
            </a:r>
            <a:r>
              <a:rPr lang="en-US" sz="2400" dirty="0" smtClean="0"/>
              <a:t>economy.</a:t>
            </a:r>
            <a:endParaRPr lang="en-US" sz="2400" dirty="0"/>
          </a:p>
          <a:p>
            <a:pPr marL="342900" indent="-342900">
              <a:buFont typeface="Arial" pitchFamily="34" charset="0"/>
              <a:buChar char="•"/>
            </a:pPr>
            <a:r>
              <a:rPr lang="en-US" sz="2400" dirty="0" smtClean="0"/>
              <a:t>known </a:t>
            </a:r>
            <a:r>
              <a:rPr lang="en-US" sz="2400" dirty="0"/>
              <a:t>as 'structural adjustments' </a:t>
            </a:r>
            <a:r>
              <a:rPr lang="en-US" sz="2400" dirty="0" smtClean="0"/>
              <a:t>or    </a:t>
            </a:r>
            <a:r>
              <a:rPr lang="en-US" sz="3200" b="1" dirty="0" smtClean="0"/>
              <a:t>LPG</a:t>
            </a:r>
            <a:r>
              <a:rPr lang="en-US" sz="2400" b="1" dirty="0" smtClean="0"/>
              <a:t> </a:t>
            </a:r>
          </a:p>
          <a:p>
            <a:pPr marL="342900" indent="-342900">
              <a:buFont typeface="Arial" pitchFamily="34" charset="0"/>
              <a:buChar char="•"/>
            </a:pPr>
            <a:endParaRPr lang="en-US" sz="2400" b="1" dirty="0"/>
          </a:p>
          <a:p>
            <a:pPr marL="342900" indent="-342900">
              <a:buFont typeface="Arial" pitchFamily="34" charset="0"/>
              <a:buChar char="•"/>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858" y="1952172"/>
            <a:ext cx="3581399" cy="2101966"/>
          </a:xfrm>
          <a:prstGeom prst="rect">
            <a:avLst/>
          </a:prstGeom>
        </p:spPr>
      </p:pic>
    </p:spTree>
    <p:extLst>
      <p:ext uri="{BB962C8B-B14F-4D97-AF65-F5344CB8AC3E}">
        <p14:creationId xmlns:p14="http://schemas.microsoft.com/office/powerpoint/2010/main" val="401403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9749" y="381000"/>
            <a:ext cx="3432351" cy="707886"/>
          </a:xfrm>
          <a:prstGeom prst="rect">
            <a:avLst/>
          </a:prstGeom>
          <a:noFill/>
        </p:spPr>
        <p:txBody>
          <a:bodyPr wrap="none" rtlCol="0">
            <a:spAutoFit/>
          </a:bodyPr>
          <a:lstStyle/>
          <a:p>
            <a:pPr algn="ctr"/>
            <a:r>
              <a:rPr lang="en-US" sz="4000" b="1" dirty="0" smtClean="0">
                <a:solidFill>
                  <a:schemeClr val="accent5">
                    <a:lumMod val="50000"/>
                  </a:schemeClr>
                </a:solidFill>
              </a:rPr>
              <a:t>OBJECTIVES</a:t>
            </a:r>
            <a:endParaRPr lang="en-US" sz="4000" dirty="0">
              <a:solidFill>
                <a:schemeClr val="accent5">
                  <a:lumMod val="50000"/>
                </a:schemeClr>
              </a:solidFill>
            </a:endParaRPr>
          </a:p>
        </p:txBody>
      </p:sp>
      <p:sp>
        <p:nvSpPr>
          <p:cNvPr id="3" name="TextBox 2"/>
          <p:cNvSpPr txBox="1"/>
          <p:nvPr/>
        </p:nvSpPr>
        <p:spPr>
          <a:xfrm>
            <a:off x="765629" y="1295400"/>
            <a:ext cx="7696200" cy="4524315"/>
          </a:xfrm>
          <a:prstGeom prst="rect">
            <a:avLst/>
          </a:prstGeom>
          <a:noFill/>
        </p:spPr>
        <p:txBody>
          <a:bodyPr wrap="square" rtlCol="0">
            <a:spAutoFit/>
          </a:bodyPr>
          <a:lstStyle/>
          <a:p>
            <a:pPr marL="342900" indent="-342900">
              <a:lnSpc>
                <a:spcPct val="150000"/>
              </a:lnSpc>
              <a:buFont typeface="Arial" pitchFamily="34" charset="0"/>
              <a:buChar char="•"/>
            </a:pPr>
            <a:r>
              <a:rPr lang="en-US" sz="2400" b="1" dirty="0" smtClean="0"/>
              <a:t>The main objective was to make </a:t>
            </a:r>
            <a:r>
              <a:rPr lang="en-US" sz="2400" b="1" dirty="0"/>
              <a:t>I</a:t>
            </a:r>
            <a:r>
              <a:rPr lang="en-US" sz="2400" b="1" dirty="0" smtClean="0"/>
              <a:t>ndian economy , a part of world economy.</a:t>
            </a:r>
            <a:endParaRPr lang="en-US" sz="2400" b="1" dirty="0"/>
          </a:p>
          <a:p>
            <a:pPr marL="285750" indent="-285750">
              <a:lnSpc>
                <a:spcPct val="150000"/>
              </a:lnSpc>
              <a:buFont typeface="Arial" pitchFamily="34" charset="0"/>
              <a:buChar char="•"/>
            </a:pPr>
            <a:r>
              <a:rPr lang="en-US" sz="2400" dirty="0" smtClean="0"/>
              <a:t>To </a:t>
            </a:r>
            <a:r>
              <a:rPr lang="en-US" sz="2400" dirty="0"/>
              <a:t>achieve </a:t>
            </a:r>
            <a:r>
              <a:rPr lang="en-US" sz="2400" dirty="0" smtClean="0"/>
              <a:t>self-reliance.</a:t>
            </a:r>
          </a:p>
          <a:p>
            <a:pPr marL="285750" indent="-285750">
              <a:lnSpc>
                <a:spcPct val="150000"/>
              </a:lnSpc>
              <a:buFont typeface="Arial" pitchFamily="34" charset="0"/>
              <a:buChar char="•"/>
            </a:pPr>
            <a:r>
              <a:rPr lang="en-US" sz="2400" dirty="0" smtClean="0"/>
              <a:t>Reduce the inflation rate.</a:t>
            </a:r>
          </a:p>
          <a:p>
            <a:pPr marL="285750" indent="-285750">
              <a:lnSpc>
                <a:spcPct val="150000"/>
              </a:lnSpc>
              <a:buFont typeface="Arial" pitchFamily="34" charset="0"/>
              <a:buChar char="•"/>
            </a:pPr>
            <a:r>
              <a:rPr lang="en-US" sz="2400" dirty="0"/>
              <a:t>Remove </a:t>
            </a:r>
            <a:r>
              <a:rPr lang="en-US" sz="2400" dirty="0" smtClean="0"/>
              <a:t>imbalance </a:t>
            </a:r>
            <a:r>
              <a:rPr lang="en-US" sz="2400" dirty="0"/>
              <a:t>in payments</a:t>
            </a:r>
            <a:r>
              <a:rPr lang="en-US" sz="2400" dirty="0" smtClean="0"/>
              <a:t>.</a:t>
            </a:r>
          </a:p>
          <a:p>
            <a:pPr marL="285750" indent="-285750">
              <a:lnSpc>
                <a:spcPct val="150000"/>
              </a:lnSpc>
              <a:buFont typeface="Arial" pitchFamily="34" charset="0"/>
              <a:buChar char="•"/>
            </a:pPr>
            <a:r>
              <a:rPr lang="en-US" sz="2400" dirty="0" smtClean="0"/>
              <a:t>Raising </a:t>
            </a:r>
            <a:r>
              <a:rPr lang="en-US" sz="2400" dirty="0"/>
              <a:t>investments, Improvement in efficiency and productivity</a:t>
            </a:r>
            <a:r>
              <a:rPr lang="en-US" sz="2400" dirty="0" smtClean="0"/>
              <a:t>.</a:t>
            </a:r>
          </a:p>
          <a:p>
            <a:pPr marL="285750" indent="-285750">
              <a:lnSpc>
                <a:spcPct val="150000"/>
              </a:lnSpc>
              <a:buFont typeface="Arial" pitchFamily="34" charset="0"/>
              <a:buChar char="•"/>
            </a:pPr>
            <a:r>
              <a:rPr lang="en-US" sz="2400" dirty="0" smtClean="0"/>
              <a:t>Ensuring </a:t>
            </a:r>
            <a:r>
              <a:rPr lang="en-US" sz="2400" dirty="0"/>
              <a:t>rapid industrial </a:t>
            </a:r>
            <a:r>
              <a:rPr lang="en-US" sz="2400" dirty="0" smtClean="0"/>
              <a:t>development.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110" y="1981200"/>
            <a:ext cx="3360420" cy="1866900"/>
          </a:xfrm>
          <a:prstGeom prst="rect">
            <a:avLst/>
          </a:prstGeom>
        </p:spPr>
      </p:pic>
    </p:spTree>
    <p:extLst>
      <p:ext uri="{BB962C8B-B14F-4D97-AF65-F5344CB8AC3E}">
        <p14:creationId xmlns:p14="http://schemas.microsoft.com/office/powerpoint/2010/main" val="282641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69" y="685800"/>
            <a:ext cx="7728531" cy="7171194"/>
          </a:xfrm>
          <a:prstGeom prst="rect">
            <a:avLst/>
          </a:prstGeom>
          <a:noFill/>
        </p:spPr>
        <p:txBody>
          <a:bodyPr wrap="square" rtlCol="0">
            <a:spAutoFit/>
          </a:bodyPr>
          <a:lstStyle/>
          <a:p>
            <a:pPr algn="ctr"/>
            <a:r>
              <a:rPr lang="en-US" sz="4000" b="1" dirty="0" smtClean="0">
                <a:solidFill>
                  <a:schemeClr val="accent5">
                    <a:lumMod val="50000"/>
                  </a:schemeClr>
                </a:solidFill>
              </a:rPr>
              <a:t>LIBERALIZATION</a:t>
            </a:r>
          </a:p>
          <a:p>
            <a:endParaRPr lang="en-US" sz="2400" b="1" dirty="0"/>
          </a:p>
          <a:p>
            <a:pPr marL="342900" indent="-342900" fontAlgn="base">
              <a:lnSpc>
                <a:spcPct val="150000"/>
              </a:lnSpc>
              <a:buFont typeface="Arial" pitchFamily="34" charset="0"/>
              <a:buChar char="•"/>
            </a:pPr>
            <a:r>
              <a:rPr lang="en-US" sz="2400" dirty="0" smtClean="0"/>
              <a:t>Liberalization </a:t>
            </a:r>
            <a:r>
              <a:rPr lang="en-US" sz="2400" dirty="0"/>
              <a:t>means to free </a:t>
            </a:r>
            <a:r>
              <a:rPr lang="en-US" sz="2400" dirty="0" smtClean="0"/>
              <a:t>the Indian </a:t>
            </a:r>
            <a:r>
              <a:rPr lang="en-US" sz="2400" dirty="0"/>
              <a:t>economy from the controls imposed by the </a:t>
            </a:r>
            <a:r>
              <a:rPr lang="en-US" sz="2400" dirty="0" smtClean="0"/>
              <a:t>Govt. Before </a:t>
            </a:r>
            <a:r>
              <a:rPr lang="en-US" sz="2400" dirty="0"/>
              <a:t>1991, Govt. had put many types of controls on Indian </a:t>
            </a:r>
            <a:r>
              <a:rPr lang="en-US" sz="2400" dirty="0" smtClean="0"/>
              <a:t>economy which were –</a:t>
            </a:r>
          </a:p>
          <a:p>
            <a:pPr marL="457200" indent="-457200" algn="just" fontAlgn="base">
              <a:lnSpc>
                <a:spcPct val="150000"/>
              </a:lnSpc>
              <a:buFont typeface="+mj-lt"/>
              <a:buAutoNum type="alphaLcParenR"/>
            </a:pPr>
            <a:r>
              <a:rPr lang="en-US" sz="2400" dirty="0" smtClean="0"/>
              <a:t>Industrial </a:t>
            </a:r>
            <a:r>
              <a:rPr lang="en-US" sz="2400" dirty="0"/>
              <a:t>Licensing System</a:t>
            </a:r>
          </a:p>
          <a:p>
            <a:pPr marL="457200" indent="-457200" algn="just" fontAlgn="base">
              <a:lnSpc>
                <a:spcPct val="150000"/>
              </a:lnSpc>
              <a:buFont typeface="+mj-lt"/>
              <a:buAutoNum type="alphaLcParenR"/>
            </a:pPr>
            <a:r>
              <a:rPr lang="en-US" sz="2400" dirty="0" smtClean="0"/>
              <a:t>Foreign </a:t>
            </a:r>
            <a:r>
              <a:rPr lang="en-US" sz="2400" dirty="0"/>
              <a:t>exchange control</a:t>
            </a:r>
          </a:p>
          <a:p>
            <a:pPr marL="457200" indent="-457200" algn="just" fontAlgn="base">
              <a:lnSpc>
                <a:spcPct val="150000"/>
              </a:lnSpc>
              <a:buFont typeface="+mj-lt"/>
              <a:buAutoNum type="alphaLcParenR"/>
            </a:pPr>
            <a:r>
              <a:rPr lang="en-US" sz="2400" dirty="0" smtClean="0"/>
              <a:t>Price </a:t>
            </a:r>
            <a:r>
              <a:rPr lang="en-US" sz="2400" dirty="0"/>
              <a:t>control on </a:t>
            </a:r>
            <a:r>
              <a:rPr lang="en-US" sz="2400" dirty="0" smtClean="0"/>
              <a:t>goods</a:t>
            </a:r>
            <a:endParaRPr lang="en-US" sz="2400" cap="all" dirty="0"/>
          </a:p>
          <a:p>
            <a:pPr marL="457200" indent="-457200" algn="just" fontAlgn="base">
              <a:lnSpc>
                <a:spcPct val="150000"/>
              </a:lnSpc>
              <a:buFont typeface="+mj-lt"/>
              <a:buAutoNum type="alphaLcParenR"/>
            </a:pPr>
            <a:r>
              <a:rPr lang="en-US" sz="2400" dirty="0" smtClean="0"/>
              <a:t>Import </a:t>
            </a:r>
            <a:r>
              <a:rPr lang="en-US" sz="2400" dirty="0"/>
              <a:t>License</a:t>
            </a:r>
            <a:r>
              <a:rPr lang="en-US" sz="2400" dirty="0" smtClean="0"/>
              <a:t>.</a:t>
            </a:r>
          </a:p>
          <a:p>
            <a:pPr marL="457200" indent="-457200" algn="just" fontAlgn="base">
              <a:buFont typeface="+mj-lt"/>
              <a:buAutoNum type="alphaLcParenR"/>
            </a:pPr>
            <a:endParaRPr lang="en-US" sz="2400" dirty="0"/>
          </a:p>
          <a:p>
            <a:pPr marL="342900" indent="-342900" fontAlgn="base">
              <a:buFont typeface="Arial" pitchFamily="34" charset="0"/>
              <a:buChar char="•"/>
            </a:pPr>
            <a:endParaRPr lang="en-US" sz="2400" dirty="0" smtClean="0"/>
          </a:p>
          <a:p>
            <a:pPr marL="342900" indent="-342900" fontAlgn="base">
              <a:buFont typeface="Arial" pitchFamily="34" charset="0"/>
              <a:buChar char="•"/>
            </a:pPr>
            <a:endParaRPr lang="en-US" sz="2400" dirty="0"/>
          </a:p>
          <a:p>
            <a:pPr fontAlgn="base"/>
            <a:endParaRPr lang="en-US" sz="2400" dirty="0"/>
          </a:p>
          <a:p>
            <a:pPr marL="342900" indent="-342900" fontAlgn="base">
              <a:buFont typeface="Arial" pitchFamily="34" charset="0"/>
              <a:buChar char="•"/>
            </a:pPr>
            <a:endParaRPr lang="en-US" sz="2400" dirty="0"/>
          </a:p>
          <a:p>
            <a:endParaRPr lang="en-US" sz="2400" b="1" dirty="0">
              <a:solidFill>
                <a:schemeClr val="accent5">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657600"/>
            <a:ext cx="2571750" cy="2352675"/>
          </a:xfrm>
          <a:prstGeom prst="rect">
            <a:avLst/>
          </a:prstGeom>
        </p:spPr>
      </p:pic>
    </p:spTree>
    <p:extLst>
      <p:ext uri="{BB962C8B-B14F-4D97-AF65-F5344CB8AC3E}">
        <p14:creationId xmlns:p14="http://schemas.microsoft.com/office/powerpoint/2010/main" val="379789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560457"/>
            <a:ext cx="5638659" cy="707886"/>
          </a:xfrm>
          <a:prstGeom prst="rect">
            <a:avLst/>
          </a:prstGeom>
          <a:noFill/>
        </p:spPr>
        <p:txBody>
          <a:bodyPr wrap="none" rtlCol="0">
            <a:spAutoFit/>
          </a:bodyPr>
          <a:lstStyle/>
          <a:p>
            <a:pPr algn="ctr"/>
            <a:r>
              <a:rPr lang="en-US" sz="4000" b="1" dirty="0" smtClean="0">
                <a:solidFill>
                  <a:schemeClr val="accent5">
                    <a:lumMod val="50000"/>
                  </a:schemeClr>
                </a:solidFill>
              </a:rPr>
              <a:t>MEASURES ADOPTED</a:t>
            </a:r>
            <a:endParaRPr lang="en-US" sz="4000" b="1" dirty="0">
              <a:solidFill>
                <a:schemeClr val="accent5">
                  <a:lumMod val="50000"/>
                </a:schemeClr>
              </a:solidFill>
            </a:endParaRPr>
          </a:p>
        </p:txBody>
      </p:sp>
      <p:sp>
        <p:nvSpPr>
          <p:cNvPr id="3" name="TextBox 2"/>
          <p:cNvSpPr txBox="1"/>
          <p:nvPr/>
        </p:nvSpPr>
        <p:spPr>
          <a:xfrm>
            <a:off x="990600" y="1600200"/>
            <a:ext cx="7391400" cy="4524315"/>
          </a:xfrm>
          <a:prstGeom prst="rect">
            <a:avLst/>
          </a:prstGeom>
          <a:noFill/>
        </p:spPr>
        <p:txBody>
          <a:bodyPr wrap="square" rtlCol="0">
            <a:spAutoFit/>
          </a:bodyPr>
          <a:lstStyle/>
          <a:p>
            <a:pPr marL="285750" indent="-285750">
              <a:lnSpc>
                <a:spcPct val="150000"/>
              </a:lnSpc>
              <a:buFont typeface="Arial" pitchFamily="34" charset="0"/>
              <a:buChar char="•"/>
            </a:pPr>
            <a:r>
              <a:rPr lang="en-US" sz="2400" dirty="0" smtClean="0"/>
              <a:t>Independent </a:t>
            </a:r>
            <a:r>
              <a:rPr lang="en-US" sz="2400" dirty="0"/>
              <a:t>determination of interest </a:t>
            </a:r>
            <a:r>
              <a:rPr lang="en-US" sz="2400" dirty="0" smtClean="0"/>
              <a:t>rate.</a:t>
            </a:r>
          </a:p>
          <a:p>
            <a:pPr marL="285750" indent="-285750">
              <a:lnSpc>
                <a:spcPct val="150000"/>
              </a:lnSpc>
              <a:buFont typeface="Arial" pitchFamily="34" charset="0"/>
              <a:buChar char="•"/>
            </a:pPr>
            <a:r>
              <a:rPr lang="en-US" sz="2400" dirty="0"/>
              <a:t>Freedom to import capital </a:t>
            </a:r>
            <a:r>
              <a:rPr lang="en-US" sz="2400" dirty="0" smtClean="0"/>
              <a:t>goods.</a:t>
            </a:r>
          </a:p>
          <a:p>
            <a:pPr marL="285750" indent="-285750">
              <a:lnSpc>
                <a:spcPct val="150000"/>
              </a:lnSpc>
              <a:buFont typeface="Arial" pitchFamily="34" charset="0"/>
              <a:buChar char="•"/>
            </a:pPr>
            <a:r>
              <a:rPr lang="en-US" sz="2400" dirty="0"/>
              <a:t>Freedom for expansion and production to </a:t>
            </a:r>
            <a:r>
              <a:rPr lang="en-US" sz="2400" dirty="0" smtClean="0"/>
              <a:t>Industries.</a:t>
            </a:r>
          </a:p>
          <a:p>
            <a:pPr marL="285750" indent="-285750">
              <a:lnSpc>
                <a:spcPct val="150000"/>
              </a:lnSpc>
              <a:buFont typeface="Arial" pitchFamily="34" charset="0"/>
              <a:buChar char="•"/>
            </a:pPr>
            <a:r>
              <a:rPr lang="en-US" sz="2400" dirty="0" smtClean="0"/>
              <a:t>Softening of MRTP Regulations.</a:t>
            </a:r>
          </a:p>
          <a:p>
            <a:pPr marL="285750" indent="-285750">
              <a:lnSpc>
                <a:spcPct val="150000"/>
              </a:lnSpc>
              <a:buFont typeface="Arial" pitchFamily="34" charset="0"/>
              <a:buChar char="•"/>
            </a:pPr>
            <a:r>
              <a:rPr lang="en-US" sz="2400" dirty="0" smtClean="0"/>
              <a:t>Abolition </a:t>
            </a:r>
            <a:r>
              <a:rPr lang="en-US" sz="2400" dirty="0"/>
              <a:t>of Industrial </a:t>
            </a:r>
            <a:r>
              <a:rPr lang="en-US" sz="2400" dirty="0" smtClean="0"/>
              <a:t>Licensing.</a:t>
            </a:r>
          </a:p>
          <a:p>
            <a:pPr marL="285750" indent="-285750">
              <a:lnSpc>
                <a:spcPct val="150000"/>
              </a:lnSpc>
              <a:buFont typeface="Arial" pitchFamily="34" charset="0"/>
              <a:buChar char="•"/>
            </a:pPr>
            <a:r>
              <a:rPr lang="en-US" sz="2400" dirty="0"/>
              <a:t>Freedom to import Technical </a:t>
            </a:r>
            <a:r>
              <a:rPr lang="en-US" sz="2400" dirty="0" smtClean="0"/>
              <a:t>know-how.</a:t>
            </a:r>
          </a:p>
          <a:p>
            <a:pPr marL="285750" indent="-285750">
              <a:lnSpc>
                <a:spcPct val="150000"/>
              </a:lnSpc>
              <a:buFont typeface="Arial" pitchFamily="34" charset="0"/>
              <a:buChar char="•"/>
            </a:pPr>
            <a:r>
              <a:rPr lang="en-US" sz="2400" dirty="0" smtClean="0"/>
              <a:t>Increase in the investment limit of the Small Scale Industries.</a:t>
            </a:r>
            <a:endParaRPr lang="en-US" sz="2400" dirty="0"/>
          </a:p>
        </p:txBody>
      </p:sp>
    </p:spTree>
    <p:extLst>
      <p:ext uri="{BB962C8B-B14F-4D97-AF65-F5344CB8AC3E}">
        <p14:creationId xmlns:p14="http://schemas.microsoft.com/office/powerpoint/2010/main" val="127276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952177" cy="707886"/>
          </a:xfrm>
          <a:prstGeom prst="rect">
            <a:avLst/>
          </a:prstGeom>
          <a:noFill/>
        </p:spPr>
        <p:txBody>
          <a:bodyPr wrap="none" rtlCol="0">
            <a:spAutoFit/>
          </a:bodyPr>
          <a:lstStyle/>
          <a:p>
            <a:r>
              <a:rPr lang="en-US" sz="4000" b="1" dirty="0" smtClean="0">
                <a:solidFill>
                  <a:schemeClr val="accent5">
                    <a:lumMod val="50000"/>
                  </a:schemeClr>
                </a:solidFill>
              </a:rPr>
              <a:t>IMPACTS OF LIBERALIZATION</a:t>
            </a:r>
            <a:endParaRPr lang="en-US" sz="4000" b="1" dirty="0">
              <a:solidFill>
                <a:schemeClr val="accent5">
                  <a:lumMod val="50000"/>
                </a:schemeClr>
              </a:solidFill>
            </a:endParaRPr>
          </a:p>
        </p:txBody>
      </p:sp>
      <p:sp>
        <p:nvSpPr>
          <p:cNvPr id="3" name="TextBox 2"/>
          <p:cNvSpPr txBox="1"/>
          <p:nvPr/>
        </p:nvSpPr>
        <p:spPr>
          <a:xfrm>
            <a:off x="457200" y="1887592"/>
            <a:ext cx="4267200" cy="4401205"/>
          </a:xfrm>
          <a:prstGeom prst="rect">
            <a:avLst/>
          </a:prstGeom>
          <a:noFill/>
        </p:spPr>
        <p:txBody>
          <a:bodyPr wrap="square" rtlCol="0">
            <a:spAutoFit/>
          </a:bodyPr>
          <a:lstStyle/>
          <a:p>
            <a:pPr lvl="1"/>
            <a:r>
              <a:rPr lang="en-US" sz="3200" b="1" dirty="0" smtClean="0">
                <a:solidFill>
                  <a:srgbClr val="69B919"/>
                </a:solidFill>
              </a:rPr>
              <a:t>	POSITIVE</a:t>
            </a:r>
          </a:p>
          <a:p>
            <a:pPr marL="914400" lvl="1" indent="-457200">
              <a:buFont typeface="Arial" pitchFamily="34" charset="0"/>
              <a:buChar char="•"/>
            </a:pPr>
            <a:r>
              <a:rPr lang="en-US" sz="2400" dirty="0" smtClean="0">
                <a:solidFill>
                  <a:srgbClr val="69B919"/>
                </a:solidFill>
              </a:rPr>
              <a:t>Increase in foreign investment.</a:t>
            </a:r>
          </a:p>
          <a:p>
            <a:pPr marL="914400" lvl="1" indent="-457200">
              <a:buFont typeface="Arial" pitchFamily="34" charset="0"/>
              <a:buChar char="•"/>
            </a:pPr>
            <a:r>
              <a:rPr lang="en-US" sz="2400" dirty="0" smtClean="0">
                <a:solidFill>
                  <a:srgbClr val="69B919"/>
                </a:solidFill>
              </a:rPr>
              <a:t>Increase in production.</a:t>
            </a:r>
          </a:p>
          <a:p>
            <a:pPr marL="914400" lvl="1" indent="-457200">
              <a:buFont typeface="Arial" pitchFamily="34" charset="0"/>
              <a:buChar char="•"/>
            </a:pPr>
            <a:r>
              <a:rPr lang="en-US" sz="2400" dirty="0" smtClean="0">
                <a:solidFill>
                  <a:srgbClr val="69B919"/>
                </a:solidFill>
              </a:rPr>
              <a:t>Technological advancement.</a:t>
            </a:r>
          </a:p>
          <a:p>
            <a:pPr marL="914400" lvl="1" indent="-457200">
              <a:buFont typeface="Arial" pitchFamily="34" charset="0"/>
              <a:buChar char="•"/>
            </a:pPr>
            <a:r>
              <a:rPr lang="en-US" sz="2400" dirty="0" smtClean="0">
                <a:solidFill>
                  <a:srgbClr val="69B919"/>
                </a:solidFill>
              </a:rPr>
              <a:t>Safety check on fiscal deficit.</a:t>
            </a:r>
          </a:p>
          <a:p>
            <a:pPr marL="914400" lvl="1" indent="-457200">
              <a:buFont typeface="Arial" pitchFamily="34" charset="0"/>
              <a:buChar char="•"/>
            </a:pPr>
            <a:r>
              <a:rPr lang="en-US" sz="2400" dirty="0" smtClean="0">
                <a:solidFill>
                  <a:srgbClr val="69B919"/>
                </a:solidFill>
              </a:rPr>
              <a:t>Increase in GDP growth</a:t>
            </a:r>
          </a:p>
          <a:p>
            <a:pPr lvl="1"/>
            <a:r>
              <a:rPr lang="en-US" sz="2400" dirty="0" smtClean="0">
                <a:solidFill>
                  <a:srgbClr val="69B919"/>
                </a:solidFill>
              </a:rPr>
              <a:t>	rates.</a:t>
            </a:r>
          </a:p>
          <a:p>
            <a:endParaRPr lang="en-US" sz="3200" dirty="0"/>
          </a:p>
        </p:txBody>
      </p:sp>
      <p:sp>
        <p:nvSpPr>
          <p:cNvPr id="4" name="TextBox 3"/>
          <p:cNvSpPr txBox="1"/>
          <p:nvPr/>
        </p:nvSpPr>
        <p:spPr>
          <a:xfrm>
            <a:off x="4925290" y="1887592"/>
            <a:ext cx="3200400" cy="2800767"/>
          </a:xfrm>
          <a:prstGeom prst="rect">
            <a:avLst/>
          </a:prstGeom>
          <a:noFill/>
        </p:spPr>
        <p:txBody>
          <a:bodyPr wrap="square" rtlCol="0">
            <a:spAutoFit/>
          </a:bodyPr>
          <a:lstStyle/>
          <a:p>
            <a:r>
              <a:rPr lang="en-US" sz="3200" b="1" dirty="0">
                <a:solidFill>
                  <a:srgbClr val="FF0000"/>
                </a:solidFill>
              </a:rPr>
              <a:t> </a:t>
            </a:r>
            <a:r>
              <a:rPr lang="en-US" sz="3200" b="1" dirty="0" smtClean="0">
                <a:solidFill>
                  <a:srgbClr val="FF0000"/>
                </a:solidFill>
              </a:rPr>
              <a:t>    NEGATIVE</a:t>
            </a:r>
          </a:p>
          <a:p>
            <a:pPr marL="457200" indent="-457200">
              <a:buFont typeface="Arial" pitchFamily="34" charset="0"/>
              <a:buChar char="•"/>
            </a:pPr>
            <a:r>
              <a:rPr lang="en-US" sz="2400" dirty="0" smtClean="0">
                <a:solidFill>
                  <a:srgbClr val="FF0000"/>
                </a:solidFill>
              </a:rPr>
              <a:t>Ignored agricultural sector.</a:t>
            </a:r>
          </a:p>
          <a:p>
            <a:pPr marL="457200" indent="-457200">
              <a:buFont typeface="Arial" pitchFamily="34" charset="0"/>
              <a:buChar char="•"/>
            </a:pPr>
            <a:r>
              <a:rPr lang="en-US" sz="2400" dirty="0" smtClean="0">
                <a:solidFill>
                  <a:srgbClr val="FF0000"/>
                </a:solidFill>
              </a:rPr>
              <a:t>Increase in unemployment.</a:t>
            </a:r>
          </a:p>
          <a:p>
            <a:pPr marL="457200" indent="-457200">
              <a:buFont typeface="Arial" pitchFamily="34" charset="0"/>
              <a:buChar char="•"/>
            </a:pPr>
            <a:r>
              <a:rPr lang="en-US" sz="2400" dirty="0" smtClean="0">
                <a:solidFill>
                  <a:srgbClr val="FF0000"/>
                </a:solidFill>
              </a:rPr>
              <a:t>Decrease in Tax receipt.</a:t>
            </a:r>
            <a:endParaRPr lang="en-US" sz="2400" dirty="0">
              <a:solidFill>
                <a:srgbClr val="FF0000"/>
              </a:solidFill>
            </a:endParaRPr>
          </a:p>
        </p:txBody>
      </p:sp>
      <p:pic>
        <p:nvPicPr>
          <p:cNvPr id="1030" name="Picture 6" descr="C:\Users\sid\AppData\Local\Microsoft\Windows\INetCache\IE\5852D3G1\600px-Red_x.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4455" y="1858195"/>
            <a:ext cx="606135" cy="60613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id\AppData\Local\Microsoft\Windows\INetCache\IE\83G194DP\Tick-gree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18319"/>
            <a:ext cx="708751" cy="68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87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2181</TotalTime>
  <Words>998</Words>
  <Application>Microsoft Office PowerPoint</Application>
  <PresentationFormat>On-screen Show (4:3)</PresentationFormat>
  <Paragraphs>172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Siddhartha Singh</dc:creator>
  <cp:lastModifiedBy>Microsoft</cp:lastModifiedBy>
  <cp:revision>152</cp:revision>
  <dcterms:created xsi:type="dcterms:W3CDTF">2006-08-16T00:00:00Z</dcterms:created>
  <dcterms:modified xsi:type="dcterms:W3CDTF">2017-03-07T19:06:34Z</dcterms:modified>
</cp:coreProperties>
</file>