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4" r:id="rId18"/>
    <p:sldId id="280" r:id="rId19"/>
    <p:sldId id="281" r:id="rId20"/>
    <p:sldId id="262" r:id="rId21"/>
    <p:sldId id="263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95" autoAdjust="0"/>
    <p:restoredTop sz="94607" autoAdjust="0"/>
  </p:normalViewPr>
  <p:slideViewPr>
    <p:cSldViewPr>
      <p:cViewPr varScale="1">
        <p:scale>
          <a:sx n="69" d="100"/>
          <a:sy n="69" d="100"/>
        </p:scale>
        <p:origin x="-13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fession_ethi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124200"/>
            <a:ext cx="91439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Professional Ethics: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Need of the hour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cceptresponsibility-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7866" y="0"/>
            <a:ext cx="50461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3466"/>
            <a:ext cx="426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rgbClr val="002060"/>
              </a:solidFill>
              <a:latin typeface="Cooper Black" pitchFamily="18" charset="0"/>
            </a:endParaRPr>
          </a:p>
          <a:p>
            <a:endParaRPr lang="en-US" sz="3200" dirty="0">
              <a:solidFill>
                <a:srgbClr val="002060"/>
              </a:solidFill>
              <a:latin typeface="Cooper Black" pitchFamily="18" charset="0"/>
            </a:endParaRPr>
          </a:p>
          <a:p>
            <a:r>
              <a:rPr lang="en-US" sz="3200" dirty="0" smtClean="0">
                <a:solidFill>
                  <a:srgbClr val="002060"/>
                </a:solidFill>
                <a:latin typeface="Cooper Black" pitchFamily="18" charset="0"/>
              </a:rPr>
              <a:t>Be accountable to your result…</a:t>
            </a:r>
          </a:p>
          <a:p>
            <a:endParaRPr lang="en-US" sz="3200" dirty="0" smtClean="0">
              <a:solidFill>
                <a:srgbClr val="002060"/>
              </a:solidFill>
              <a:latin typeface="Cooper Black" pitchFamily="18" charset="0"/>
            </a:endParaRPr>
          </a:p>
          <a:p>
            <a:r>
              <a:rPr lang="en-US" sz="3200" dirty="0" smtClean="0">
                <a:solidFill>
                  <a:srgbClr val="002060"/>
                </a:solidFill>
                <a:latin typeface="Cooper Black" pitchFamily="18" charset="0"/>
              </a:rPr>
              <a:t>Take ownership of your mistakes…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489" y="248356"/>
            <a:ext cx="3714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lgerian" pitchFamily="82" charset="0"/>
              </a:rPr>
              <a:t>ACCOUNTABILITY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75413_4754197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867" y="1094216"/>
            <a:ext cx="7631290" cy="57637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67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</a:t>
            </a:r>
            <a:r>
              <a:rPr lang="en-US" dirty="0" smtClean="0"/>
              <a:t>    </a:t>
            </a:r>
            <a:r>
              <a:rPr lang="en-US" sz="2400" b="1" dirty="0" smtClean="0">
                <a:solidFill>
                  <a:srgbClr val="002060"/>
                </a:solidFill>
                <a:latin typeface="Algerian" pitchFamily="82" charset="0"/>
              </a:rPr>
              <a:t>OBEDIENCE TO THE LAW AND TRANSPARENCY</a:t>
            </a:r>
            <a:endParaRPr lang="en-US" sz="2400" b="1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553156"/>
            <a:ext cx="42672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/>
              </a:rPr>
              <a:t>	     ●</a:t>
            </a:r>
            <a:r>
              <a:rPr lang="en-US" sz="2000" b="1" dirty="0" smtClean="0">
                <a:solidFill>
                  <a:srgbClr val="C00000"/>
                </a:solidFill>
                <a:latin typeface="Georgia"/>
              </a:rPr>
              <a:t>Obedience to the law </a:t>
            </a:r>
            <a:endParaRPr lang="en-US" sz="2000" b="1" dirty="0">
              <a:solidFill>
                <a:srgbClr val="C00000"/>
              </a:solidFill>
              <a:latin typeface="Georgia"/>
            </a:endParaRPr>
          </a:p>
          <a:p>
            <a:endParaRPr lang="en-US" dirty="0" smtClean="0">
              <a:latin typeface="Georgia"/>
            </a:endParaRPr>
          </a:p>
          <a:p>
            <a:r>
              <a:rPr lang="en-US" dirty="0" smtClean="0">
                <a:latin typeface="Georgia"/>
              </a:rPr>
              <a:t>	</a:t>
            </a:r>
            <a:r>
              <a:rPr lang="en-US" dirty="0" smtClean="0">
                <a:latin typeface="Cooper Black" pitchFamily="18" charset="0"/>
              </a:rPr>
              <a:t>       ◊ Common law , equity 	           and Trust</a:t>
            </a:r>
          </a:p>
          <a:p>
            <a:r>
              <a:rPr lang="en-US" dirty="0" smtClean="0">
                <a:latin typeface="Cooper Black" pitchFamily="18" charset="0"/>
              </a:rPr>
              <a:t>	        ◊ Religious and</a:t>
            </a:r>
          </a:p>
          <a:p>
            <a:r>
              <a:rPr lang="en-US" dirty="0">
                <a:latin typeface="Cooper Black" pitchFamily="18" charset="0"/>
              </a:rPr>
              <a:t> </a:t>
            </a:r>
            <a:r>
              <a:rPr lang="en-US" dirty="0" smtClean="0">
                <a:latin typeface="Cooper Black" pitchFamily="18" charset="0"/>
              </a:rPr>
              <a:t>                          constitutional law</a:t>
            </a:r>
          </a:p>
          <a:p>
            <a:r>
              <a:rPr lang="en-US" dirty="0">
                <a:latin typeface="Cooper Black" pitchFamily="18" charset="0"/>
              </a:rPr>
              <a:t>	 </a:t>
            </a:r>
            <a:r>
              <a:rPr lang="en-US" dirty="0" smtClean="0">
                <a:latin typeface="Cooper Black" pitchFamily="18" charset="0"/>
              </a:rPr>
              <a:t>       ◊Security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402667"/>
            <a:ext cx="34769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/>
              </a:rPr>
              <a:t>●</a:t>
            </a:r>
            <a:r>
              <a:rPr lang="en-US" sz="2400" b="1" dirty="0" smtClean="0">
                <a:solidFill>
                  <a:srgbClr val="C00000"/>
                </a:solidFill>
              </a:rPr>
              <a:t>Transparency</a:t>
            </a:r>
            <a:r>
              <a:rPr lang="en-US" sz="2400" dirty="0" smtClean="0">
                <a:solidFill>
                  <a:srgbClr val="C00000"/>
                </a:solidFill>
              </a:rPr>
              <a:t> :</a:t>
            </a:r>
          </a:p>
          <a:p>
            <a:endParaRPr lang="en-US" dirty="0"/>
          </a:p>
          <a:p>
            <a:r>
              <a:rPr lang="en-US" dirty="0" smtClean="0">
                <a:latin typeface="Cooper Black" pitchFamily="18" charset="0"/>
              </a:rPr>
              <a:t>◊Accessibility</a:t>
            </a:r>
          </a:p>
          <a:p>
            <a:r>
              <a:rPr lang="en-US" dirty="0" smtClean="0">
                <a:latin typeface="Cooper Black" pitchFamily="18" charset="0"/>
              </a:rPr>
              <a:t>◊Usability</a:t>
            </a:r>
          </a:p>
          <a:p>
            <a:r>
              <a:rPr lang="en-US" dirty="0" smtClean="0">
                <a:latin typeface="Cooper Black" pitchFamily="18" charset="0"/>
              </a:rPr>
              <a:t>◊</a:t>
            </a:r>
            <a:r>
              <a:rPr lang="en-US" dirty="0" err="1" smtClean="0">
                <a:latin typeface="Cooper Black" pitchFamily="18" charset="0"/>
              </a:rPr>
              <a:t>Auditability</a:t>
            </a:r>
            <a:endParaRPr lang="en-US" dirty="0" smtClean="0">
              <a:latin typeface="Cooper Black" pitchFamily="18" charset="0"/>
            </a:endParaRPr>
          </a:p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1749778" y="5080000"/>
            <a:ext cx="474133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6800" y="5238044"/>
            <a:ext cx="138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To all members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lective-2-3-organizational-ethics-17-728.jpg"/>
          <p:cNvPicPr>
            <a:picLocks noChangeAspect="1"/>
          </p:cNvPicPr>
          <p:nvPr/>
        </p:nvPicPr>
        <p:blipFill>
          <a:blip r:embed="rId2" cstate="print"/>
          <a:srcRect l="28836" t="28348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2577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</a:t>
            </a:r>
            <a:r>
              <a:rPr lang="en-US" sz="2800" b="1" dirty="0" smtClean="0">
                <a:solidFill>
                  <a:srgbClr val="002060"/>
                </a:solidFill>
              </a:rPr>
              <a:t>Alignment of personal and organizational ethics </a:t>
            </a:r>
            <a:r>
              <a:rPr lang="en-US" sz="2400" b="1" dirty="0" smtClean="0">
                <a:solidFill>
                  <a:srgbClr val="002060"/>
                </a:solidFill>
              </a:rPr>
              <a:t>.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1467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/>
              </a:rPr>
              <a:t>●  </a:t>
            </a:r>
            <a:r>
              <a:rPr lang="en-US" sz="2800" b="1" dirty="0" smtClean="0">
                <a:latin typeface="Adobe Caslon Pro" pitchFamily="18" charset="0"/>
              </a:rPr>
              <a:t>The </a:t>
            </a:r>
            <a:r>
              <a:rPr lang="en-US" sz="2800" b="1" dirty="0">
                <a:latin typeface="Adobe Caslon Pro" pitchFamily="18" charset="0"/>
              </a:rPr>
              <a:t>articulated values of </a:t>
            </a:r>
            <a:r>
              <a:rPr lang="en-US" sz="2800" b="1" dirty="0" smtClean="0">
                <a:latin typeface="Adobe Caslon Pro" pitchFamily="18" charset="0"/>
              </a:rPr>
              <a:t>all the members can </a:t>
            </a:r>
            <a:r>
              <a:rPr lang="en-US" sz="2800" b="1" dirty="0">
                <a:latin typeface="Adobe Caslon Pro" pitchFamily="18" charset="0"/>
              </a:rPr>
              <a:t>provide a framework for the collective leadership </a:t>
            </a:r>
            <a:r>
              <a:rPr lang="en-US" sz="2800" b="1" dirty="0" smtClean="0">
                <a:latin typeface="Adobe Caslon Pro" pitchFamily="18" charset="0"/>
              </a:rPr>
              <a:t>of </a:t>
            </a:r>
            <a:r>
              <a:rPr lang="en-US" sz="2800" b="1" dirty="0">
                <a:latin typeface="Adobe Caslon Pro" pitchFamily="18" charset="0"/>
              </a:rPr>
              <a:t>an organization to encourage common norms of behavior which will support the achievement of the organization’s goals and mission</a:t>
            </a:r>
            <a:r>
              <a:rPr lang="en-US" sz="2800" b="1" dirty="0" smtClean="0">
                <a:latin typeface="Adobe Caslon Pro" pitchFamily="18" charset="0"/>
              </a:rPr>
              <a:t>.</a:t>
            </a:r>
          </a:p>
          <a:p>
            <a:endParaRPr lang="en-US" b="1" dirty="0" smtClean="0">
              <a:latin typeface="Adobe Caslon Pro" pitchFamily="18" charset="0"/>
            </a:endParaRPr>
          </a:p>
          <a:p>
            <a:r>
              <a:rPr lang="en-US" sz="2400" b="1" dirty="0" smtClean="0">
                <a:latin typeface="Adobe Gothic Std B" pitchFamily="34" charset="-128"/>
                <a:ea typeface="Adobe Gothic Std B" pitchFamily="34" charset="-128"/>
              </a:rPr>
              <a:t>“ So , What happens if there is a </a:t>
            </a:r>
            <a:r>
              <a:rPr lang="en-US" sz="2400" b="1" dirty="0">
                <a:latin typeface="Adobe Gothic Std B" pitchFamily="34" charset="-128"/>
                <a:ea typeface="Adobe Gothic Std B" pitchFamily="34" charset="-128"/>
              </a:rPr>
              <a:t>conflict between what an individual believes in and the </a:t>
            </a:r>
            <a:r>
              <a:rPr lang="en-US" sz="2400" b="1" dirty="0" smtClean="0">
                <a:latin typeface="Adobe Gothic Std B" pitchFamily="34" charset="-128"/>
                <a:ea typeface="Adobe Gothic Std B" pitchFamily="34" charset="-128"/>
              </a:rPr>
              <a:t>organization's values ?? “</a:t>
            </a:r>
          </a:p>
          <a:p>
            <a:endParaRPr lang="en-US" sz="2000" b="1" dirty="0">
              <a:latin typeface="Adobe Gothic Std B" pitchFamily="34" charset="-128"/>
              <a:ea typeface="Adobe Gothic Std B" pitchFamily="34" charset="-128"/>
            </a:endParaRPr>
          </a:p>
          <a:p>
            <a:endParaRPr lang="en-US" b="1" dirty="0">
              <a:latin typeface="Adobe Caslon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a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41333" y="972959"/>
            <a:ext cx="4402667" cy="46601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4675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   Alignment of personal and organizational ethics , </a:t>
            </a:r>
            <a:r>
              <a:rPr lang="en-US" sz="2800" b="1" dirty="0" err="1" smtClean="0">
                <a:solidFill>
                  <a:srgbClr val="002060"/>
                </a:solidFill>
              </a:rPr>
              <a:t>contd</a:t>
            </a:r>
            <a:r>
              <a:rPr lang="en-US" sz="2800" b="1" dirty="0" smtClean="0">
                <a:solidFill>
                  <a:srgbClr val="002060"/>
                </a:solidFill>
              </a:rPr>
              <a:t>…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83733"/>
            <a:ext cx="470746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Three  possibilities :-</a:t>
            </a:r>
          </a:p>
          <a:p>
            <a:endParaRPr lang="en-US" sz="3200" dirty="0" smtClean="0"/>
          </a:p>
          <a:p>
            <a:r>
              <a:rPr lang="en-US" sz="2400" dirty="0" smtClean="0">
                <a:latin typeface="Georgia"/>
              </a:rPr>
              <a:t>●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libri" pitchFamily="34" charset="0"/>
              </a:rPr>
              <a:t>The </a:t>
            </a:r>
            <a:r>
              <a:rPr lang="en-US" sz="2400" dirty="0">
                <a:latin typeface="Calibri" pitchFamily="34" charset="0"/>
              </a:rPr>
              <a:t>individual stands up for his or her beliefs, and possibly loses his or her </a:t>
            </a:r>
            <a:r>
              <a:rPr lang="en-US" sz="2400" dirty="0" smtClean="0">
                <a:latin typeface="Calibri" pitchFamily="34" charset="0"/>
              </a:rPr>
              <a:t>job.</a:t>
            </a:r>
          </a:p>
          <a:p>
            <a:endParaRPr lang="en-US" sz="2000" dirty="0" smtClean="0">
              <a:latin typeface="Georgia"/>
            </a:endParaRPr>
          </a:p>
          <a:p>
            <a:r>
              <a:rPr lang="en-US" sz="2400" dirty="0" smtClean="0">
                <a:latin typeface="Georgia"/>
              </a:rPr>
              <a:t>● </a:t>
            </a:r>
            <a:r>
              <a:rPr lang="en-US" sz="2400" dirty="0" smtClean="0">
                <a:latin typeface="Calibri" pitchFamily="34" charset="0"/>
              </a:rPr>
              <a:t>Doesn’t make a </a:t>
            </a:r>
            <a:r>
              <a:rPr lang="en-US" sz="2400" dirty="0">
                <a:latin typeface="Calibri" pitchFamily="34" charset="0"/>
              </a:rPr>
              <a:t>s</a:t>
            </a:r>
            <a:r>
              <a:rPr lang="en-US" sz="2400" dirty="0" smtClean="0">
                <a:latin typeface="Calibri" pitchFamily="34" charset="0"/>
              </a:rPr>
              <a:t>tand for their belief and goes with the flow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endParaRPr lang="en-US" sz="2000" dirty="0" smtClean="0">
              <a:latin typeface="Georgia"/>
            </a:endParaRPr>
          </a:p>
          <a:p>
            <a:r>
              <a:rPr lang="en-US" sz="2400" dirty="0" smtClean="0">
                <a:latin typeface="Georgia"/>
              </a:rPr>
              <a:t>●</a:t>
            </a:r>
            <a:r>
              <a:rPr lang="en-US" sz="2400" dirty="0"/>
              <a:t>  </a:t>
            </a:r>
            <a:r>
              <a:rPr lang="en-US" sz="2400" dirty="0" smtClean="0"/>
              <a:t>To </a:t>
            </a:r>
            <a:r>
              <a:rPr lang="en-US" sz="2400" dirty="0"/>
              <a:t>influence the organization to change its values or behavior.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ho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00889" y="135467"/>
            <a:ext cx="2895246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044" y="237067"/>
            <a:ext cx="8658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oper Black" pitchFamily="18" charset="0"/>
              </a:rPr>
              <a:t>WIPRO</a:t>
            </a:r>
            <a:r>
              <a:rPr lang="en-US" dirty="0" smtClean="0">
                <a:latin typeface="Cooper Black" pitchFamily="18" charset="0"/>
              </a:rPr>
              <a:t> </a:t>
            </a:r>
          </a:p>
          <a:p>
            <a:r>
              <a:rPr lang="en-US" dirty="0"/>
              <a:t>	</a:t>
            </a:r>
            <a:r>
              <a:rPr lang="en-US" sz="2400" b="1" i="1" dirty="0" smtClean="0"/>
              <a:t>Applying  Thoughts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27200"/>
            <a:ext cx="8985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/>
              </a:rPr>
              <a:t>◊ </a:t>
            </a:r>
            <a:r>
              <a:rPr lang="en-US" dirty="0" smtClean="0"/>
              <a:t>Wipro </a:t>
            </a:r>
            <a:r>
              <a:rPr lang="en-US" dirty="0"/>
              <a:t>is one of only three companies in the global </a:t>
            </a:r>
            <a:endParaRPr lang="en-US" dirty="0" smtClean="0"/>
          </a:p>
          <a:p>
            <a:r>
              <a:rPr lang="en-US" dirty="0" smtClean="0"/>
              <a:t>Information Technology  Services </a:t>
            </a:r>
            <a:r>
              <a:rPr lang="en-US" dirty="0"/>
              <a:t>industry honored </a:t>
            </a:r>
            <a:r>
              <a:rPr lang="en-US" dirty="0" smtClean="0"/>
              <a:t> as ethical </a:t>
            </a:r>
          </a:p>
          <a:p>
            <a:r>
              <a:rPr lang="en-US" dirty="0"/>
              <a:t>c</a:t>
            </a:r>
            <a:r>
              <a:rPr lang="en-US" dirty="0" smtClean="0"/>
              <a:t>ompany this year.</a:t>
            </a:r>
          </a:p>
          <a:p>
            <a:endParaRPr lang="en-US" dirty="0"/>
          </a:p>
        </p:txBody>
      </p:sp>
      <p:pic>
        <p:nvPicPr>
          <p:cNvPr id="7" name="Picture 6" descr="dfh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687258"/>
            <a:ext cx="9144000" cy="3916742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1072444" y="5463822"/>
            <a:ext cx="891822" cy="191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6611779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	</a:t>
            </a:r>
            <a:r>
              <a:rPr lang="en-US" sz="1000" dirty="0" smtClean="0"/>
              <a:t>			                        </a:t>
            </a:r>
            <a:r>
              <a:rPr lang="en-US" sz="1200" dirty="0" smtClean="0"/>
              <a:t> source :-   http://worldsmostethicalcompanies.ethisphere.com/honorees/</a:t>
            </a:r>
            <a:endParaRPr lang="en-US" sz="1200" dirty="0"/>
          </a:p>
        </p:txBody>
      </p:sp>
      <p:sp>
        <p:nvSpPr>
          <p:cNvPr id="13" name="Left Arrow 12"/>
          <p:cNvSpPr/>
          <p:nvPr/>
        </p:nvSpPr>
        <p:spPr>
          <a:xfrm>
            <a:off x="8286043" y="5452532"/>
            <a:ext cx="575733" cy="1693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fessional+Ethics+in+the+Real+Worl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64267" y="3296356"/>
            <a:ext cx="69200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/>
              </a:rPr>
              <a:t>● Wipro promises to server its customer  with integrity , through innovative ideas.</a:t>
            </a:r>
          </a:p>
          <a:p>
            <a:endParaRPr lang="en-US" dirty="0" smtClean="0">
              <a:latin typeface="Georgia"/>
            </a:endParaRPr>
          </a:p>
          <a:p>
            <a:r>
              <a:rPr lang="en-US" dirty="0" smtClean="0">
                <a:latin typeface="Georgia"/>
              </a:rPr>
              <a:t>●</a:t>
            </a:r>
            <a:r>
              <a:rPr lang="en-US" dirty="0">
                <a:latin typeface="Georgia"/>
              </a:rPr>
              <a:t>V</a:t>
            </a:r>
            <a:r>
              <a:rPr lang="en-US" dirty="0" smtClean="0">
                <a:latin typeface="Georgia"/>
              </a:rPr>
              <a:t>alue for money solutions by applying thoughts , day after day.</a:t>
            </a:r>
          </a:p>
          <a:p>
            <a:endParaRPr lang="en-US" dirty="0" smtClean="0">
              <a:latin typeface="Georgia"/>
            </a:endParaRPr>
          </a:p>
          <a:p>
            <a:r>
              <a:rPr lang="en-US" dirty="0" smtClean="0">
                <a:latin typeface="Georgia"/>
              </a:rPr>
              <a:t>● Their human value says “we respect the unique needs of customers and employees.”</a:t>
            </a:r>
          </a:p>
          <a:p>
            <a:endParaRPr lang="en-US" dirty="0" smtClean="0">
              <a:latin typeface="Georgia"/>
            </a:endParaRPr>
          </a:p>
          <a:p>
            <a:r>
              <a:rPr lang="en-US" dirty="0" smtClean="0">
                <a:latin typeface="Georgia"/>
              </a:rPr>
              <a:t>● With integrity they promise to deliver their commit.</a:t>
            </a:r>
          </a:p>
          <a:p>
            <a:endParaRPr lang="en-US" dirty="0" smtClean="0">
              <a:latin typeface="Georgia"/>
            </a:endParaRPr>
          </a:p>
          <a:p>
            <a:r>
              <a:rPr lang="en-US" dirty="0" smtClean="0">
                <a:latin typeface="Georgia"/>
              </a:rPr>
              <a:t>●Stays committed to resolving internal conflicts which helps them in being ethical.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0178" y="361244"/>
            <a:ext cx="3702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oper Black" pitchFamily="18" charset="0"/>
              </a:rPr>
              <a:t>WIPRO , </a:t>
            </a:r>
            <a:r>
              <a:rPr lang="en-US" sz="2800" dirty="0" err="1" smtClean="0">
                <a:latin typeface="Cooper Black" pitchFamily="18" charset="0"/>
              </a:rPr>
              <a:t>contd</a:t>
            </a:r>
            <a:r>
              <a:rPr lang="en-US" sz="2800" dirty="0" smtClean="0">
                <a:latin typeface="Cooper Black" pitchFamily="18" charset="0"/>
              </a:rPr>
              <a:t>…</a:t>
            </a:r>
            <a:endParaRPr lang="en-US" sz="2800" dirty="0"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32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Revenue and Net Income, EPS Growth </a:t>
            </a:r>
            <a:r>
              <a:rPr lang="en-US" sz="2000" b="1" dirty="0" smtClean="0"/>
              <a:t>Rate :-</a:t>
            </a:r>
            <a:endParaRPr lang="en-US" sz="2000" b="1" dirty="0"/>
          </a:p>
        </p:txBody>
      </p:sp>
      <p:pic>
        <p:nvPicPr>
          <p:cNvPr id="3" name="Picture 2" descr="sdet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973" y="763057"/>
            <a:ext cx="7991475" cy="5141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dbury-logo.jpg"/>
          <p:cNvPicPr>
            <a:picLocks noChangeAspect="1"/>
          </p:cNvPicPr>
          <p:nvPr/>
        </p:nvPicPr>
        <p:blipFill>
          <a:blip r:embed="rId2" cstate="print">
            <a:lum bright="40000" contrast="-40000"/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CADBURY SCHWEPPES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24000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omic Sans MS" pitchFamily="66" charset="0"/>
              </a:rPr>
              <a:t> Socially responsible behavior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mic Sans MS" pitchFamily="66" charset="0"/>
              </a:rPr>
              <a:t>Efforts to improve the nutritional values of products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omic Sans MS" pitchFamily="66" charset="0"/>
              </a:rPr>
              <a:t>Responsibility towards environment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mic Sans MS" pitchFamily="66" charset="0"/>
              </a:rPr>
              <a:t>Proper waste water management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mic Sans MS" pitchFamily="66" charset="0"/>
              </a:rPr>
              <a:t>Gases discharged into atmosphere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mic Sans MS" pitchFamily="66" charset="0"/>
              </a:rPr>
              <a:t>Energy efficient practices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omic Sans MS" pitchFamily="66" charset="0"/>
              </a:rPr>
              <a:t>Developed programs to assist local communities and farmers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omic Sans MS" pitchFamily="66" charset="0"/>
              </a:rPr>
              <a:t>In a company statement titled, ”Our Business Principles”</a:t>
            </a:r>
          </a:p>
          <a:p>
            <a:r>
              <a:rPr lang="en-US" sz="2000" dirty="0" smtClean="0">
                <a:latin typeface="Comic Sans MS" pitchFamily="66" charset="0"/>
              </a:rPr>
              <a:t> Schweppes states,” a creative and well managed corporate and social responsibility programme is in the best interest of all our stakeholders -not just our consumers – but also our shareowners, employees, customers, suppliers and other business partners who work together with us”.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omic Sans MS" pitchFamily="66" charset="0"/>
              </a:rPr>
              <a:t>Cadbury Schweppes is the third largest soft drink manufacturer.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ADITYA</a:t>
            </a:r>
            <a:r>
              <a:rPr lang="en-US" sz="4800" dirty="0" smtClean="0"/>
              <a:t> BIRLA GROUP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One among the best energy efficient fertilizer plants.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fourth-largest producer of </a:t>
            </a:r>
            <a:r>
              <a:rPr lang="en-US" sz="2400" dirty="0" smtClean="0">
                <a:solidFill>
                  <a:schemeClr val="tx1"/>
                </a:solidFill>
              </a:rPr>
              <a:t>insulators.</a:t>
            </a:r>
            <a:endParaRPr lang="en-US" sz="2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Focus on:: health-care, education, women empowerment projects, infrastructure and espousing social reform etc.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Company logo: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	</a:t>
            </a:r>
            <a:r>
              <a:rPr lang="en-US" sz="2200" dirty="0" smtClean="0">
                <a:solidFill>
                  <a:schemeClr val="tx1"/>
                </a:solidFill>
              </a:rPr>
              <a:t>”A Brand New journey: A new mark for new milestones” 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represents a transformative journey into future.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Mission: </a:t>
            </a:r>
            <a:r>
              <a:rPr lang="en-US" sz="2200" dirty="0" smtClean="0">
                <a:solidFill>
                  <a:schemeClr val="tx1"/>
                </a:solidFill>
              </a:rPr>
              <a:t>To deliver superior value to </a:t>
            </a:r>
            <a:r>
              <a:rPr lang="en-US" sz="2200" dirty="0" smtClean="0">
                <a:solidFill>
                  <a:schemeClr val="tx1"/>
                </a:solidFill>
              </a:rPr>
              <a:t>customers</a:t>
            </a:r>
            <a:r>
              <a:rPr lang="en-US" sz="2200" dirty="0" smtClean="0">
                <a:solidFill>
                  <a:schemeClr val="tx1"/>
                </a:solidFill>
              </a:rPr>
              <a:t>, shareholders, employees and society at large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Values: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Seamlessness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Commitment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Integrity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Speed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Passion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jk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3m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7772400" cy="53340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2016 World’s Most Ethical Company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Values which are followed: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Show uncompromising honesty and integrity in all of 3M activities and relationships.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Avoid all conflicts of interest between work and personal life.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Respect the dignity and worth of all individuals.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Encourage individual initiative and innovation in an atmosphere of flexibility, cooperation and trust.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Promote a culture where promise keeping, fairness, respect and personal accountability are valued, encouraged and recognized.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Create a safe workplace.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Protect the environment.</a:t>
            </a:r>
          </a:p>
          <a:p>
            <a:pPr lvl="1">
              <a:buFont typeface="Wingdings" pitchFamily="2" charset="2"/>
              <a:buChar char="Ø"/>
            </a:pPr>
            <a:endParaRPr lang="en-US" sz="2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qdefaul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ethical-1.jpg"/>
          <p:cNvPicPr>
            <a:picLocks noChangeAspect="1"/>
          </p:cNvPicPr>
          <p:nvPr/>
        </p:nvPicPr>
        <p:blipFill>
          <a:blip r:embed="rId2" cstate="print">
            <a:lum bright="-40000" contrast="-40000"/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133600"/>
            <a:ext cx="91440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600" dirty="0" smtClean="0">
                <a:solidFill>
                  <a:schemeClr val="bg1"/>
                </a:solidFill>
                <a:latin typeface="Franklin Gothic Heavy" pitchFamily="34" charset="0"/>
              </a:rPr>
              <a:t>Misusing company time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Showing up late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Personal Business</a:t>
            </a:r>
          </a:p>
          <a:p>
            <a:pPr lvl="1"/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3600" dirty="0" smtClean="0">
                <a:solidFill>
                  <a:schemeClr val="bg1"/>
                </a:solidFill>
                <a:latin typeface="Franklin Gothic Heavy" pitchFamily="34" charset="0"/>
              </a:rPr>
              <a:t>Abusive behavior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Misusing Position and Powers</a:t>
            </a:r>
          </a:p>
          <a:p>
            <a:pPr lvl="1">
              <a:buFont typeface="Wingdings" pitchFamily="2" charset="2"/>
              <a:buChar char="v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228600"/>
            <a:ext cx="91440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 JULIAN" pitchFamily="2" charset="0"/>
              </a:rPr>
              <a:t>Most common unethical behavior at workplace: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AR JULIA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ethical-1.jpg"/>
          <p:cNvPicPr>
            <a:picLocks noChangeAspect="1"/>
          </p:cNvPicPr>
          <p:nvPr/>
        </p:nvPicPr>
        <p:blipFill>
          <a:blip r:embed="rId2" cstate="print">
            <a:lum bright="-40000" contrast="-4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600" dirty="0" smtClean="0">
                <a:solidFill>
                  <a:schemeClr val="bg1"/>
                </a:solidFill>
                <a:latin typeface="Franklin Gothic Heavy" pitchFamily="34" charset="0"/>
              </a:rPr>
              <a:t>Employee theft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Every one of 40 employees caught stealing from their employers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On an average they steal 5.5 times more than a shoplifter($715 vs $129)</a:t>
            </a:r>
          </a:p>
          <a:p>
            <a:pPr lvl="1"/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3600" dirty="0" smtClean="0">
                <a:solidFill>
                  <a:schemeClr val="bg1"/>
                </a:solidFill>
                <a:latin typeface="Franklin Gothic Heavy" pitchFamily="34" charset="0"/>
              </a:rPr>
              <a:t>Lying to employees </a:t>
            </a: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3600" dirty="0" smtClean="0">
                <a:solidFill>
                  <a:schemeClr val="bg1"/>
                </a:solidFill>
                <a:latin typeface="Franklin Gothic Heavy" pitchFamily="34" charset="0"/>
              </a:rPr>
              <a:t>Violating company internet policies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Cyber slackers and cyber loafers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About 64% employees visit websites during working hours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1362075"/>
          </a:xfrm>
        </p:spPr>
        <p:txBody>
          <a:bodyPr>
            <a:noAutofit/>
          </a:bodyPr>
          <a:lstStyle/>
          <a:p>
            <a:r>
              <a:rPr lang="en-US" sz="4600" dirty="0" smtClean="0"/>
              <a:t>STEP TAKEN BY GOVERNMENT </a:t>
            </a:r>
            <a:br>
              <a:rPr lang="en-US" sz="4600" dirty="0" smtClean="0"/>
            </a:br>
            <a:endParaRPr lang="en-US" sz="4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7772400" cy="28956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Social Work Educators’ forum(SWEF) at TISS,Mumbai: declared a code of ethics for professional social workers in India.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The Bar council of India is progressively reviewing the ethical standards with the demands of our time, in order to strike the best balance.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 descr="tis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1219200"/>
            <a:ext cx="1257300" cy="201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>
            <a:lum contrast="-4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36207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SUGGESTIONS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71600"/>
            <a:ext cx="7772400" cy="45720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Understand the importance of ethics.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Transparency should be between company and consumers.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Government  should keep an eye on company’s product.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Consumer should not attract to the brand which are strongly connected to some stars but should know about benefits and loses to environment.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Companies should be loyal.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36207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CONCLUSION</a:t>
            </a:r>
            <a:endParaRPr lang="en-US" sz="5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676400"/>
            <a:ext cx="8229600" cy="437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There’s great deal between of difference between thinking reflectively about moral issues and achieving high standards of ethical behavior.</a:t>
            </a:r>
            <a:br>
              <a:rPr kumimoji="0" lang="en-US" sz="2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-Derek Bok</a:t>
            </a:r>
            <a:br>
              <a:rPr kumimoji="0" lang="en-US" sz="2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country should be defended not by arms but by ethical behavior.</a:t>
            </a:r>
            <a:br>
              <a:rPr kumimoji="0" lang="en-US" sz="2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-Vinoba Bhave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yo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c9KX9Rz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76400"/>
            <a:ext cx="2743200" cy="518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567381">
            <a:off x="86205" y="540933"/>
            <a:ext cx="2250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WHY??</a:t>
            </a:r>
            <a:endParaRPr lang="en-U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990600"/>
            <a:ext cx="449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buFont typeface="Wingdings" pitchFamily="2" charset="2"/>
              <a:buChar char="Ø"/>
            </a:pPr>
            <a:r>
              <a:rPr lang="en-IN" sz="2800" dirty="0" smtClean="0">
                <a:latin typeface="Kristen ITC" pitchFamily="66" charset="0"/>
                <a:ea typeface="Noto Sans CJK SC Regular" pitchFamily="2"/>
                <a:cs typeface="FreeSans" pitchFamily="2"/>
              </a:rPr>
              <a:t>Not Sincere</a:t>
            </a:r>
          </a:p>
          <a:p>
            <a:pPr lvl="0" hangingPunct="0"/>
            <a:endParaRPr lang="en-IN" sz="2800" dirty="0" smtClean="0">
              <a:latin typeface="Kristen ITC" pitchFamily="66" charset="0"/>
              <a:ea typeface="Noto Sans CJK SC Regular" pitchFamily="2"/>
              <a:cs typeface="FreeSans" pitchFamily="2"/>
            </a:endParaRPr>
          </a:p>
          <a:p>
            <a:pPr lvl="0" hangingPunct="0">
              <a:buFont typeface="Wingdings" pitchFamily="2" charset="2"/>
              <a:buChar char="Ø"/>
            </a:pPr>
            <a:r>
              <a:rPr lang="en-IN" sz="2800" dirty="0" smtClean="0">
                <a:latin typeface="Kristen ITC" pitchFamily="66" charset="0"/>
                <a:ea typeface="Noto Sans CJK SC Regular" pitchFamily="2"/>
                <a:cs typeface="FreeSans" pitchFamily="2"/>
              </a:rPr>
              <a:t>Not Honest</a:t>
            </a:r>
          </a:p>
          <a:p>
            <a:pPr lvl="0" hangingPunct="0"/>
            <a:endParaRPr lang="en-IN" sz="2800" dirty="0" smtClean="0">
              <a:latin typeface="Kristen ITC" pitchFamily="66" charset="0"/>
              <a:ea typeface="Noto Sans CJK SC Regular" pitchFamily="2"/>
              <a:cs typeface="FreeSans" pitchFamily="2"/>
            </a:endParaRPr>
          </a:p>
          <a:p>
            <a:pPr lvl="0" hangingPunct="0">
              <a:buFont typeface="Wingdings" pitchFamily="2" charset="2"/>
              <a:buChar char="Ø"/>
            </a:pPr>
            <a:r>
              <a:rPr lang="en-IN" sz="2800" dirty="0" smtClean="0">
                <a:latin typeface="Kristen ITC" pitchFamily="66" charset="0"/>
                <a:ea typeface="Noto Sans CJK SC Regular" pitchFamily="2"/>
                <a:cs typeface="FreeSans" pitchFamily="2"/>
              </a:rPr>
              <a:t>Not Regular and Punctual at work</a:t>
            </a:r>
          </a:p>
          <a:p>
            <a:pPr lvl="0" hangingPunct="0"/>
            <a:endParaRPr lang="en-IN" sz="2800" dirty="0" smtClean="0">
              <a:latin typeface="Kristen ITC" pitchFamily="66" charset="0"/>
              <a:ea typeface="Noto Sans CJK SC Regular" pitchFamily="2"/>
              <a:cs typeface="FreeSans" pitchFamily="2"/>
            </a:endParaRPr>
          </a:p>
          <a:p>
            <a:pPr lvl="0" hangingPunct="0">
              <a:buFont typeface="Wingdings" pitchFamily="2" charset="2"/>
              <a:buChar char="Ø"/>
            </a:pPr>
            <a:r>
              <a:rPr lang="en-IN" sz="2800" dirty="0" smtClean="0">
                <a:latin typeface="Kristen ITC" pitchFamily="66" charset="0"/>
                <a:ea typeface="Noto Sans CJK SC Regular" pitchFamily="2"/>
                <a:cs typeface="FreeSans" pitchFamily="2"/>
              </a:rPr>
              <a:t>Didn’t respect Time</a:t>
            </a:r>
          </a:p>
          <a:p>
            <a:pPr lvl="0" hangingPunct="0"/>
            <a:endParaRPr lang="en-IN" sz="2800" dirty="0" smtClean="0">
              <a:latin typeface="Kristen ITC" pitchFamily="66" charset="0"/>
              <a:ea typeface="Noto Sans CJK SC Regular" pitchFamily="2"/>
              <a:cs typeface="FreeSans" pitchFamily="2"/>
            </a:endParaRPr>
          </a:p>
          <a:p>
            <a:pPr lvl="0" hangingPunct="0">
              <a:buFont typeface="Wingdings" pitchFamily="2" charset="2"/>
              <a:buChar char="Ø"/>
            </a:pPr>
            <a:r>
              <a:rPr lang="en-IN" sz="2800" dirty="0" smtClean="0">
                <a:latin typeface="Kristen ITC" pitchFamily="66" charset="0"/>
                <a:ea typeface="Noto Sans CJK SC Regular" pitchFamily="2"/>
                <a:cs typeface="FreeSans" pitchFamily="2"/>
              </a:rPr>
              <a:t>Didn’t respect the Customers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Kristen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-W-scales_1.4C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990600"/>
            <a:ext cx="4867656" cy="34417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28600"/>
            <a:ext cx="2514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ETHICS: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092005"/>
            <a:ext cx="914400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 w="50800"/>
                <a:effectLst/>
              </a:rPr>
              <a:t>It tells us about our moral duties and obligations so </a:t>
            </a:r>
          </a:p>
          <a:p>
            <a:pPr algn="ctr"/>
            <a:r>
              <a:rPr lang="en-US" sz="2800" b="1" dirty="0" smtClean="0">
                <a:ln w="50800"/>
              </a:rPr>
              <a:t>that our behavior at work and other places is </a:t>
            </a:r>
            <a:r>
              <a:rPr lang="en-US" sz="2800" b="1" i="1" dirty="0" smtClean="0">
                <a:ln w="50800"/>
              </a:rPr>
              <a:t>right, truthful and just</a:t>
            </a:r>
            <a:r>
              <a:rPr lang="en-US" sz="2800" b="1" dirty="0" smtClean="0">
                <a:ln w="50800"/>
              </a:rPr>
              <a:t>. </a:t>
            </a:r>
            <a:endParaRPr lang="en-US" sz="2800" b="1" cap="none" spc="0" dirty="0">
              <a:ln w="50800"/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4596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AEAAQAAAAAAAALkAAAAJDNiOWQ0ODI0LWIwOTQtNDQ2ZS05OTEyLTMzMTEwY2YzODA2NQ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30000"/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ectangle 4"/>
          <p:cNvSpPr/>
          <p:nvPr/>
        </p:nvSpPr>
        <p:spPr>
          <a:xfrm>
            <a:off x="1807625" y="0"/>
            <a:ext cx="5528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Professional Ethics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581400"/>
            <a:ext cx="9144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Professional ethics encompass the personal, organizational and corporal standards of behavior expected by professionals.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AEAAQAAAAAAAALkAAAAJDNiOWQ0ODI0LWIwOTQtNDQ2ZS05OTEyLTMzMTEwY2YzODA2N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849" y="258184"/>
            <a:ext cx="879975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</a:t>
            </a:r>
            <a:r>
              <a:rPr lang="en-US" sz="3600" b="1" dirty="0" smtClean="0">
                <a:solidFill>
                  <a:srgbClr val="C00000"/>
                </a:solidFill>
              </a:rPr>
              <a:t>Components  and their </a:t>
            </a:r>
            <a:r>
              <a:rPr lang="en-US" sz="3600" b="1" dirty="0" err="1" smtClean="0">
                <a:solidFill>
                  <a:srgbClr val="C00000"/>
                </a:solidFill>
              </a:rPr>
              <a:t>importances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Georgia"/>
              </a:rPr>
              <a:t>●</a:t>
            </a:r>
            <a:r>
              <a:rPr lang="en-US" sz="2400" b="1" dirty="0" smtClean="0">
                <a:solidFill>
                  <a:srgbClr val="FF0000"/>
                </a:solidFill>
                <a:latin typeface="Georgia"/>
              </a:rPr>
              <a:t>Honesty</a:t>
            </a:r>
            <a:endParaRPr lang="en-US" sz="2400" b="1" dirty="0">
              <a:solidFill>
                <a:srgbClr val="FF0000"/>
              </a:solidFill>
              <a:latin typeface="Georgia"/>
            </a:endParaRPr>
          </a:p>
          <a:p>
            <a:endParaRPr lang="en-US" b="1" dirty="0" smtClean="0">
              <a:solidFill>
                <a:srgbClr val="FF0000"/>
              </a:solidFill>
              <a:latin typeface="Georgia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Georgia"/>
              </a:rPr>
              <a:t>				●</a:t>
            </a:r>
            <a:r>
              <a:rPr lang="en-US" sz="2400" b="1" dirty="0" smtClean="0">
                <a:solidFill>
                  <a:srgbClr val="FF0000"/>
                </a:solidFill>
                <a:latin typeface="Georgia"/>
              </a:rPr>
              <a:t>Loyalty</a:t>
            </a:r>
          </a:p>
          <a:p>
            <a:endParaRPr lang="en-US" b="1" dirty="0" smtClean="0">
              <a:solidFill>
                <a:srgbClr val="FF0000"/>
              </a:solidFill>
              <a:latin typeface="Georgia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Georgia"/>
              </a:rPr>
              <a:t>●</a:t>
            </a:r>
            <a:r>
              <a:rPr lang="en-US" sz="2400" b="1" dirty="0" smtClean="0">
                <a:solidFill>
                  <a:srgbClr val="FF0000"/>
                </a:solidFill>
                <a:latin typeface="Georgia"/>
              </a:rPr>
              <a:t>Credibility</a:t>
            </a:r>
          </a:p>
          <a:p>
            <a:endParaRPr lang="en-US" b="1" dirty="0" smtClean="0">
              <a:solidFill>
                <a:srgbClr val="FF0000"/>
              </a:solidFill>
              <a:latin typeface="Georgia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Georgia"/>
              </a:rPr>
              <a:t>							●</a:t>
            </a:r>
            <a:r>
              <a:rPr lang="en-US" sz="2400" b="1" dirty="0" smtClean="0">
                <a:solidFill>
                  <a:srgbClr val="FF0000"/>
                </a:solidFill>
                <a:latin typeface="Georgia"/>
              </a:rPr>
              <a:t>Integrity</a:t>
            </a:r>
          </a:p>
          <a:p>
            <a:endParaRPr lang="en-US" sz="2400" b="1" dirty="0">
              <a:solidFill>
                <a:srgbClr val="FF0000"/>
              </a:solidFill>
              <a:latin typeface="Georgia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Georgia"/>
              </a:rPr>
              <a:t>				● Respect</a:t>
            </a:r>
          </a:p>
          <a:p>
            <a:endParaRPr lang="en-US" sz="2400" b="1" dirty="0" smtClean="0">
              <a:solidFill>
                <a:srgbClr val="FF0000"/>
              </a:solidFill>
              <a:latin typeface="Georgia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Georgia"/>
              </a:rPr>
              <a:t>●Accountability</a:t>
            </a:r>
          </a:p>
          <a:p>
            <a:endParaRPr lang="en-US" sz="2400" b="1" dirty="0" smtClean="0">
              <a:solidFill>
                <a:srgbClr val="FF0000"/>
              </a:solidFill>
              <a:latin typeface="Georgia"/>
            </a:endParaRPr>
          </a:p>
          <a:p>
            <a:endParaRPr lang="en-US" b="1" dirty="0" smtClean="0">
              <a:solidFill>
                <a:srgbClr val="FF0000"/>
              </a:solidFill>
              <a:latin typeface="Georgia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Georgia"/>
              </a:rPr>
              <a:t>					●</a:t>
            </a:r>
            <a:r>
              <a:rPr lang="en-US" sz="2400" b="1" dirty="0" smtClean="0">
                <a:solidFill>
                  <a:srgbClr val="FF0000"/>
                </a:solidFill>
                <a:latin typeface="Georgia"/>
              </a:rPr>
              <a:t>Obedience to the law</a:t>
            </a:r>
          </a:p>
          <a:p>
            <a:endParaRPr lang="en-US" sz="2400" b="1" dirty="0" smtClean="0">
              <a:solidFill>
                <a:srgbClr val="FF0000"/>
              </a:solidFill>
              <a:latin typeface="Georgia"/>
            </a:endParaRPr>
          </a:p>
          <a:p>
            <a:endParaRPr lang="en-US" b="1" dirty="0" smtClean="0">
              <a:solidFill>
                <a:srgbClr val="FF0000"/>
              </a:solidFill>
              <a:latin typeface="Georgia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Georgia"/>
              </a:rPr>
              <a:t>●</a:t>
            </a:r>
            <a:r>
              <a:rPr lang="en-US" sz="2400" b="1" dirty="0" smtClean="0">
                <a:solidFill>
                  <a:srgbClr val="FF0000"/>
                </a:solidFill>
                <a:latin typeface="Georgia"/>
              </a:rPr>
              <a:t>Transparency</a:t>
            </a:r>
          </a:p>
          <a:p>
            <a:endParaRPr lang="en-US" b="1" dirty="0" smtClean="0">
              <a:solidFill>
                <a:srgbClr val="FF0000"/>
              </a:solidFill>
              <a:latin typeface="Georgia"/>
            </a:endParaRPr>
          </a:p>
          <a:p>
            <a:endParaRPr lang="en-US" b="1" dirty="0" smtClean="0">
              <a:solidFill>
                <a:srgbClr val="FF0000"/>
              </a:solidFill>
              <a:latin typeface="Georgia"/>
            </a:endParaRPr>
          </a:p>
          <a:p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sinessmanacceptinganof_222127-630x330.jpg"/>
          <p:cNvPicPr>
            <a:picLocks noChangeAspect="1"/>
          </p:cNvPicPr>
          <p:nvPr/>
        </p:nvPicPr>
        <p:blipFill>
          <a:blip r:embed="rId2" cstate="print"/>
          <a:srcRect b="48122"/>
          <a:stretch>
            <a:fillRect/>
          </a:stretch>
        </p:blipFill>
        <p:spPr>
          <a:xfrm>
            <a:off x="0" y="228600"/>
            <a:ext cx="9144000" cy="2773680"/>
          </a:xfrm>
          <a:prstGeom prst="rect">
            <a:avLst/>
          </a:prstGeom>
        </p:spPr>
      </p:pic>
      <p:pic>
        <p:nvPicPr>
          <p:cNvPr id="3" name="Picture 2" descr="businessmanacceptinganof_222127-630x330.jpg"/>
          <p:cNvPicPr>
            <a:picLocks noChangeAspect="1"/>
          </p:cNvPicPr>
          <p:nvPr/>
        </p:nvPicPr>
        <p:blipFill>
          <a:blip r:embed="rId2" cstate="print"/>
          <a:srcRect t="51878"/>
          <a:stretch>
            <a:fillRect/>
          </a:stretch>
        </p:blipFill>
        <p:spPr>
          <a:xfrm>
            <a:off x="0" y="4361329"/>
            <a:ext cx="9144000" cy="25728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20009" y="1280161"/>
            <a:ext cx="5974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 </a:t>
            </a:r>
            <a:r>
              <a:rPr lang="en-US" sz="4400" b="1" dirty="0" smtClean="0">
                <a:solidFill>
                  <a:srgbClr val="00B050"/>
                </a:solidFill>
              </a:rPr>
              <a:t>Honesty and loyalty </a:t>
            </a:r>
            <a:r>
              <a:rPr lang="en-US" sz="4000" dirty="0" smtClean="0"/>
              <a:t>	</a:t>
            </a:r>
          </a:p>
        </p:txBody>
      </p:sp>
      <p:sp>
        <p:nvSpPr>
          <p:cNvPr id="6" name="Down Arrow 5"/>
          <p:cNvSpPr/>
          <p:nvPr/>
        </p:nvSpPr>
        <p:spPr>
          <a:xfrm>
            <a:off x="3886200" y="3048000"/>
            <a:ext cx="8382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5610761"/>
            <a:ext cx="5476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Extortion and greediness</a:t>
            </a:r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grity-Credibility-Trust.jpg"/>
          <p:cNvPicPr>
            <a:picLocks noChangeAspect="1"/>
          </p:cNvPicPr>
          <p:nvPr/>
        </p:nvPicPr>
        <p:blipFill>
          <a:blip r:embed="rId2" cstate="print"/>
          <a:srcRect l="-242" b="24938"/>
          <a:stretch>
            <a:fillRect/>
          </a:stretch>
        </p:blipFill>
        <p:spPr>
          <a:xfrm>
            <a:off x="203199" y="0"/>
            <a:ext cx="4334934" cy="4052711"/>
          </a:xfrm>
          <a:prstGeom prst="rect">
            <a:avLst/>
          </a:prstGeom>
        </p:spPr>
      </p:pic>
      <p:pic>
        <p:nvPicPr>
          <p:cNvPr id="3" name="Picture 2" descr="Integrity-Credibility-Trust.jpg"/>
          <p:cNvPicPr>
            <a:picLocks noChangeAspect="1"/>
          </p:cNvPicPr>
          <p:nvPr/>
        </p:nvPicPr>
        <p:blipFill>
          <a:blip r:embed="rId2" cstate="print"/>
          <a:srcRect t="81646" b="8971"/>
          <a:stretch>
            <a:fillRect/>
          </a:stretch>
        </p:blipFill>
        <p:spPr>
          <a:xfrm>
            <a:off x="1095023" y="4052711"/>
            <a:ext cx="7100710" cy="1682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9067" y="756356"/>
            <a:ext cx="2291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  Often     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  fades</a:t>
            </a:r>
          </a:p>
          <a:p>
            <a:r>
              <a:rPr lang="en-US" sz="4800" dirty="0">
                <a:solidFill>
                  <a:srgbClr val="C00000"/>
                </a:solidFill>
              </a:rPr>
              <a:t> </a:t>
            </a:r>
            <a:r>
              <a:rPr lang="en-US" sz="4800" dirty="0" smtClean="0">
                <a:solidFill>
                  <a:srgbClr val="C00000"/>
                </a:solidFill>
              </a:rPr>
              <a:t> away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2756" y="495068"/>
            <a:ext cx="26867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RESPECT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734</Words>
  <Application>Microsoft Office PowerPoint</Application>
  <PresentationFormat>On-screen Show (4:3)</PresentationFormat>
  <Paragraphs>168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ADITYA BIRLA GROUP</vt:lpstr>
      <vt:lpstr>3m</vt:lpstr>
      <vt:lpstr>Slide 20</vt:lpstr>
      <vt:lpstr>Slide 21</vt:lpstr>
      <vt:lpstr>STEP TAKEN BY GOVERNMENT  </vt:lpstr>
      <vt:lpstr>SUGGESTIONS</vt:lpstr>
      <vt:lpstr>CONCLUSION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Akshata Shinde</dc:creator>
  <cp:lastModifiedBy>krishna.com</cp:lastModifiedBy>
  <cp:revision>53</cp:revision>
  <dcterms:created xsi:type="dcterms:W3CDTF">2006-08-16T00:00:00Z</dcterms:created>
  <dcterms:modified xsi:type="dcterms:W3CDTF">2017-04-17T00:10:40Z</dcterms:modified>
</cp:coreProperties>
</file>