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307" r:id="rId2"/>
    <p:sldId id="257" r:id="rId3"/>
    <p:sldId id="314" r:id="rId4"/>
    <p:sldId id="269" r:id="rId5"/>
    <p:sldId id="270" r:id="rId6"/>
    <p:sldId id="271" r:id="rId7"/>
    <p:sldId id="260" r:id="rId8"/>
    <p:sldId id="259" r:id="rId9"/>
    <p:sldId id="272" r:id="rId10"/>
    <p:sldId id="273" r:id="rId11"/>
    <p:sldId id="274" r:id="rId12"/>
    <p:sldId id="279" r:id="rId13"/>
    <p:sldId id="280" r:id="rId14"/>
    <p:sldId id="281" r:id="rId15"/>
    <p:sldId id="284" r:id="rId16"/>
    <p:sldId id="285" r:id="rId17"/>
    <p:sldId id="309" r:id="rId18"/>
    <p:sldId id="315" r:id="rId19"/>
    <p:sldId id="296" r:id="rId20"/>
    <p:sldId id="313" r:id="rId21"/>
    <p:sldId id="295" r:id="rId22"/>
    <p:sldId id="291" r:id="rId23"/>
    <p:sldId id="293" r:id="rId24"/>
    <p:sldId id="298" r:id="rId25"/>
    <p:sldId id="299" r:id="rId26"/>
    <p:sldId id="301" r:id="rId27"/>
    <p:sldId id="316" r:id="rId28"/>
    <p:sldId id="286" r:id="rId29"/>
    <p:sldId id="287" r:id="rId30"/>
    <p:sldId id="319" r:id="rId31"/>
    <p:sldId id="317" r:id="rId32"/>
    <p:sldId id="31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D47C93-F92E-4B3B-8DE0-7084B0C01F3D}">
          <p14:sldIdLst>
            <p14:sldId id="307"/>
            <p14:sldId id="257"/>
            <p14:sldId id="314"/>
            <p14:sldId id="269"/>
            <p14:sldId id="270"/>
            <p14:sldId id="271"/>
            <p14:sldId id="260"/>
            <p14:sldId id="259"/>
            <p14:sldId id="272"/>
            <p14:sldId id="273"/>
            <p14:sldId id="274"/>
            <p14:sldId id="279"/>
            <p14:sldId id="280"/>
            <p14:sldId id="281"/>
            <p14:sldId id="284"/>
            <p14:sldId id="285"/>
            <p14:sldId id="309"/>
            <p14:sldId id="315"/>
            <p14:sldId id="296"/>
            <p14:sldId id="313"/>
            <p14:sldId id="295"/>
            <p14:sldId id="291"/>
            <p14:sldId id="293"/>
            <p14:sldId id="298"/>
            <p14:sldId id="299"/>
            <p14:sldId id="301"/>
            <p14:sldId id="316"/>
            <p14:sldId id="286"/>
            <p14:sldId id="287"/>
            <p14:sldId id="319"/>
            <p14:sldId id="317"/>
            <p14:sldId id="31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a ..." initials="M." lastIdx="0" clrIdx="0">
    <p:extLst>
      <p:ext uri="{19B8F6BF-5375-455C-9EA6-DF929625EA0E}">
        <p15:presenceInfo xmlns:p15="http://schemas.microsoft.com/office/powerpoint/2012/main" userId="ea774221773071ce" providerId="Windows Live"/>
      </p:ext>
    </p:extLst>
  </p:cmAuthor>
  <p:cmAuthor id="2" name="MJ" initials="M" lastIdx="1" clrIdx="1">
    <p:extLst>
      <p:ext uri="{19B8F6BF-5375-455C-9EA6-DF929625EA0E}">
        <p15:presenceInfo xmlns:p15="http://schemas.microsoft.com/office/powerpoint/2012/main" userId="M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7" d="100"/>
          <a:sy n="87"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ANNUAL</a:t>
            </a:r>
            <a:r>
              <a:rPr lang="en-US" sz="2800" b="1" baseline="0" dirty="0">
                <a:solidFill>
                  <a:schemeClr val="tx1">
                    <a:lumMod val="95000"/>
                    <a:lumOff val="5000"/>
                  </a:schemeClr>
                </a:solidFill>
              </a:rPr>
              <a:t> INFLATION RATE AND GDP REAL GROWTH RATE</a:t>
            </a:r>
            <a:endParaRPr lang="en-US" sz="2800" b="1" dirty="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Inflation Rate</c:v>
                </c:pt>
              </c:strCache>
            </c:strRef>
          </c:tx>
          <c:spPr>
            <a:ln w="28575" cap="rnd">
              <a:solidFill>
                <a:schemeClr val="accent1"/>
              </a:solidFill>
              <a:round/>
            </a:ln>
            <a:effectLst/>
          </c:spPr>
          <c:marker>
            <c:symbol val="none"/>
          </c:marker>
          <c:cat>
            <c:numRef>
              <c:f>Sheet1!$A$2:$A$17</c:f>
              <c:numCache>
                <c:formatCode>General</c:formatCode>
                <c:ptCount val="16"/>
                <c:pt idx="0">
                  <c:v>1999</c:v>
                </c:pt>
                <c:pt idx="1">
                  <c:v>2000</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Sheet1!$B$2:$B$17</c:f>
              <c:numCache>
                <c:formatCode>General</c:formatCode>
                <c:ptCount val="16"/>
                <c:pt idx="0">
                  <c:v>4.67</c:v>
                </c:pt>
                <c:pt idx="1">
                  <c:v>4</c:v>
                </c:pt>
                <c:pt idx="2">
                  <c:v>4.3899999999999997</c:v>
                </c:pt>
                <c:pt idx="3">
                  <c:v>3.8</c:v>
                </c:pt>
                <c:pt idx="4">
                  <c:v>3.76</c:v>
                </c:pt>
                <c:pt idx="5">
                  <c:v>4.24</c:v>
                </c:pt>
                <c:pt idx="6">
                  <c:v>6.14</c:v>
                </c:pt>
                <c:pt idx="7">
                  <c:v>6.37</c:v>
                </c:pt>
                <c:pt idx="8">
                  <c:v>8.3520000000000003</c:v>
                </c:pt>
                <c:pt idx="9">
                  <c:v>10.877000000000001</c:v>
                </c:pt>
                <c:pt idx="10">
                  <c:v>11.99</c:v>
                </c:pt>
                <c:pt idx="11">
                  <c:v>8.85</c:v>
                </c:pt>
                <c:pt idx="12">
                  <c:v>9.31</c:v>
                </c:pt>
                <c:pt idx="13">
                  <c:v>10.9</c:v>
                </c:pt>
                <c:pt idx="14">
                  <c:v>6.35</c:v>
                </c:pt>
                <c:pt idx="15">
                  <c:v>4.91</c:v>
                </c:pt>
              </c:numCache>
            </c:numRef>
          </c:val>
          <c:smooth val="0"/>
          <c:extLst>
            <c:ext xmlns:c16="http://schemas.microsoft.com/office/drawing/2014/chart" uri="{C3380CC4-5D6E-409C-BE32-E72D297353CC}">
              <c16:uniqueId val="{00000000-06B2-4355-9776-4FE4277A556D}"/>
            </c:ext>
          </c:extLst>
        </c:ser>
        <c:ser>
          <c:idx val="1"/>
          <c:order val="1"/>
          <c:tx>
            <c:strRef>
              <c:f>Sheet1!$C$1</c:f>
              <c:strCache>
                <c:ptCount val="1"/>
                <c:pt idx="0">
                  <c:v>GDP Real Growth Rate</c:v>
                </c:pt>
              </c:strCache>
            </c:strRef>
          </c:tx>
          <c:spPr>
            <a:ln w="28575" cap="rnd">
              <a:solidFill>
                <a:schemeClr val="accent2"/>
              </a:solidFill>
              <a:round/>
            </a:ln>
            <a:effectLst/>
          </c:spPr>
          <c:marker>
            <c:symbol val="none"/>
          </c:marker>
          <c:cat>
            <c:numRef>
              <c:f>Sheet1!$A$2:$A$17</c:f>
              <c:numCache>
                <c:formatCode>General</c:formatCode>
                <c:ptCount val="16"/>
                <c:pt idx="0">
                  <c:v>1999</c:v>
                </c:pt>
                <c:pt idx="1">
                  <c:v>2000</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Sheet1!$C$2:$C$17</c:f>
              <c:numCache>
                <c:formatCode>General</c:formatCode>
                <c:ptCount val="16"/>
                <c:pt idx="0">
                  <c:v>8.84</c:v>
                </c:pt>
                <c:pt idx="1">
                  <c:v>3.84</c:v>
                </c:pt>
                <c:pt idx="2">
                  <c:v>3.8</c:v>
                </c:pt>
                <c:pt idx="3">
                  <c:v>7.86</c:v>
                </c:pt>
                <c:pt idx="4">
                  <c:v>7.923</c:v>
                </c:pt>
                <c:pt idx="5">
                  <c:v>9.2799999999999994</c:v>
                </c:pt>
                <c:pt idx="6">
                  <c:v>9.2639999999999993</c:v>
                </c:pt>
                <c:pt idx="7">
                  <c:v>8.6</c:v>
                </c:pt>
                <c:pt idx="8">
                  <c:v>3.89</c:v>
                </c:pt>
                <c:pt idx="9">
                  <c:v>8.48</c:v>
                </c:pt>
                <c:pt idx="10">
                  <c:v>10.26</c:v>
                </c:pt>
                <c:pt idx="11">
                  <c:v>6.63</c:v>
                </c:pt>
                <c:pt idx="12">
                  <c:v>5.6189999999999998</c:v>
                </c:pt>
                <c:pt idx="13">
                  <c:v>6.63</c:v>
                </c:pt>
                <c:pt idx="14">
                  <c:v>7.24</c:v>
                </c:pt>
                <c:pt idx="15">
                  <c:v>7.56</c:v>
                </c:pt>
              </c:numCache>
            </c:numRef>
          </c:val>
          <c:smooth val="0"/>
          <c:extLst>
            <c:ext xmlns:c16="http://schemas.microsoft.com/office/drawing/2014/chart" uri="{C3380CC4-5D6E-409C-BE32-E72D297353CC}">
              <c16:uniqueId val="{00000001-06B2-4355-9776-4FE4277A556D}"/>
            </c:ext>
          </c:extLst>
        </c:ser>
        <c:dLbls>
          <c:showLegendKey val="0"/>
          <c:showVal val="0"/>
          <c:showCatName val="0"/>
          <c:showSerName val="0"/>
          <c:showPercent val="0"/>
          <c:showBubbleSize val="0"/>
        </c:dLbls>
        <c:smooth val="0"/>
        <c:axId val="373061744"/>
        <c:axId val="373062072"/>
      </c:lineChart>
      <c:catAx>
        <c:axId val="37306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062072"/>
        <c:crosses val="autoZero"/>
        <c:auto val="1"/>
        <c:lblAlgn val="ctr"/>
        <c:lblOffset val="100"/>
        <c:noMultiLvlLbl val="0"/>
      </c:catAx>
      <c:valAx>
        <c:axId val="373062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061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7-04-05T23:52:36.53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BB796-4315-433C-811B-46DF33E8720D}" type="datetimeFigureOut">
              <a:rPr lang="en-US" smtClean="0"/>
              <a:pPr/>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C2F50-2548-4377-B338-BF732C75E889}" type="slidenum">
              <a:rPr lang="en-US" smtClean="0"/>
              <a:pPr/>
              <a:t>‹#›</a:t>
            </a:fld>
            <a:endParaRPr lang="en-US"/>
          </a:p>
        </p:txBody>
      </p:sp>
    </p:spTree>
    <p:extLst>
      <p:ext uri="{BB962C8B-B14F-4D97-AF65-F5344CB8AC3E}">
        <p14:creationId xmlns:p14="http://schemas.microsoft.com/office/powerpoint/2010/main" val="285803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Expansionay</a:t>
            </a:r>
            <a:r>
              <a:rPr lang="en-US" dirty="0"/>
              <a:t>-</a:t>
            </a:r>
            <a:r>
              <a:rPr lang="en-US" baseline="0" dirty="0"/>
              <a:t> appropriate when economy is in recession and unemployment is a problem .</a:t>
            </a:r>
            <a:br>
              <a:rPr lang="en-US" baseline="0" dirty="0"/>
            </a:br>
            <a:r>
              <a:rPr lang="en-US" baseline="0" dirty="0"/>
              <a:t>To reduce unemployment ;increase in money supply by lowering interest rates and reserve ration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7A79B2E-B25E-4631-887E-FB5A6DB98F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4900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Lending rates were kept high during</a:t>
            </a:r>
            <a:r>
              <a:rPr lang="en-US" baseline="0" dirty="0"/>
              <a:t> 70’s ,80’s and 90’s </a:t>
            </a:r>
            <a:r>
              <a:rPr lang="en-US" baseline="0" dirty="0">
                <a:sym typeface="Wingdings" pitchFamily="2" charset="2"/>
              </a:rPr>
              <a:t>discouraged private </a:t>
            </a:r>
            <a:r>
              <a:rPr lang="en-US" baseline="0" dirty="0" err="1">
                <a:sym typeface="Wingdings" pitchFamily="2" charset="2"/>
              </a:rPr>
              <a:t>investmentworked</a:t>
            </a:r>
            <a:r>
              <a:rPr lang="en-US" baseline="0" dirty="0">
                <a:sym typeface="Wingdings" pitchFamily="2" charset="2"/>
              </a:rPr>
              <a:t> against economic growth</a:t>
            </a:r>
            <a:br>
              <a:rPr lang="en-US" baseline="0" dirty="0">
                <a:sym typeface="Wingdings" pitchFamily="2" charset="2"/>
              </a:rPr>
            </a:br>
            <a:r>
              <a:rPr lang="en-US" baseline="0" dirty="0">
                <a:sym typeface="Wingdings" pitchFamily="2" charset="2"/>
              </a:rPr>
              <a:t>price </a:t>
            </a:r>
            <a:r>
              <a:rPr lang="en-US" baseline="0" dirty="0" err="1">
                <a:sym typeface="Wingdings" pitchFamily="2" charset="2"/>
              </a:rPr>
              <a:t>stabilityappropriate</a:t>
            </a:r>
            <a:r>
              <a:rPr lang="en-US" baseline="0" dirty="0">
                <a:sym typeface="Wingdings" pitchFamily="2" charset="2"/>
              </a:rPr>
              <a:t> for long run economic growth but for short run there is a trade off between inflation and economic growth </a:t>
            </a:r>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20</a:t>
            </a:fld>
            <a:endParaRPr lang="en-US"/>
          </a:p>
        </p:txBody>
      </p:sp>
    </p:spTree>
    <p:extLst>
      <p:ext uri="{BB962C8B-B14F-4D97-AF65-F5344CB8AC3E}">
        <p14:creationId xmlns:p14="http://schemas.microsoft.com/office/powerpoint/2010/main" val="165387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Reserve Bank of India (RBI) likes its coffee bitter. Central government likes it too sweet. The twist is that there is a recipe sufficient only for one cup!</a:t>
            </a:r>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25</a:t>
            </a:fld>
            <a:endParaRPr lang="en-US"/>
          </a:p>
        </p:txBody>
      </p:sp>
    </p:spTree>
    <p:extLst>
      <p:ext uri="{BB962C8B-B14F-4D97-AF65-F5344CB8AC3E}">
        <p14:creationId xmlns:p14="http://schemas.microsoft.com/office/powerpoint/2010/main" val="151687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RBI Governor seems still wary of interest rate cuts as he fears inflation the most, which as per his perception may go out of hand due to uneven and less than average monsoon .</a:t>
            </a:r>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26</a:t>
            </a:fld>
            <a:endParaRPr lang="en-US"/>
          </a:p>
        </p:txBody>
      </p:sp>
    </p:spTree>
    <p:extLst>
      <p:ext uri="{BB962C8B-B14F-4D97-AF65-F5344CB8AC3E}">
        <p14:creationId xmlns:p14="http://schemas.microsoft.com/office/powerpoint/2010/main" val="367004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27</a:t>
            </a:fld>
            <a:endParaRPr lang="en-US"/>
          </a:p>
        </p:txBody>
      </p:sp>
    </p:spTree>
    <p:extLst>
      <p:ext uri="{BB962C8B-B14F-4D97-AF65-F5344CB8AC3E}">
        <p14:creationId xmlns:p14="http://schemas.microsoft.com/office/powerpoint/2010/main" val="11679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C2F50-2548-4377-B338-BF732C75E889}" type="slidenum">
              <a:rPr lang="en-US" smtClean="0"/>
              <a:pPr/>
              <a:t>29</a:t>
            </a:fld>
            <a:endParaRPr lang="en-US"/>
          </a:p>
        </p:txBody>
      </p:sp>
    </p:spTree>
    <p:extLst>
      <p:ext uri="{BB962C8B-B14F-4D97-AF65-F5344CB8AC3E}">
        <p14:creationId xmlns:p14="http://schemas.microsoft.com/office/powerpoint/2010/main" val="1894885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8AC05-A237-4B56-AC0B-2D96B1E7DCF8}" type="datetimeFigureOut">
              <a:rPr lang="en-US" smtClean="0"/>
              <a:pPr/>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8CABFD-D0D4-4FFE-B165-3C923A14399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8AC05-A237-4B56-AC0B-2D96B1E7DCF8}" type="datetimeFigureOut">
              <a:rPr lang="en-US" smtClean="0"/>
              <a:pPr/>
              <a:t>4/22/2017</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CABFD-D0D4-4FFE-B165-3C923A14399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www.inflation.eu/"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71471" y="1703253"/>
            <a:ext cx="88281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chemeClr val="tx1">
                    <a:lumMod val="85000"/>
                    <a:lumOff val="15000"/>
                  </a:schemeClr>
                </a:solidFill>
                <a:effectLst>
                  <a:outerShdw blurRad="50800" dist="38100" dir="2700000" algn="tl" rotWithShape="0">
                    <a:prstClr val="black"/>
                  </a:outerShdw>
                </a:effectLst>
              </a:rPr>
              <a:t>MONETARY POLICY OF INDIA:</a:t>
            </a:r>
          </a:p>
        </p:txBody>
      </p:sp>
      <p:sp>
        <p:nvSpPr>
          <p:cNvPr id="3" name="Rectangle 2"/>
          <p:cNvSpPr/>
          <p:nvPr/>
        </p:nvSpPr>
        <p:spPr>
          <a:xfrm>
            <a:off x="667655" y="3228592"/>
            <a:ext cx="10916258"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a:ln w="11430"/>
                <a:solidFill>
                  <a:schemeClr val="tx1">
                    <a:lumMod val="85000"/>
                    <a:lumOff val="15000"/>
                  </a:schemeClr>
                </a:solidFill>
                <a:effectLst>
                  <a:glow rad="127000">
                    <a:schemeClr val="accent1">
                      <a:alpha val="71000"/>
                    </a:schemeClr>
                  </a:glow>
                  <a:outerShdw blurRad="76200" dist="50800" dir="5400000" algn="tl" rotWithShape="0">
                    <a:srgbClr val="000000"/>
                  </a:outerShdw>
                </a:effectLst>
              </a:rPr>
              <a:t>A TUG OF WAR BETWEEN INFALTION CONTROL AND GROWTH</a:t>
            </a:r>
          </a:p>
        </p:txBody>
      </p:sp>
      <p:sp>
        <p:nvSpPr>
          <p:cNvPr id="4" name="Rectangle 3"/>
          <p:cNvSpPr/>
          <p:nvPr/>
        </p:nvSpPr>
        <p:spPr>
          <a:xfrm>
            <a:off x="7777821" y="5029172"/>
            <a:ext cx="3001547" cy="646331"/>
          </a:xfrm>
          <a:prstGeom prst="rect">
            <a:avLst/>
          </a:prstGeom>
        </p:spPr>
        <p:txBody>
          <a:bodyPr wrap="square">
            <a:spAutoFit/>
          </a:bodyPr>
          <a:lstStyle/>
          <a:p>
            <a:r>
              <a:rPr lang="en-US" b="1" dirty="0"/>
              <a:t>       MAULIK JADEJA</a:t>
            </a:r>
          </a:p>
          <a:p>
            <a:r>
              <a:rPr lang="en-US" b="1" dirty="0"/>
              <a:t>       LAVKUSH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Rectangle 2"/>
          <p:cNvSpPr/>
          <p:nvPr/>
        </p:nvSpPr>
        <p:spPr>
          <a:xfrm>
            <a:off x="1219200" y="304800"/>
            <a:ext cx="9448801" cy="1077218"/>
          </a:xfrm>
          <a:prstGeom prst="rect">
            <a:avLst/>
          </a:prstGeom>
          <a:noFill/>
        </p:spPr>
        <p:txBody>
          <a:bodyPr wrap="square" lIns="91440" tIns="45720" rIns="91440" bIns="45720">
            <a:spAutoFit/>
          </a:bodyPr>
          <a:lstStyle/>
          <a:p>
            <a:pPr algn="ctr"/>
            <a:r>
              <a:rPr lang="en-US" sz="3200" b="1" kern="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QUANTITATIVE  OR GENERAL CREDIT CONTROL TECHNIQUES</a:t>
            </a:r>
          </a:p>
        </p:txBody>
      </p:sp>
      <p:sp>
        <p:nvSpPr>
          <p:cNvPr id="4" name="TextBox 3"/>
          <p:cNvSpPr txBox="1"/>
          <p:nvPr/>
        </p:nvSpPr>
        <p:spPr>
          <a:xfrm>
            <a:off x="850087" y="1849229"/>
            <a:ext cx="7007721" cy="3493264"/>
          </a:xfrm>
          <a:prstGeom prst="rect">
            <a:avLst/>
          </a:prstGeom>
          <a:noFill/>
        </p:spPr>
        <p:txBody>
          <a:bodyPr wrap="square" rtlCol="0">
            <a:spAutoFit/>
          </a:bodyPr>
          <a:lstStyle/>
          <a:p>
            <a:pPr marL="342900" indent="-342900">
              <a:buFont typeface="Wingdings" panose="05000000000000000000" pitchFamily="2" charset="2"/>
              <a:buChar char="q"/>
            </a:pPr>
            <a:r>
              <a:rPr lang="en-US" sz="2400" b="1" kern="0" dirty="0">
                <a:solidFill>
                  <a:sysClr val="windowText" lastClr="000000"/>
                </a:solidFill>
                <a:effectLst>
                  <a:outerShdw blurRad="50800" dist="38100" dir="2700000" algn="tl" rotWithShape="0">
                    <a:prstClr val="black">
                      <a:alpha val="40000"/>
                    </a:prstClr>
                  </a:outerShdw>
                </a:effectLst>
              </a:rPr>
              <a:t>To increase  or decrease the supply of credit in the economy as a whole.</a:t>
            </a:r>
          </a:p>
          <a:p>
            <a:r>
              <a:rPr lang="en-US" sz="2400" b="1" kern="0" dirty="0">
                <a:solidFill>
                  <a:sysClr val="windowText" lastClr="000000"/>
                </a:solidFill>
                <a:effectLst>
                  <a:outerShdw blurRad="50800" dist="38100" dir="2700000" algn="tl" rotWithShape="0">
                    <a:prstClr val="black">
                      <a:alpha val="40000"/>
                    </a:prstClr>
                  </a:outerShdw>
                </a:effectLst>
              </a:rPr>
              <a:t> </a:t>
            </a:r>
          </a:p>
          <a:p>
            <a:br>
              <a:rPr lang="en-US" sz="2400" b="1" kern="0" dirty="0">
                <a:solidFill>
                  <a:sysClr val="windowText" lastClr="000000"/>
                </a:solidFill>
                <a:effectLst>
                  <a:outerShdw blurRad="50800" dist="38100" dir="2700000" algn="tl" rotWithShape="0">
                    <a:prstClr val="black">
                      <a:alpha val="40000"/>
                    </a:prstClr>
                  </a:outerShdw>
                </a:effectLst>
              </a:rPr>
            </a:br>
            <a:r>
              <a:rPr lang="en-US" sz="2400" b="1" kern="0" dirty="0">
                <a:solidFill>
                  <a:sysClr val="windowText" lastClr="000000"/>
                </a:solidFill>
                <a:effectLst>
                  <a:outerShdw blurRad="50800" dist="38100" dir="2700000" algn="tl" rotWithShape="0">
                    <a:prstClr val="black">
                      <a:alpha val="40000"/>
                    </a:prstClr>
                  </a:outerShdw>
                </a:effectLst>
              </a:rPr>
              <a:t>QUANTITATIVE TECHNIQUES:</a:t>
            </a:r>
          </a:p>
          <a:p>
            <a:endParaRPr lang="en-US" sz="500" b="1" kern="0" dirty="0">
              <a:solidFill>
                <a:sysClr val="windowText" lastClr="000000"/>
              </a:solidFill>
              <a:effectLst>
                <a:outerShdw blurRad="50800" dist="38100" dir="2700000" algn="tl" rotWithShape="0">
                  <a:prstClr val="black">
                    <a:alpha val="40000"/>
                  </a:prstClr>
                </a:outerShdw>
              </a:effectLst>
            </a:endParaRPr>
          </a:p>
          <a:p>
            <a:pPr>
              <a:buFont typeface="Wingdings" pitchFamily="2" charset="2"/>
              <a:buChar char="Ø"/>
            </a:pPr>
            <a:r>
              <a:rPr lang="en-US" sz="2400" b="1" kern="0" dirty="0">
                <a:solidFill>
                  <a:sysClr val="windowText" lastClr="000000"/>
                </a:solidFill>
                <a:effectLst>
                  <a:outerShdw blurRad="50800" dist="38100" dir="2700000" algn="tl" rotWithShape="0">
                    <a:prstClr val="black">
                      <a:alpha val="40000"/>
                    </a:prstClr>
                  </a:outerShdw>
                </a:effectLst>
              </a:rPr>
              <a:t> OPEN MARKET OPERATIONS. </a:t>
            </a:r>
          </a:p>
          <a:p>
            <a:pPr>
              <a:buFont typeface="Wingdings" pitchFamily="2" charset="2"/>
              <a:buChar char="Ø"/>
            </a:pPr>
            <a:r>
              <a:rPr lang="en-US" sz="2400" b="1" kern="0" dirty="0">
                <a:solidFill>
                  <a:sysClr val="windowText" lastClr="000000"/>
                </a:solidFill>
                <a:effectLst>
                  <a:outerShdw blurRad="50800" dist="38100" dir="2700000" algn="tl" rotWithShape="0">
                    <a:prstClr val="black">
                      <a:alpha val="40000"/>
                    </a:prstClr>
                  </a:outerShdw>
                </a:effectLst>
              </a:rPr>
              <a:t> BANK RATE.</a:t>
            </a:r>
          </a:p>
          <a:p>
            <a:pPr>
              <a:buFont typeface="Wingdings" pitchFamily="2" charset="2"/>
              <a:buChar char="Ø"/>
            </a:pPr>
            <a:r>
              <a:rPr lang="en-US" sz="2400" b="1" kern="0" dirty="0">
                <a:solidFill>
                  <a:sysClr val="windowText" lastClr="000000"/>
                </a:solidFill>
                <a:effectLst>
                  <a:outerShdw blurRad="50800" dist="38100" dir="2700000" algn="tl" rotWithShape="0">
                    <a:prstClr val="black">
                      <a:alpha val="40000"/>
                    </a:prstClr>
                  </a:outerShdw>
                </a:effectLst>
              </a:rPr>
              <a:t>CASH RESERVE RATIO(CRR).</a:t>
            </a:r>
          </a:p>
          <a:p>
            <a:pPr>
              <a:buFont typeface="Wingdings" pitchFamily="2" charset="2"/>
              <a:buChar char="Ø"/>
            </a:pPr>
            <a:r>
              <a:rPr lang="en-US" sz="2400" b="1" kern="0" dirty="0">
                <a:solidFill>
                  <a:sysClr val="windowText" lastClr="000000"/>
                </a:solidFill>
                <a:effectLst>
                  <a:outerShdw blurRad="50800" dist="38100" dir="2700000" algn="tl" rotWithShape="0">
                    <a:prstClr val="black">
                      <a:alpha val="40000"/>
                    </a:prstClr>
                  </a:outerShdw>
                </a:effectLst>
              </a:rPr>
              <a:t>  STATUTARY LIQUIDITY RATIO(SLR).</a:t>
            </a:r>
          </a:p>
        </p:txBody>
      </p:sp>
      <p:graphicFrame>
        <p:nvGraphicFramePr>
          <p:cNvPr id="6" name="Table 5"/>
          <p:cNvGraphicFramePr>
            <a:graphicFrameLocks noGrp="1"/>
          </p:cNvGraphicFramePr>
          <p:nvPr>
            <p:extLst>
              <p:ext uri="{D42A27DB-BD31-4B8C-83A1-F6EECF244321}">
                <p14:modId xmlns:p14="http://schemas.microsoft.com/office/powerpoint/2010/main" val="2703939421"/>
              </p:ext>
            </p:extLst>
          </p:nvPr>
        </p:nvGraphicFramePr>
        <p:xfrm>
          <a:off x="8731347" y="2177980"/>
          <a:ext cx="3038622" cy="3749040"/>
        </p:xfrm>
        <a:graphic>
          <a:graphicData uri="http://schemas.openxmlformats.org/drawingml/2006/table">
            <a:tbl>
              <a:tblPr/>
              <a:tblGrid>
                <a:gridCol w="1519311">
                  <a:extLst>
                    <a:ext uri="{9D8B030D-6E8A-4147-A177-3AD203B41FA5}">
                      <a16:colId xmlns:a16="http://schemas.microsoft.com/office/drawing/2014/main" val="20000"/>
                    </a:ext>
                  </a:extLst>
                </a:gridCol>
                <a:gridCol w="1519311">
                  <a:extLst>
                    <a:ext uri="{9D8B030D-6E8A-4147-A177-3AD203B41FA5}">
                      <a16:colId xmlns:a16="http://schemas.microsoft.com/office/drawing/2014/main" val="20001"/>
                    </a:ext>
                  </a:extLst>
                </a:gridCol>
              </a:tblGrid>
              <a:tr h="319208">
                <a:tc>
                  <a:txBody>
                    <a:bodyPr/>
                    <a:lstStyle/>
                    <a:p>
                      <a:pPr algn="ctr"/>
                      <a:r>
                        <a:rPr lang="en-US" dirty="0"/>
                        <a:t>Indicator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t>Current rate </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9208">
                <a:tc>
                  <a:txBody>
                    <a:bodyPr/>
                    <a:lstStyle/>
                    <a:p>
                      <a:r>
                        <a:rPr lang="en-US"/>
                        <a:t>Inflation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7.50%     </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19208">
                <a:tc>
                  <a:txBody>
                    <a:bodyPr/>
                    <a:lstStyle/>
                    <a:p>
                      <a:r>
                        <a:rPr lang="en-US"/>
                        <a:t>Bank rate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6.50% </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19208">
                <a:tc>
                  <a:txBody>
                    <a:bodyPr/>
                    <a:lstStyle/>
                    <a:p>
                      <a:r>
                        <a:rPr lang="en-US" dirty="0"/>
                        <a:t>CRR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4.00%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19208">
                <a:tc>
                  <a:txBody>
                    <a:bodyPr/>
                    <a:lstStyle/>
                    <a:p>
                      <a:r>
                        <a:rPr lang="en-US"/>
                        <a:t>SLR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20.50%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19208">
                <a:tc>
                  <a:txBody>
                    <a:bodyPr/>
                    <a:lstStyle/>
                    <a:p>
                      <a:r>
                        <a:rPr lang="en-US"/>
                        <a:t>Repo rate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6.25%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319208">
                <a:tc>
                  <a:txBody>
                    <a:bodyPr/>
                    <a:lstStyle/>
                    <a:p>
                      <a:r>
                        <a:rPr lang="en-US"/>
                        <a:t>Reverse repo rate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6.00%</a:t>
                      </a:r>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589635">
                <a:tc>
                  <a:txBody>
                    <a:bodyPr/>
                    <a:lstStyle/>
                    <a:p>
                      <a:r>
                        <a:rPr lang="en-US" b="1" u="sng" dirty="0"/>
                        <a:t> source</a:t>
                      </a:r>
                      <a:r>
                        <a:rPr lang="en-US" dirty="0"/>
                        <a:t>:</a:t>
                      </a:r>
                      <a:r>
                        <a:rPr lang="en-US" sz="1800" b="0" i="0" kern="1200" dirty="0">
                          <a:solidFill>
                            <a:schemeClr val="tx1"/>
                          </a:solidFill>
                          <a:latin typeface="+mn-lt"/>
                          <a:ea typeface="+mn-ea"/>
                          <a:cs typeface="+mn-cs"/>
                        </a:rPr>
                        <a:t> Reserve Bank of India</a:t>
                      </a:r>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7363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7000"/>
            <a:lum/>
          </a:blip>
          <a:srcRect/>
          <a:stretch>
            <a:fillRect l="-11000" r="-11000"/>
          </a:stretch>
        </a:blipFill>
        <a:effectLst/>
      </p:bgPr>
    </p:bg>
    <p:spTree>
      <p:nvGrpSpPr>
        <p:cNvPr id="1" name=""/>
        <p:cNvGrpSpPr/>
        <p:nvPr/>
      </p:nvGrpSpPr>
      <p:grpSpPr>
        <a:xfrm>
          <a:off x="0" y="0"/>
          <a:ext cx="0" cy="0"/>
          <a:chOff x="0" y="0"/>
          <a:chExt cx="0" cy="0"/>
        </a:xfrm>
      </p:grpSpPr>
      <p:sp>
        <p:nvSpPr>
          <p:cNvPr id="3" name="Rectangle 2"/>
          <p:cNvSpPr/>
          <p:nvPr/>
        </p:nvSpPr>
        <p:spPr>
          <a:xfrm>
            <a:off x="1125417" y="214532"/>
            <a:ext cx="9536414"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kern="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BANK RATE (DISCOUNT RATE)</a:t>
            </a:r>
          </a:p>
        </p:txBody>
      </p:sp>
      <p:sp>
        <p:nvSpPr>
          <p:cNvPr id="4" name="TextBox 3"/>
          <p:cNvSpPr txBox="1"/>
          <p:nvPr/>
        </p:nvSpPr>
        <p:spPr>
          <a:xfrm>
            <a:off x="2468880" y="2545081"/>
            <a:ext cx="7010400"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kern="0" dirty="0">
                <a:solidFill>
                  <a:sysClr val="windowText" lastClr="000000"/>
                </a:solidFill>
                <a:effectLst>
                  <a:outerShdw blurRad="50800" dist="38100" dir="2700000" algn="tl" rotWithShape="0">
                    <a:prstClr val="black">
                      <a:alpha val="40000"/>
                    </a:prstClr>
                  </a:outerShdw>
                </a:effectLst>
              </a:rPr>
              <a:t>Bank rate is the rate of interest charged by the RBI for providing funds or loans to the banking system.</a:t>
            </a:r>
            <a:endParaRPr lang="en-US" sz="2400" b="1" kern="0" dirty="0">
              <a:solidFill>
                <a:sysClr val="windowText" lastClr="000000"/>
              </a:solidFill>
              <a:effectLst>
                <a:outerShdw blurRad="50800" dist="38100" dir="2700000" algn="tl" rotWithShape="0">
                  <a:prstClr val="black">
                    <a:alpha val="40000"/>
                  </a:prstClr>
                </a:outerShdw>
              </a:effectLst>
            </a:endParaRPr>
          </a:p>
        </p:txBody>
      </p:sp>
      <p:sp>
        <p:nvSpPr>
          <p:cNvPr id="51" name="Rectangle 50"/>
          <p:cNvSpPr/>
          <p:nvPr/>
        </p:nvSpPr>
        <p:spPr>
          <a:xfrm>
            <a:off x="2926080" y="4446955"/>
            <a:ext cx="6096000" cy="523220"/>
          </a:xfrm>
          <a:prstGeom prst="rect">
            <a:avLst/>
          </a:prstGeom>
        </p:spPr>
        <p:txBody>
          <a:bodyPr>
            <a:spAutoFit/>
          </a:bodyPr>
          <a:lstStyle/>
          <a:p>
            <a:r>
              <a:rPr lang="en-US" sz="2800" b="1" kern="0" dirty="0">
                <a:solidFill>
                  <a:sysClr val="windowText" lastClr="000000"/>
                </a:solidFill>
                <a:effectLst>
                  <a:outerShdw blurRad="50800" dist="38100" dir="2700000" algn="tl" rotWithShape="0">
                    <a:prstClr val="black">
                      <a:alpha val="40000"/>
                    </a:prstClr>
                  </a:outerShdw>
                </a:effectLst>
              </a:rPr>
              <a:t>Impacts during inflation and deflation</a:t>
            </a:r>
            <a:r>
              <a:rPr lang="en-US" kern="0" dirty="0">
                <a:solidFill>
                  <a:sysClr val="windowText" lastClr="000000"/>
                </a:solidFill>
                <a:effectLst>
                  <a:outerShdw blurRad="50800" dist="38100" dir="2700000" algn="tl" rotWithShape="0">
                    <a:prstClr val="black">
                      <a:alpha val="40000"/>
                    </a:prstClr>
                  </a:outerShdw>
                </a:effectLst>
              </a:rPr>
              <a:t>.</a:t>
            </a:r>
            <a:endParaRPr lang="en-US" b="1" kern="0" dirty="0">
              <a:solidFill>
                <a:sysClr val="windowText" lastClr="00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4056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l="-76000" r="-24000" b="-1000"/>
          </a:stretch>
        </a:blipFill>
        <a:effectLst/>
      </p:bgPr>
    </p:bg>
    <p:spTree>
      <p:nvGrpSpPr>
        <p:cNvPr id="1" name=""/>
        <p:cNvGrpSpPr/>
        <p:nvPr/>
      </p:nvGrpSpPr>
      <p:grpSpPr>
        <a:xfrm>
          <a:off x="0" y="0"/>
          <a:ext cx="0" cy="0"/>
          <a:chOff x="0" y="0"/>
          <a:chExt cx="0" cy="0"/>
        </a:xfrm>
      </p:grpSpPr>
      <p:sp>
        <p:nvSpPr>
          <p:cNvPr id="2" name="Rectangle 1"/>
          <p:cNvSpPr/>
          <p:nvPr/>
        </p:nvSpPr>
        <p:spPr>
          <a:xfrm>
            <a:off x="1562163" y="3564523"/>
            <a:ext cx="7523213"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kern="0" cap="all" dirty="0">
                <a:ln w="0"/>
                <a:gradFill flip="none">
                  <a:gsLst>
                    <a:gs pos="0">
                      <a:schemeClr val="accent1">
                        <a:tint val="75000"/>
                        <a:shade val="75000"/>
                        <a:satMod val="170000"/>
                      </a:schemeClr>
                    </a:gs>
                    <a:gs pos="26000">
                      <a:schemeClr val="accent1">
                        <a:tint val="88000"/>
                        <a:shade val="65000"/>
                        <a:satMod val="172000"/>
                      </a:schemeClr>
                    </a:gs>
                    <a:gs pos="12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STATUTORY LIQUIDITY RATIO(</a:t>
            </a:r>
            <a:r>
              <a:rPr lang="en-US" sz="4000" b="1" kern="0" cap="all" dirty="0" err="1">
                <a:ln w="0"/>
                <a:gradFill flip="none">
                  <a:gsLst>
                    <a:gs pos="0">
                      <a:schemeClr val="accent1">
                        <a:tint val="75000"/>
                        <a:shade val="75000"/>
                        <a:satMod val="170000"/>
                      </a:schemeClr>
                    </a:gs>
                    <a:gs pos="26000">
                      <a:schemeClr val="accent1">
                        <a:tint val="88000"/>
                        <a:shade val="65000"/>
                        <a:satMod val="172000"/>
                      </a:schemeClr>
                    </a:gs>
                    <a:gs pos="12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slr</a:t>
            </a:r>
            <a:r>
              <a:rPr lang="en-US" sz="4000" b="1" kern="0" cap="all" dirty="0">
                <a:ln w="0"/>
                <a:gradFill flip="none">
                  <a:gsLst>
                    <a:gs pos="0">
                      <a:schemeClr val="accent1">
                        <a:tint val="75000"/>
                        <a:shade val="75000"/>
                        <a:satMod val="170000"/>
                      </a:schemeClr>
                    </a:gs>
                    <a:gs pos="26000">
                      <a:schemeClr val="accent1">
                        <a:tint val="88000"/>
                        <a:shade val="65000"/>
                        <a:satMod val="172000"/>
                      </a:schemeClr>
                    </a:gs>
                    <a:gs pos="12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a:t>
            </a:r>
          </a:p>
        </p:txBody>
      </p:sp>
      <p:sp>
        <p:nvSpPr>
          <p:cNvPr id="3" name="TextBox 2"/>
          <p:cNvSpPr txBox="1"/>
          <p:nvPr/>
        </p:nvSpPr>
        <p:spPr>
          <a:xfrm>
            <a:off x="1778523" y="4590094"/>
            <a:ext cx="8610600" cy="1200329"/>
          </a:xfrm>
          <a:prstGeom prst="rect">
            <a:avLst/>
          </a:prstGeom>
          <a:noFill/>
        </p:spPr>
        <p:txBody>
          <a:bodyPr wrap="square" rtlCol="0">
            <a:spAutoFit/>
          </a:bodyPr>
          <a:lstStyle/>
          <a:p>
            <a:r>
              <a:rPr lang="en-US" sz="2400" b="1" dirty="0"/>
              <a:t>SLR =	</a:t>
            </a:r>
            <a:r>
              <a:rPr lang="en-US" sz="2400" b="1" u="sng" dirty="0"/>
              <a:t>	Liquid assets (gold, securities)  	</a:t>
            </a:r>
            <a:r>
              <a:rPr lang="en-US" sz="2400" b="1" dirty="0"/>
              <a:t>    x 100  			demand + time liabilities  </a:t>
            </a:r>
          </a:p>
          <a:p>
            <a:endParaRPr lang="en-US" sz="2400" kern="0" dirty="0">
              <a:solidFill>
                <a:sysClr val="windowText" lastClr="000000"/>
              </a:solidFill>
              <a:effectLst>
                <a:outerShdw blurRad="50800" dist="38100" dir="2700000" algn="tl" rotWithShape="0">
                  <a:prstClr val="black">
                    <a:alpha val="40000"/>
                  </a:prstClr>
                </a:outerShdw>
              </a:effectLst>
            </a:endParaRPr>
          </a:p>
        </p:txBody>
      </p:sp>
      <p:sp>
        <p:nvSpPr>
          <p:cNvPr id="5" name="Rectangle 4"/>
          <p:cNvSpPr/>
          <p:nvPr/>
        </p:nvSpPr>
        <p:spPr>
          <a:xfrm>
            <a:off x="0" y="5923177"/>
            <a:ext cx="11992708" cy="769441"/>
          </a:xfrm>
          <a:prstGeom prst="rect">
            <a:avLst/>
          </a:prstGeom>
        </p:spPr>
        <p:txBody>
          <a:bodyPr wrap="square">
            <a:spAutoFit/>
          </a:bodyPr>
          <a:lstStyle/>
          <a:p>
            <a:pPr marL="342900" indent="-342900">
              <a:buFont typeface="Arial" panose="020B0604020202020204" pitchFamily="34" charset="0"/>
              <a:buChar char="•"/>
            </a:pPr>
            <a:r>
              <a:rPr lang="en-US" sz="2200" b="1" dirty="0"/>
              <a:t>IF RBI WISHES TO CONTROL CREDIT AND DISCOURAGE CREDIT IT WOULD INCREASE “CRR” AND “SLR”</a:t>
            </a:r>
            <a:endParaRPr lang="en-US" sz="2200" dirty="0"/>
          </a:p>
        </p:txBody>
      </p:sp>
      <p:sp>
        <p:nvSpPr>
          <p:cNvPr id="6" name="Rectangle 5"/>
          <p:cNvSpPr/>
          <p:nvPr/>
        </p:nvSpPr>
        <p:spPr>
          <a:xfrm>
            <a:off x="807719" y="1292721"/>
            <a:ext cx="10147495" cy="1431161"/>
          </a:xfrm>
          <a:prstGeom prst="rect">
            <a:avLst/>
          </a:prstGeom>
        </p:spPr>
        <p:txBody>
          <a:bodyPr wrap="square">
            <a:spAutoFit/>
          </a:bodyPr>
          <a:lstStyle/>
          <a:p>
            <a:pPr marL="342900" indent="-342900">
              <a:buFont typeface="Wingdings" panose="05000000000000000000" pitchFamily="2" charset="2"/>
              <a:buChar char="q"/>
            </a:pPr>
            <a:r>
              <a:rPr lang="en-US" sz="2400" b="1" dirty="0"/>
              <a:t>Every commercial bank has to keep a certain percentage of its total deposits in  the form of cash with the RBI.</a:t>
            </a:r>
          </a:p>
          <a:p>
            <a:endParaRPr lang="en-US" sz="1500" b="1" dirty="0"/>
          </a:p>
          <a:p>
            <a:pPr marL="342900" indent="-342900">
              <a:buFont typeface="Wingdings" panose="05000000000000000000" pitchFamily="2" charset="2"/>
              <a:buChar char="Ø"/>
            </a:pPr>
            <a:r>
              <a:rPr lang="en-US" sz="2400" b="1" dirty="0"/>
              <a:t>Higher CRR  =&gt; commercial banks have lesser amount of money </a:t>
            </a:r>
          </a:p>
        </p:txBody>
      </p:sp>
      <p:sp>
        <p:nvSpPr>
          <p:cNvPr id="8" name="Rectangle 7"/>
          <p:cNvSpPr/>
          <p:nvPr/>
        </p:nvSpPr>
        <p:spPr>
          <a:xfrm>
            <a:off x="1386840" y="513635"/>
            <a:ext cx="8656320" cy="707886"/>
          </a:xfrm>
          <a:prstGeom prst="rect">
            <a:avLst/>
          </a:prstGeom>
        </p:spPr>
        <p:txBody>
          <a:bodyPr wrap="square">
            <a:spAutoFit/>
          </a:bodyPr>
          <a:lstStyle/>
          <a:p>
            <a:pPr algn="ctr"/>
            <a:r>
              <a:rPr lang="en-US" sz="4000" b="1" kern="0" cap="all" dirty="0">
                <a:ln w="0"/>
                <a:gradFill flip="none">
                  <a:gsLst>
                    <a:gs pos="0">
                      <a:schemeClr val="accent1">
                        <a:tint val="75000"/>
                        <a:shade val="75000"/>
                        <a:satMod val="170000"/>
                      </a:schemeClr>
                    </a:gs>
                    <a:gs pos="36000">
                      <a:schemeClr val="accent1">
                        <a:tint val="88000"/>
                        <a:shade val="65000"/>
                        <a:satMod val="172000"/>
                      </a:schemeClr>
                    </a:gs>
                    <a:gs pos="14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Cash reserve RATIO(</a:t>
            </a:r>
            <a:r>
              <a:rPr lang="en-US" sz="4000" b="1" kern="0" cap="all" dirty="0" err="1">
                <a:ln w="0"/>
                <a:gradFill flip="none">
                  <a:gsLst>
                    <a:gs pos="0">
                      <a:schemeClr val="accent1">
                        <a:tint val="75000"/>
                        <a:shade val="75000"/>
                        <a:satMod val="170000"/>
                      </a:schemeClr>
                    </a:gs>
                    <a:gs pos="36000">
                      <a:schemeClr val="accent1">
                        <a:tint val="88000"/>
                        <a:shade val="65000"/>
                        <a:satMod val="172000"/>
                      </a:schemeClr>
                    </a:gs>
                    <a:gs pos="14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crr</a:t>
            </a:r>
            <a:r>
              <a:rPr lang="en-US" sz="4000" b="1" kern="0" cap="all" dirty="0">
                <a:ln w="0"/>
                <a:gradFill flip="none">
                  <a:gsLst>
                    <a:gs pos="0">
                      <a:schemeClr val="accent1">
                        <a:tint val="75000"/>
                        <a:shade val="75000"/>
                        <a:satMod val="170000"/>
                      </a:schemeClr>
                    </a:gs>
                    <a:gs pos="36000">
                      <a:schemeClr val="accent1">
                        <a:tint val="88000"/>
                        <a:shade val="65000"/>
                        <a:satMod val="172000"/>
                      </a:schemeClr>
                    </a:gs>
                    <a:gs pos="14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a:t>
            </a:r>
          </a:p>
        </p:txBody>
      </p:sp>
    </p:spTree>
    <p:extLst>
      <p:ext uri="{BB962C8B-B14F-4D97-AF65-F5344CB8AC3E}">
        <p14:creationId xmlns:p14="http://schemas.microsoft.com/office/powerpoint/2010/main" val="392041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014183" y="218182"/>
            <a:ext cx="8057014" cy="107721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kern="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Qualitative or selective credit control </a:t>
            </a:r>
          </a:p>
          <a:p>
            <a:pPr algn="ctr"/>
            <a:r>
              <a:rPr lang="en-US" sz="3200" b="1" kern="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techniques</a:t>
            </a:r>
          </a:p>
        </p:txBody>
      </p:sp>
      <p:sp>
        <p:nvSpPr>
          <p:cNvPr id="3" name="TextBox 2"/>
          <p:cNvSpPr txBox="1"/>
          <p:nvPr/>
        </p:nvSpPr>
        <p:spPr>
          <a:xfrm>
            <a:off x="1749669" y="1905000"/>
            <a:ext cx="8537331" cy="3539430"/>
          </a:xfrm>
          <a:prstGeom prst="rect">
            <a:avLst/>
          </a:prstGeom>
          <a:noFill/>
        </p:spPr>
        <p:txBody>
          <a:bodyPr wrap="square" rtlCol="0">
            <a:spAutoFit/>
          </a:bodyPr>
          <a:lstStyle/>
          <a:p>
            <a:pPr marL="457200" indent="-457200">
              <a:buFont typeface="Wingdings" panose="05000000000000000000" pitchFamily="2" charset="2"/>
              <a:buChar char="q"/>
            </a:pPr>
            <a:r>
              <a:rPr lang="en-US" sz="2800" kern="0" dirty="0">
                <a:solidFill>
                  <a:sysClr val="windowText" lastClr="000000"/>
                </a:solidFill>
                <a:effectLst>
                  <a:outerShdw blurRad="50800" dist="38100" dir="2700000" algn="tl" rotWithShape="0">
                    <a:prstClr val="black">
                      <a:alpha val="40000"/>
                    </a:prstClr>
                  </a:outerShdw>
                </a:effectLst>
              </a:rPr>
              <a:t>Regulates flow of credit from non-productive uses to essential uses.</a:t>
            </a:r>
          </a:p>
          <a:p>
            <a:endParaRPr lang="en-US" sz="2800" kern="0" dirty="0">
              <a:solidFill>
                <a:sysClr val="windowText" lastClr="000000"/>
              </a:solidFill>
              <a:effectLst>
                <a:outerShdw blurRad="50800" dist="38100" dir="2700000" algn="tl" rotWithShape="0">
                  <a:prstClr val="black">
                    <a:alpha val="40000"/>
                  </a:prstClr>
                </a:outerShdw>
              </a:effectLst>
            </a:endParaRPr>
          </a:p>
          <a:p>
            <a:r>
              <a:rPr lang="en-US" sz="2800" kern="0" dirty="0">
                <a:solidFill>
                  <a:sysClr val="windowText" lastClr="000000"/>
                </a:solidFill>
                <a:effectLst>
                  <a:outerShdw blurRad="50800" dist="38100" dir="2700000" algn="tl" rotWithShape="0">
                    <a:prstClr val="black">
                      <a:alpha val="40000"/>
                    </a:prstClr>
                  </a:outerShdw>
                </a:effectLst>
              </a:rPr>
              <a:t>QUALITATIVE TECHNIQUES:</a:t>
            </a:r>
          </a:p>
          <a:p>
            <a:pPr>
              <a:buFont typeface="Wingdings" pitchFamily="2" charset="2"/>
              <a:buChar char="Ø"/>
            </a:pPr>
            <a:r>
              <a:rPr lang="en-US" sz="2800" kern="0" dirty="0">
                <a:solidFill>
                  <a:sysClr val="windowText" lastClr="000000"/>
                </a:solidFill>
                <a:effectLst>
                  <a:outerShdw blurRad="50800" dist="38100" dir="2700000" algn="tl" rotWithShape="0">
                    <a:prstClr val="black">
                      <a:alpha val="40000"/>
                    </a:prstClr>
                  </a:outerShdw>
                </a:effectLst>
              </a:rPr>
              <a:t> Marginal requirements</a:t>
            </a:r>
          </a:p>
          <a:p>
            <a:pPr>
              <a:buFont typeface="Wingdings" pitchFamily="2" charset="2"/>
              <a:buChar char="Ø"/>
            </a:pPr>
            <a:r>
              <a:rPr lang="en-US" sz="2800" kern="0" dirty="0">
                <a:solidFill>
                  <a:sysClr val="windowText" lastClr="000000"/>
                </a:solidFill>
                <a:effectLst>
                  <a:outerShdw blurRad="50800" dist="38100" dir="2700000" algn="tl" rotWithShape="0">
                    <a:prstClr val="black">
                      <a:alpha val="40000"/>
                    </a:prstClr>
                  </a:outerShdw>
                </a:effectLst>
              </a:rPr>
              <a:t> Rationing of credit</a:t>
            </a:r>
          </a:p>
          <a:p>
            <a:pPr>
              <a:buFont typeface="Wingdings" pitchFamily="2" charset="2"/>
              <a:buChar char="Ø"/>
            </a:pPr>
            <a:r>
              <a:rPr lang="en-US" sz="2800" kern="0" dirty="0">
                <a:solidFill>
                  <a:sysClr val="windowText" lastClr="000000"/>
                </a:solidFill>
                <a:effectLst>
                  <a:outerShdw blurRad="50800" dist="38100" dir="2700000" algn="tl" rotWithShape="0">
                    <a:prstClr val="black">
                      <a:alpha val="40000"/>
                    </a:prstClr>
                  </a:outerShdw>
                </a:effectLst>
              </a:rPr>
              <a:t> Moral persuasion</a:t>
            </a:r>
          </a:p>
          <a:p>
            <a:pPr>
              <a:buFont typeface="Wingdings" pitchFamily="2" charset="2"/>
              <a:buChar char="Ø"/>
            </a:pPr>
            <a:r>
              <a:rPr lang="en-US" sz="2800" kern="0" dirty="0">
                <a:solidFill>
                  <a:sysClr val="windowText" lastClr="000000"/>
                </a:solidFill>
                <a:effectLst>
                  <a:outerShdw blurRad="50800" dist="38100" dir="2700000" algn="tl" rotWithShape="0">
                    <a:prstClr val="black">
                      <a:alpha val="40000"/>
                    </a:prstClr>
                  </a:outerShdw>
                </a:effectLst>
              </a:rPr>
              <a:t> Direct action</a:t>
            </a:r>
          </a:p>
        </p:txBody>
      </p:sp>
    </p:spTree>
    <p:extLst>
      <p:ext uri="{BB962C8B-B14F-4D97-AF65-F5344CB8AC3E}">
        <p14:creationId xmlns:p14="http://schemas.microsoft.com/office/powerpoint/2010/main" val="345078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04800"/>
            <a:ext cx="8305800" cy="523220"/>
          </a:xfrm>
          <a:prstGeom prst="rect">
            <a:avLst/>
          </a:prstGeom>
          <a:noFill/>
        </p:spPr>
        <p:txBody>
          <a:bodyPr wrap="square" rtlCol="0">
            <a:spAutoFit/>
          </a:bodyPr>
          <a:lstStyle/>
          <a:p>
            <a:pPr algn="ctr"/>
            <a:r>
              <a:rPr lang="en-US" sz="2800" b="1"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MARGINAL REQUIREMENTS:</a:t>
            </a:r>
          </a:p>
        </p:txBody>
      </p:sp>
      <p:sp>
        <p:nvSpPr>
          <p:cNvPr id="3" name="TextBox 2"/>
          <p:cNvSpPr txBox="1"/>
          <p:nvPr/>
        </p:nvSpPr>
        <p:spPr>
          <a:xfrm>
            <a:off x="1406769" y="1082693"/>
            <a:ext cx="8464062"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kern="0" dirty="0">
                <a:solidFill>
                  <a:sysClr val="windowText" lastClr="000000"/>
                </a:solidFill>
                <a:effectLst>
                  <a:outerShdw blurRad="50800" dist="38100" dir="2700000" algn="tl" rotWithShape="0">
                    <a:prstClr val="black">
                      <a:alpha val="40000"/>
                    </a:prstClr>
                  </a:outerShdw>
                </a:effectLst>
              </a:rPr>
              <a:t>Margin is the difference between the market value of a security and its maximum loan value.</a:t>
            </a:r>
            <a:endParaRPr lang="en-US" sz="2400" kern="0" dirty="0">
              <a:solidFill>
                <a:sysClr val="windowText" lastClr="000000"/>
              </a:solidFill>
            </a:endParaRPr>
          </a:p>
          <a:p>
            <a:r>
              <a:rPr lang="en-US" sz="2400" kern="0" dirty="0">
                <a:solidFill>
                  <a:sysClr val="windowText" lastClr="000000"/>
                </a:solidFill>
              </a:rPr>
              <a:t> </a:t>
            </a:r>
            <a:endParaRPr lang="en-US" sz="2400" kern="0" dirty="0">
              <a:solidFill>
                <a:sysClr val="windowText" lastClr="000000"/>
              </a:solidFill>
              <a:effectLst>
                <a:outerShdw blurRad="50800" dist="38100" dir="2700000" algn="tl" rotWithShape="0">
                  <a:prstClr val="black">
                    <a:alpha val="40000"/>
                  </a:prstClr>
                </a:outerShdw>
              </a:effectLst>
            </a:endParaRPr>
          </a:p>
        </p:txBody>
      </p:sp>
      <p:sp>
        <p:nvSpPr>
          <p:cNvPr id="4" name="Round Diagonal Corner Rectangle 3"/>
          <p:cNvSpPr/>
          <p:nvPr/>
        </p:nvSpPr>
        <p:spPr>
          <a:xfrm>
            <a:off x="1752600" y="2438400"/>
            <a:ext cx="2362200" cy="1524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5" name="TextBox 4"/>
          <p:cNvSpPr txBox="1"/>
          <p:nvPr/>
        </p:nvSpPr>
        <p:spPr>
          <a:xfrm>
            <a:off x="1828800" y="2438400"/>
            <a:ext cx="2438400" cy="1828800"/>
          </a:xfrm>
          <a:prstGeom prst="rect">
            <a:avLst/>
          </a:prstGeom>
          <a:noFill/>
        </p:spPr>
        <p:txBody>
          <a:bodyPr wrap="square" rtlCol="0">
            <a:spAutoFit/>
          </a:bodyPr>
          <a:lstStyle/>
          <a:p>
            <a:pPr marL="0" lvl="8"/>
            <a:r>
              <a:rPr lang="en-US" sz="2400" kern="0" dirty="0">
                <a:solidFill>
                  <a:sysClr val="windowText" lastClr="000000"/>
                </a:solidFill>
                <a:effectLst>
                  <a:outerShdw blurRad="50800" dist="38100" dir="2700000" algn="tl" rotWithShape="0">
                    <a:prstClr val="black">
                      <a:alpha val="40000"/>
                    </a:prstClr>
                  </a:outerShdw>
                </a:effectLst>
              </a:rPr>
              <a:t> T</a:t>
            </a:r>
            <a:r>
              <a:rPr lang="en-US" sz="2400" kern="0" dirty="0">
                <a:solidFill>
                  <a:sysClr val="windowText" lastClr="000000"/>
                </a:solidFill>
              </a:rPr>
              <a:t>o discourage </a:t>
            </a:r>
            <a:br>
              <a:rPr lang="en-US" sz="2400" kern="0" dirty="0">
                <a:solidFill>
                  <a:sysClr val="windowText" lastClr="000000"/>
                </a:solidFill>
              </a:rPr>
            </a:br>
            <a:r>
              <a:rPr lang="en-US" sz="2400" kern="0" dirty="0">
                <a:solidFill>
                  <a:sysClr val="windowText" lastClr="000000"/>
                </a:solidFill>
              </a:rPr>
              <a:t>the flow of credit</a:t>
            </a:r>
            <a:br>
              <a:rPr lang="en-US" sz="2400" kern="0" dirty="0">
                <a:solidFill>
                  <a:sysClr val="windowText" lastClr="000000"/>
                </a:solidFill>
              </a:rPr>
            </a:br>
            <a:r>
              <a:rPr lang="en-US" sz="2400" kern="0" dirty="0">
                <a:solidFill>
                  <a:sysClr val="windowText" lastClr="000000"/>
                </a:solidFill>
              </a:rPr>
              <a:t> to speculative </a:t>
            </a:r>
            <a:br>
              <a:rPr lang="en-US" sz="2400" kern="0" dirty="0">
                <a:solidFill>
                  <a:sysClr val="windowText" lastClr="000000"/>
                </a:solidFill>
              </a:rPr>
            </a:br>
            <a:r>
              <a:rPr lang="en-US" sz="2400" kern="0" dirty="0">
                <a:solidFill>
                  <a:sysClr val="windowText" lastClr="000000"/>
                </a:solidFill>
              </a:rPr>
              <a:t>activities </a:t>
            </a:r>
          </a:p>
          <a:p>
            <a:endParaRPr lang="en-US" kern="0" dirty="0">
              <a:solidFill>
                <a:sysClr val="windowText" lastClr="000000"/>
              </a:solidFill>
            </a:endParaRPr>
          </a:p>
        </p:txBody>
      </p:sp>
      <p:sp>
        <p:nvSpPr>
          <p:cNvPr id="6" name="Curved Down Arrow 5"/>
          <p:cNvSpPr/>
          <p:nvPr/>
        </p:nvSpPr>
        <p:spPr>
          <a:xfrm>
            <a:off x="3810000" y="1981200"/>
            <a:ext cx="762000" cy="381000"/>
          </a:xfrm>
          <a:prstGeom prst="curved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7" name="Round Diagonal Corner Rectangle 6"/>
          <p:cNvSpPr/>
          <p:nvPr/>
        </p:nvSpPr>
        <p:spPr>
          <a:xfrm>
            <a:off x="4343400" y="2362200"/>
            <a:ext cx="2057400" cy="1524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8" name="TextBox 7"/>
          <p:cNvSpPr txBox="1"/>
          <p:nvPr/>
        </p:nvSpPr>
        <p:spPr>
          <a:xfrm>
            <a:off x="4419600" y="2590801"/>
            <a:ext cx="3352800" cy="1200329"/>
          </a:xfrm>
          <a:prstGeom prst="rect">
            <a:avLst/>
          </a:prstGeom>
          <a:noFill/>
        </p:spPr>
        <p:txBody>
          <a:bodyPr wrap="square" rtlCol="0">
            <a:spAutoFit/>
          </a:bodyPr>
          <a:lstStyle/>
          <a:p>
            <a:r>
              <a:rPr lang="en-US" sz="2400" kern="0" dirty="0">
                <a:solidFill>
                  <a:sysClr val="windowText" lastClr="000000"/>
                </a:solidFill>
              </a:rPr>
              <a:t>To increase the</a:t>
            </a:r>
            <a:br>
              <a:rPr lang="en-US" sz="2400" kern="0" dirty="0">
                <a:solidFill>
                  <a:sysClr val="windowText" lastClr="000000"/>
                </a:solidFill>
              </a:rPr>
            </a:br>
            <a:r>
              <a:rPr lang="en-US" sz="2400" kern="0" dirty="0">
                <a:solidFill>
                  <a:sysClr val="windowText" lastClr="000000"/>
                </a:solidFill>
              </a:rPr>
              <a:t> Margin</a:t>
            </a:r>
            <a:br>
              <a:rPr lang="en-US" sz="2400" kern="0" dirty="0">
                <a:solidFill>
                  <a:sysClr val="windowText" lastClr="000000"/>
                </a:solidFill>
              </a:rPr>
            </a:br>
            <a:r>
              <a:rPr lang="en-US" sz="2400" kern="0" dirty="0">
                <a:solidFill>
                  <a:sysClr val="windowText" lastClr="000000"/>
                </a:solidFill>
              </a:rPr>
              <a:t> requirement</a:t>
            </a:r>
          </a:p>
        </p:txBody>
      </p:sp>
      <p:sp>
        <p:nvSpPr>
          <p:cNvPr id="9" name="Curved Down Arrow 8"/>
          <p:cNvSpPr/>
          <p:nvPr/>
        </p:nvSpPr>
        <p:spPr>
          <a:xfrm>
            <a:off x="6019800" y="1905000"/>
            <a:ext cx="762000" cy="381000"/>
          </a:xfrm>
          <a:prstGeom prst="curved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0" name="Round Diagonal Corner Rectangle 9"/>
          <p:cNvSpPr/>
          <p:nvPr/>
        </p:nvSpPr>
        <p:spPr>
          <a:xfrm>
            <a:off x="6705600" y="2362200"/>
            <a:ext cx="2057400" cy="9144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11" name="TextBox 10"/>
          <p:cNvSpPr txBox="1"/>
          <p:nvPr/>
        </p:nvSpPr>
        <p:spPr>
          <a:xfrm>
            <a:off x="6781800" y="2438401"/>
            <a:ext cx="2362200" cy="830997"/>
          </a:xfrm>
          <a:prstGeom prst="rect">
            <a:avLst/>
          </a:prstGeom>
          <a:noFill/>
        </p:spPr>
        <p:txBody>
          <a:bodyPr wrap="square" rtlCol="0">
            <a:spAutoFit/>
          </a:bodyPr>
          <a:lstStyle/>
          <a:p>
            <a:r>
              <a:rPr lang="en-US" sz="2400" kern="0" dirty="0">
                <a:solidFill>
                  <a:sysClr val="windowText" lastClr="000000"/>
                </a:solidFill>
              </a:rPr>
              <a:t>Reduction in</a:t>
            </a:r>
            <a:br>
              <a:rPr lang="en-US" sz="2400" kern="0" dirty="0">
                <a:solidFill>
                  <a:sysClr val="windowText" lastClr="000000"/>
                </a:solidFill>
              </a:rPr>
            </a:br>
            <a:r>
              <a:rPr lang="en-US" sz="2400" kern="0" dirty="0">
                <a:solidFill>
                  <a:sysClr val="windowText" lastClr="000000"/>
                </a:solidFill>
              </a:rPr>
              <a:t>money supply</a:t>
            </a:r>
          </a:p>
        </p:txBody>
      </p:sp>
      <p:sp>
        <p:nvSpPr>
          <p:cNvPr id="12" name="Right Arrow 11"/>
          <p:cNvSpPr/>
          <p:nvPr/>
        </p:nvSpPr>
        <p:spPr>
          <a:xfrm>
            <a:off x="8763000" y="2667000"/>
            <a:ext cx="304800" cy="228600"/>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13" name="TextBox 12"/>
          <p:cNvSpPr txBox="1"/>
          <p:nvPr/>
        </p:nvSpPr>
        <p:spPr>
          <a:xfrm>
            <a:off x="9220200" y="2286001"/>
            <a:ext cx="1676400" cy="830997"/>
          </a:xfrm>
          <a:prstGeom prst="rect">
            <a:avLst/>
          </a:prstGeom>
          <a:noFill/>
        </p:spPr>
        <p:txBody>
          <a:bodyPr wrap="square" rtlCol="0">
            <a:spAutoFit/>
          </a:bodyPr>
          <a:lstStyle/>
          <a:p>
            <a:r>
              <a:rPr lang="en-US" sz="2400" kern="0" dirty="0">
                <a:solidFill>
                  <a:sysClr val="windowText" lastClr="000000"/>
                </a:solidFill>
              </a:rPr>
              <a:t>Inflation </a:t>
            </a:r>
            <a:br>
              <a:rPr lang="en-US" sz="2400" kern="0" dirty="0">
                <a:solidFill>
                  <a:sysClr val="windowText" lastClr="000000"/>
                </a:solidFill>
              </a:rPr>
            </a:br>
            <a:r>
              <a:rPr lang="en-US" sz="2400" kern="0" dirty="0">
                <a:solidFill>
                  <a:sysClr val="windowText" lastClr="000000"/>
                </a:solidFill>
              </a:rPr>
              <a:t>arrested</a:t>
            </a:r>
          </a:p>
        </p:txBody>
      </p:sp>
      <p:sp>
        <p:nvSpPr>
          <p:cNvPr id="14" name="Round Diagonal Corner Rectangle 13"/>
          <p:cNvSpPr/>
          <p:nvPr/>
        </p:nvSpPr>
        <p:spPr>
          <a:xfrm>
            <a:off x="1524000" y="4800600"/>
            <a:ext cx="1981200" cy="12954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15" name="TextBox 14"/>
          <p:cNvSpPr txBox="1"/>
          <p:nvPr/>
        </p:nvSpPr>
        <p:spPr>
          <a:xfrm>
            <a:off x="1600200" y="4800601"/>
            <a:ext cx="2438400" cy="1200329"/>
          </a:xfrm>
          <a:prstGeom prst="rect">
            <a:avLst/>
          </a:prstGeom>
          <a:noFill/>
        </p:spPr>
        <p:txBody>
          <a:bodyPr wrap="square" rtlCol="0">
            <a:spAutoFit/>
          </a:bodyPr>
          <a:lstStyle/>
          <a:p>
            <a:r>
              <a:rPr lang="en-US" sz="2400" kern="0" dirty="0">
                <a:solidFill>
                  <a:sysClr val="windowText" lastClr="000000"/>
                </a:solidFill>
              </a:rPr>
              <a:t>By reducing margin </a:t>
            </a:r>
            <a:br>
              <a:rPr lang="en-US" sz="2400" kern="0" dirty="0">
                <a:solidFill>
                  <a:sysClr val="windowText" lastClr="000000"/>
                </a:solidFill>
              </a:rPr>
            </a:br>
            <a:r>
              <a:rPr lang="en-US" sz="2400" kern="0" dirty="0">
                <a:solidFill>
                  <a:sysClr val="windowText" lastClr="000000"/>
                </a:solidFill>
              </a:rPr>
              <a:t>requirements</a:t>
            </a:r>
          </a:p>
        </p:txBody>
      </p:sp>
      <p:sp>
        <p:nvSpPr>
          <p:cNvPr id="16" name="Curved Down Arrow 15"/>
          <p:cNvSpPr/>
          <p:nvPr/>
        </p:nvSpPr>
        <p:spPr>
          <a:xfrm>
            <a:off x="3124200" y="4343400"/>
            <a:ext cx="762000" cy="381000"/>
          </a:xfrm>
          <a:prstGeom prst="curved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7" name="Round Diagonal Corner Rectangle 16"/>
          <p:cNvSpPr/>
          <p:nvPr/>
        </p:nvSpPr>
        <p:spPr>
          <a:xfrm>
            <a:off x="3733800" y="4724400"/>
            <a:ext cx="2057400" cy="1524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18" name="TextBox 17"/>
          <p:cNvSpPr txBox="1"/>
          <p:nvPr/>
        </p:nvSpPr>
        <p:spPr>
          <a:xfrm>
            <a:off x="3733800" y="4724400"/>
            <a:ext cx="1981200" cy="1569660"/>
          </a:xfrm>
          <a:prstGeom prst="rect">
            <a:avLst/>
          </a:prstGeom>
          <a:noFill/>
        </p:spPr>
        <p:txBody>
          <a:bodyPr wrap="square" rtlCol="0">
            <a:spAutoFit/>
          </a:bodyPr>
          <a:lstStyle/>
          <a:p>
            <a:r>
              <a:rPr lang="en-US" sz="2400" kern="0" dirty="0">
                <a:solidFill>
                  <a:sysClr val="windowText" lastClr="000000"/>
                </a:solidFill>
              </a:rPr>
              <a:t>Greater flow of credit &amp;</a:t>
            </a:r>
            <a:br>
              <a:rPr lang="en-US" sz="2400" kern="0" dirty="0">
                <a:solidFill>
                  <a:sysClr val="windowText" lastClr="000000"/>
                </a:solidFill>
              </a:rPr>
            </a:br>
            <a:r>
              <a:rPr lang="en-US" sz="2400" kern="0" dirty="0">
                <a:solidFill>
                  <a:sysClr val="windowText" lastClr="000000"/>
                </a:solidFill>
              </a:rPr>
              <a:t>more investment</a:t>
            </a:r>
          </a:p>
        </p:txBody>
      </p:sp>
      <p:sp>
        <p:nvSpPr>
          <p:cNvPr id="19" name="Curved Down Arrow 18"/>
          <p:cNvSpPr/>
          <p:nvPr/>
        </p:nvSpPr>
        <p:spPr>
          <a:xfrm>
            <a:off x="5257800" y="4267200"/>
            <a:ext cx="762000" cy="381000"/>
          </a:xfrm>
          <a:prstGeom prst="curved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20" name="Round Diagonal Corner Rectangle 19"/>
          <p:cNvSpPr/>
          <p:nvPr/>
        </p:nvSpPr>
        <p:spPr>
          <a:xfrm>
            <a:off x="5943600" y="4724400"/>
            <a:ext cx="1981200" cy="6096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dirty="0">
              <a:solidFill>
                <a:sysClr val="windowText" lastClr="000000"/>
              </a:solidFill>
            </a:endParaRPr>
          </a:p>
        </p:txBody>
      </p:sp>
      <p:sp>
        <p:nvSpPr>
          <p:cNvPr id="21" name="TextBox 20"/>
          <p:cNvSpPr txBox="1"/>
          <p:nvPr/>
        </p:nvSpPr>
        <p:spPr>
          <a:xfrm>
            <a:off x="5943600" y="4800601"/>
            <a:ext cx="2362200" cy="461665"/>
          </a:xfrm>
          <a:prstGeom prst="rect">
            <a:avLst/>
          </a:prstGeom>
          <a:noFill/>
        </p:spPr>
        <p:txBody>
          <a:bodyPr wrap="square" rtlCol="0">
            <a:spAutoFit/>
          </a:bodyPr>
          <a:lstStyle/>
          <a:p>
            <a:r>
              <a:rPr lang="en-US" sz="2400" kern="0" dirty="0">
                <a:solidFill>
                  <a:sysClr val="windowText" lastClr="000000"/>
                </a:solidFill>
              </a:rPr>
              <a:t>Income rises</a:t>
            </a:r>
          </a:p>
        </p:txBody>
      </p:sp>
      <p:sp>
        <p:nvSpPr>
          <p:cNvPr id="22" name="Right Arrow 21"/>
          <p:cNvSpPr/>
          <p:nvPr/>
        </p:nvSpPr>
        <p:spPr>
          <a:xfrm>
            <a:off x="8001000" y="4876800"/>
            <a:ext cx="304800" cy="228600"/>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3" name="TextBox 22"/>
          <p:cNvSpPr txBox="1"/>
          <p:nvPr/>
        </p:nvSpPr>
        <p:spPr>
          <a:xfrm>
            <a:off x="8229600" y="5791201"/>
            <a:ext cx="1600200" cy="830997"/>
          </a:xfrm>
          <a:prstGeom prst="rect">
            <a:avLst/>
          </a:prstGeom>
          <a:noFill/>
        </p:spPr>
        <p:txBody>
          <a:bodyPr wrap="square" rtlCol="0">
            <a:spAutoFit/>
          </a:bodyPr>
          <a:lstStyle/>
          <a:p>
            <a:r>
              <a:rPr lang="en-US" sz="2400" kern="0" dirty="0">
                <a:solidFill>
                  <a:sysClr val="windowText" lastClr="000000"/>
                </a:solidFill>
              </a:rPr>
              <a:t>Deflation  </a:t>
            </a:r>
            <a:br>
              <a:rPr lang="en-US" sz="2400" kern="0" dirty="0">
                <a:solidFill>
                  <a:sysClr val="windowText" lastClr="000000"/>
                </a:solidFill>
              </a:rPr>
            </a:br>
            <a:r>
              <a:rPr lang="en-US" sz="2400" kern="0" dirty="0">
                <a:solidFill>
                  <a:sysClr val="windowText" lastClr="000000"/>
                </a:solidFill>
              </a:rPr>
              <a:t>controlled</a:t>
            </a:r>
          </a:p>
        </p:txBody>
      </p:sp>
      <p:sp>
        <p:nvSpPr>
          <p:cNvPr id="24" name="Round Diagonal Corner Rectangle 23"/>
          <p:cNvSpPr/>
          <p:nvPr/>
        </p:nvSpPr>
        <p:spPr>
          <a:xfrm>
            <a:off x="8305800" y="4724400"/>
            <a:ext cx="1295400" cy="10668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5" name="TextBox 24"/>
          <p:cNvSpPr txBox="1"/>
          <p:nvPr/>
        </p:nvSpPr>
        <p:spPr>
          <a:xfrm>
            <a:off x="8305800" y="4800601"/>
            <a:ext cx="1295400" cy="830997"/>
          </a:xfrm>
          <a:prstGeom prst="rect">
            <a:avLst/>
          </a:prstGeom>
          <a:noFill/>
        </p:spPr>
        <p:txBody>
          <a:bodyPr wrap="square" rtlCol="0">
            <a:spAutoFit/>
          </a:bodyPr>
          <a:lstStyle/>
          <a:p>
            <a:r>
              <a:rPr lang="en-US" sz="2400" kern="0" dirty="0">
                <a:solidFill>
                  <a:sysClr val="windowText" lastClr="000000"/>
                </a:solidFill>
              </a:rPr>
              <a:t>Demand</a:t>
            </a:r>
            <a:br>
              <a:rPr lang="en-US" sz="2400" kern="0" dirty="0">
                <a:solidFill>
                  <a:sysClr val="windowText" lastClr="000000"/>
                </a:solidFill>
              </a:rPr>
            </a:br>
            <a:r>
              <a:rPr lang="en-US" sz="2400" kern="0" dirty="0">
                <a:solidFill>
                  <a:sysClr val="windowText" lastClr="000000"/>
                </a:solidFill>
              </a:rPr>
              <a:t>expand</a:t>
            </a:r>
          </a:p>
        </p:txBody>
      </p:sp>
      <p:sp>
        <p:nvSpPr>
          <p:cNvPr id="26" name="Curved Left Arrow 25"/>
          <p:cNvSpPr/>
          <p:nvPr/>
        </p:nvSpPr>
        <p:spPr>
          <a:xfrm>
            <a:off x="9753600" y="5105400"/>
            <a:ext cx="609600" cy="1143000"/>
          </a:xfrm>
          <a:prstGeom prst="curvedLef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kern="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4239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5129" y="899161"/>
            <a:ext cx="3487301"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kern="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MORAL SUASION</a:t>
            </a:r>
          </a:p>
        </p:txBody>
      </p:sp>
      <p:sp>
        <p:nvSpPr>
          <p:cNvPr id="3" name="TextBox 2"/>
          <p:cNvSpPr txBox="1"/>
          <p:nvPr/>
        </p:nvSpPr>
        <p:spPr>
          <a:xfrm>
            <a:off x="1583788" y="2476895"/>
            <a:ext cx="8001000" cy="150810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It`s a psychological instrument of monetary policy. </a:t>
            </a:r>
          </a:p>
          <a:p>
            <a:endParaRPr lang="en-US" sz="2000" dirty="0"/>
          </a:p>
          <a:p>
            <a:pPr marL="342900" indent="-342900">
              <a:buFont typeface="Wingdings" panose="05000000000000000000" pitchFamily="2" charset="2"/>
              <a:buChar char="Ø"/>
            </a:pPr>
            <a:r>
              <a:rPr lang="en-US" sz="2400" dirty="0"/>
              <a:t>It is a means of strengthening mutual confidence and understanding  between monetary authority and the banks .</a:t>
            </a:r>
          </a:p>
        </p:txBody>
      </p:sp>
    </p:spTree>
    <p:extLst>
      <p:ext uri="{BB962C8B-B14F-4D97-AF65-F5344CB8AC3E}">
        <p14:creationId xmlns:p14="http://schemas.microsoft.com/office/powerpoint/2010/main" val="144607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304801"/>
            <a:ext cx="3147400"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kern="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DIRECT ACTION</a:t>
            </a:r>
          </a:p>
        </p:txBody>
      </p:sp>
      <p:sp>
        <p:nvSpPr>
          <p:cNvPr id="3" name="TextBox 2"/>
          <p:cNvSpPr txBox="1"/>
          <p:nvPr/>
        </p:nvSpPr>
        <p:spPr>
          <a:xfrm>
            <a:off x="1828800" y="1066801"/>
            <a:ext cx="77724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kern="0" dirty="0">
                <a:solidFill>
                  <a:sysClr val="windowText" lastClr="000000"/>
                </a:solidFill>
                <a:effectLst>
                  <a:outerShdw blurRad="50800" dist="38100" dir="2700000" algn="tl" rotWithShape="0">
                    <a:prstClr val="black">
                      <a:alpha val="40000"/>
                    </a:prstClr>
                  </a:outerShdw>
                </a:effectLst>
              </a:rPr>
              <a:t>When moral suasion is ineffective ,RBI takes penal action against defaulting banks</a:t>
            </a:r>
          </a:p>
        </p:txBody>
      </p:sp>
      <p:sp>
        <p:nvSpPr>
          <p:cNvPr id="4" name="TextBox 3"/>
          <p:cNvSpPr txBox="1"/>
          <p:nvPr/>
        </p:nvSpPr>
        <p:spPr>
          <a:xfrm>
            <a:off x="4862144" y="1992921"/>
            <a:ext cx="1447800" cy="461665"/>
          </a:xfrm>
          <a:prstGeom prst="rect">
            <a:avLst/>
          </a:prstGeom>
          <a:noFill/>
        </p:spPr>
        <p:txBody>
          <a:bodyPr wrap="square" rtlCol="0">
            <a:spAutoFit/>
          </a:bodyPr>
          <a:lstStyle/>
          <a:p>
            <a:r>
              <a:rPr lang="en-US" sz="2400" b="1" kern="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50800" dist="38100" dir="2700000" algn="tl" rotWithShape="0">
                    <a:prstClr val="black">
                      <a:alpha val="40000"/>
                    </a:prstClr>
                  </a:outerShdw>
                </a:effectLst>
              </a:rPr>
              <a:t>ACTIONS</a:t>
            </a:r>
          </a:p>
        </p:txBody>
      </p:sp>
      <p:sp>
        <p:nvSpPr>
          <p:cNvPr id="5" name="TextBox 4"/>
          <p:cNvSpPr txBox="1"/>
          <p:nvPr/>
        </p:nvSpPr>
        <p:spPr>
          <a:xfrm>
            <a:off x="1524000" y="3276600"/>
            <a:ext cx="3124200" cy="457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0" dirty="0">
                <a:solidFill>
                  <a:schemeClr val="tx1"/>
                </a:solidFill>
                <a:effectLst>
                  <a:outerShdw blurRad="50800" dist="38100" dir="2700000" algn="tl" rotWithShape="0">
                    <a:prstClr val="black">
                      <a:alpha val="40000"/>
                    </a:prstClr>
                  </a:outerShdw>
                </a:effectLst>
              </a:rPr>
              <a:t>levying penal interests</a:t>
            </a:r>
          </a:p>
        </p:txBody>
      </p:sp>
      <p:sp>
        <p:nvSpPr>
          <p:cNvPr id="7" name="TextBox 6"/>
          <p:cNvSpPr txBox="1"/>
          <p:nvPr/>
        </p:nvSpPr>
        <p:spPr>
          <a:xfrm>
            <a:off x="7924800" y="2971800"/>
            <a:ext cx="2438400" cy="457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0" dirty="0">
                <a:solidFill>
                  <a:schemeClr val="tx1"/>
                </a:solidFill>
                <a:effectLst>
                  <a:outerShdw blurRad="50800" dist="38100" dir="2700000" algn="tl" rotWithShape="0">
                    <a:prstClr val="black">
                      <a:alpha val="40000"/>
                    </a:prstClr>
                  </a:outerShdw>
                </a:effectLst>
              </a:rPr>
              <a:t>Cancelling license</a:t>
            </a:r>
          </a:p>
        </p:txBody>
      </p:sp>
      <p:sp>
        <p:nvSpPr>
          <p:cNvPr id="8" name="TextBox 7"/>
          <p:cNvSpPr txBox="1"/>
          <p:nvPr/>
        </p:nvSpPr>
        <p:spPr>
          <a:xfrm>
            <a:off x="2590800" y="4343401"/>
            <a:ext cx="2819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0" dirty="0">
                <a:solidFill>
                  <a:schemeClr val="tx1"/>
                </a:solidFill>
                <a:effectLst>
                  <a:outerShdw blurRad="50800" dist="38100" dir="2700000" algn="tl" rotWithShape="0">
                    <a:prstClr val="black">
                      <a:alpha val="40000"/>
                    </a:prstClr>
                  </a:outerShdw>
                </a:effectLst>
              </a:rPr>
              <a:t>Lending restrictions</a:t>
            </a:r>
          </a:p>
        </p:txBody>
      </p:sp>
      <p:sp>
        <p:nvSpPr>
          <p:cNvPr id="9" name="TextBox 8"/>
          <p:cNvSpPr txBox="1"/>
          <p:nvPr/>
        </p:nvSpPr>
        <p:spPr>
          <a:xfrm>
            <a:off x="5105400" y="5105401"/>
            <a:ext cx="54102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0" dirty="0">
                <a:solidFill>
                  <a:schemeClr val="tx1"/>
                </a:solidFill>
                <a:effectLst>
                  <a:outerShdw blurRad="50800" dist="38100" dir="2700000" algn="tl" rotWithShape="0">
                    <a:prstClr val="black">
                      <a:alpha val="40000"/>
                    </a:prstClr>
                  </a:outerShdw>
                </a:effectLst>
              </a:rPr>
              <a:t>Not allowing participation in money market</a:t>
            </a:r>
          </a:p>
        </p:txBody>
      </p:sp>
      <p:sp>
        <p:nvSpPr>
          <p:cNvPr id="12" name="Down Arrow 11"/>
          <p:cNvSpPr/>
          <p:nvPr/>
        </p:nvSpPr>
        <p:spPr>
          <a:xfrm rot="2379596">
            <a:off x="4219469" y="2277079"/>
            <a:ext cx="301788" cy="914400"/>
          </a:xfrm>
          <a:prstGeom prst="downArrow">
            <a:avLst>
              <a:gd name="adj1" fmla="val 4076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13" name="Down Arrow 12"/>
          <p:cNvSpPr/>
          <p:nvPr/>
        </p:nvSpPr>
        <p:spPr>
          <a:xfrm rot="1181730">
            <a:off x="4833638" y="2665975"/>
            <a:ext cx="239231" cy="1660739"/>
          </a:xfrm>
          <a:prstGeom prst="downArrow">
            <a:avLst>
              <a:gd name="adj1" fmla="val 5443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14" name="Down Arrow 13"/>
          <p:cNvSpPr/>
          <p:nvPr/>
        </p:nvSpPr>
        <p:spPr>
          <a:xfrm rot="20581872">
            <a:off x="6031450" y="2657813"/>
            <a:ext cx="249881" cy="2429770"/>
          </a:xfrm>
          <a:prstGeom prst="downArrow">
            <a:avLst>
              <a:gd name="adj1" fmla="val 5443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15" name="Down Arrow 14"/>
          <p:cNvSpPr/>
          <p:nvPr/>
        </p:nvSpPr>
        <p:spPr>
          <a:xfrm rot="17807277">
            <a:off x="6985068" y="2003699"/>
            <a:ext cx="291318" cy="1645542"/>
          </a:xfrm>
          <a:prstGeom prst="downArrow">
            <a:avLst>
              <a:gd name="adj1" fmla="val 4076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Tree>
    <p:extLst>
      <p:ext uri="{BB962C8B-B14F-4D97-AF65-F5344CB8AC3E}">
        <p14:creationId xmlns:p14="http://schemas.microsoft.com/office/powerpoint/2010/main" val="47512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288517" y="1137061"/>
            <a:ext cx="11723146" cy="92333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lIns="91440" tIns="45720" rIns="91440" bIns="45720">
            <a:spAutoFit/>
          </a:bodyPr>
          <a:lstStyle/>
          <a:p>
            <a:pPr algn="ctr"/>
            <a:r>
              <a:rPr lang="en-US" sz="5400" b="1" dirty="0">
                <a:ln w="22225">
                  <a:solidFill>
                    <a:schemeClr val="accent2"/>
                  </a:solidFill>
                  <a:prstDash val="solid"/>
                </a:ln>
              </a:rPr>
              <a:t>TRENDS IN MONETARY POLICY OF INDIA</a:t>
            </a:r>
          </a:p>
        </p:txBody>
      </p:sp>
      <p:sp>
        <p:nvSpPr>
          <p:cNvPr id="2" name="Rectangle 1"/>
          <p:cNvSpPr/>
          <p:nvPr/>
        </p:nvSpPr>
        <p:spPr>
          <a:xfrm>
            <a:off x="838200" y="5282476"/>
            <a:ext cx="9784080" cy="1077218"/>
          </a:xfrm>
          <a:prstGeom prst="rect">
            <a:avLst/>
          </a:prstGeom>
        </p:spPr>
        <p:txBody>
          <a:bodyPr wrap="square">
            <a:spAutoFit/>
          </a:bodyPr>
          <a:lstStyle/>
          <a:p>
            <a:r>
              <a:rPr lang="en-US" sz="3200" b="1" dirty="0"/>
              <a:t>1. Pre‐reform Period (1972‐91)‐ Tight Monetary Policy .</a:t>
            </a:r>
          </a:p>
          <a:p>
            <a:r>
              <a:rPr lang="en-US" sz="3200" b="1" dirty="0"/>
              <a:t>2. Post Reform Period (1991-96)- Easy Monetary Policy.</a:t>
            </a:r>
          </a:p>
        </p:txBody>
      </p:sp>
    </p:spTree>
    <p:extLst>
      <p:ext uri="{BB962C8B-B14F-4D97-AF65-F5344CB8AC3E}">
        <p14:creationId xmlns:p14="http://schemas.microsoft.com/office/powerpoint/2010/main" val="54955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10"/>
          <p:cNvPicPr>
            <a:picLocks noChangeAspect="1"/>
          </p:cNvPicPr>
          <p:nvPr/>
        </p:nvPicPr>
        <p:blipFill>
          <a:blip r:embed="rId2"/>
          <a:stretch>
            <a:fillRect/>
          </a:stretch>
        </p:blipFill>
        <p:spPr>
          <a:xfrm>
            <a:off x="397685" y="948268"/>
            <a:ext cx="11476285" cy="4947972"/>
          </a:xfrm>
          <a:prstGeom prst="rect">
            <a:avLst/>
          </a:prstGeom>
        </p:spPr>
      </p:pic>
    </p:spTree>
    <p:extLst>
      <p:ext uri="{BB962C8B-B14F-4D97-AF65-F5344CB8AC3E}">
        <p14:creationId xmlns:p14="http://schemas.microsoft.com/office/powerpoint/2010/main" val="215048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5000" b="-5000"/>
          </a:stretch>
        </a:blipFill>
        <a:effectLst/>
      </p:bgPr>
    </p:bg>
    <p:spTree>
      <p:nvGrpSpPr>
        <p:cNvPr id="1" name=""/>
        <p:cNvGrpSpPr/>
        <p:nvPr/>
      </p:nvGrpSpPr>
      <p:grpSpPr>
        <a:xfrm>
          <a:off x="0" y="0"/>
          <a:ext cx="0" cy="0"/>
          <a:chOff x="0" y="0"/>
          <a:chExt cx="0" cy="0"/>
        </a:xfrm>
      </p:grpSpPr>
      <p:sp>
        <p:nvSpPr>
          <p:cNvPr id="2" name="TextBox 1"/>
          <p:cNvSpPr txBox="1"/>
          <p:nvPr/>
        </p:nvSpPr>
        <p:spPr>
          <a:xfrm>
            <a:off x="1681316" y="294967"/>
            <a:ext cx="9748684" cy="2123658"/>
          </a:xfrm>
          <a:prstGeom prst="rect">
            <a:avLst/>
          </a:prstGeom>
          <a:noFill/>
        </p:spPr>
        <p:txBody>
          <a:bodyPr wrap="square" rtlCol="0">
            <a:spAutoFit/>
          </a:bodyPr>
          <a:lstStyle/>
          <a:p>
            <a:r>
              <a:rPr lang="en-US" sz="6600" dirty="0">
                <a:latin typeface="Broadway" panose="04040905080B02020502" pitchFamily="82" charset="0"/>
              </a:rPr>
              <a:t>Effect of Monetary Policy on Indian economy:</a:t>
            </a:r>
          </a:p>
        </p:txBody>
      </p:sp>
      <p:sp>
        <p:nvSpPr>
          <p:cNvPr id="3" name="TextBox 2"/>
          <p:cNvSpPr txBox="1"/>
          <p:nvPr/>
        </p:nvSpPr>
        <p:spPr>
          <a:xfrm>
            <a:off x="2227006" y="3333135"/>
            <a:ext cx="8878529" cy="3046988"/>
          </a:xfrm>
          <a:prstGeom prst="rect">
            <a:avLst/>
          </a:prstGeom>
          <a:noFill/>
        </p:spPr>
        <p:txBody>
          <a:bodyPr wrap="square" rtlCol="0">
            <a:spAutoFit/>
          </a:bodyPr>
          <a:lstStyle/>
          <a:p>
            <a:pPr marL="285750" indent="-285750">
              <a:buFont typeface="Wingdings" panose="05000000000000000000" pitchFamily="2" charset="2"/>
              <a:buChar char="q"/>
            </a:pPr>
            <a:r>
              <a:rPr lang="en-US" sz="4800" dirty="0">
                <a:solidFill>
                  <a:srgbClr val="C00000"/>
                </a:solidFill>
              </a:rPr>
              <a:t>Evidence of growth</a:t>
            </a:r>
          </a:p>
          <a:p>
            <a:pPr marL="285750" indent="-285750">
              <a:buFont typeface="Wingdings" panose="05000000000000000000" pitchFamily="2" charset="2"/>
              <a:buChar char="q"/>
            </a:pPr>
            <a:r>
              <a:rPr lang="en-US" sz="4800" dirty="0">
                <a:solidFill>
                  <a:schemeClr val="tx2">
                    <a:lumMod val="50000"/>
                  </a:schemeClr>
                </a:solidFill>
              </a:rPr>
              <a:t>Assurance of financial stability</a:t>
            </a:r>
          </a:p>
          <a:p>
            <a:pPr marL="285750" indent="-285750">
              <a:buFont typeface="Wingdings" panose="05000000000000000000" pitchFamily="2" charset="2"/>
              <a:buChar char="q"/>
            </a:pPr>
            <a:r>
              <a:rPr lang="en-US" sz="4800" dirty="0">
                <a:solidFill>
                  <a:schemeClr val="tx2">
                    <a:lumMod val="50000"/>
                  </a:schemeClr>
                </a:solidFill>
              </a:rPr>
              <a:t>Balance between inflation and deflation</a:t>
            </a:r>
          </a:p>
        </p:txBody>
      </p:sp>
    </p:spTree>
    <p:extLst>
      <p:ext uri="{BB962C8B-B14F-4D97-AF65-F5344CB8AC3E}">
        <p14:creationId xmlns:p14="http://schemas.microsoft.com/office/powerpoint/2010/main" val="56219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76179" y="1645920"/>
            <a:ext cx="10406575" cy="2923877"/>
          </a:xfrm>
          <a:prstGeom prst="rect">
            <a:avLst/>
          </a:prstGeom>
          <a:noFill/>
        </p:spPr>
        <p:txBody>
          <a:bodyPr wrap="square" rtlCol="0">
            <a:spAutoFit/>
          </a:bodyPr>
          <a:lstStyle/>
          <a:p>
            <a:pPr marL="571500" indent="-571500">
              <a:buFont typeface="Wingdings" panose="05000000000000000000" pitchFamily="2" charset="2"/>
              <a:buChar char="q"/>
            </a:pPr>
            <a:r>
              <a:rPr lang="en-US" sz="3600" dirty="0"/>
              <a:t>	The process by which the monetary authority of a country  controls the supply of money.</a:t>
            </a:r>
          </a:p>
          <a:p>
            <a:endParaRPr lang="en-US" sz="2800" dirty="0">
              <a:latin typeface="Arial" pitchFamily="34" charset="0"/>
              <a:cs typeface="Arial" pitchFamily="34" charset="0"/>
            </a:endParaRPr>
          </a:p>
          <a:p>
            <a:pPr marL="457200" indent="-457200">
              <a:buFont typeface="Wingdings" panose="05000000000000000000" pitchFamily="2" charset="2"/>
              <a:buChar char="Ø"/>
            </a:pPr>
            <a:r>
              <a:rPr lang="en-US" sz="2800" b="1" dirty="0"/>
              <a:t>Central monetary authority :   Reserve Bank of India (RBI).</a:t>
            </a:r>
          </a:p>
          <a:p>
            <a:endParaRPr lang="en-US" sz="2800" b="1" dirty="0"/>
          </a:p>
          <a:p>
            <a:pPr marL="457200" indent="-457200">
              <a:buFont typeface="Wingdings" panose="05000000000000000000" pitchFamily="2" charset="2"/>
              <a:buChar char="Ø"/>
            </a:pPr>
            <a:r>
              <a:rPr lang="en-US" sz="2800" dirty="0">
                <a:latin typeface="Arial" pitchFamily="34" charset="0"/>
                <a:cs typeface="Arial" pitchFamily="34" charset="0"/>
              </a:rPr>
              <a:t>Announcement: </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238991341"/>
              </p:ext>
            </p:extLst>
          </p:nvPr>
        </p:nvGraphicFramePr>
        <p:xfrm>
          <a:off x="2317652" y="4887350"/>
          <a:ext cx="6840416" cy="1684271"/>
        </p:xfrm>
        <a:graphic>
          <a:graphicData uri="http://schemas.openxmlformats.org/drawingml/2006/table">
            <a:tbl>
              <a:tblPr firstCol="1" lastCol="1">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effectLst>
                  <a:outerShdw blurRad="40000" dist="23000" dir="5400000" rotWithShape="0">
                    <a:srgbClr val="000000">
                      <a:alpha val="15000"/>
                    </a:srgbClr>
                  </a:outerShdw>
                </a:effectLst>
              </a:tblPr>
              <a:tblGrid>
                <a:gridCol w="2830517">
                  <a:extLst>
                    <a:ext uri="{9D8B030D-6E8A-4147-A177-3AD203B41FA5}">
                      <a16:colId xmlns:a16="http://schemas.microsoft.com/office/drawing/2014/main" val="20000"/>
                    </a:ext>
                  </a:extLst>
                </a:gridCol>
                <a:gridCol w="4009899">
                  <a:extLst>
                    <a:ext uri="{9D8B030D-6E8A-4147-A177-3AD203B41FA5}">
                      <a16:colId xmlns:a16="http://schemas.microsoft.com/office/drawing/2014/main" val="20001"/>
                    </a:ext>
                  </a:extLst>
                </a:gridCol>
              </a:tblGrid>
              <a:tr h="85932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1. slack season policy</a:t>
                      </a:r>
                    </a:p>
                  </a:txBody>
                  <a:tcPr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         </a:t>
                      </a:r>
                    </a:p>
                    <a:p>
                      <a:pPr algn="ctr"/>
                      <a:r>
                        <a:rPr lang="en-US" dirty="0"/>
                        <a:t>       April-September</a:t>
                      </a:r>
                    </a:p>
                  </a:txBody>
                  <a:tcPr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494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dirty="0"/>
                    </a:p>
                    <a:p>
                      <a:pPr algn="ctr"/>
                      <a:r>
                        <a:rPr lang="en-US" dirty="0"/>
                        <a:t>2. Busy season policy</a:t>
                      </a:r>
                    </a:p>
                  </a:txBody>
                  <a:tcPr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dirty="0"/>
                    </a:p>
                    <a:p>
                      <a:pPr algn="ctr"/>
                      <a:r>
                        <a:rPr lang="en-US" dirty="0"/>
                        <a:t>October-March</a:t>
                      </a:r>
                    </a:p>
                  </a:txBody>
                  <a:tcPr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Rectangle 3"/>
          <p:cNvSpPr/>
          <p:nvPr/>
        </p:nvSpPr>
        <p:spPr>
          <a:xfrm>
            <a:off x="2188108" y="252215"/>
            <a:ext cx="7683065" cy="830997"/>
          </a:xfrm>
          <a:prstGeom prst="rect">
            <a:avLst/>
          </a:prstGeom>
        </p:spPr>
        <p:txBody>
          <a:bodyPr wrap="none">
            <a:spAutoFit/>
          </a:bodyPr>
          <a:lstStyle/>
          <a:p>
            <a:r>
              <a:rPr lang="en-US" sz="4800" b="1" dirty="0">
                <a:effectLst>
                  <a:outerShdw blurRad="38100" dist="38100" dir="2700000" algn="tl">
                    <a:srgbClr val="000000">
                      <a:alpha val="43137"/>
                    </a:srgbClr>
                  </a:outerShdw>
                </a:effectLst>
              </a:rPr>
              <a:t>What is monetary policy ????</a:t>
            </a:r>
          </a:p>
        </p:txBody>
      </p:sp>
    </p:spTree>
    <p:extLst>
      <p:ext uri="{BB962C8B-B14F-4D97-AF65-F5344CB8AC3E}">
        <p14:creationId xmlns:p14="http://schemas.microsoft.com/office/powerpoint/2010/main" val="121850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51" y="688645"/>
            <a:ext cx="11757681" cy="5800645"/>
          </a:xfrm>
          <a:prstGeom prst="rect">
            <a:avLst/>
          </a:prstGeom>
        </p:spPr>
      </p:pic>
      <p:sp>
        <p:nvSpPr>
          <p:cNvPr id="3" name="Down Arrow 2"/>
          <p:cNvSpPr/>
          <p:nvPr/>
        </p:nvSpPr>
        <p:spPr>
          <a:xfrm rot="2530878">
            <a:off x="7304426" y="1229810"/>
            <a:ext cx="391927" cy="115400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own Arrow 5"/>
          <p:cNvSpPr/>
          <p:nvPr/>
        </p:nvSpPr>
        <p:spPr>
          <a:xfrm rot="1172627">
            <a:off x="10161639" y="884903"/>
            <a:ext cx="427703" cy="98814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5488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5000" b="-5000"/>
          </a:stretch>
        </a:blipFill>
        <a:effectLst/>
      </p:bgPr>
    </p:bg>
    <p:spTree>
      <p:nvGrpSpPr>
        <p:cNvPr id="1" name=""/>
        <p:cNvGrpSpPr/>
        <p:nvPr/>
      </p:nvGrpSpPr>
      <p:grpSpPr>
        <a:xfrm>
          <a:off x="0" y="0"/>
          <a:ext cx="0" cy="0"/>
          <a:chOff x="0" y="0"/>
          <a:chExt cx="0" cy="0"/>
        </a:xfrm>
      </p:grpSpPr>
      <p:sp>
        <p:nvSpPr>
          <p:cNvPr id="2" name="TextBox 1"/>
          <p:cNvSpPr txBox="1"/>
          <p:nvPr/>
        </p:nvSpPr>
        <p:spPr>
          <a:xfrm>
            <a:off x="365760" y="131669"/>
            <a:ext cx="11174852" cy="1107996"/>
          </a:xfrm>
          <a:prstGeom prst="rect">
            <a:avLst/>
          </a:prstGeom>
          <a:noFill/>
        </p:spPr>
        <p:txBody>
          <a:bodyPr wrap="square" rtlCol="0">
            <a:spAutoFit/>
          </a:bodyPr>
          <a:lstStyle/>
          <a:p>
            <a:pPr algn="ctr"/>
            <a:r>
              <a:rPr lang="en-US" sz="6600" dirty="0">
                <a:solidFill>
                  <a:srgbClr val="C00000"/>
                </a:solidFill>
              </a:rPr>
              <a:t>Assurance of financial stability</a:t>
            </a:r>
          </a:p>
        </p:txBody>
      </p:sp>
      <p:graphicFrame>
        <p:nvGraphicFramePr>
          <p:cNvPr id="5" name="Table 4"/>
          <p:cNvGraphicFramePr>
            <a:graphicFrameLocks noGrp="1"/>
          </p:cNvGraphicFramePr>
          <p:nvPr>
            <p:extLst>
              <p:ext uri="{D42A27DB-BD31-4B8C-83A1-F6EECF244321}">
                <p14:modId xmlns:p14="http://schemas.microsoft.com/office/powerpoint/2010/main" val="2530839005"/>
              </p:ext>
            </p:extLst>
          </p:nvPr>
        </p:nvGraphicFramePr>
        <p:xfrm>
          <a:off x="2262132" y="2031023"/>
          <a:ext cx="7757160" cy="3082664"/>
        </p:xfrm>
        <a:graphic>
          <a:graphicData uri="http://schemas.openxmlformats.org/drawingml/2006/table">
            <a:tbl>
              <a:tblPr firstRow="1" bandRow="1">
                <a:tableStyleId>{93296810-A885-4BE3-A3E7-6D5BEEA58F35}</a:tableStyleId>
              </a:tblPr>
              <a:tblGrid>
                <a:gridCol w="3878580">
                  <a:extLst>
                    <a:ext uri="{9D8B030D-6E8A-4147-A177-3AD203B41FA5}">
                      <a16:colId xmlns:a16="http://schemas.microsoft.com/office/drawing/2014/main" val="2665115531"/>
                    </a:ext>
                  </a:extLst>
                </a:gridCol>
                <a:gridCol w="3878580">
                  <a:extLst>
                    <a:ext uri="{9D8B030D-6E8A-4147-A177-3AD203B41FA5}">
                      <a16:colId xmlns:a16="http://schemas.microsoft.com/office/drawing/2014/main" val="2654992498"/>
                    </a:ext>
                  </a:extLst>
                </a:gridCol>
              </a:tblGrid>
              <a:tr h="668289">
                <a:tc>
                  <a:txBody>
                    <a:bodyPr/>
                    <a:lstStyle/>
                    <a:p>
                      <a:pPr algn="ctr"/>
                      <a:r>
                        <a:rPr lang="en-US" sz="3600" dirty="0"/>
                        <a:t>% of Population</a:t>
                      </a:r>
                    </a:p>
                  </a:txBody>
                  <a:tcPr/>
                </a:tc>
                <a:tc>
                  <a:txBody>
                    <a:bodyPr/>
                    <a:lstStyle/>
                    <a:p>
                      <a:pPr algn="ctr"/>
                      <a:r>
                        <a:rPr lang="en-US" sz="4000" dirty="0"/>
                        <a:t>Year</a:t>
                      </a:r>
                    </a:p>
                  </a:txBody>
                  <a:tcPr/>
                </a:tc>
                <a:extLst>
                  <a:ext uri="{0D108BD9-81ED-4DB2-BD59-A6C34878D82A}">
                    <a16:rowId xmlns:a16="http://schemas.microsoft.com/office/drawing/2014/main" val="2118218280"/>
                  </a:ext>
                </a:extLst>
              </a:tr>
              <a:tr h="595406">
                <a:tc>
                  <a:txBody>
                    <a:bodyPr/>
                    <a:lstStyle/>
                    <a:p>
                      <a:pPr algn="ctr"/>
                      <a:r>
                        <a:rPr lang="en-US" sz="2800" dirty="0"/>
                        <a:t>21.9%</a:t>
                      </a:r>
                    </a:p>
                  </a:txBody>
                  <a:tcPr/>
                </a:tc>
                <a:tc>
                  <a:txBody>
                    <a:bodyPr/>
                    <a:lstStyle/>
                    <a:p>
                      <a:pPr algn="ctr"/>
                      <a:r>
                        <a:rPr lang="en-US" sz="2400" dirty="0"/>
                        <a:t>2011</a:t>
                      </a:r>
                    </a:p>
                  </a:txBody>
                  <a:tcPr/>
                </a:tc>
                <a:extLst>
                  <a:ext uri="{0D108BD9-81ED-4DB2-BD59-A6C34878D82A}">
                    <a16:rowId xmlns:a16="http://schemas.microsoft.com/office/drawing/2014/main" val="3417224979"/>
                  </a:ext>
                </a:extLst>
              </a:tr>
              <a:tr h="595406">
                <a:tc>
                  <a:txBody>
                    <a:bodyPr/>
                    <a:lstStyle/>
                    <a:p>
                      <a:pPr algn="ctr"/>
                      <a:r>
                        <a:rPr lang="en-US" sz="2800" dirty="0"/>
                        <a:t>29.8%</a:t>
                      </a:r>
                    </a:p>
                  </a:txBody>
                  <a:tcPr/>
                </a:tc>
                <a:tc>
                  <a:txBody>
                    <a:bodyPr/>
                    <a:lstStyle/>
                    <a:p>
                      <a:pPr algn="ctr"/>
                      <a:r>
                        <a:rPr lang="en-US" sz="2400" dirty="0"/>
                        <a:t>2009</a:t>
                      </a:r>
                    </a:p>
                  </a:txBody>
                  <a:tcPr/>
                </a:tc>
                <a:extLst>
                  <a:ext uri="{0D108BD9-81ED-4DB2-BD59-A6C34878D82A}">
                    <a16:rowId xmlns:a16="http://schemas.microsoft.com/office/drawing/2014/main" val="1653624898"/>
                  </a:ext>
                </a:extLst>
              </a:tr>
              <a:tr h="595406">
                <a:tc>
                  <a:txBody>
                    <a:bodyPr/>
                    <a:lstStyle/>
                    <a:p>
                      <a:pPr algn="ctr"/>
                      <a:r>
                        <a:rPr lang="en-US" sz="2800" dirty="0"/>
                        <a:t>37.2%</a:t>
                      </a:r>
                    </a:p>
                  </a:txBody>
                  <a:tcPr/>
                </a:tc>
                <a:tc>
                  <a:txBody>
                    <a:bodyPr/>
                    <a:lstStyle/>
                    <a:p>
                      <a:pPr algn="ctr"/>
                      <a:r>
                        <a:rPr lang="en-US" sz="2400" dirty="0"/>
                        <a:t>2004</a:t>
                      </a:r>
                    </a:p>
                  </a:txBody>
                  <a:tcPr/>
                </a:tc>
                <a:extLst>
                  <a:ext uri="{0D108BD9-81ED-4DB2-BD59-A6C34878D82A}">
                    <a16:rowId xmlns:a16="http://schemas.microsoft.com/office/drawing/2014/main" val="2070865257"/>
                  </a:ext>
                </a:extLst>
              </a:tr>
              <a:tr h="595406">
                <a:tc>
                  <a:txBody>
                    <a:bodyPr/>
                    <a:lstStyle/>
                    <a:p>
                      <a:pPr algn="ctr"/>
                      <a:r>
                        <a:rPr lang="en-US" sz="2800" dirty="0"/>
                        <a:t>45.3%</a:t>
                      </a:r>
                    </a:p>
                  </a:txBody>
                  <a:tcPr/>
                </a:tc>
                <a:tc>
                  <a:txBody>
                    <a:bodyPr/>
                    <a:lstStyle/>
                    <a:p>
                      <a:pPr algn="ctr"/>
                      <a:r>
                        <a:rPr lang="en-US" sz="2400" dirty="0"/>
                        <a:t>1993</a:t>
                      </a:r>
                    </a:p>
                  </a:txBody>
                  <a:tcPr/>
                </a:tc>
                <a:extLst>
                  <a:ext uri="{0D108BD9-81ED-4DB2-BD59-A6C34878D82A}">
                    <a16:rowId xmlns:a16="http://schemas.microsoft.com/office/drawing/2014/main" val="134230779"/>
                  </a:ext>
                </a:extLst>
              </a:tr>
            </a:tbl>
          </a:graphicData>
        </a:graphic>
      </p:graphicFrame>
      <p:sp>
        <p:nvSpPr>
          <p:cNvPr id="6" name="Rectangle 5"/>
          <p:cNvSpPr/>
          <p:nvPr/>
        </p:nvSpPr>
        <p:spPr>
          <a:xfrm>
            <a:off x="2029769" y="5455472"/>
            <a:ext cx="8697686" cy="1046440"/>
          </a:xfrm>
          <a:prstGeom prst="rect">
            <a:avLst/>
          </a:prstGeom>
        </p:spPr>
        <p:txBody>
          <a:bodyPr wrap="square">
            <a:spAutoFit/>
          </a:bodyPr>
          <a:lstStyle/>
          <a:p>
            <a:r>
              <a:rPr lang="en-US" sz="3100" b="1" dirty="0"/>
              <a:t>It ensures that not only rich gain from such policies but benefits are reached to poor </a:t>
            </a:r>
          </a:p>
        </p:txBody>
      </p:sp>
      <p:sp>
        <p:nvSpPr>
          <p:cNvPr id="3" name="Rectangle 2"/>
          <p:cNvSpPr/>
          <p:nvPr/>
        </p:nvSpPr>
        <p:spPr>
          <a:xfrm>
            <a:off x="1728567" y="1417708"/>
            <a:ext cx="8822203" cy="461665"/>
          </a:xfrm>
          <a:prstGeom prst="rect">
            <a:avLst/>
          </a:prstGeom>
        </p:spPr>
        <p:txBody>
          <a:bodyPr wrap="square">
            <a:spAutoFit/>
          </a:bodyPr>
          <a:lstStyle/>
          <a:p>
            <a:r>
              <a:rPr lang="en-US" sz="2400" b="1" dirty="0"/>
              <a:t>Poverty Headcount ratio at national poverty lines ( % of population )</a:t>
            </a:r>
          </a:p>
        </p:txBody>
      </p:sp>
    </p:spTree>
    <p:extLst>
      <p:ext uri="{BB962C8B-B14F-4D97-AF65-F5344CB8AC3E}">
        <p14:creationId xmlns:p14="http://schemas.microsoft.com/office/powerpoint/2010/main" val="46899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5000" b="-5000"/>
          </a:stretch>
        </a:blipFill>
        <a:effectLst/>
      </p:bgPr>
    </p:bg>
    <p:spTree>
      <p:nvGrpSpPr>
        <p:cNvPr id="1" name=""/>
        <p:cNvGrpSpPr/>
        <p:nvPr/>
      </p:nvGrpSpPr>
      <p:grpSpPr>
        <a:xfrm>
          <a:off x="0" y="0"/>
          <a:ext cx="0" cy="0"/>
          <a:chOff x="0" y="0"/>
          <a:chExt cx="0" cy="0"/>
        </a:xfrm>
      </p:grpSpPr>
      <p:sp>
        <p:nvSpPr>
          <p:cNvPr id="2" name="TextBox 1"/>
          <p:cNvSpPr txBox="1"/>
          <p:nvPr/>
        </p:nvSpPr>
        <p:spPr>
          <a:xfrm>
            <a:off x="1681316" y="294967"/>
            <a:ext cx="9748684" cy="2123658"/>
          </a:xfrm>
          <a:prstGeom prst="rect">
            <a:avLst/>
          </a:prstGeom>
          <a:noFill/>
        </p:spPr>
        <p:txBody>
          <a:bodyPr wrap="square" rtlCol="0">
            <a:spAutoFit/>
          </a:bodyPr>
          <a:lstStyle/>
          <a:p>
            <a:r>
              <a:rPr lang="en-US" sz="6600" dirty="0">
                <a:latin typeface="Broadway" panose="04040905080B02020502" pitchFamily="82" charset="0"/>
              </a:rPr>
              <a:t>Effect of Monetary Policy on Indian economy:</a:t>
            </a:r>
          </a:p>
        </p:txBody>
      </p:sp>
      <p:sp>
        <p:nvSpPr>
          <p:cNvPr id="3" name="TextBox 2"/>
          <p:cNvSpPr txBox="1"/>
          <p:nvPr/>
        </p:nvSpPr>
        <p:spPr>
          <a:xfrm>
            <a:off x="2227006" y="3333135"/>
            <a:ext cx="8878529" cy="3046988"/>
          </a:xfrm>
          <a:prstGeom prst="rect">
            <a:avLst/>
          </a:prstGeom>
          <a:noFill/>
        </p:spPr>
        <p:txBody>
          <a:bodyPr wrap="square" rtlCol="0">
            <a:spAutoFit/>
          </a:bodyPr>
          <a:lstStyle/>
          <a:p>
            <a:pPr marL="285750" indent="-285750">
              <a:buFont typeface="Wingdings" panose="05000000000000000000" pitchFamily="2" charset="2"/>
              <a:buChar char="q"/>
            </a:pPr>
            <a:r>
              <a:rPr lang="en-US" sz="4800" dirty="0">
                <a:solidFill>
                  <a:schemeClr val="tx2">
                    <a:lumMod val="50000"/>
                  </a:schemeClr>
                </a:solidFill>
              </a:rPr>
              <a:t>Evidence of growth</a:t>
            </a:r>
          </a:p>
          <a:p>
            <a:pPr marL="285750" indent="-285750">
              <a:buFont typeface="Wingdings" panose="05000000000000000000" pitchFamily="2" charset="2"/>
              <a:buChar char="q"/>
            </a:pPr>
            <a:r>
              <a:rPr lang="en-US" sz="4800" dirty="0">
                <a:solidFill>
                  <a:schemeClr val="tx2">
                    <a:lumMod val="50000"/>
                  </a:schemeClr>
                </a:solidFill>
              </a:rPr>
              <a:t>Assurance of financial stability</a:t>
            </a:r>
          </a:p>
          <a:p>
            <a:pPr marL="285750" indent="-285750">
              <a:buFont typeface="Wingdings" panose="05000000000000000000" pitchFamily="2" charset="2"/>
              <a:buChar char="q"/>
            </a:pPr>
            <a:r>
              <a:rPr lang="en-US" sz="4800" dirty="0">
                <a:solidFill>
                  <a:srgbClr val="C00000"/>
                </a:solidFill>
              </a:rPr>
              <a:t>Balance between inflation and deflation</a:t>
            </a:r>
          </a:p>
        </p:txBody>
      </p:sp>
    </p:spTree>
    <p:extLst>
      <p:ext uri="{BB962C8B-B14F-4D97-AF65-F5344CB8AC3E}">
        <p14:creationId xmlns:p14="http://schemas.microsoft.com/office/powerpoint/2010/main" val="1278901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9361121"/>
              </p:ext>
            </p:extLst>
          </p:nvPr>
        </p:nvGraphicFramePr>
        <p:xfrm>
          <a:off x="158952" y="173976"/>
          <a:ext cx="5961628" cy="3616360"/>
        </p:xfrm>
        <a:graphic>
          <a:graphicData uri="http://schemas.openxmlformats.org/drawingml/2006/table">
            <a:tbl>
              <a:tblPr firstRow="1" bandRow="1">
                <a:tableStyleId>{00A15C55-8517-42AA-B614-E9B94910E393}</a:tableStyleId>
              </a:tblPr>
              <a:tblGrid>
                <a:gridCol w="2980814">
                  <a:extLst>
                    <a:ext uri="{9D8B030D-6E8A-4147-A177-3AD203B41FA5}">
                      <a16:colId xmlns:a16="http://schemas.microsoft.com/office/drawing/2014/main" val="229035275"/>
                    </a:ext>
                  </a:extLst>
                </a:gridCol>
                <a:gridCol w="2980814">
                  <a:extLst>
                    <a:ext uri="{9D8B030D-6E8A-4147-A177-3AD203B41FA5}">
                      <a16:colId xmlns:a16="http://schemas.microsoft.com/office/drawing/2014/main" val="4281364386"/>
                    </a:ext>
                  </a:extLst>
                </a:gridCol>
              </a:tblGrid>
              <a:tr h="452045">
                <a:tc>
                  <a:txBody>
                    <a:bodyPr/>
                    <a:lstStyle/>
                    <a:p>
                      <a:r>
                        <a:rPr lang="en-US" dirty="0"/>
                        <a:t>Year</a:t>
                      </a:r>
                    </a:p>
                  </a:txBody>
                  <a:tcPr/>
                </a:tc>
                <a:tc>
                  <a:txBody>
                    <a:bodyPr/>
                    <a:lstStyle/>
                    <a:p>
                      <a:r>
                        <a:rPr lang="en-US" dirty="0"/>
                        <a:t>Annual inflation (CPI)</a:t>
                      </a:r>
                    </a:p>
                  </a:txBody>
                  <a:tcPr/>
                </a:tc>
                <a:extLst>
                  <a:ext uri="{0D108BD9-81ED-4DB2-BD59-A6C34878D82A}">
                    <a16:rowId xmlns:a16="http://schemas.microsoft.com/office/drawing/2014/main" val="2085860754"/>
                  </a:ext>
                </a:extLst>
              </a:tr>
              <a:tr h="452045">
                <a:tc>
                  <a:txBody>
                    <a:bodyPr/>
                    <a:lstStyle/>
                    <a:p>
                      <a:r>
                        <a:rPr lang="en-US" dirty="0"/>
                        <a:t>2015</a:t>
                      </a:r>
                    </a:p>
                  </a:txBody>
                  <a:tcPr/>
                </a:tc>
                <a:tc>
                  <a:txBody>
                    <a:bodyPr/>
                    <a:lstStyle/>
                    <a:p>
                      <a:r>
                        <a:rPr lang="en-US" dirty="0"/>
                        <a:t>6.32%</a:t>
                      </a:r>
                    </a:p>
                  </a:txBody>
                  <a:tcPr/>
                </a:tc>
                <a:extLst>
                  <a:ext uri="{0D108BD9-81ED-4DB2-BD59-A6C34878D82A}">
                    <a16:rowId xmlns:a16="http://schemas.microsoft.com/office/drawing/2014/main" val="3358578620"/>
                  </a:ext>
                </a:extLst>
              </a:tr>
              <a:tr h="452045">
                <a:tc>
                  <a:txBody>
                    <a:bodyPr/>
                    <a:lstStyle/>
                    <a:p>
                      <a:r>
                        <a:rPr lang="en-US" dirty="0"/>
                        <a:t>2014</a:t>
                      </a:r>
                    </a:p>
                  </a:txBody>
                  <a:tcPr/>
                </a:tc>
                <a:tc>
                  <a:txBody>
                    <a:bodyPr/>
                    <a:lstStyle/>
                    <a:p>
                      <a:r>
                        <a:rPr lang="en-US" dirty="0"/>
                        <a:t>5.86%</a:t>
                      </a:r>
                    </a:p>
                  </a:txBody>
                  <a:tcPr/>
                </a:tc>
                <a:extLst>
                  <a:ext uri="{0D108BD9-81ED-4DB2-BD59-A6C34878D82A}">
                    <a16:rowId xmlns:a16="http://schemas.microsoft.com/office/drawing/2014/main" val="4183660202"/>
                  </a:ext>
                </a:extLst>
              </a:tr>
              <a:tr h="452045">
                <a:tc>
                  <a:txBody>
                    <a:bodyPr/>
                    <a:lstStyle/>
                    <a:p>
                      <a:r>
                        <a:rPr lang="en-US" dirty="0"/>
                        <a:t>2013</a:t>
                      </a:r>
                    </a:p>
                  </a:txBody>
                  <a:tcPr/>
                </a:tc>
                <a:tc>
                  <a:txBody>
                    <a:bodyPr/>
                    <a:lstStyle/>
                    <a:p>
                      <a:r>
                        <a:rPr lang="en-US" dirty="0"/>
                        <a:t>9.13%</a:t>
                      </a:r>
                    </a:p>
                  </a:txBody>
                  <a:tcPr/>
                </a:tc>
                <a:extLst>
                  <a:ext uri="{0D108BD9-81ED-4DB2-BD59-A6C34878D82A}">
                    <a16:rowId xmlns:a16="http://schemas.microsoft.com/office/drawing/2014/main" val="1683978039"/>
                  </a:ext>
                </a:extLst>
              </a:tr>
              <a:tr h="452045">
                <a:tc>
                  <a:txBody>
                    <a:bodyPr/>
                    <a:lstStyle/>
                    <a:p>
                      <a:r>
                        <a:rPr lang="en-US" dirty="0"/>
                        <a:t>2012</a:t>
                      </a:r>
                    </a:p>
                  </a:txBody>
                  <a:tcPr/>
                </a:tc>
                <a:tc>
                  <a:txBody>
                    <a:bodyPr/>
                    <a:lstStyle/>
                    <a:p>
                      <a:r>
                        <a:rPr lang="en-US" dirty="0"/>
                        <a:t>11.17%</a:t>
                      </a:r>
                    </a:p>
                  </a:txBody>
                  <a:tcPr/>
                </a:tc>
                <a:extLst>
                  <a:ext uri="{0D108BD9-81ED-4DB2-BD59-A6C34878D82A}">
                    <a16:rowId xmlns:a16="http://schemas.microsoft.com/office/drawing/2014/main" val="1273662554"/>
                  </a:ext>
                </a:extLst>
              </a:tr>
              <a:tr h="452045">
                <a:tc>
                  <a:txBody>
                    <a:bodyPr/>
                    <a:lstStyle/>
                    <a:p>
                      <a:r>
                        <a:rPr lang="en-US" dirty="0"/>
                        <a:t>2011</a:t>
                      </a:r>
                    </a:p>
                  </a:txBody>
                  <a:tcPr/>
                </a:tc>
                <a:tc>
                  <a:txBody>
                    <a:bodyPr/>
                    <a:lstStyle/>
                    <a:p>
                      <a:r>
                        <a:rPr lang="en-US" dirty="0"/>
                        <a:t>6.49%</a:t>
                      </a:r>
                    </a:p>
                  </a:txBody>
                  <a:tcPr/>
                </a:tc>
                <a:extLst>
                  <a:ext uri="{0D108BD9-81ED-4DB2-BD59-A6C34878D82A}">
                    <a16:rowId xmlns:a16="http://schemas.microsoft.com/office/drawing/2014/main" val="2328852722"/>
                  </a:ext>
                </a:extLst>
              </a:tr>
              <a:tr h="452045">
                <a:tc>
                  <a:txBody>
                    <a:bodyPr/>
                    <a:lstStyle/>
                    <a:p>
                      <a:r>
                        <a:rPr lang="en-US" dirty="0"/>
                        <a:t>2009</a:t>
                      </a:r>
                    </a:p>
                  </a:txBody>
                  <a:tcPr/>
                </a:tc>
                <a:tc>
                  <a:txBody>
                    <a:bodyPr/>
                    <a:lstStyle/>
                    <a:p>
                      <a:r>
                        <a:rPr lang="en-US" dirty="0"/>
                        <a:t>9.47%</a:t>
                      </a:r>
                    </a:p>
                  </a:txBody>
                  <a:tcPr/>
                </a:tc>
                <a:extLst>
                  <a:ext uri="{0D108BD9-81ED-4DB2-BD59-A6C34878D82A}">
                    <a16:rowId xmlns:a16="http://schemas.microsoft.com/office/drawing/2014/main" val="3964108985"/>
                  </a:ext>
                </a:extLst>
              </a:tr>
              <a:tr h="452045">
                <a:tc>
                  <a:txBody>
                    <a:bodyPr/>
                    <a:lstStyle/>
                    <a:p>
                      <a:r>
                        <a:rPr lang="en-US" dirty="0"/>
                        <a:t>2008</a:t>
                      </a:r>
                    </a:p>
                  </a:txBody>
                  <a:tcPr/>
                </a:tc>
                <a:tc>
                  <a:txBody>
                    <a:bodyPr/>
                    <a:lstStyle/>
                    <a:p>
                      <a:r>
                        <a:rPr lang="en-US" dirty="0"/>
                        <a:t>14.97%</a:t>
                      </a:r>
                    </a:p>
                  </a:txBody>
                  <a:tcPr/>
                </a:tc>
                <a:extLst>
                  <a:ext uri="{0D108BD9-81ED-4DB2-BD59-A6C34878D82A}">
                    <a16:rowId xmlns:a16="http://schemas.microsoft.com/office/drawing/2014/main" val="271916765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34487807"/>
              </p:ext>
            </p:extLst>
          </p:nvPr>
        </p:nvGraphicFramePr>
        <p:xfrm>
          <a:off x="6120580" y="3079407"/>
          <a:ext cx="5961628" cy="3616360"/>
        </p:xfrm>
        <a:graphic>
          <a:graphicData uri="http://schemas.openxmlformats.org/drawingml/2006/table">
            <a:tbl>
              <a:tblPr firstRow="1" bandRow="1">
                <a:tableStyleId>{00A15C55-8517-42AA-B614-E9B94910E393}</a:tableStyleId>
              </a:tblPr>
              <a:tblGrid>
                <a:gridCol w="2980814">
                  <a:extLst>
                    <a:ext uri="{9D8B030D-6E8A-4147-A177-3AD203B41FA5}">
                      <a16:colId xmlns:a16="http://schemas.microsoft.com/office/drawing/2014/main" val="229035275"/>
                    </a:ext>
                  </a:extLst>
                </a:gridCol>
                <a:gridCol w="2980814">
                  <a:extLst>
                    <a:ext uri="{9D8B030D-6E8A-4147-A177-3AD203B41FA5}">
                      <a16:colId xmlns:a16="http://schemas.microsoft.com/office/drawing/2014/main" val="4281364386"/>
                    </a:ext>
                  </a:extLst>
                </a:gridCol>
              </a:tblGrid>
              <a:tr h="452045">
                <a:tc>
                  <a:txBody>
                    <a:bodyPr/>
                    <a:lstStyle/>
                    <a:p>
                      <a:r>
                        <a:rPr lang="en-US" dirty="0"/>
                        <a:t>Year</a:t>
                      </a:r>
                    </a:p>
                  </a:txBody>
                  <a:tcPr/>
                </a:tc>
                <a:tc>
                  <a:txBody>
                    <a:bodyPr/>
                    <a:lstStyle/>
                    <a:p>
                      <a:r>
                        <a:rPr lang="en-US" dirty="0"/>
                        <a:t>Annual inflation (CPI)</a:t>
                      </a:r>
                    </a:p>
                  </a:txBody>
                  <a:tcPr/>
                </a:tc>
                <a:extLst>
                  <a:ext uri="{0D108BD9-81ED-4DB2-BD59-A6C34878D82A}">
                    <a16:rowId xmlns:a16="http://schemas.microsoft.com/office/drawing/2014/main" val="2085860754"/>
                  </a:ext>
                </a:extLst>
              </a:tr>
              <a:tr h="452045">
                <a:tc>
                  <a:txBody>
                    <a:bodyPr/>
                    <a:lstStyle/>
                    <a:p>
                      <a:r>
                        <a:rPr lang="en-US" dirty="0"/>
                        <a:t>2007</a:t>
                      </a:r>
                    </a:p>
                  </a:txBody>
                  <a:tcPr/>
                </a:tc>
                <a:tc>
                  <a:txBody>
                    <a:bodyPr/>
                    <a:lstStyle/>
                    <a:p>
                      <a:r>
                        <a:rPr lang="en-US" dirty="0"/>
                        <a:t>5.51%</a:t>
                      </a:r>
                    </a:p>
                  </a:txBody>
                  <a:tcPr/>
                </a:tc>
                <a:extLst>
                  <a:ext uri="{0D108BD9-81ED-4DB2-BD59-A6C34878D82A}">
                    <a16:rowId xmlns:a16="http://schemas.microsoft.com/office/drawing/2014/main" val="3358578620"/>
                  </a:ext>
                </a:extLst>
              </a:tr>
              <a:tr h="452045">
                <a:tc>
                  <a:txBody>
                    <a:bodyPr/>
                    <a:lstStyle/>
                    <a:p>
                      <a:r>
                        <a:rPr lang="en-US" dirty="0"/>
                        <a:t>2006</a:t>
                      </a:r>
                    </a:p>
                  </a:txBody>
                  <a:tcPr/>
                </a:tc>
                <a:tc>
                  <a:txBody>
                    <a:bodyPr/>
                    <a:lstStyle/>
                    <a:p>
                      <a:r>
                        <a:rPr lang="en-US" dirty="0"/>
                        <a:t>6.53%</a:t>
                      </a:r>
                    </a:p>
                  </a:txBody>
                  <a:tcPr/>
                </a:tc>
                <a:extLst>
                  <a:ext uri="{0D108BD9-81ED-4DB2-BD59-A6C34878D82A}">
                    <a16:rowId xmlns:a16="http://schemas.microsoft.com/office/drawing/2014/main" val="4183660202"/>
                  </a:ext>
                </a:extLst>
              </a:tr>
              <a:tr h="452045">
                <a:tc>
                  <a:txBody>
                    <a:bodyPr/>
                    <a:lstStyle/>
                    <a:p>
                      <a:r>
                        <a:rPr lang="en-US" dirty="0"/>
                        <a:t>2005</a:t>
                      </a:r>
                    </a:p>
                  </a:txBody>
                  <a:tcPr/>
                </a:tc>
                <a:tc>
                  <a:txBody>
                    <a:bodyPr/>
                    <a:lstStyle/>
                    <a:p>
                      <a:r>
                        <a:rPr lang="en-US" dirty="0"/>
                        <a:t>5.57%</a:t>
                      </a:r>
                    </a:p>
                  </a:txBody>
                  <a:tcPr/>
                </a:tc>
                <a:extLst>
                  <a:ext uri="{0D108BD9-81ED-4DB2-BD59-A6C34878D82A}">
                    <a16:rowId xmlns:a16="http://schemas.microsoft.com/office/drawing/2014/main" val="1683978039"/>
                  </a:ext>
                </a:extLst>
              </a:tr>
              <a:tr h="452045">
                <a:tc>
                  <a:txBody>
                    <a:bodyPr/>
                    <a:lstStyle/>
                    <a:p>
                      <a:r>
                        <a:rPr lang="en-US" dirty="0"/>
                        <a:t>2004</a:t>
                      </a:r>
                    </a:p>
                  </a:txBody>
                  <a:tcPr/>
                </a:tc>
                <a:tc>
                  <a:txBody>
                    <a:bodyPr/>
                    <a:lstStyle/>
                    <a:p>
                      <a:r>
                        <a:rPr lang="en-US" dirty="0"/>
                        <a:t>3.78</a:t>
                      </a:r>
                    </a:p>
                  </a:txBody>
                  <a:tcPr/>
                </a:tc>
                <a:extLst>
                  <a:ext uri="{0D108BD9-81ED-4DB2-BD59-A6C34878D82A}">
                    <a16:rowId xmlns:a16="http://schemas.microsoft.com/office/drawing/2014/main" val="1273662554"/>
                  </a:ext>
                </a:extLst>
              </a:tr>
              <a:tr h="452045">
                <a:tc>
                  <a:txBody>
                    <a:bodyPr/>
                    <a:lstStyle/>
                    <a:p>
                      <a:r>
                        <a:rPr lang="en-US" dirty="0"/>
                        <a:t>2003</a:t>
                      </a:r>
                    </a:p>
                  </a:txBody>
                  <a:tcPr/>
                </a:tc>
                <a:tc>
                  <a:txBody>
                    <a:bodyPr/>
                    <a:lstStyle/>
                    <a:p>
                      <a:r>
                        <a:rPr lang="en-US" dirty="0"/>
                        <a:t>3.72%</a:t>
                      </a:r>
                    </a:p>
                  </a:txBody>
                  <a:tcPr/>
                </a:tc>
                <a:extLst>
                  <a:ext uri="{0D108BD9-81ED-4DB2-BD59-A6C34878D82A}">
                    <a16:rowId xmlns:a16="http://schemas.microsoft.com/office/drawing/2014/main" val="2328852722"/>
                  </a:ext>
                </a:extLst>
              </a:tr>
              <a:tr h="452045">
                <a:tc>
                  <a:txBody>
                    <a:bodyPr/>
                    <a:lstStyle/>
                    <a:p>
                      <a:r>
                        <a:rPr lang="en-US" dirty="0"/>
                        <a:t>2002</a:t>
                      </a:r>
                    </a:p>
                  </a:txBody>
                  <a:tcPr/>
                </a:tc>
                <a:tc>
                  <a:txBody>
                    <a:bodyPr/>
                    <a:lstStyle/>
                    <a:p>
                      <a:r>
                        <a:rPr lang="en-US" dirty="0"/>
                        <a:t>3.20%</a:t>
                      </a:r>
                    </a:p>
                  </a:txBody>
                  <a:tcPr/>
                </a:tc>
                <a:extLst>
                  <a:ext uri="{0D108BD9-81ED-4DB2-BD59-A6C34878D82A}">
                    <a16:rowId xmlns:a16="http://schemas.microsoft.com/office/drawing/2014/main" val="3964108985"/>
                  </a:ext>
                </a:extLst>
              </a:tr>
              <a:tr h="452045">
                <a:tc>
                  <a:txBody>
                    <a:bodyPr/>
                    <a:lstStyle/>
                    <a:p>
                      <a:r>
                        <a:rPr lang="en-US" dirty="0"/>
                        <a:t>2001</a:t>
                      </a:r>
                    </a:p>
                  </a:txBody>
                  <a:tcPr/>
                </a:tc>
                <a:tc>
                  <a:txBody>
                    <a:bodyPr/>
                    <a:lstStyle/>
                    <a:p>
                      <a:r>
                        <a:rPr lang="en-US" dirty="0"/>
                        <a:t>5.16%</a:t>
                      </a:r>
                    </a:p>
                  </a:txBody>
                  <a:tcPr/>
                </a:tc>
                <a:extLst>
                  <a:ext uri="{0D108BD9-81ED-4DB2-BD59-A6C34878D82A}">
                    <a16:rowId xmlns:a16="http://schemas.microsoft.com/office/drawing/2014/main" val="2719167654"/>
                  </a:ext>
                </a:extLst>
              </a:tr>
            </a:tbl>
          </a:graphicData>
        </a:graphic>
      </p:graphicFrame>
      <p:sp>
        <p:nvSpPr>
          <p:cNvPr id="4" name="Down Arrow 3"/>
          <p:cNvSpPr/>
          <p:nvPr/>
        </p:nvSpPr>
        <p:spPr>
          <a:xfrm rot="9117804">
            <a:off x="3613354" y="3583859"/>
            <a:ext cx="796413" cy="802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2814109" y="4549040"/>
            <a:ext cx="3008671" cy="1631200"/>
          </a:xfrm>
          <a:prstGeom prst="clou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00805" y="4936854"/>
            <a:ext cx="2035278" cy="954107"/>
          </a:xfrm>
          <a:prstGeom prst="rect">
            <a:avLst/>
          </a:prstGeom>
          <a:noFill/>
        </p:spPr>
        <p:txBody>
          <a:bodyPr wrap="square" rtlCol="0">
            <a:spAutoFit/>
          </a:bodyPr>
          <a:lstStyle/>
          <a:p>
            <a:r>
              <a:rPr lang="en-US" sz="2800" dirty="0"/>
              <a:t>Year of great depression</a:t>
            </a:r>
          </a:p>
        </p:txBody>
      </p:sp>
      <p:sp>
        <p:nvSpPr>
          <p:cNvPr id="7" name="TextBox 6"/>
          <p:cNvSpPr txBox="1"/>
          <p:nvPr/>
        </p:nvSpPr>
        <p:spPr>
          <a:xfrm>
            <a:off x="307852" y="6180240"/>
            <a:ext cx="5663828" cy="646331"/>
          </a:xfrm>
          <a:prstGeom prst="rect">
            <a:avLst/>
          </a:prstGeom>
          <a:noFill/>
        </p:spPr>
        <p:txBody>
          <a:bodyPr wrap="square" rtlCol="0">
            <a:spAutoFit/>
          </a:bodyPr>
          <a:lstStyle/>
          <a:p>
            <a:r>
              <a:rPr lang="en-US" dirty="0"/>
              <a:t>Source – </a:t>
            </a:r>
            <a:r>
              <a:rPr lang="en-US" b="1" dirty="0">
                <a:hlinkClick r:id="rId2"/>
              </a:rPr>
              <a:t>www.inflation.eu</a:t>
            </a:r>
            <a:r>
              <a:rPr lang="en-US" b="1" dirty="0"/>
              <a:t> | </a:t>
            </a:r>
            <a:r>
              <a:rPr lang="en-US" u="sng" dirty="0"/>
              <a:t>Ministry of </a:t>
            </a:r>
            <a:r>
              <a:rPr lang="en-US" u="sng" dirty="0" err="1"/>
              <a:t>Labour</a:t>
            </a:r>
            <a:r>
              <a:rPr lang="en-US" u="sng" dirty="0"/>
              <a:t> &amp; Employment , Govt. of India</a:t>
            </a:r>
          </a:p>
        </p:txBody>
      </p:sp>
      <p:sp>
        <p:nvSpPr>
          <p:cNvPr id="9" name="TextBox 8"/>
          <p:cNvSpPr txBox="1"/>
          <p:nvPr/>
        </p:nvSpPr>
        <p:spPr>
          <a:xfrm>
            <a:off x="6930267" y="173976"/>
            <a:ext cx="4734232" cy="2308324"/>
          </a:xfrm>
          <a:prstGeom prst="rect">
            <a:avLst/>
          </a:prstGeom>
          <a:noFill/>
        </p:spPr>
        <p:txBody>
          <a:bodyPr wrap="square" rtlCol="0">
            <a:spAutoFit/>
          </a:bodyPr>
          <a:lstStyle/>
          <a:p>
            <a:r>
              <a:rPr lang="en-US" sz="4800" dirty="0">
                <a:latin typeface="Bauhaus 93" panose="04030905020B02020C02" pitchFamily="82" charset="0"/>
              </a:rPr>
              <a:t>Annual Inflation – Year wise (CPI)</a:t>
            </a:r>
          </a:p>
        </p:txBody>
      </p:sp>
    </p:spTree>
    <p:extLst>
      <p:ext uri="{BB962C8B-B14F-4D97-AF65-F5344CB8AC3E}">
        <p14:creationId xmlns:p14="http://schemas.microsoft.com/office/powerpoint/2010/main" val="2671737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21039966">
            <a:off x="3502007" y="418596"/>
            <a:ext cx="5279964" cy="144655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rtlCol="0">
            <a:spAutoFit/>
          </a:bodyPr>
          <a:lstStyle/>
          <a:p>
            <a:r>
              <a:rPr lang="en-US" sz="8800" dirty="0"/>
              <a:t>Tug of War</a:t>
            </a:r>
          </a:p>
        </p:txBody>
      </p:sp>
    </p:spTree>
    <p:extLst>
      <p:ext uri="{BB962C8B-B14F-4D97-AF65-F5344CB8AC3E}">
        <p14:creationId xmlns:p14="http://schemas.microsoft.com/office/powerpoint/2010/main" val="701193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66916" y="1710813"/>
            <a:ext cx="9453716" cy="3785652"/>
          </a:xfrm>
          <a:prstGeom prst="rect">
            <a:avLst/>
          </a:prstGeom>
          <a:noFill/>
          <a:effectLst>
            <a:glow rad="63500">
              <a:schemeClr val="accent1">
                <a:satMod val="175000"/>
                <a:alpha val="40000"/>
              </a:schemeClr>
            </a:glow>
            <a:outerShdw blurRad="50800" dist="50800" dir="5400000" algn="ctr" rotWithShape="0">
              <a:srgbClr val="000000"/>
            </a:outerShdw>
          </a:effectLst>
        </p:spPr>
        <p:txBody>
          <a:bodyPr wrap="square" rtlCol="0">
            <a:spAutoFit/>
          </a:bodyPr>
          <a:lstStyle/>
          <a:p>
            <a:r>
              <a:rPr lang="en-US" sz="6000" dirty="0">
                <a:solidFill>
                  <a:schemeClr val="bg1"/>
                </a:solidFill>
              </a:rPr>
              <a:t>“Too less sugar means a bitter coffee, and too much sugar has health consequences “</a:t>
            </a:r>
          </a:p>
        </p:txBody>
      </p:sp>
    </p:spTree>
    <p:extLst>
      <p:ext uri="{BB962C8B-B14F-4D97-AF65-F5344CB8AC3E}">
        <p14:creationId xmlns:p14="http://schemas.microsoft.com/office/powerpoint/2010/main" val="1897281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47095" y="3841223"/>
            <a:ext cx="4719484" cy="2308324"/>
          </a:xfrm>
          <a:prstGeom prst="rect">
            <a:avLst/>
          </a:prstGeom>
          <a:solidFill>
            <a:schemeClr val="tx2">
              <a:lumMod val="40000"/>
              <a:lumOff val="60000"/>
            </a:schemeClr>
          </a:solidFill>
          <a:scene3d>
            <a:camera prst="isometricOffAxis1Right"/>
            <a:lightRig rig="threePt" dir="t"/>
          </a:scene3d>
        </p:spPr>
        <p:txBody>
          <a:bodyPr wrap="square" rtlCol="0">
            <a:spAutoFit/>
          </a:bodyPr>
          <a:lstStyle/>
          <a:p>
            <a:r>
              <a:rPr lang="en-US" sz="4800" dirty="0"/>
              <a:t>RBI likes to keep inflation under control</a:t>
            </a:r>
          </a:p>
        </p:txBody>
      </p:sp>
      <p:sp>
        <p:nvSpPr>
          <p:cNvPr id="4" name="TextBox 3"/>
          <p:cNvSpPr txBox="1"/>
          <p:nvPr/>
        </p:nvSpPr>
        <p:spPr>
          <a:xfrm>
            <a:off x="492364" y="814636"/>
            <a:ext cx="4923693" cy="2123658"/>
          </a:xfrm>
          <a:prstGeom prst="rect">
            <a:avLst/>
          </a:prstGeom>
          <a:solidFill>
            <a:schemeClr val="tx2">
              <a:lumMod val="40000"/>
              <a:lumOff val="60000"/>
            </a:schemeClr>
          </a:solidFill>
          <a:scene3d>
            <a:camera prst="isometricOffAxis2Left"/>
            <a:lightRig rig="threePt" dir="t"/>
          </a:scene3d>
        </p:spPr>
        <p:txBody>
          <a:bodyPr wrap="square" rtlCol="0">
            <a:spAutoFit/>
          </a:bodyPr>
          <a:lstStyle/>
          <a:p>
            <a:r>
              <a:rPr lang="en-US" sz="4400" dirty="0"/>
              <a:t>Govt. wants to keep economic growth </a:t>
            </a:r>
          </a:p>
          <a:p>
            <a:r>
              <a:rPr lang="en-US" sz="4400" dirty="0"/>
              <a:t>HIGH</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747" y="3385522"/>
            <a:ext cx="3083028" cy="320915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356" y="-35169"/>
            <a:ext cx="3397044" cy="3666651"/>
          </a:xfrm>
          <a:prstGeom prst="rect">
            <a:avLst/>
          </a:prstGeom>
        </p:spPr>
      </p:pic>
    </p:spTree>
    <p:extLst>
      <p:ext uri="{BB962C8B-B14F-4D97-AF65-F5344CB8AC3E}">
        <p14:creationId xmlns:p14="http://schemas.microsoft.com/office/powerpoint/2010/main" val="96035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569530271"/>
              </p:ext>
            </p:extLst>
          </p:nvPr>
        </p:nvGraphicFramePr>
        <p:xfrm>
          <a:off x="683290" y="820150"/>
          <a:ext cx="10832122"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7350411" y="6238817"/>
            <a:ext cx="2255361" cy="369332"/>
          </a:xfrm>
          <a:prstGeom prst="rect">
            <a:avLst/>
          </a:prstGeom>
        </p:spPr>
        <p:txBody>
          <a:bodyPr wrap="none">
            <a:spAutoFit/>
          </a:bodyPr>
          <a:lstStyle/>
          <a:p>
            <a:r>
              <a:rPr lang="en-US" b="1" dirty="0"/>
              <a:t>- Source : world bank </a:t>
            </a:r>
            <a:endParaRPr lang="en-US" dirty="0"/>
          </a:p>
        </p:txBody>
      </p:sp>
      <p:cxnSp>
        <p:nvCxnSpPr>
          <p:cNvPr id="8" name="Straight Connector 7"/>
          <p:cNvCxnSpPr/>
          <p:nvPr/>
        </p:nvCxnSpPr>
        <p:spPr>
          <a:xfrm>
            <a:off x="1065125" y="1235947"/>
            <a:ext cx="0" cy="42906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93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mitations.jpg"/>
          <p:cNvPicPr>
            <a:picLocks noChangeAspect="1"/>
          </p:cNvPicPr>
          <p:nvPr/>
        </p:nvPicPr>
        <p:blipFill>
          <a:blip r:embed="rId2"/>
          <a:stretch>
            <a:fillRect/>
          </a:stretch>
        </p:blipFill>
        <p:spPr>
          <a:xfrm>
            <a:off x="5634404" y="1526931"/>
            <a:ext cx="5300202" cy="4381500"/>
          </a:xfrm>
          <a:prstGeom prst="rect">
            <a:avLst/>
          </a:prstGeom>
        </p:spPr>
      </p:pic>
      <p:sp>
        <p:nvSpPr>
          <p:cNvPr id="3" name="Rectangle 2"/>
          <p:cNvSpPr/>
          <p:nvPr/>
        </p:nvSpPr>
        <p:spPr>
          <a:xfrm>
            <a:off x="172675" y="1828800"/>
            <a:ext cx="8661609" cy="1754326"/>
          </a:xfrm>
          <a:prstGeom prst="rect">
            <a:avLst/>
          </a:prstGeom>
          <a:noFill/>
        </p:spPr>
        <p:txBody>
          <a:bodyPr wrap="square" lIns="91440" tIns="45720" rIns="91440" bIns="45720">
            <a:spAutoFit/>
          </a:bodyPr>
          <a:lstStyle/>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Demi" pitchFamily="34" charset="0"/>
              </a:rPr>
              <a:t>LIMITATIONS / CHALLENGES</a:t>
            </a:r>
          </a:p>
        </p:txBody>
      </p:sp>
    </p:spTree>
    <p:extLst>
      <p:ext uri="{BB962C8B-B14F-4D97-AF65-F5344CB8AC3E}">
        <p14:creationId xmlns:p14="http://schemas.microsoft.com/office/powerpoint/2010/main" val="465929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blip>
          <a:srcRect/>
          <a:stretch>
            <a:fillRect l="-1000" r="-1000"/>
          </a:stretch>
        </a:blipFill>
        <a:effectLst/>
      </p:bgPr>
    </p:bg>
    <p:spTree>
      <p:nvGrpSpPr>
        <p:cNvPr id="1" name=""/>
        <p:cNvGrpSpPr/>
        <p:nvPr/>
      </p:nvGrpSpPr>
      <p:grpSpPr>
        <a:xfrm>
          <a:off x="0" y="0"/>
          <a:ext cx="0" cy="0"/>
          <a:chOff x="0" y="0"/>
          <a:chExt cx="0" cy="0"/>
        </a:xfrm>
      </p:grpSpPr>
      <p:sp>
        <p:nvSpPr>
          <p:cNvPr id="4" name="TextBox 3"/>
          <p:cNvSpPr txBox="1"/>
          <p:nvPr/>
        </p:nvSpPr>
        <p:spPr>
          <a:xfrm>
            <a:off x="4396154" y="1113693"/>
            <a:ext cx="6057900" cy="5262979"/>
          </a:xfrm>
          <a:prstGeom prst="rect">
            <a:avLst/>
          </a:prstGeom>
          <a:noFill/>
          <a:effectLst>
            <a:outerShdw blurRad="50800" dist="38100" dir="5400000" algn="t" rotWithShape="0">
              <a:prstClr val="black">
                <a:alpha val="40000"/>
              </a:prstClr>
            </a:outerShdw>
          </a:effectLst>
        </p:spPr>
        <p:txBody>
          <a:bodyPr wrap="square" rtlCol="0">
            <a:spAutoFit/>
          </a:bodyPr>
          <a:lstStyle/>
          <a:p>
            <a:pPr>
              <a:buFont typeface="Wingdings" pitchFamily="2" charset="2"/>
              <a:buChar char="Ø"/>
            </a:pPr>
            <a:r>
              <a:rPr lang="en-US" sz="2800" b="1" dirty="0">
                <a:effectLst/>
              </a:rPr>
              <a:t> Large non–monetized sector.</a:t>
            </a:r>
          </a:p>
          <a:p>
            <a:endParaRPr lang="en-US" sz="2800" b="1" dirty="0">
              <a:effectLst/>
            </a:endParaRPr>
          </a:p>
          <a:p>
            <a:pPr>
              <a:buFont typeface="Wingdings" pitchFamily="2" charset="2"/>
              <a:buChar char="Ø"/>
            </a:pPr>
            <a:r>
              <a:rPr lang="en-US" sz="2800" b="1" dirty="0">
                <a:effectLst/>
              </a:rPr>
              <a:t>Under-developed money market.</a:t>
            </a:r>
          </a:p>
          <a:p>
            <a:endParaRPr lang="en-US" sz="2800" b="1" dirty="0">
              <a:effectLst/>
            </a:endParaRPr>
          </a:p>
          <a:p>
            <a:pPr>
              <a:buFont typeface="Wingdings" pitchFamily="2" charset="2"/>
              <a:buChar char="Ø"/>
            </a:pPr>
            <a:r>
              <a:rPr lang="en-US" sz="2800" b="1" dirty="0">
                <a:effectLst/>
              </a:rPr>
              <a:t> Existence of black money.</a:t>
            </a:r>
          </a:p>
          <a:p>
            <a:endParaRPr lang="en-US" sz="2800" b="1" dirty="0">
              <a:effectLst/>
            </a:endParaRPr>
          </a:p>
          <a:p>
            <a:pPr>
              <a:buFont typeface="Wingdings" pitchFamily="2" charset="2"/>
              <a:buChar char="Ø"/>
            </a:pPr>
            <a:r>
              <a:rPr lang="en-US" sz="2800" b="1" dirty="0">
                <a:effectLst/>
              </a:rPr>
              <a:t> Influence of non-monetary factors.</a:t>
            </a:r>
          </a:p>
          <a:p>
            <a:pPr>
              <a:buFont typeface="Wingdings" pitchFamily="2" charset="2"/>
              <a:buChar char="Ø"/>
            </a:pPr>
            <a:endParaRPr lang="en-US" sz="2800" b="1" dirty="0">
              <a:effectLst/>
            </a:endParaRPr>
          </a:p>
          <a:p>
            <a:pPr>
              <a:buFont typeface="Wingdings" pitchFamily="2" charset="2"/>
              <a:buChar char="Ø"/>
            </a:pPr>
            <a:r>
              <a:rPr lang="en-US" sz="2800" b="1" dirty="0">
                <a:effectLst/>
              </a:rPr>
              <a:t> Conflicting objectives.</a:t>
            </a:r>
          </a:p>
          <a:p>
            <a:endParaRPr lang="en-US" sz="2800" b="1" dirty="0">
              <a:effectLst/>
            </a:endParaRPr>
          </a:p>
          <a:p>
            <a:pPr>
              <a:buFont typeface="Wingdings" pitchFamily="2" charset="2"/>
              <a:buChar char="Ø"/>
            </a:pPr>
            <a:r>
              <a:rPr lang="en-US" sz="2800" b="1" dirty="0">
                <a:effectLst/>
              </a:rPr>
              <a:t> Not proper implementation of   monetary policy</a:t>
            </a:r>
          </a:p>
        </p:txBody>
      </p:sp>
      <p:sp>
        <p:nvSpPr>
          <p:cNvPr id="2" name="Rectangle 1"/>
          <p:cNvSpPr/>
          <p:nvPr/>
        </p:nvSpPr>
        <p:spPr>
          <a:xfrm>
            <a:off x="526415" y="272534"/>
            <a:ext cx="8617585" cy="646331"/>
          </a:xfrm>
          <a:prstGeom prst="rect">
            <a:avLst/>
          </a:prstGeom>
        </p:spPr>
        <p:txBody>
          <a:bodyPr wrap="square">
            <a:spAutoFit/>
          </a:bodyPr>
          <a:lstStyle/>
          <a:p>
            <a:r>
              <a:rPr lang="en-US" sz="3600" b="1" dirty="0">
                <a:ln w="10541" cmpd="sng">
                  <a:solidFill>
                    <a:srgbClr val="7D7D7D">
                      <a:tint val="100000"/>
                      <a:shade val="100000"/>
                      <a:satMod val="110000"/>
                    </a:srgbClr>
                  </a:solidFill>
                  <a:prstDash val="solid"/>
                </a:ln>
                <a:solidFill>
                  <a:srgbClr val="0070C0"/>
                </a:solidFill>
                <a:latin typeface="Berlin Sans FB Demi" pitchFamily="34" charset="0"/>
              </a:rPr>
              <a:t>LIMITATIONS  OF MONETARY POLICY :</a:t>
            </a:r>
            <a:endParaRPr lang="en-US" sz="3600" dirty="0">
              <a:solidFill>
                <a:srgbClr val="0070C0"/>
              </a:solidFill>
            </a:endParaRPr>
          </a:p>
        </p:txBody>
      </p:sp>
    </p:spTree>
    <p:extLst>
      <p:ext uri="{BB962C8B-B14F-4D97-AF65-F5344CB8AC3E}">
        <p14:creationId xmlns:p14="http://schemas.microsoft.com/office/powerpoint/2010/main" val="75734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819151" y="238125"/>
            <a:ext cx="10184852" cy="923330"/>
          </a:xfrm>
          <a:prstGeom prst="rect">
            <a:avLst/>
          </a:prstGeom>
        </p:spPr>
        <p:txBody>
          <a:bodyPr wrap="square">
            <a:spAutoFit/>
          </a:bodyPr>
          <a:lstStyle/>
          <a:p>
            <a:r>
              <a:rPr lang="en-US" altLang="zh-CN" sz="5400" dirty="0">
                <a:solidFill>
                  <a:schemeClr val="accent1">
                    <a:lumMod val="50000"/>
                  </a:schemeClr>
                </a:solidFill>
                <a:effectLst>
                  <a:outerShdw blurRad="38100" dist="38100" dir="2700000" algn="tl">
                    <a:srgbClr val="000000">
                      <a:alpha val="43137"/>
                    </a:srgbClr>
                  </a:outerShdw>
                </a:effectLst>
                <a:latin typeface="Arial Rounded MT Bold" pitchFamily="34" charset="0"/>
              </a:rPr>
              <a:t>Importance of Monetary Policy</a:t>
            </a:r>
          </a:p>
        </p:txBody>
      </p:sp>
      <p:sp>
        <p:nvSpPr>
          <p:cNvPr id="5" name="Rectangle 4"/>
          <p:cNvSpPr/>
          <p:nvPr/>
        </p:nvSpPr>
        <p:spPr>
          <a:xfrm>
            <a:off x="323850" y="1837730"/>
            <a:ext cx="11553825" cy="4031873"/>
          </a:xfrm>
          <a:prstGeom prst="rect">
            <a:avLst/>
          </a:prstGeom>
        </p:spPr>
        <p:txBody>
          <a:bodyPr wrap="square">
            <a:spAutoFit/>
          </a:bodyPr>
          <a:lstStyle/>
          <a:p>
            <a:r>
              <a:rPr lang="en-US" sz="3200" dirty="0">
                <a:effectLst>
                  <a:outerShdw blurRad="38100" dist="38100" dir="2700000" algn="tl">
                    <a:srgbClr val="000000">
                      <a:alpha val="43137"/>
                    </a:srgbClr>
                  </a:outerShdw>
                </a:effectLst>
                <a:latin typeface="Arial" pitchFamily="34" charset="0"/>
                <a:cs typeface="Arial" pitchFamily="34" charset="0"/>
              </a:rPr>
              <a:t>Gross National Product (GNP) = C + I + G + X</a:t>
            </a: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r>
              <a:rPr lang="en-US" sz="2800" dirty="0">
                <a:latin typeface="Arial" pitchFamily="34" charset="0"/>
                <a:cs typeface="Arial" pitchFamily="34" charset="0"/>
              </a:rPr>
              <a:t>Where:	 C = Private Consumption expenditure</a:t>
            </a:r>
          </a:p>
          <a:p>
            <a:r>
              <a:rPr lang="en-US" sz="2800" dirty="0">
                <a:latin typeface="Arial" pitchFamily="34" charset="0"/>
                <a:cs typeface="Arial" pitchFamily="34" charset="0"/>
              </a:rPr>
              <a:t>             	  I = Private Investment Expenditure</a:t>
            </a:r>
          </a:p>
          <a:p>
            <a:r>
              <a:rPr lang="en-US" sz="2800" dirty="0">
                <a:latin typeface="Arial" pitchFamily="34" charset="0"/>
                <a:cs typeface="Arial" pitchFamily="34" charset="0"/>
              </a:rPr>
              <a:t>		 G = Government Expenditure</a:t>
            </a:r>
          </a:p>
          <a:p>
            <a:r>
              <a:rPr lang="en-US" sz="2800" dirty="0">
                <a:latin typeface="Arial" pitchFamily="34" charset="0"/>
                <a:cs typeface="Arial" pitchFamily="34" charset="0"/>
              </a:rPr>
              <a:t>		 X = Net Exports</a:t>
            </a:r>
          </a:p>
          <a:p>
            <a:endParaRPr lang="en-US" sz="2800" dirty="0">
              <a:latin typeface="Arial" pitchFamily="34" charset="0"/>
              <a:cs typeface="Arial" pitchFamily="34" charset="0"/>
            </a:endParaRPr>
          </a:p>
        </p:txBody>
      </p:sp>
    </p:spTree>
    <p:extLst>
      <p:ext uri="{BB962C8B-B14F-4D97-AF65-F5344CB8AC3E}">
        <p14:creationId xmlns:p14="http://schemas.microsoft.com/office/powerpoint/2010/main" val="4002361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60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69" y="643792"/>
            <a:ext cx="9952893" cy="4977423"/>
          </a:xfrm>
          <a:prstGeom prst="rect">
            <a:avLst/>
          </a:prstGeom>
        </p:spPr>
      </p:pic>
      <p:sp>
        <p:nvSpPr>
          <p:cNvPr id="4" name="Rectangle 3"/>
          <p:cNvSpPr/>
          <p:nvPr/>
        </p:nvSpPr>
        <p:spPr>
          <a:xfrm>
            <a:off x="3809350" y="2387042"/>
            <a:ext cx="4573304" cy="923330"/>
          </a:xfrm>
          <a:prstGeom prst="rect">
            <a:avLst/>
          </a:prstGeom>
          <a:noFill/>
        </p:spPr>
        <p:txBody>
          <a:bodyPr wrap="none" lIns="91440" tIns="45720" rIns="91440" bIns="45720">
            <a:spAutoFit/>
          </a:bodyPr>
          <a:lstStyle/>
          <a:p>
            <a:pPr algn="ctr"/>
            <a:r>
              <a:rPr lang="en-US" sz="5400" b="1" dirty="0">
                <a:ln w="0"/>
                <a:gradFill>
                  <a:gsLst>
                    <a:gs pos="21000">
                      <a:srgbClr val="53575C"/>
                    </a:gs>
                    <a:gs pos="88000">
                      <a:srgbClr val="C5C7CA"/>
                    </a:gs>
                  </a:gsLst>
                  <a:lin ang="5400000"/>
                </a:gradFill>
              </a:rPr>
              <a:t>THANK       YOU</a:t>
            </a:r>
            <a:endParaRPr lang="en-US" sz="5400" b="1"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166711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07" y="424962"/>
            <a:ext cx="9539655" cy="5512777"/>
          </a:xfrm>
          <a:prstGeom prst="rect">
            <a:avLst/>
          </a:prstGeom>
        </p:spPr>
      </p:pic>
      <p:sp>
        <p:nvSpPr>
          <p:cNvPr id="4" name="Rectangle 3"/>
          <p:cNvSpPr/>
          <p:nvPr/>
        </p:nvSpPr>
        <p:spPr>
          <a:xfrm>
            <a:off x="4639918" y="2659606"/>
            <a:ext cx="3316614" cy="923330"/>
          </a:xfrm>
          <a:prstGeom prst="rect">
            <a:avLst/>
          </a:prstGeom>
          <a:noFill/>
        </p:spPr>
        <p:txBody>
          <a:bodyPr wrap="none" lIns="91440" tIns="45720" rIns="91440" bIns="45720">
            <a:spAutoFit/>
          </a:bodyPr>
          <a:lstStyle/>
          <a:p>
            <a:pPr algn="ctr"/>
            <a:r>
              <a:rPr lang="en-US" sz="5400" b="1" cap="none" spc="0" dirty="0">
                <a:ln w="0"/>
                <a:gradFill>
                  <a:gsLst>
                    <a:gs pos="21000">
                      <a:srgbClr val="53575C"/>
                    </a:gs>
                    <a:gs pos="88000">
                      <a:srgbClr val="C5C7CA"/>
                    </a:gs>
                  </a:gsLst>
                  <a:lin ang="5400000"/>
                </a:gradFill>
                <a:effectLst/>
              </a:rPr>
              <a:t>QUERIES  ?</a:t>
            </a:r>
          </a:p>
        </p:txBody>
      </p:sp>
    </p:spTree>
    <p:extLst>
      <p:ext uri="{BB962C8B-B14F-4D97-AF65-F5344CB8AC3E}">
        <p14:creationId xmlns:p14="http://schemas.microsoft.com/office/powerpoint/2010/main" val="406893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828800" y="685800"/>
            <a:ext cx="8524834" cy="923330"/>
          </a:xfrm>
          <a:prstGeom prst="rect">
            <a:avLst/>
          </a:prstGeom>
          <a:noFill/>
          <a:effectLst>
            <a:outerShdw blurRad="76200" dist="12700" dir="2700000" sy="-23000" kx="-800400" algn="bl" rotWithShape="0">
              <a:prstClr val="black">
                <a:alpha val="20000"/>
              </a:prstClr>
            </a:outerShdw>
          </a:effectLst>
        </p:spPr>
        <p:txBody>
          <a:bodyPr wrap="none" lIns="91440" tIns="45720" rIns="91440" bIns="45720">
            <a:spAutoFit/>
          </a:bodyPr>
          <a:lstStyle/>
          <a:p>
            <a:pPr algn="ctr"/>
            <a:r>
              <a:rPr lang="en-US" sz="5400" b="1" kern="0" dirty="0">
                <a:ln w="10541" cmpd="sng">
                  <a:solidFill>
                    <a:srgbClr val="7D7D7D">
                      <a:tint val="100000"/>
                      <a:shade val="100000"/>
                      <a:satMod val="110000"/>
                    </a:srgbClr>
                  </a:solidFill>
                  <a:prstDash val="solid"/>
                </a:ln>
                <a:solidFill>
                  <a:schemeClr val="accent2">
                    <a:lumMod val="75000"/>
                  </a:schemeClr>
                </a:solidFill>
                <a:effectLst/>
              </a:rPr>
              <a:t>TYPES OF MONETARY POLICY</a:t>
            </a:r>
          </a:p>
        </p:txBody>
      </p:sp>
      <p:sp>
        <p:nvSpPr>
          <p:cNvPr id="5" name="Up Arrow 4"/>
          <p:cNvSpPr/>
          <p:nvPr/>
        </p:nvSpPr>
        <p:spPr>
          <a:xfrm>
            <a:off x="1190625" y="2362200"/>
            <a:ext cx="4419600" cy="4267200"/>
          </a:xfrm>
          <a:prstGeom prst="up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7" name="TextBox 6"/>
          <p:cNvSpPr txBox="1"/>
          <p:nvPr/>
        </p:nvSpPr>
        <p:spPr>
          <a:xfrm>
            <a:off x="2057400" y="3505201"/>
            <a:ext cx="2667000" cy="1200329"/>
          </a:xfrm>
          <a:prstGeom prst="rect">
            <a:avLst/>
          </a:prstGeom>
          <a:noFill/>
        </p:spPr>
        <p:txBody>
          <a:bodyPr wrap="square" rtlCol="0">
            <a:spAutoFit/>
          </a:bodyPr>
          <a:lstStyle/>
          <a:p>
            <a:pPr algn="ctr"/>
            <a:r>
              <a:rPr lang="en-US" sz="2400" kern="0" dirty="0">
                <a:solidFill>
                  <a:srgbClr val="800000"/>
                </a:solidFill>
                <a:latin typeface="Berlin Sans FB Demi" pitchFamily="34" charset="0"/>
              </a:rPr>
              <a:t>EXPANSIONARY </a:t>
            </a:r>
            <a:br>
              <a:rPr lang="en-US" sz="2400" kern="0" dirty="0">
                <a:solidFill>
                  <a:srgbClr val="800000"/>
                </a:solidFill>
                <a:latin typeface="Berlin Sans FB Demi" pitchFamily="34" charset="0"/>
              </a:rPr>
            </a:br>
            <a:r>
              <a:rPr lang="en-US" sz="2400" kern="0" dirty="0">
                <a:solidFill>
                  <a:srgbClr val="800000"/>
                </a:solidFill>
                <a:latin typeface="Berlin Sans FB Demi" pitchFamily="34" charset="0"/>
              </a:rPr>
              <a:t> MONETARY  POLICY</a:t>
            </a:r>
          </a:p>
        </p:txBody>
      </p:sp>
      <p:sp>
        <p:nvSpPr>
          <p:cNvPr id="8" name="Down Arrow 7"/>
          <p:cNvSpPr/>
          <p:nvPr/>
        </p:nvSpPr>
        <p:spPr>
          <a:xfrm>
            <a:off x="6496050" y="2362200"/>
            <a:ext cx="4419600" cy="426720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9" name="TextBox 8"/>
          <p:cNvSpPr txBox="1"/>
          <p:nvPr/>
        </p:nvSpPr>
        <p:spPr>
          <a:xfrm>
            <a:off x="7391400" y="4572000"/>
            <a:ext cx="2667000" cy="1107996"/>
          </a:xfrm>
          <a:prstGeom prst="rect">
            <a:avLst/>
          </a:prstGeom>
          <a:noFill/>
        </p:spPr>
        <p:txBody>
          <a:bodyPr wrap="square" rtlCol="0">
            <a:spAutoFit/>
          </a:bodyPr>
          <a:lstStyle/>
          <a:p>
            <a:pPr algn="ctr"/>
            <a:r>
              <a:rPr lang="en-US" sz="2200" kern="0" dirty="0">
                <a:solidFill>
                  <a:srgbClr val="800000"/>
                </a:solidFill>
                <a:latin typeface="Berlin Sans FB Demi" pitchFamily="34" charset="0"/>
              </a:rPr>
              <a:t>CONTRACTIONARY </a:t>
            </a:r>
            <a:br>
              <a:rPr lang="en-US" sz="2200" kern="0" dirty="0">
                <a:solidFill>
                  <a:srgbClr val="800000"/>
                </a:solidFill>
                <a:latin typeface="Berlin Sans FB Demi" pitchFamily="34" charset="0"/>
              </a:rPr>
            </a:br>
            <a:r>
              <a:rPr lang="en-US" sz="2200" kern="0" dirty="0">
                <a:solidFill>
                  <a:srgbClr val="800000"/>
                </a:solidFill>
                <a:latin typeface="Berlin Sans FB Demi" pitchFamily="34" charset="0"/>
              </a:rPr>
              <a:t>MONETARY </a:t>
            </a:r>
            <a:br>
              <a:rPr lang="en-US" sz="2200" kern="0" dirty="0">
                <a:solidFill>
                  <a:srgbClr val="800000"/>
                </a:solidFill>
                <a:latin typeface="Berlin Sans FB Demi" pitchFamily="34" charset="0"/>
              </a:rPr>
            </a:br>
            <a:r>
              <a:rPr lang="en-US" sz="2200" kern="0" dirty="0">
                <a:solidFill>
                  <a:srgbClr val="800000"/>
                </a:solidFill>
                <a:latin typeface="Berlin Sans FB Demi" pitchFamily="34" charset="0"/>
              </a:rPr>
              <a:t>POLICY</a:t>
            </a:r>
          </a:p>
        </p:txBody>
      </p:sp>
    </p:spTree>
    <p:extLst>
      <p:ext uri="{BB962C8B-B14F-4D97-AF65-F5344CB8AC3E}">
        <p14:creationId xmlns:p14="http://schemas.microsoft.com/office/powerpoint/2010/main" val="254378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blip>
          <a:srcRect/>
          <a:stretch>
            <a:fillRect t="-16000" b="-16000"/>
          </a:stretch>
        </a:blipFill>
        <a:effectLst/>
      </p:bgPr>
    </p:bg>
    <p:spTree>
      <p:nvGrpSpPr>
        <p:cNvPr id="1" name=""/>
        <p:cNvGrpSpPr/>
        <p:nvPr/>
      </p:nvGrpSpPr>
      <p:grpSpPr>
        <a:xfrm>
          <a:off x="0" y="0"/>
          <a:ext cx="0" cy="0"/>
          <a:chOff x="0" y="0"/>
          <a:chExt cx="0" cy="0"/>
        </a:xfrm>
      </p:grpSpPr>
      <p:sp>
        <p:nvSpPr>
          <p:cNvPr id="2" name="Rectangle 1"/>
          <p:cNvSpPr/>
          <p:nvPr/>
        </p:nvSpPr>
        <p:spPr>
          <a:xfrm>
            <a:off x="1447800" y="129793"/>
            <a:ext cx="9677400" cy="769441"/>
          </a:xfrm>
          <a:prstGeom prst="rect">
            <a:avLst/>
          </a:prstGeom>
          <a:noFill/>
          <a:effectLst/>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kern="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EXPANSIONARY MONETARY POLICY</a:t>
            </a:r>
          </a:p>
        </p:txBody>
      </p:sp>
      <p:sp>
        <p:nvSpPr>
          <p:cNvPr id="5" name="TextBox 4"/>
          <p:cNvSpPr txBox="1"/>
          <p:nvPr/>
        </p:nvSpPr>
        <p:spPr>
          <a:xfrm>
            <a:off x="1400908" y="1675892"/>
            <a:ext cx="9877425" cy="224676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 </a:t>
            </a:r>
            <a:r>
              <a:rPr lang="en-US" sz="2800" b="1" dirty="0"/>
              <a:t>tends to encourage growth by expanding the money supply</a:t>
            </a:r>
          </a:p>
          <a:p>
            <a:endParaRPr lang="en-US" sz="1000" b="1" kern="0" dirty="0">
              <a:solidFill>
                <a:sysClr val="windowText" lastClr="000000"/>
              </a:solidFill>
            </a:endParaRPr>
          </a:p>
          <a:p>
            <a:pPr>
              <a:buFont typeface="Wingdings" pitchFamily="2" charset="2"/>
              <a:buChar char="Ø"/>
            </a:pPr>
            <a:r>
              <a:rPr lang="en-US" sz="2800" b="1" kern="0" dirty="0">
                <a:solidFill>
                  <a:sysClr val="windowText" lastClr="000000"/>
                </a:solidFill>
              </a:rPr>
              <a:t>   Appropriate when economy is in recession.</a:t>
            </a:r>
          </a:p>
          <a:p>
            <a:r>
              <a:rPr lang="en-US" sz="2800" b="1" kern="0" dirty="0">
                <a:solidFill>
                  <a:sysClr val="windowText" lastClr="000000"/>
                </a:solidFill>
              </a:rPr>
              <a:t>           </a:t>
            </a:r>
          </a:p>
          <a:p>
            <a:endParaRPr lang="en-US" sz="2800" b="1" kern="0" dirty="0">
              <a:solidFill>
                <a:sysClr val="windowText" lastClr="000000"/>
              </a:solidFill>
            </a:endParaRPr>
          </a:p>
          <a:p>
            <a:r>
              <a:rPr lang="en-US" kern="0" dirty="0">
                <a:solidFill>
                  <a:sysClr val="windowText" lastClr="000000"/>
                </a:solidFill>
              </a:rPr>
              <a:t> </a:t>
            </a:r>
          </a:p>
        </p:txBody>
      </p:sp>
      <p:sp>
        <p:nvSpPr>
          <p:cNvPr id="7" name="Right Arrow 6"/>
          <p:cNvSpPr/>
          <p:nvPr/>
        </p:nvSpPr>
        <p:spPr>
          <a:xfrm>
            <a:off x="1552575" y="3962407"/>
            <a:ext cx="9144000" cy="236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8" name="TextBox 7"/>
          <p:cNvSpPr txBox="1"/>
          <p:nvPr/>
        </p:nvSpPr>
        <p:spPr>
          <a:xfrm>
            <a:off x="1524000" y="4572008"/>
            <a:ext cx="990600" cy="1015663"/>
          </a:xfrm>
          <a:prstGeom prst="rect">
            <a:avLst/>
          </a:prstGeom>
          <a:noFill/>
        </p:spPr>
        <p:txBody>
          <a:bodyPr wrap="square" rtlCol="0">
            <a:spAutoFit/>
          </a:bodyPr>
          <a:lstStyle/>
          <a:p>
            <a:r>
              <a:rPr lang="en-US" sz="2000" b="1" kern="0" dirty="0">
                <a:solidFill>
                  <a:sysClr val="windowText" lastClr="000000"/>
                </a:solidFill>
              </a:rPr>
              <a:t>Money </a:t>
            </a:r>
          </a:p>
          <a:p>
            <a:r>
              <a:rPr lang="en-US" sz="2000" b="1" kern="0" dirty="0">
                <a:solidFill>
                  <a:sysClr val="windowText" lastClr="000000"/>
                </a:solidFill>
              </a:rPr>
              <a:t>Supply</a:t>
            </a:r>
          </a:p>
          <a:p>
            <a:r>
              <a:rPr lang="en-US" sz="2000" b="1" kern="0" dirty="0">
                <a:solidFill>
                  <a:sysClr val="windowText" lastClr="000000"/>
                </a:solidFill>
              </a:rPr>
              <a:t> rise</a:t>
            </a:r>
          </a:p>
        </p:txBody>
      </p:sp>
      <p:sp>
        <p:nvSpPr>
          <p:cNvPr id="9" name="Curved Down Arrow 8"/>
          <p:cNvSpPr/>
          <p:nvPr/>
        </p:nvSpPr>
        <p:spPr>
          <a:xfrm>
            <a:off x="3200400" y="39624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10" name="TextBox 9"/>
          <p:cNvSpPr txBox="1"/>
          <p:nvPr/>
        </p:nvSpPr>
        <p:spPr>
          <a:xfrm>
            <a:off x="2667000" y="4648208"/>
            <a:ext cx="1066800" cy="1015663"/>
          </a:xfrm>
          <a:prstGeom prst="rect">
            <a:avLst/>
          </a:prstGeom>
          <a:noFill/>
        </p:spPr>
        <p:txBody>
          <a:bodyPr wrap="square" rtlCol="0">
            <a:spAutoFit/>
          </a:bodyPr>
          <a:lstStyle/>
          <a:p>
            <a:r>
              <a:rPr lang="en-US" sz="2000" b="1" kern="0" dirty="0">
                <a:solidFill>
                  <a:sysClr val="windowText" lastClr="000000"/>
                </a:solidFill>
              </a:rPr>
              <a:t>Interest</a:t>
            </a:r>
            <a:br>
              <a:rPr lang="en-US" sz="2000" b="1" kern="0" dirty="0">
                <a:solidFill>
                  <a:sysClr val="windowText" lastClr="000000"/>
                </a:solidFill>
              </a:rPr>
            </a:br>
            <a:r>
              <a:rPr lang="en-US" sz="2000" b="1" kern="0" dirty="0">
                <a:solidFill>
                  <a:sysClr val="windowText" lastClr="000000"/>
                </a:solidFill>
              </a:rPr>
              <a:t>rate decline</a:t>
            </a:r>
          </a:p>
        </p:txBody>
      </p:sp>
      <p:sp>
        <p:nvSpPr>
          <p:cNvPr id="11" name="TextBox 10"/>
          <p:cNvSpPr txBox="1"/>
          <p:nvPr/>
        </p:nvSpPr>
        <p:spPr>
          <a:xfrm>
            <a:off x="3810000" y="4648208"/>
            <a:ext cx="1524000" cy="1015663"/>
          </a:xfrm>
          <a:prstGeom prst="rect">
            <a:avLst/>
          </a:prstGeom>
          <a:noFill/>
        </p:spPr>
        <p:txBody>
          <a:bodyPr wrap="square" rtlCol="0">
            <a:spAutoFit/>
          </a:bodyPr>
          <a:lstStyle/>
          <a:p>
            <a:r>
              <a:rPr lang="en-US" sz="2000" b="1" kern="0" dirty="0">
                <a:solidFill>
                  <a:sysClr val="windowText" lastClr="000000"/>
                </a:solidFill>
              </a:rPr>
              <a:t>Investment</a:t>
            </a:r>
            <a:br>
              <a:rPr lang="en-US" sz="2000" b="1" kern="0" dirty="0">
                <a:solidFill>
                  <a:sysClr val="windowText" lastClr="000000"/>
                </a:solidFill>
              </a:rPr>
            </a:br>
            <a:r>
              <a:rPr lang="en-US" sz="2000" b="1" kern="0" dirty="0">
                <a:solidFill>
                  <a:sysClr val="windowText" lastClr="000000"/>
                </a:solidFill>
              </a:rPr>
              <a:t>level </a:t>
            </a:r>
            <a:br>
              <a:rPr lang="en-US" sz="2000" b="1" kern="0" dirty="0">
                <a:solidFill>
                  <a:sysClr val="windowText" lastClr="000000"/>
                </a:solidFill>
              </a:rPr>
            </a:br>
            <a:r>
              <a:rPr lang="en-US" sz="2000" b="1" kern="0" dirty="0">
                <a:solidFill>
                  <a:sysClr val="windowText" lastClr="000000"/>
                </a:solidFill>
              </a:rPr>
              <a:t>rise</a:t>
            </a:r>
          </a:p>
        </p:txBody>
      </p:sp>
      <p:sp>
        <p:nvSpPr>
          <p:cNvPr id="12" name="TextBox 11"/>
          <p:cNvSpPr txBox="1"/>
          <p:nvPr/>
        </p:nvSpPr>
        <p:spPr>
          <a:xfrm>
            <a:off x="5181600" y="4648208"/>
            <a:ext cx="1295400" cy="1015663"/>
          </a:xfrm>
          <a:prstGeom prst="rect">
            <a:avLst/>
          </a:prstGeom>
          <a:noFill/>
        </p:spPr>
        <p:txBody>
          <a:bodyPr wrap="square" rtlCol="0">
            <a:spAutoFit/>
          </a:bodyPr>
          <a:lstStyle/>
          <a:p>
            <a:r>
              <a:rPr lang="en-US" sz="2000" b="1" kern="0" dirty="0">
                <a:solidFill>
                  <a:sysClr val="windowText" lastClr="000000"/>
                </a:solidFill>
              </a:rPr>
              <a:t>Aggregate </a:t>
            </a:r>
            <a:br>
              <a:rPr lang="en-US" sz="2000" b="1" kern="0" dirty="0">
                <a:solidFill>
                  <a:sysClr val="windowText" lastClr="000000"/>
                </a:solidFill>
              </a:rPr>
            </a:br>
            <a:r>
              <a:rPr lang="en-US" sz="2000" b="1" kern="0" dirty="0">
                <a:solidFill>
                  <a:sysClr val="windowText" lastClr="000000"/>
                </a:solidFill>
              </a:rPr>
              <a:t>demand </a:t>
            </a:r>
            <a:br>
              <a:rPr lang="en-US" sz="2000" b="1" kern="0" dirty="0">
                <a:solidFill>
                  <a:sysClr val="windowText" lastClr="000000"/>
                </a:solidFill>
              </a:rPr>
            </a:br>
            <a:r>
              <a:rPr lang="en-US" sz="2000" b="1" kern="0" dirty="0">
                <a:solidFill>
                  <a:sysClr val="windowText" lastClr="000000"/>
                </a:solidFill>
              </a:rPr>
              <a:t>rise</a:t>
            </a:r>
          </a:p>
        </p:txBody>
      </p:sp>
      <p:sp>
        <p:nvSpPr>
          <p:cNvPr id="13" name="TextBox 12"/>
          <p:cNvSpPr txBox="1"/>
          <p:nvPr/>
        </p:nvSpPr>
        <p:spPr>
          <a:xfrm>
            <a:off x="6477000" y="4648208"/>
            <a:ext cx="1066800" cy="1015663"/>
          </a:xfrm>
          <a:prstGeom prst="rect">
            <a:avLst/>
          </a:prstGeom>
          <a:noFill/>
        </p:spPr>
        <p:txBody>
          <a:bodyPr wrap="square" rtlCol="0">
            <a:spAutoFit/>
          </a:bodyPr>
          <a:lstStyle/>
          <a:p>
            <a:r>
              <a:rPr lang="en-US" sz="2000" b="1" kern="0" dirty="0">
                <a:solidFill>
                  <a:sysClr val="windowText" lastClr="000000"/>
                </a:solidFill>
              </a:rPr>
              <a:t>Real</a:t>
            </a:r>
            <a:br>
              <a:rPr lang="en-US" sz="2000" b="1" kern="0" dirty="0">
                <a:solidFill>
                  <a:sysClr val="windowText" lastClr="000000"/>
                </a:solidFill>
              </a:rPr>
            </a:br>
            <a:r>
              <a:rPr lang="en-US" sz="2000" b="1" kern="0" dirty="0">
                <a:solidFill>
                  <a:sysClr val="windowText" lastClr="000000"/>
                </a:solidFill>
              </a:rPr>
              <a:t>GDP</a:t>
            </a:r>
            <a:br>
              <a:rPr lang="en-US" sz="2000" b="1" kern="0" dirty="0">
                <a:solidFill>
                  <a:sysClr val="windowText" lastClr="000000"/>
                </a:solidFill>
              </a:rPr>
            </a:br>
            <a:r>
              <a:rPr lang="en-US" sz="2000" b="1" kern="0" dirty="0">
                <a:solidFill>
                  <a:sysClr val="windowText" lastClr="000000"/>
                </a:solidFill>
              </a:rPr>
              <a:t>rise</a:t>
            </a:r>
          </a:p>
        </p:txBody>
      </p:sp>
      <p:sp>
        <p:nvSpPr>
          <p:cNvPr id="14" name="TextBox 13"/>
          <p:cNvSpPr txBox="1"/>
          <p:nvPr/>
        </p:nvSpPr>
        <p:spPr>
          <a:xfrm>
            <a:off x="7162800" y="4648208"/>
            <a:ext cx="1371600" cy="1015663"/>
          </a:xfrm>
          <a:prstGeom prst="rect">
            <a:avLst/>
          </a:prstGeom>
          <a:noFill/>
        </p:spPr>
        <p:txBody>
          <a:bodyPr wrap="square" rtlCol="0">
            <a:spAutoFit/>
          </a:bodyPr>
          <a:lstStyle/>
          <a:p>
            <a:r>
              <a:rPr lang="en-US" sz="2000" b="1" kern="0" dirty="0" err="1">
                <a:solidFill>
                  <a:sysClr val="windowText" lastClr="000000"/>
                </a:solidFill>
              </a:rPr>
              <a:t>Unemploy-ment</a:t>
            </a:r>
            <a:br>
              <a:rPr lang="en-US" sz="2000" b="1" kern="0" dirty="0">
                <a:solidFill>
                  <a:sysClr val="windowText" lastClr="000000"/>
                </a:solidFill>
              </a:rPr>
            </a:br>
            <a:r>
              <a:rPr lang="en-US" sz="2000" b="1" kern="0" dirty="0">
                <a:solidFill>
                  <a:sysClr val="windowText" lastClr="000000"/>
                </a:solidFill>
              </a:rPr>
              <a:t>decline</a:t>
            </a:r>
          </a:p>
        </p:txBody>
      </p:sp>
      <p:sp>
        <p:nvSpPr>
          <p:cNvPr id="15" name="TextBox 14"/>
          <p:cNvSpPr txBox="1"/>
          <p:nvPr/>
        </p:nvSpPr>
        <p:spPr>
          <a:xfrm>
            <a:off x="8610600" y="4724407"/>
            <a:ext cx="762000" cy="707886"/>
          </a:xfrm>
          <a:prstGeom prst="rect">
            <a:avLst/>
          </a:prstGeom>
          <a:noFill/>
        </p:spPr>
        <p:txBody>
          <a:bodyPr wrap="square" rtlCol="0">
            <a:spAutoFit/>
          </a:bodyPr>
          <a:lstStyle/>
          <a:p>
            <a:r>
              <a:rPr lang="en-US" sz="2000" b="1" kern="0" dirty="0">
                <a:solidFill>
                  <a:sysClr val="windowText" lastClr="000000"/>
                </a:solidFill>
              </a:rPr>
              <a:t>Price </a:t>
            </a:r>
            <a:br>
              <a:rPr lang="en-US" sz="2000" b="1" kern="0" dirty="0">
                <a:solidFill>
                  <a:sysClr val="windowText" lastClr="000000"/>
                </a:solidFill>
              </a:rPr>
            </a:br>
            <a:r>
              <a:rPr lang="en-US" sz="2000" b="1" kern="0" dirty="0">
                <a:solidFill>
                  <a:sysClr val="windowText" lastClr="000000"/>
                </a:solidFill>
              </a:rPr>
              <a:t>rise</a:t>
            </a:r>
          </a:p>
        </p:txBody>
      </p:sp>
      <p:sp>
        <p:nvSpPr>
          <p:cNvPr id="16" name="TextBox 15"/>
          <p:cNvSpPr txBox="1"/>
          <p:nvPr/>
        </p:nvSpPr>
        <p:spPr>
          <a:xfrm>
            <a:off x="9525000" y="4800607"/>
            <a:ext cx="1143000" cy="707886"/>
          </a:xfrm>
          <a:prstGeom prst="rect">
            <a:avLst/>
          </a:prstGeom>
          <a:noFill/>
        </p:spPr>
        <p:txBody>
          <a:bodyPr wrap="square" rtlCol="0">
            <a:spAutoFit/>
          </a:bodyPr>
          <a:lstStyle/>
          <a:p>
            <a:r>
              <a:rPr lang="en-US" sz="2000" b="1" kern="0" dirty="0">
                <a:solidFill>
                  <a:sysClr val="windowText" lastClr="000000"/>
                </a:solidFill>
              </a:rPr>
              <a:t>Inflation</a:t>
            </a:r>
            <a:br>
              <a:rPr lang="en-US" sz="2000" b="1" kern="0" dirty="0">
                <a:solidFill>
                  <a:sysClr val="windowText" lastClr="000000"/>
                </a:solidFill>
              </a:rPr>
            </a:br>
            <a:r>
              <a:rPr lang="en-US" sz="2000" b="1" kern="0" dirty="0">
                <a:solidFill>
                  <a:sysClr val="windowText" lastClr="000000"/>
                </a:solidFill>
              </a:rPr>
              <a:t>rise</a:t>
            </a:r>
          </a:p>
        </p:txBody>
      </p:sp>
      <p:sp>
        <p:nvSpPr>
          <p:cNvPr id="18" name="Curved Down Arrow 17"/>
          <p:cNvSpPr/>
          <p:nvPr/>
        </p:nvSpPr>
        <p:spPr>
          <a:xfrm>
            <a:off x="1981200" y="38862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19" name="Curved Down Arrow 18"/>
          <p:cNvSpPr/>
          <p:nvPr/>
        </p:nvSpPr>
        <p:spPr>
          <a:xfrm>
            <a:off x="4572000" y="39624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20" name="Curved Down Arrow 19"/>
          <p:cNvSpPr/>
          <p:nvPr/>
        </p:nvSpPr>
        <p:spPr>
          <a:xfrm>
            <a:off x="5791200" y="39624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21" name="Curved Down Arrow 20"/>
          <p:cNvSpPr/>
          <p:nvPr/>
        </p:nvSpPr>
        <p:spPr>
          <a:xfrm>
            <a:off x="7010400" y="39624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22" name="Curved Down Arrow 21"/>
          <p:cNvSpPr/>
          <p:nvPr/>
        </p:nvSpPr>
        <p:spPr>
          <a:xfrm>
            <a:off x="8077200" y="39624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
        <p:nvSpPr>
          <p:cNvPr id="23" name="Curved Down Arrow 22"/>
          <p:cNvSpPr/>
          <p:nvPr/>
        </p:nvSpPr>
        <p:spPr>
          <a:xfrm>
            <a:off x="9144000" y="3657607"/>
            <a:ext cx="990600" cy="533400"/>
          </a:xfrm>
          <a:prstGeom prst="curvedDownArrow">
            <a:avLst/>
          </a:prstGeom>
          <a:ln>
            <a:solidFill>
              <a:schemeClr val="accent4">
                <a:lumMod val="75000"/>
              </a:schemeClr>
            </a:solidFill>
          </a:ln>
          <a:effectLst>
            <a:outerShdw blurRad="76200" dir="18900000" sy="23000" kx="-1200000" algn="bl" rotWithShape="0">
              <a:prstClr val="black">
                <a:alpha val="2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kern="0">
              <a:solidFill>
                <a:schemeClr val="tx1"/>
              </a:solidFill>
            </a:endParaRPr>
          </a:p>
        </p:txBody>
      </p:sp>
    </p:spTree>
    <p:extLst>
      <p:ext uri="{BB962C8B-B14F-4D97-AF65-F5344CB8AC3E}">
        <p14:creationId xmlns:p14="http://schemas.microsoft.com/office/powerpoint/2010/main" val="89412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l="-21000" r="-21000"/>
          </a:stretch>
        </a:blipFill>
        <a:effectLst/>
      </p:bgPr>
    </p:bg>
    <p:spTree>
      <p:nvGrpSpPr>
        <p:cNvPr id="1" name=""/>
        <p:cNvGrpSpPr/>
        <p:nvPr/>
      </p:nvGrpSpPr>
      <p:grpSpPr>
        <a:xfrm>
          <a:off x="0" y="0"/>
          <a:ext cx="0" cy="0"/>
          <a:chOff x="0" y="0"/>
          <a:chExt cx="0" cy="0"/>
        </a:xfrm>
      </p:grpSpPr>
      <p:sp>
        <p:nvSpPr>
          <p:cNvPr id="2" name="Rectangle 1"/>
          <p:cNvSpPr/>
          <p:nvPr/>
        </p:nvSpPr>
        <p:spPr>
          <a:xfrm>
            <a:off x="1524000" y="191869"/>
            <a:ext cx="8839200" cy="677108"/>
          </a:xfrm>
          <a:prstGeom prst="rect">
            <a:avLst/>
          </a:prstGeom>
          <a:noFill/>
          <a:effectLst/>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800" b="1" kern="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CONTRACTIONARY MONETARY POLICY</a:t>
            </a:r>
          </a:p>
        </p:txBody>
      </p:sp>
      <p:sp>
        <p:nvSpPr>
          <p:cNvPr id="5" name="TextBox 4"/>
          <p:cNvSpPr txBox="1"/>
          <p:nvPr/>
        </p:nvSpPr>
        <p:spPr>
          <a:xfrm>
            <a:off x="566737" y="1494591"/>
            <a:ext cx="11058525" cy="1200329"/>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t> tends to curb inflation by contracting/reducing the money supply</a:t>
            </a:r>
          </a:p>
          <a:p>
            <a:endParaRPr lang="en-US" sz="1600" b="1" kern="0" dirty="0">
              <a:solidFill>
                <a:sysClr val="windowText" lastClr="000000"/>
              </a:solidFill>
            </a:endParaRPr>
          </a:p>
          <a:p>
            <a:pPr>
              <a:buFont typeface="Wingdings" pitchFamily="2" charset="2"/>
              <a:buChar char="Ø"/>
            </a:pPr>
            <a:r>
              <a:rPr lang="en-US" sz="2800" b="1" kern="0" dirty="0">
                <a:solidFill>
                  <a:sysClr val="windowText" lastClr="000000"/>
                </a:solidFill>
              </a:rPr>
              <a:t>    Appropriate when economy is in expansion.</a:t>
            </a:r>
          </a:p>
        </p:txBody>
      </p:sp>
      <p:sp>
        <p:nvSpPr>
          <p:cNvPr id="6" name="Right Arrow 5"/>
          <p:cNvSpPr/>
          <p:nvPr/>
        </p:nvSpPr>
        <p:spPr>
          <a:xfrm>
            <a:off x="1524000" y="3842243"/>
            <a:ext cx="9144000" cy="2362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7" name="TextBox 6"/>
          <p:cNvSpPr txBox="1"/>
          <p:nvPr/>
        </p:nvSpPr>
        <p:spPr>
          <a:xfrm>
            <a:off x="1524000" y="4604243"/>
            <a:ext cx="990600" cy="923330"/>
          </a:xfrm>
          <a:prstGeom prst="rect">
            <a:avLst/>
          </a:prstGeom>
          <a:noFill/>
        </p:spPr>
        <p:txBody>
          <a:bodyPr wrap="square" rtlCol="0">
            <a:spAutoFit/>
          </a:bodyPr>
          <a:lstStyle/>
          <a:p>
            <a:r>
              <a:rPr lang="en-US" b="1" kern="0" dirty="0">
                <a:solidFill>
                  <a:sysClr val="windowText" lastClr="000000"/>
                </a:solidFill>
              </a:rPr>
              <a:t>Money </a:t>
            </a:r>
            <a:br>
              <a:rPr lang="en-US" b="1" kern="0" dirty="0">
                <a:solidFill>
                  <a:sysClr val="windowText" lastClr="000000"/>
                </a:solidFill>
              </a:rPr>
            </a:br>
            <a:r>
              <a:rPr lang="en-US" b="1" kern="0" dirty="0">
                <a:solidFill>
                  <a:sysClr val="windowText" lastClr="000000"/>
                </a:solidFill>
              </a:rPr>
              <a:t>supply </a:t>
            </a:r>
            <a:br>
              <a:rPr lang="en-US" b="1" kern="0" dirty="0">
                <a:solidFill>
                  <a:sysClr val="windowText" lastClr="000000"/>
                </a:solidFill>
              </a:rPr>
            </a:br>
            <a:r>
              <a:rPr lang="en-US" b="1" kern="0" dirty="0">
                <a:solidFill>
                  <a:sysClr val="windowText" lastClr="000000"/>
                </a:solidFill>
              </a:rPr>
              <a:t>decline</a:t>
            </a:r>
          </a:p>
        </p:txBody>
      </p:sp>
      <p:sp>
        <p:nvSpPr>
          <p:cNvPr id="8" name="TextBox 7"/>
          <p:cNvSpPr txBox="1"/>
          <p:nvPr/>
        </p:nvSpPr>
        <p:spPr>
          <a:xfrm>
            <a:off x="2667000" y="4604243"/>
            <a:ext cx="990600" cy="923330"/>
          </a:xfrm>
          <a:prstGeom prst="rect">
            <a:avLst/>
          </a:prstGeom>
          <a:noFill/>
        </p:spPr>
        <p:txBody>
          <a:bodyPr wrap="square" rtlCol="0">
            <a:spAutoFit/>
          </a:bodyPr>
          <a:lstStyle/>
          <a:p>
            <a:r>
              <a:rPr lang="en-US" b="1" kern="0" dirty="0">
                <a:solidFill>
                  <a:sysClr val="windowText" lastClr="000000"/>
                </a:solidFill>
              </a:rPr>
              <a:t>Interest </a:t>
            </a:r>
            <a:br>
              <a:rPr lang="en-US" b="1" kern="0" dirty="0">
                <a:solidFill>
                  <a:sysClr val="windowText" lastClr="000000"/>
                </a:solidFill>
              </a:rPr>
            </a:br>
            <a:r>
              <a:rPr lang="en-US" b="1" kern="0" dirty="0">
                <a:solidFill>
                  <a:sysClr val="windowText" lastClr="000000"/>
                </a:solidFill>
              </a:rPr>
              <a:t>rate </a:t>
            </a:r>
            <a:br>
              <a:rPr lang="en-US" b="1" kern="0" dirty="0">
                <a:solidFill>
                  <a:sysClr val="windowText" lastClr="000000"/>
                </a:solidFill>
              </a:rPr>
            </a:br>
            <a:r>
              <a:rPr lang="en-US" b="1" kern="0" dirty="0">
                <a:solidFill>
                  <a:sysClr val="windowText" lastClr="000000"/>
                </a:solidFill>
              </a:rPr>
              <a:t>rise</a:t>
            </a:r>
          </a:p>
        </p:txBody>
      </p:sp>
      <p:sp>
        <p:nvSpPr>
          <p:cNvPr id="9" name="TextBox 8"/>
          <p:cNvSpPr txBox="1"/>
          <p:nvPr/>
        </p:nvSpPr>
        <p:spPr>
          <a:xfrm>
            <a:off x="3657600" y="4604243"/>
            <a:ext cx="1371600" cy="923330"/>
          </a:xfrm>
          <a:prstGeom prst="rect">
            <a:avLst/>
          </a:prstGeom>
          <a:noFill/>
        </p:spPr>
        <p:txBody>
          <a:bodyPr wrap="square" rtlCol="0">
            <a:spAutoFit/>
          </a:bodyPr>
          <a:lstStyle/>
          <a:p>
            <a:r>
              <a:rPr lang="en-US" b="1" kern="0" dirty="0">
                <a:solidFill>
                  <a:sysClr val="windowText" lastClr="000000"/>
                </a:solidFill>
              </a:rPr>
              <a:t>Investment </a:t>
            </a:r>
            <a:br>
              <a:rPr lang="en-US" b="1" kern="0" dirty="0">
                <a:solidFill>
                  <a:sysClr val="windowText" lastClr="000000"/>
                </a:solidFill>
              </a:rPr>
            </a:br>
            <a:r>
              <a:rPr lang="en-US" b="1" kern="0" dirty="0">
                <a:solidFill>
                  <a:sysClr val="windowText" lastClr="000000"/>
                </a:solidFill>
              </a:rPr>
              <a:t>level</a:t>
            </a:r>
            <a:br>
              <a:rPr lang="en-US" b="1" kern="0" dirty="0">
                <a:solidFill>
                  <a:sysClr val="windowText" lastClr="000000"/>
                </a:solidFill>
              </a:rPr>
            </a:br>
            <a:r>
              <a:rPr lang="en-US" b="1" kern="0" dirty="0">
                <a:solidFill>
                  <a:sysClr val="windowText" lastClr="000000"/>
                </a:solidFill>
              </a:rPr>
              <a:t>decline</a:t>
            </a:r>
          </a:p>
        </p:txBody>
      </p:sp>
      <p:sp>
        <p:nvSpPr>
          <p:cNvPr id="10" name="TextBox 9"/>
          <p:cNvSpPr txBox="1"/>
          <p:nvPr/>
        </p:nvSpPr>
        <p:spPr>
          <a:xfrm>
            <a:off x="4953000" y="4604243"/>
            <a:ext cx="1295400" cy="923330"/>
          </a:xfrm>
          <a:prstGeom prst="rect">
            <a:avLst/>
          </a:prstGeom>
          <a:noFill/>
        </p:spPr>
        <p:txBody>
          <a:bodyPr wrap="square" rtlCol="0">
            <a:spAutoFit/>
          </a:bodyPr>
          <a:lstStyle/>
          <a:p>
            <a:r>
              <a:rPr lang="en-US" b="1" kern="0" dirty="0">
                <a:solidFill>
                  <a:sysClr val="windowText" lastClr="000000"/>
                </a:solidFill>
              </a:rPr>
              <a:t>Aggregate</a:t>
            </a:r>
            <a:br>
              <a:rPr lang="en-US" b="1" kern="0" dirty="0">
                <a:solidFill>
                  <a:sysClr val="windowText" lastClr="000000"/>
                </a:solidFill>
              </a:rPr>
            </a:br>
            <a:r>
              <a:rPr lang="en-US" b="1" kern="0" dirty="0">
                <a:solidFill>
                  <a:sysClr val="windowText" lastClr="000000"/>
                </a:solidFill>
              </a:rPr>
              <a:t>demand </a:t>
            </a:r>
            <a:br>
              <a:rPr lang="en-US" b="1" kern="0" dirty="0">
                <a:solidFill>
                  <a:sysClr val="windowText" lastClr="000000"/>
                </a:solidFill>
              </a:rPr>
            </a:br>
            <a:r>
              <a:rPr lang="en-US" b="1" kern="0" dirty="0">
                <a:solidFill>
                  <a:sysClr val="windowText" lastClr="000000"/>
                </a:solidFill>
              </a:rPr>
              <a:t>decline</a:t>
            </a:r>
          </a:p>
        </p:txBody>
      </p:sp>
      <p:sp>
        <p:nvSpPr>
          <p:cNvPr id="11" name="TextBox 10"/>
          <p:cNvSpPr txBox="1"/>
          <p:nvPr/>
        </p:nvSpPr>
        <p:spPr>
          <a:xfrm>
            <a:off x="6096000" y="4604243"/>
            <a:ext cx="914400" cy="923330"/>
          </a:xfrm>
          <a:prstGeom prst="rect">
            <a:avLst/>
          </a:prstGeom>
          <a:noFill/>
        </p:spPr>
        <p:txBody>
          <a:bodyPr wrap="square" rtlCol="0">
            <a:spAutoFit/>
          </a:bodyPr>
          <a:lstStyle/>
          <a:p>
            <a:r>
              <a:rPr lang="en-US" b="1" kern="0" dirty="0">
                <a:solidFill>
                  <a:sysClr val="windowText" lastClr="000000"/>
                </a:solidFill>
              </a:rPr>
              <a:t>Real </a:t>
            </a:r>
            <a:br>
              <a:rPr lang="en-US" b="1" kern="0" dirty="0">
                <a:solidFill>
                  <a:sysClr val="windowText" lastClr="000000"/>
                </a:solidFill>
              </a:rPr>
            </a:br>
            <a:r>
              <a:rPr lang="en-US" b="1" kern="0" dirty="0">
                <a:solidFill>
                  <a:sysClr val="windowText" lastClr="000000"/>
                </a:solidFill>
              </a:rPr>
              <a:t>GDP</a:t>
            </a:r>
          </a:p>
          <a:p>
            <a:r>
              <a:rPr lang="en-US" b="1" kern="0" dirty="0">
                <a:solidFill>
                  <a:sysClr val="windowText" lastClr="000000"/>
                </a:solidFill>
              </a:rPr>
              <a:t>decline</a:t>
            </a:r>
          </a:p>
        </p:txBody>
      </p:sp>
      <p:sp>
        <p:nvSpPr>
          <p:cNvPr id="12" name="TextBox 11"/>
          <p:cNvSpPr txBox="1"/>
          <p:nvPr/>
        </p:nvSpPr>
        <p:spPr>
          <a:xfrm>
            <a:off x="7010400" y="4604243"/>
            <a:ext cx="1295400" cy="923330"/>
          </a:xfrm>
          <a:prstGeom prst="rect">
            <a:avLst/>
          </a:prstGeom>
          <a:noFill/>
        </p:spPr>
        <p:txBody>
          <a:bodyPr wrap="square" rtlCol="0">
            <a:spAutoFit/>
          </a:bodyPr>
          <a:lstStyle/>
          <a:p>
            <a:r>
              <a:rPr lang="en-US" b="1" kern="0" dirty="0" err="1">
                <a:solidFill>
                  <a:sysClr val="windowText" lastClr="000000"/>
                </a:solidFill>
              </a:rPr>
              <a:t>Unemploy</a:t>
            </a:r>
            <a:r>
              <a:rPr lang="en-US" b="1" kern="0" dirty="0">
                <a:solidFill>
                  <a:sysClr val="windowText" lastClr="000000"/>
                </a:solidFill>
              </a:rPr>
              <a:t>-</a:t>
            </a:r>
          </a:p>
          <a:p>
            <a:r>
              <a:rPr lang="en-US" b="1" kern="0" dirty="0" err="1">
                <a:solidFill>
                  <a:sysClr val="windowText" lastClr="000000"/>
                </a:solidFill>
              </a:rPr>
              <a:t>ment</a:t>
            </a:r>
            <a:br>
              <a:rPr lang="en-US" b="1" kern="0" dirty="0">
                <a:solidFill>
                  <a:sysClr val="windowText" lastClr="000000"/>
                </a:solidFill>
              </a:rPr>
            </a:br>
            <a:r>
              <a:rPr lang="en-US" b="1" kern="0" dirty="0">
                <a:solidFill>
                  <a:sysClr val="windowText" lastClr="000000"/>
                </a:solidFill>
              </a:rPr>
              <a:t>rise</a:t>
            </a:r>
          </a:p>
        </p:txBody>
      </p:sp>
      <p:sp>
        <p:nvSpPr>
          <p:cNvPr id="13" name="TextBox 12"/>
          <p:cNvSpPr txBox="1"/>
          <p:nvPr/>
        </p:nvSpPr>
        <p:spPr>
          <a:xfrm>
            <a:off x="8305800" y="4604244"/>
            <a:ext cx="1066800" cy="646331"/>
          </a:xfrm>
          <a:prstGeom prst="rect">
            <a:avLst/>
          </a:prstGeom>
          <a:noFill/>
        </p:spPr>
        <p:txBody>
          <a:bodyPr wrap="square" rtlCol="0">
            <a:spAutoFit/>
          </a:bodyPr>
          <a:lstStyle/>
          <a:p>
            <a:r>
              <a:rPr lang="en-US" b="1" kern="0" dirty="0">
                <a:solidFill>
                  <a:sysClr val="windowText" lastClr="000000"/>
                </a:solidFill>
              </a:rPr>
              <a:t>Price </a:t>
            </a:r>
            <a:br>
              <a:rPr lang="en-US" b="1" kern="0" dirty="0">
                <a:solidFill>
                  <a:sysClr val="windowText" lastClr="000000"/>
                </a:solidFill>
              </a:rPr>
            </a:br>
            <a:r>
              <a:rPr lang="en-US" b="1" kern="0" dirty="0">
                <a:solidFill>
                  <a:sysClr val="windowText" lastClr="000000"/>
                </a:solidFill>
              </a:rPr>
              <a:t>decline</a:t>
            </a:r>
          </a:p>
        </p:txBody>
      </p:sp>
      <p:sp>
        <p:nvSpPr>
          <p:cNvPr id="14" name="TextBox 13"/>
          <p:cNvSpPr txBox="1"/>
          <p:nvPr/>
        </p:nvSpPr>
        <p:spPr>
          <a:xfrm>
            <a:off x="9144000" y="4604244"/>
            <a:ext cx="1143000" cy="646331"/>
          </a:xfrm>
          <a:prstGeom prst="rect">
            <a:avLst/>
          </a:prstGeom>
          <a:noFill/>
        </p:spPr>
        <p:txBody>
          <a:bodyPr wrap="square" rtlCol="0">
            <a:spAutoFit/>
          </a:bodyPr>
          <a:lstStyle/>
          <a:p>
            <a:r>
              <a:rPr lang="en-US" b="1" kern="0" dirty="0">
                <a:solidFill>
                  <a:sysClr val="windowText" lastClr="000000"/>
                </a:solidFill>
              </a:rPr>
              <a:t>Inflation</a:t>
            </a:r>
            <a:br>
              <a:rPr lang="en-US" b="1" kern="0" dirty="0">
                <a:solidFill>
                  <a:sysClr val="windowText" lastClr="000000"/>
                </a:solidFill>
              </a:rPr>
            </a:br>
            <a:r>
              <a:rPr lang="en-US" b="1" kern="0" dirty="0">
                <a:solidFill>
                  <a:sysClr val="windowText" lastClr="000000"/>
                </a:solidFill>
              </a:rPr>
              <a:t>decline</a:t>
            </a:r>
          </a:p>
        </p:txBody>
      </p:sp>
      <p:sp>
        <p:nvSpPr>
          <p:cNvPr id="15" name="Curved Down Arrow 14"/>
          <p:cNvSpPr/>
          <p:nvPr/>
        </p:nvSpPr>
        <p:spPr>
          <a:xfrm>
            <a:off x="3124200" y="36898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6" name="Curved Down Arrow 15"/>
          <p:cNvSpPr/>
          <p:nvPr/>
        </p:nvSpPr>
        <p:spPr>
          <a:xfrm>
            <a:off x="2057400" y="36898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7" name="Curved Down Arrow 16"/>
          <p:cNvSpPr/>
          <p:nvPr/>
        </p:nvSpPr>
        <p:spPr>
          <a:xfrm>
            <a:off x="4267200" y="36898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8" name="Curved Down Arrow 17"/>
          <p:cNvSpPr/>
          <p:nvPr/>
        </p:nvSpPr>
        <p:spPr>
          <a:xfrm>
            <a:off x="5486400" y="36898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19" name="Curved Down Arrow 18"/>
          <p:cNvSpPr/>
          <p:nvPr/>
        </p:nvSpPr>
        <p:spPr>
          <a:xfrm>
            <a:off x="6629400" y="36136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20" name="Curved Down Arrow 19"/>
          <p:cNvSpPr/>
          <p:nvPr/>
        </p:nvSpPr>
        <p:spPr>
          <a:xfrm>
            <a:off x="7696200" y="3613643"/>
            <a:ext cx="838200" cy="6096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
        <p:nvSpPr>
          <p:cNvPr id="21" name="Curved Down Arrow 20"/>
          <p:cNvSpPr/>
          <p:nvPr/>
        </p:nvSpPr>
        <p:spPr>
          <a:xfrm>
            <a:off x="8915400" y="3537443"/>
            <a:ext cx="1295400" cy="685800"/>
          </a:xfrm>
          <a:prstGeom prst="curved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chemeClr val="tx1"/>
              </a:solidFill>
            </a:endParaRPr>
          </a:p>
        </p:txBody>
      </p:sp>
    </p:spTree>
    <p:extLst>
      <p:ext uri="{BB962C8B-B14F-4D97-AF65-F5344CB8AC3E}">
        <p14:creationId xmlns:p14="http://schemas.microsoft.com/office/powerpoint/2010/main" val="277499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8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 y="2932"/>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rot="20387593">
            <a:off x="8725207" y="4387160"/>
            <a:ext cx="1673352" cy="13165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lnSpcReduction="10000"/>
          </a:bodyPr>
          <a:lstStyle/>
          <a:p>
            <a:pPr marL="0" indent="0" algn="ctr">
              <a:buNone/>
            </a:pPr>
            <a:r>
              <a:rPr lang="en-US" sz="2400" dirty="0">
                <a:latin typeface="HelveticaNeueLT Pro 45 Lt" pitchFamily="34" charset="0"/>
              </a:rPr>
              <a:t>Stability in foreign exchange market</a:t>
            </a:r>
          </a:p>
        </p:txBody>
      </p:sp>
      <p:sp>
        <p:nvSpPr>
          <p:cNvPr id="8" name="Content Placeholder 2"/>
          <p:cNvSpPr txBox="1">
            <a:spLocks/>
          </p:cNvSpPr>
          <p:nvPr/>
        </p:nvSpPr>
        <p:spPr>
          <a:xfrm>
            <a:off x="1276027" y="1565440"/>
            <a:ext cx="2088232"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latin typeface="HelveticaNeueLT Pro 45 Lt" pitchFamily="34" charset="0"/>
              </a:rPr>
              <a:t>Price stability</a:t>
            </a:r>
          </a:p>
        </p:txBody>
      </p:sp>
      <p:sp>
        <p:nvSpPr>
          <p:cNvPr id="9" name="Content Placeholder 2"/>
          <p:cNvSpPr txBox="1">
            <a:spLocks/>
          </p:cNvSpPr>
          <p:nvPr/>
        </p:nvSpPr>
        <p:spPr>
          <a:xfrm rot="21280127">
            <a:off x="4814389" y="2139523"/>
            <a:ext cx="2088232"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HelveticaNeueLT Pro 45 Lt" pitchFamily="34" charset="0"/>
              </a:rPr>
              <a:t>High employment</a:t>
            </a:r>
          </a:p>
        </p:txBody>
      </p:sp>
      <p:sp>
        <p:nvSpPr>
          <p:cNvPr id="10" name="Content Placeholder 2"/>
          <p:cNvSpPr txBox="1">
            <a:spLocks/>
          </p:cNvSpPr>
          <p:nvPr/>
        </p:nvSpPr>
        <p:spPr>
          <a:xfrm rot="352468">
            <a:off x="7986528" y="1317277"/>
            <a:ext cx="2088232"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HelveticaNeueLT Pro 45 Lt" pitchFamily="34" charset="0"/>
              </a:rPr>
              <a:t>Economic growth</a:t>
            </a:r>
          </a:p>
        </p:txBody>
      </p:sp>
      <p:sp>
        <p:nvSpPr>
          <p:cNvPr id="11" name="Content Placeholder 2"/>
          <p:cNvSpPr txBox="1">
            <a:spLocks/>
          </p:cNvSpPr>
          <p:nvPr/>
        </p:nvSpPr>
        <p:spPr>
          <a:xfrm rot="585053">
            <a:off x="1417333" y="4513747"/>
            <a:ext cx="2088232" cy="12886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HelveticaNeueLT Pro 45 Lt" pitchFamily="34" charset="0"/>
              </a:rPr>
              <a:t>Neutrality of money</a:t>
            </a:r>
          </a:p>
        </p:txBody>
      </p:sp>
      <p:sp>
        <p:nvSpPr>
          <p:cNvPr id="12" name="Content Placeholder 2"/>
          <p:cNvSpPr txBox="1">
            <a:spLocks/>
          </p:cNvSpPr>
          <p:nvPr/>
        </p:nvSpPr>
        <p:spPr>
          <a:xfrm rot="308356">
            <a:off x="4961595" y="5019994"/>
            <a:ext cx="2088232" cy="792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latin typeface="HelveticaNeueLT Pro 45 Lt" pitchFamily="34" charset="0"/>
              </a:rPr>
              <a:t>Interest rate stability</a:t>
            </a:r>
          </a:p>
        </p:txBody>
      </p:sp>
    </p:spTree>
    <p:extLst>
      <p:ext uri="{BB962C8B-B14F-4D97-AF65-F5344CB8AC3E}">
        <p14:creationId xmlns:p14="http://schemas.microsoft.com/office/powerpoint/2010/main" val="160011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25000" r="-25000"/>
          </a:stretch>
        </a:blipFill>
        <a:effectLst/>
      </p:bgPr>
    </p:bg>
    <p:spTree>
      <p:nvGrpSpPr>
        <p:cNvPr id="1" name=""/>
        <p:cNvGrpSpPr/>
        <p:nvPr/>
      </p:nvGrpSpPr>
      <p:grpSpPr>
        <a:xfrm>
          <a:off x="0" y="0"/>
          <a:ext cx="0" cy="0"/>
          <a:chOff x="0" y="0"/>
          <a:chExt cx="0" cy="0"/>
        </a:xfrm>
      </p:grpSpPr>
      <p:sp>
        <p:nvSpPr>
          <p:cNvPr id="3" name="Rectangle 2"/>
          <p:cNvSpPr/>
          <p:nvPr/>
        </p:nvSpPr>
        <p:spPr>
          <a:xfrm>
            <a:off x="1095274" y="344270"/>
            <a:ext cx="10470382" cy="707886"/>
          </a:xfrm>
          <a:prstGeom prst="rect">
            <a:avLst/>
          </a:prstGeom>
          <a:noFill/>
        </p:spPr>
        <p:txBody>
          <a:bodyPr wrap="square" lIns="91440" tIns="45720" rIns="91440" bIns="45720">
            <a:spAutoFit/>
          </a:bodyPr>
          <a:lstStyle/>
          <a:p>
            <a:pPr algn="ctr"/>
            <a:r>
              <a:rPr lang="en-US" sz="4000" b="1" kern="0" dirty="0">
                <a:ln w="17780" cmpd="sng">
                  <a:noFill/>
                  <a:prstDash val="solid"/>
                  <a:miter lim="800000"/>
                </a:ln>
                <a:effectLst>
                  <a:outerShdw blurRad="50800" algn="tl" rotWithShape="0">
                    <a:srgbClr val="000000"/>
                  </a:outerShdw>
                </a:effectLst>
              </a:rPr>
              <a:t>INSTRUMENTS/TOOLS OF MONETARY POLICY</a:t>
            </a:r>
          </a:p>
        </p:txBody>
      </p:sp>
      <p:pic>
        <p:nvPicPr>
          <p:cNvPr id="1028" name="Picture 4" descr="C:\Program Files\Microsoft Office\MEDIA\CAGCAT10\j0195812.wmf"/>
          <p:cNvPicPr>
            <a:picLocks noChangeAspect="1" noChangeArrowheads="1"/>
          </p:cNvPicPr>
          <p:nvPr/>
        </p:nvPicPr>
        <p:blipFill>
          <a:blip r:embed="rId3"/>
          <a:srcRect/>
          <a:stretch>
            <a:fillRect/>
          </a:stretch>
        </p:blipFill>
        <p:spPr bwMode="auto">
          <a:xfrm>
            <a:off x="4800600" y="3657601"/>
            <a:ext cx="2743200" cy="2822425"/>
          </a:xfrm>
          <a:prstGeom prst="rect">
            <a:avLst/>
          </a:prstGeom>
          <a:noFill/>
        </p:spPr>
      </p:pic>
      <p:sp>
        <p:nvSpPr>
          <p:cNvPr id="7" name="Oval Callout 6"/>
          <p:cNvSpPr/>
          <p:nvPr/>
        </p:nvSpPr>
        <p:spPr>
          <a:xfrm>
            <a:off x="6934200" y="1371600"/>
            <a:ext cx="3733800" cy="2514600"/>
          </a:xfrm>
          <a:prstGeom prst="wedgeEllipseCallout">
            <a:avLst>
              <a:gd name="adj1" fmla="val -56086"/>
              <a:gd name="adj2" fmla="val 63529"/>
            </a:avLst>
          </a:prstGeom>
          <a:solidFill>
            <a:srgbClr val="00B0F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8" name="TextBox 7"/>
          <p:cNvSpPr txBox="1"/>
          <p:nvPr/>
        </p:nvSpPr>
        <p:spPr>
          <a:xfrm>
            <a:off x="7391400" y="1981200"/>
            <a:ext cx="3124200" cy="1569660"/>
          </a:xfrm>
          <a:prstGeom prst="rect">
            <a:avLst/>
          </a:prstGeom>
          <a:noFill/>
        </p:spPr>
        <p:txBody>
          <a:bodyPr wrap="square" rtlCol="0">
            <a:spAutoFit/>
          </a:bodyPr>
          <a:lstStyle/>
          <a:p>
            <a:r>
              <a:rPr lang="en-US" sz="2400" b="1" kern="0" dirty="0">
                <a:solidFill>
                  <a:sysClr val="windowText" lastClr="000000"/>
                </a:solidFill>
                <a:effectLst>
                  <a:outerShdw blurRad="50800" dist="38100" algn="l" rotWithShape="0">
                    <a:prstClr val="black">
                      <a:alpha val="40000"/>
                    </a:prstClr>
                  </a:outerShdw>
                </a:effectLst>
              </a:rPr>
              <a:t>QUANTITATIVE OR</a:t>
            </a:r>
            <a:br>
              <a:rPr lang="en-US" sz="2400" b="1" kern="0" dirty="0">
                <a:solidFill>
                  <a:sysClr val="windowText" lastClr="000000"/>
                </a:solidFill>
                <a:effectLst>
                  <a:outerShdw blurRad="50800" dist="38100" algn="l" rotWithShape="0">
                    <a:prstClr val="black">
                      <a:alpha val="40000"/>
                    </a:prstClr>
                  </a:outerShdw>
                </a:effectLst>
              </a:rPr>
            </a:br>
            <a:r>
              <a:rPr lang="en-US" sz="2400" b="1" kern="0" dirty="0">
                <a:solidFill>
                  <a:sysClr val="windowText" lastClr="000000"/>
                </a:solidFill>
                <a:effectLst>
                  <a:outerShdw blurRad="50800" dist="38100" algn="l" rotWithShape="0">
                    <a:prstClr val="black">
                      <a:alpha val="40000"/>
                    </a:prstClr>
                  </a:outerShdw>
                </a:effectLst>
              </a:rPr>
              <a:t>GENERAL CREDIT CONTROL</a:t>
            </a:r>
            <a:br>
              <a:rPr lang="en-US" sz="2400" b="1" kern="0" dirty="0">
                <a:solidFill>
                  <a:sysClr val="windowText" lastClr="000000"/>
                </a:solidFill>
                <a:effectLst>
                  <a:outerShdw blurRad="50800" dist="38100" algn="l" rotWithShape="0">
                    <a:prstClr val="black">
                      <a:alpha val="40000"/>
                    </a:prstClr>
                  </a:outerShdw>
                </a:effectLst>
              </a:rPr>
            </a:br>
            <a:r>
              <a:rPr lang="en-US" sz="2400" b="1" kern="0" dirty="0">
                <a:solidFill>
                  <a:sysClr val="windowText" lastClr="000000"/>
                </a:solidFill>
                <a:effectLst>
                  <a:outerShdw blurRad="50800" dist="38100" algn="l" rotWithShape="0">
                    <a:prstClr val="black">
                      <a:alpha val="40000"/>
                    </a:prstClr>
                  </a:outerShdw>
                </a:effectLst>
              </a:rPr>
              <a:t>TECHNIQUES</a:t>
            </a:r>
          </a:p>
        </p:txBody>
      </p:sp>
      <p:sp>
        <p:nvSpPr>
          <p:cNvPr id="10" name="Oval Callout 9"/>
          <p:cNvSpPr/>
          <p:nvPr/>
        </p:nvSpPr>
        <p:spPr>
          <a:xfrm flipH="1">
            <a:off x="1524000" y="1371600"/>
            <a:ext cx="3429000" cy="2514600"/>
          </a:xfrm>
          <a:prstGeom prst="wedgeEllipseCallout">
            <a:avLst>
              <a:gd name="adj1" fmla="val -56086"/>
              <a:gd name="adj2" fmla="val 63529"/>
            </a:avLst>
          </a:prstGeom>
          <a:solidFill>
            <a:srgbClr val="00B0F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13" name="TextBox 12"/>
          <p:cNvSpPr txBox="1"/>
          <p:nvPr/>
        </p:nvSpPr>
        <p:spPr>
          <a:xfrm>
            <a:off x="1981200" y="1981200"/>
            <a:ext cx="2971800" cy="1569660"/>
          </a:xfrm>
          <a:prstGeom prst="rect">
            <a:avLst/>
          </a:prstGeom>
          <a:noFill/>
        </p:spPr>
        <p:txBody>
          <a:bodyPr wrap="square" rtlCol="0">
            <a:spAutoFit/>
          </a:bodyPr>
          <a:lstStyle/>
          <a:p>
            <a:r>
              <a:rPr lang="en-US" sz="2400" b="1" kern="0" dirty="0">
                <a:solidFill>
                  <a:sysClr val="windowText" lastClr="000000"/>
                </a:solidFill>
                <a:effectLst>
                  <a:outerShdw blurRad="50800" dist="38100" dir="2700000" algn="tl" rotWithShape="0">
                    <a:prstClr val="black">
                      <a:alpha val="40000"/>
                    </a:prstClr>
                  </a:outerShdw>
                </a:effectLst>
              </a:rPr>
              <a:t>QUALITATIVE OR</a:t>
            </a:r>
            <a:br>
              <a:rPr lang="en-US" sz="2400" b="1" kern="0" dirty="0">
                <a:solidFill>
                  <a:sysClr val="windowText" lastClr="000000"/>
                </a:solidFill>
                <a:effectLst>
                  <a:outerShdw blurRad="50800" dist="38100" dir="2700000" algn="tl" rotWithShape="0">
                    <a:prstClr val="black">
                      <a:alpha val="40000"/>
                    </a:prstClr>
                  </a:outerShdw>
                </a:effectLst>
              </a:rPr>
            </a:br>
            <a:r>
              <a:rPr lang="en-US" sz="2400" b="1" kern="0" dirty="0">
                <a:solidFill>
                  <a:sysClr val="windowText" lastClr="000000"/>
                </a:solidFill>
                <a:effectLst>
                  <a:outerShdw blurRad="50800" dist="38100" dir="2700000" algn="tl" rotWithShape="0">
                    <a:prstClr val="black">
                      <a:alpha val="40000"/>
                    </a:prstClr>
                  </a:outerShdw>
                </a:effectLst>
              </a:rPr>
              <a:t>SELECTIVE CREDIT CONTROL </a:t>
            </a:r>
            <a:br>
              <a:rPr lang="en-US" sz="2400" b="1" kern="0" dirty="0">
                <a:solidFill>
                  <a:sysClr val="windowText" lastClr="000000"/>
                </a:solidFill>
                <a:effectLst>
                  <a:outerShdw blurRad="50800" dist="38100" dir="2700000" algn="tl" rotWithShape="0">
                    <a:prstClr val="black">
                      <a:alpha val="40000"/>
                    </a:prstClr>
                  </a:outerShdw>
                </a:effectLst>
              </a:rPr>
            </a:br>
            <a:r>
              <a:rPr lang="en-US" sz="2400" b="1" kern="0" dirty="0">
                <a:solidFill>
                  <a:sysClr val="windowText" lastClr="000000"/>
                </a:solidFill>
                <a:effectLst>
                  <a:outerShdw blurRad="50800" dist="38100" dir="2700000" algn="tl" rotWithShape="0">
                    <a:prstClr val="black">
                      <a:alpha val="40000"/>
                    </a:prstClr>
                  </a:outerShdw>
                </a:effectLst>
              </a:rPr>
              <a:t>TECHNIQUES</a:t>
            </a:r>
          </a:p>
        </p:txBody>
      </p:sp>
    </p:spTree>
    <p:extLst>
      <p:ext uri="{BB962C8B-B14F-4D97-AF65-F5344CB8AC3E}">
        <p14:creationId xmlns:p14="http://schemas.microsoft.com/office/powerpoint/2010/main" val="98940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2990</TotalTime>
  <Words>743</Words>
  <Application>Microsoft Office PowerPoint</Application>
  <PresentationFormat>Widescreen</PresentationFormat>
  <Paragraphs>228</Paragraphs>
  <Slides>32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宋体</vt:lpstr>
      <vt:lpstr>Arial</vt:lpstr>
      <vt:lpstr>Arial Rounded MT Bold</vt:lpstr>
      <vt:lpstr>Bauhaus 93</vt:lpstr>
      <vt:lpstr>Berlin Sans FB Demi</vt:lpstr>
      <vt:lpstr>Broadway</vt:lpstr>
      <vt:lpstr>Calibri</vt:lpstr>
      <vt:lpstr>HelveticaNeueLT Pro 45 Lt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dc:creator>
  <cp:lastModifiedBy>MJ</cp:lastModifiedBy>
  <cp:revision>131</cp:revision>
  <dcterms:created xsi:type="dcterms:W3CDTF">2016-03-04T09:38:10Z</dcterms:created>
  <dcterms:modified xsi:type="dcterms:W3CDTF">2017-04-22T14:16:20Z</dcterms:modified>
</cp:coreProperties>
</file>