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3" r:id="rId3"/>
    <p:sldId id="257" r:id="rId4"/>
    <p:sldId id="294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9" r:id="rId14"/>
    <p:sldId id="280" r:id="rId15"/>
    <p:sldId id="269" r:id="rId16"/>
    <p:sldId id="270" r:id="rId17"/>
    <p:sldId id="272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5" r:id="rId31"/>
    <p:sldId id="274" r:id="rId32"/>
    <p:sldId id="278" r:id="rId33"/>
    <p:sldId id="2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7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0679" y="980682"/>
            <a:ext cx="7766936" cy="1646302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/>
                <a:gradFill flip="none" rotWithShape="1"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JULIAN" pitchFamily="2" charset="0"/>
              </a:rPr>
              <a:t>REVIEW  OF  ECONOMIC  PLANNING  IN  INDIA</a:t>
            </a:r>
            <a:endParaRPr lang="en-US" b="1" spc="50" dirty="0">
              <a:ln w="11430"/>
              <a:gradFill flip="none" rotWithShape="1"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JULI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0354" y="3709852"/>
            <a:ext cx="2991394" cy="2442754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By-: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Mohammad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Aamir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2015UCP1541</a:t>
            </a:r>
          </a:p>
          <a:p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Shubham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Chourey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2015UCP1481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hq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66" y="26942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82" y="261259"/>
            <a:ext cx="8714860" cy="1005840"/>
          </a:xfrm>
        </p:spPr>
        <p:txBody>
          <a:bodyPr>
            <a:normAutofit lnSpcReduction="10000"/>
          </a:bodyPr>
          <a:lstStyle/>
          <a:p>
            <a:endParaRPr lang="en-IN" sz="2400" b="1" dirty="0" smtClean="0"/>
          </a:p>
          <a:p>
            <a:r>
              <a:rPr lang="en-IN" sz="3000" b="1" dirty="0" smtClean="0"/>
              <a:t>3. Employment , Education and Literacy :</a:t>
            </a:r>
            <a:endParaRPr lang="en-IN" sz="2600" b="1" dirty="0" smtClean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956666" y="2423369"/>
            <a:ext cx="5212080" cy="1142791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/>
              <a:t>Education and literacy : </a:t>
            </a:r>
          </a:p>
        </p:txBody>
      </p:sp>
      <p:pic>
        <p:nvPicPr>
          <p:cNvPr id="6" name="Picture 5" descr="most-educated-states-in-In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0" y="1502228"/>
            <a:ext cx="5196114" cy="2922814"/>
          </a:xfrm>
          <a:prstGeom prst="rect">
            <a:avLst/>
          </a:prstGeom>
        </p:spPr>
      </p:pic>
      <p:sp>
        <p:nvSpPr>
          <p:cNvPr id="7" name="Content Placeholder 9"/>
          <p:cNvSpPr txBox="1">
            <a:spLocks/>
          </p:cNvSpPr>
          <p:nvPr/>
        </p:nvSpPr>
        <p:spPr>
          <a:xfrm>
            <a:off x="544287" y="4545874"/>
            <a:ext cx="9579425" cy="2124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Growth Rate-: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1950 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12%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2011 -&gt;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74.04%.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2001 to 2011 the increase in literacy growth rate is 9.2%. highest growth rate is in </a:t>
            </a:r>
            <a:r>
              <a:rPr lang="en-I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erela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(93.9%).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Seventh Five year plan improved facilities for girls education.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teracy-Rate-in-In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" y="399282"/>
            <a:ext cx="7823019" cy="4585014"/>
          </a:xfrm>
          <a:prstGeom prst="rect">
            <a:avLst/>
          </a:prstGeom>
        </p:spPr>
      </p:pic>
      <p:sp>
        <p:nvSpPr>
          <p:cNvPr id="6" name="Content Placeholder 9"/>
          <p:cNvSpPr>
            <a:spLocks noGrp="1"/>
          </p:cNvSpPr>
          <p:nvPr>
            <p:ph sz="half" idx="2"/>
          </p:nvPr>
        </p:nvSpPr>
        <p:spPr>
          <a:xfrm>
            <a:off x="718461" y="5258009"/>
            <a:ext cx="5904408" cy="1142791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Arial Narrow" pitchFamily="34" charset="0"/>
              </a:rPr>
              <a:t>Source-: censusindia.gov.in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82" y="261259"/>
            <a:ext cx="8714860" cy="1005840"/>
          </a:xfrm>
        </p:spPr>
        <p:txBody>
          <a:bodyPr>
            <a:normAutofit fontScale="47500" lnSpcReduction="20000"/>
          </a:bodyPr>
          <a:lstStyle/>
          <a:p>
            <a:endParaRPr lang="en-IN" sz="2400" b="1" dirty="0" smtClean="0"/>
          </a:p>
          <a:p>
            <a:r>
              <a:rPr lang="en-IN" sz="11100" b="1" dirty="0" smtClean="0"/>
              <a:t>4. Self-Reliance</a:t>
            </a:r>
            <a:endParaRPr lang="en-IN" sz="8600" b="1" dirty="0" smtClean="0">
              <a:solidFill>
                <a:schemeClr val="tx1"/>
              </a:solidFill>
            </a:endParaRPr>
          </a:p>
        </p:txBody>
      </p:sp>
      <p:pic>
        <p:nvPicPr>
          <p:cNvPr id="9" name="Picture 8" descr="28062176-Independence-and-Dependence-words-on-a-gold-compass-pointing-you-to-the-way-toward-self-reliance-ins-Stock-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" y="1710799"/>
            <a:ext cx="2840225" cy="2613007"/>
          </a:xfrm>
          <a:prstGeom prst="rect">
            <a:avLst/>
          </a:prstGeom>
        </p:spPr>
      </p:pic>
      <p:sp>
        <p:nvSpPr>
          <p:cNvPr id="12" name="Content Placeholder 9"/>
          <p:cNvSpPr>
            <a:spLocks noGrp="1"/>
          </p:cNvSpPr>
          <p:nvPr>
            <p:ph sz="half" idx="2"/>
          </p:nvPr>
        </p:nvSpPr>
        <p:spPr>
          <a:xfrm>
            <a:off x="3501527" y="1469571"/>
            <a:ext cx="5903912" cy="4604657"/>
          </a:xfrm>
        </p:spPr>
        <p:txBody>
          <a:bodyPr>
            <a:normAutofit fontScale="47500" lnSpcReduction="20000"/>
          </a:bodyPr>
          <a:lstStyle/>
          <a:p>
            <a:r>
              <a:rPr lang="en-IN" sz="6200" dirty="0" smtClean="0"/>
              <a:t>Progress have been made towards the achievement of self reliance.</a:t>
            </a:r>
          </a:p>
          <a:p>
            <a:r>
              <a:rPr lang="en-IN" sz="6200" dirty="0" smtClean="0"/>
              <a:t>We are no longer much dependent on other countries for the supply of food-grains and a number of agricultural crops.</a:t>
            </a:r>
          </a:p>
          <a:p>
            <a:r>
              <a:rPr lang="en-IN" sz="6200" dirty="0" smtClean="0"/>
              <a:t>Substantial investment is made in basic and heavy industries</a:t>
            </a:r>
          </a:p>
          <a:p>
            <a:endParaRPr lang="en-IN" sz="2800" dirty="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fence-budget-of-india-comparis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308619"/>
            <a:ext cx="8175716" cy="5290856"/>
          </a:xfrm>
          <a:prstGeom prst="rect">
            <a:avLst/>
          </a:prstGeom>
        </p:spPr>
      </p:pic>
      <p:sp>
        <p:nvSpPr>
          <p:cNvPr id="6" name="Content Placeholder 9"/>
          <p:cNvSpPr txBox="1">
            <a:spLocks/>
          </p:cNvSpPr>
          <p:nvPr/>
        </p:nvSpPr>
        <p:spPr>
          <a:xfrm>
            <a:off x="718461" y="5715209"/>
            <a:ext cx="5904408" cy="11427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Source-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www.indiandefencereview.com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56" y="417467"/>
            <a:ext cx="9029700" cy="5448300"/>
          </a:xfrm>
          <a:prstGeom prst="rect">
            <a:avLst/>
          </a:prstGeom>
        </p:spPr>
      </p:pic>
      <p:sp>
        <p:nvSpPr>
          <p:cNvPr id="7" name="Content Placeholder 9"/>
          <p:cNvSpPr txBox="1">
            <a:spLocks/>
          </p:cNvSpPr>
          <p:nvPr/>
        </p:nvSpPr>
        <p:spPr>
          <a:xfrm>
            <a:off x="666209" y="6002592"/>
            <a:ext cx="5904408" cy="6202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Source-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: patriotsforum.org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82" y="261259"/>
            <a:ext cx="8714860" cy="1005840"/>
          </a:xfrm>
        </p:spPr>
        <p:txBody>
          <a:bodyPr>
            <a:normAutofit fontScale="47500" lnSpcReduction="20000"/>
          </a:bodyPr>
          <a:lstStyle/>
          <a:p>
            <a:endParaRPr lang="en-IN" sz="2400" b="1" dirty="0" smtClean="0"/>
          </a:p>
          <a:p>
            <a:r>
              <a:rPr lang="en-IN" sz="9600" b="1" dirty="0" smtClean="0"/>
              <a:t>5. Science and Technology 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half" idx="2"/>
          </p:nvPr>
        </p:nvSpPr>
        <p:spPr>
          <a:xfrm>
            <a:off x="548640" y="1293224"/>
            <a:ext cx="8856799" cy="1528354"/>
          </a:xfrm>
        </p:spPr>
        <p:txBody>
          <a:bodyPr>
            <a:noAutofit/>
          </a:bodyPr>
          <a:lstStyle/>
          <a:p>
            <a:r>
              <a:rPr lang="en-IN" sz="2400" dirty="0" smtClean="0"/>
              <a:t>India stands third in the world in the sphere of science and technology. </a:t>
            </a:r>
          </a:p>
          <a:p>
            <a:pPr>
              <a:buNone/>
            </a:pPr>
            <a:endParaRPr lang="en-IN" sz="3200" dirty="0" smtClean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544967" y="3108960"/>
            <a:ext cx="5738268" cy="3252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ajor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achievements: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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Mangalyan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Mission : launched on 5 November 2013 by ISRO in leadership of K.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Radhakrishanan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his team.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Chandrayan-1 : launched on 18 November 2008 under guidance of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Mylaswami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56" y="3097529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82" y="261259"/>
            <a:ext cx="8714860" cy="1005840"/>
          </a:xfrm>
        </p:spPr>
        <p:txBody>
          <a:bodyPr>
            <a:normAutofit fontScale="47500" lnSpcReduction="20000"/>
          </a:bodyPr>
          <a:lstStyle/>
          <a:p>
            <a:endParaRPr lang="en-IN" sz="2400" b="1" dirty="0" smtClean="0"/>
          </a:p>
          <a:p>
            <a:r>
              <a:rPr lang="en-IN" sz="9600" b="1" dirty="0" smtClean="0"/>
              <a:t>6. Social Justice</a:t>
            </a:r>
            <a:endParaRPr lang="en-IN" sz="8600" b="1" dirty="0" smtClean="0">
              <a:solidFill>
                <a:schemeClr val="tx1"/>
              </a:solidFill>
            </a:endParaRPr>
          </a:p>
        </p:txBody>
      </p:sp>
      <p:sp>
        <p:nvSpPr>
          <p:cNvPr id="12" name="Content Placeholder 9"/>
          <p:cNvSpPr>
            <a:spLocks noGrp="1"/>
          </p:cNvSpPr>
          <p:nvPr>
            <p:ph sz="half" idx="2"/>
          </p:nvPr>
        </p:nvSpPr>
        <p:spPr>
          <a:xfrm>
            <a:off x="523195" y="1273628"/>
            <a:ext cx="5381216" cy="3468189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planning in India has an objective of sustained growth with social justice. </a:t>
            </a:r>
          </a:p>
          <a:p>
            <a:r>
              <a:rPr lang="en-IN" sz="2400" dirty="0" smtClean="0"/>
              <a:t>Plans  ensures-:</a:t>
            </a:r>
          </a:p>
          <a:p>
            <a:pPr lvl="1"/>
            <a:r>
              <a:rPr lang="en-IN" sz="2200" dirty="0" smtClean="0"/>
              <a:t> the improvement of living standards of the people</a:t>
            </a:r>
          </a:p>
          <a:p>
            <a:pPr lvl="1"/>
            <a:r>
              <a:rPr lang="en-IN" sz="2200" dirty="0" smtClean="0"/>
              <a:t>removal of poverty</a:t>
            </a:r>
          </a:p>
          <a:p>
            <a:pPr lvl="1"/>
            <a:r>
              <a:rPr lang="en-IN" sz="2200" dirty="0" smtClean="0"/>
              <a:t>creation of additional jobs</a:t>
            </a:r>
          </a:p>
          <a:p>
            <a:pPr lvl="1"/>
            <a:r>
              <a:rPr lang="en-IN" sz="2200" dirty="0" smtClean="0"/>
              <a:t> reduction in inequalities of income and wealth. </a:t>
            </a:r>
          </a:p>
        </p:txBody>
      </p:sp>
      <p:pic>
        <p:nvPicPr>
          <p:cNvPr id="5" name="Picture 4" descr="3cb9124d12a1031eb53b45e3624448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882" y="1558256"/>
            <a:ext cx="3344874" cy="2478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82" y="261259"/>
            <a:ext cx="8714860" cy="1005840"/>
          </a:xfrm>
        </p:spPr>
        <p:txBody>
          <a:bodyPr>
            <a:normAutofit fontScale="85000" lnSpcReduction="20000"/>
          </a:bodyPr>
          <a:lstStyle/>
          <a:p>
            <a:endParaRPr lang="en-IN" sz="2400" b="1" dirty="0" smtClean="0"/>
          </a:p>
          <a:p>
            <a:r>
              <a:rPr lang="en-IN" sz="4800" b="1" dirty="0" smtClean="0"/>
              <a:t>7. Human Development Index </a:t>
            </a:r>
            <a:endParaRPr lang="en-IN" sz="8600" b="1" dirty="0" smtClean="0">
              <a:solidFill>
                <a:schemeClr val="tx1"/>
              </a:solidFill>
            </a:endParaRPr>
          </a:p>
        </p:txBody>
      </p:sp>
      <p:sp>
        <p:nvSpPr>
          <p:cNvPr id="12" name="Content Placeholder 9"/>
          <p:cNvSpPr>
            <a:spLocks noGrp="1"/>
          </p:cNvSpPr>
          <p:nvPr>
            <p:ph sz="half" idx="2"/>
          </p:nvPr>
        </p:nvSpPr>
        <p:spPr>
          <a:xfrm>
            <a:off x="523195" y="1796142"/>
            <a:ext cx="5381216" cy="3468189"/>
          </a:xfrm>
        </p:spPr>
        <p:txBody>
          <a:bodyPr>
            <a:noAutofit/>
          </a:bodyPr>
          <a:lstStyle/>
          <a:p>
            <a:r>
              <a:rPr lang="en-IN" sz="2400" dirty="0" smtClean="0"/>
              <a:t>India climbed five notches to the 130th rank in the latest UNDP report.</a:t>
            </a:r>
          </a:p>
          <a:p>
            <a:endParaRPr lang="en-IN" sz="2400" dirty="0" smtClean="0"/>
          </a:p>
          <a:p>
            <a:r>
              <a:rPr lang="en-IN" sz="2400" dirty="0" smtClean="0"/>
              <a:t>India's HDI value for 2014 is 0.609, which puts the country in the medium human development category.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</p:txBody>
      </p:sp>
      <p:pic>
        <p:nvPicPr>
          <p:cNvPr id="7" name="Picture 6" descr="WOMEN-IN-HUMAN-DEVELOP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771" y="2403701"/>
            <a:ext cx="3829050" cy="218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dian-states-ranked-by-human-development-index-gujarat-kerala-bihar-india_chartbui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615723"/>
            <a:ext cx="8447314" cy="4759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00" y="1677263"/>
            <a:ext cx="10842918" cy="4723537"/>
          </a:xfrm>
        </p:spPr>
        <p:txBody>
          <a:bodyPr>
            <a:normAutofit/>
          </a:bodyPr>
          <a:lstStyle/>
          <a:p>
            <a:endParaRPr lang="en-IN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800" b="1" dirty="0" smtClean="0">
                <a:solidFill>
                  <a:schemeClr val="accent5">
                    <a:lumMod val="75000"/>
                  </a:schemeClr>
                </a:solidFill>
              </a:rPr>
              <a:t>1. Many still under poverty line:</a:t>
            </a:r>
          </a:p>
          <a:p>
            <a:pPr lvl="7"/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(a). Even after 60 years of establishment of planning commission  ,India holds first position in possession of world’s poorest population.</a:t>
            </a:r>
          </a:p>
          <a:p>
            <a:pPr lvl="7"/>
            <a:endParaRPr lang="en-IN" sz="1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7"/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(b). In 2015, 170 million people or 12.4 % of population lived under poverty line(1.9$ / day).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222069" y="522515"/>
            <a:ext cx="9026434" cy="888273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61256" y="600893"/>
            <a:ext cx="8085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 smtClean="0"/>
              <a:t>Failures of Planning</a:t>
            </a:r>
            <a:endParaRPr lang="en-IN" sz="40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Picture 6" descr="mumbai-slum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" y="2812473"/>
            <a:ext cx="2983557" cy="2826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 smtClean="0"/>
              <a:t>INTRODUCTION</a:t>
            </a:r>
          </a:p>
          <a:p>
            <a:r>
              <a:rPr lang="en-IN" sz="2400" b="1" dirty="0" smtClean="0"/>
              <a:t>FIVE YEAR PLANS IN INDIA</a:t>
            </a:r>
          </a:p>
          <a:p>
            <a:r>
              <a:rPr lang="en-IN" sz="2400" b="1" dirty="0" smtClean="0"/>
              <a:t>OBJECTIVES OF PLANNING COMMISSION</a:t>
            </a:r>
          </a:p>
          <a:p>
            <a:r>
              <a:rPr lang="en-IN" sz="2400" b="1" dirty="0" smtClean="0"/>
              <a:t>ACHEIVMENTS OF  PLANNING</a:t>
            </a:r>
          </a:p>
          <a:p>
            <a:r>
              <a:rPr lang="en-IN" sz="2400" b="1" dirty="0" smtClean="0"/>
              <a:t>FAILURES OF PLANNING</a:t>
            </a:r>
          </a:p>
          <a:p>
            <a:r>
              <a:rPr lang="en-IN" sz="2400" b="1" dirty="0" smtClean="0"/>
              <a:t>REASONS OF FAILURES</a:t>
            </a:r>
          </a:p>
          <a:p>
            <a:r>
              <a:rPr lang="en-IN" sz="2400" b="1" dirty="0" smtClean="0"/>
              <a:t>SOME SUGGESTIONS</a:t>
            </a:r>
          </a:p>
          <a:p>
            <a:endParaRPr lang="en-IN" dirty="0"/>
          </a:p>
        </p:txBody>
      </p:sp>
      <p:sp>
        <p:nvSpPr>
          <p:cNvPr id="4" name="Pentagon 3"/>
          <p:cNvSpPr/>
          <p:nvPr/>
        </p:nvSpPr>
        <p:spPr>
          <a:xfrm>
            <a:off x="457200" y="352697"/>
            <a:ext cx="7040880" cy="783773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40080" y="404949"/>
            <a:ext cx="5773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CONTENTS</a:t>
            </a:r>
            <a:endParaRPr lang="en-IN" sz="3200" b="1" dirty="0"/>
          </a:p>
        </p:txBody>
      </p:sp>
      <p:pic>
        <p:nvPicPr>
          <p:cNvPr id="7" name="Picture 6" descr="content-wri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305" y="2347503"/>
            <a:ext cx="2476500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1280158"/>
            <a:ext cx="9051932" cy="4754881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1956 (After 1</a:t>
            </a:r>
            <a:r>
              <a:rPr lang="en-IN" sz="24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</a:t>
            </a:r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five year plan):</a:t>
            </a:r>
          </a:p>
          <a:p>
            <a:pPr lvl="1"/>
            <a:r>
              <a:rPr lang="en-I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Population: 30 billion</a:t>
            </a:r>
          </a:p>
          <a:p>
            <a:pPr lvl="1"/>
            <a:r>
              <a:rPr lang="en-I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Target agricultural growth rate: 2.1%</a:t>
            </a:r>
          </a:p>
          <a:p>
            <a:pPr lvl="1"/>
            <a:r>
              <a:rPr lang="en-I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Achieved : 3.6%</a:t>
            </a:r>
          </a:p>
          <a:p>
            <a:pPr lvl="1"/>
            <a:r>
              <a:rPr lang="en-I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More than enough.</a:t>
            </a:r>
          </a:p>
          <a:p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2016:</a:t>
            </a:r>
          </a:p>
          <a:p>
            <a:pPr lvl="1"/>
            <a:r>
              <a:rPr lang="en-I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Population: 122 billion</a:t>
            </a:r>
          </a:p>
          <a:p>
            <a:pPr lvl="1"/>
            <a:r>
              <a:rPr lang="en-I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Growth rate should at least be  4 % so it can be accelerated to 7% in upcoming 2 years.</a:t>
            </a:r>
          </a:p>
          <a:p>
            <a:pPr lvl="1"/>
            <a:r>
              <a:rPr lang="en-I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had a growth of less than 1.5%</a:t>
            </a:r>
          </a:p>
          <a:p>
            <a:pPr lvl="1"/>
            <a:r>
              <a:rPr lang="en-I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Less than sufficient</a:t>
            </a:r>
          </a:p>
          <a:p>
            <a:pPr lvl="1"/>
            <a:r>
              <a:rPr lang="en-IN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threat to food supply for overly increasing population</a:t>
            </a:r>
          </a:p>
          <a:p>
            <a:pPr lvl="2"/>
            <a:endParaRPr lang="en-IN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N" sz="2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None/>
            </a:pPr>
            <a:endParaRPr lang="en-IN" sz="2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N" sz="2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N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IN" sz="2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6" y="600893"/>
            <a:ext cx="8085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2.Agricultural growth rate</a:t>
            </a:r>
            <a:endParaRPr lang="en-IN" sz="2800" b="1" dirty="0">
              <a:ln w="1905"/>
              <a:solidFill>
                <a:schemeClr val="accent5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3" y="531223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3.Mounting  unemployment: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966" y="1463041"/>
            <a:ext cx="6465488" cy="2299061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Percentage of labor force without jobs is unemployment rate.</a:t>
            </a:r>
          </a:p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According to CIA  world fact book  in 2013 unemployment rate of India was 8.8% , which is quite high given the large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indian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population.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unemployment-r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1306286"/>
            <a:ext cx="2873828" cy="20247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069" y="3722912"/>
            <a:ext cx="74458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n w="1905"/>
                <a:solidFill>
                  <a:schemeClr val="accent5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4.Imbalanced regional growth:</a:t>
            </a:r>
          </a:p>
          <a:p>
            <a:endParaRPr lang="en-IN" b="1" dirty="0" smtClean="0">
              <a:ln w="1905"/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9715" y="4389121"/>
            <a:ext cx="9300753" cy="2299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balanced regional growth.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Literacy rate in Kerala is 93.91% while in Bihar it is only 63.82%.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According to annual report of RBI, 2013: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39.9%  population  of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chhattisgarh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is poor, while in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Tamilnadu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it is 11.28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211" y="1886267"/>
            <a:ext cx="6387110" cy="302536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Despite having the highest percentage of world’s  poorest population:</a:t>
            </a:r>
          </a:p>
          <a:p>
            <a:pPr lvl="1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India holds 4</a:t>
            </a:r>
            <a:r>
              <a:rPr lang="en-US" sz="2000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position in most number of billionaires after the USA, China and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germany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1% of the population has nearly 60% of its wealth, a major chunk of population is still deprived.</a:t>
            </a:r>
          </a:p>
          <a:p>
            <a:pPr lvl="1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443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5. Concentration of wealth: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" y="1959428"/>
            <a:ext cx="2878727" cy="25970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0423" y="5630091"/>
            <a:ext cx="7236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Source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: www.forbes.com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Global wealth report by credit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suisse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research institute.		</a:t>
            </a:r>
          </a:p>
          <a:p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High incremental capital output ratio: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957" y="1389882"/>
            <a:ext cx="8596668" cy="169295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the ratio of capital used to output produced over a period of time.</a:t>
            </a:r>
          </a:p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According to statistics this ratio is increasing.</a:t>
            </a:r>
          </a:p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Reflects inefficient use of resources.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Straight Talk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763" y="3291840"/>
            <a:ext cx="6078946" cy="269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211" y="6296297"/>
            <a:ext cx="6805749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Source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B0F0"/>
                </a:solidFill>
              </a:rPr>
              <a:t>central statistical organization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2" y="505097"/>
            <a:ext cx="8596668" cy="67056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7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.Inflationary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pressure: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210" y="1240972"/>
            <a:ext cx="6569991" cy="201167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Price stability- one of the objectives all plans.</a:t>
            </a:r>
          </a:p>
          <a:p>
            <a:pPr lvl="1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Was hardly achieved.</a:t>
            </a:r>
          </a:p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Inflation may be helpful for developed countries but not for developing ones like India. </a:t>
            </a:r>
            <a:r>
              <a:rPr lang="en-US" sz="2000" b="1" dirty="0" smtClean="0">
                <a:solidFill>
                  <a:srgbClr val="FF0000"/>
                </a:solidFill>
              </a:rPr>
              <a:t>****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12-2-guard-against-infl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5" y="1187268"/>
            <a:ext cx="2791822" cy="20269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397" y="3618411"/>
            <a:ext cx="108064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.Adverse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balance of payments:</a:t>
            </a:r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1074" y="4397829"/>
            <a:ext cx="8765177" cy="2011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BOP of India is accelerating towards negative axis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0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Imports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increasing faster as compared to exports.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India is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hardly a manufacturer.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80" y="304800"/>
            <a:ext cx="8596668" cy="96058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.Low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living standards: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61" y="1011383"/>
            <a:ext cx="8596668" cy="243839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Human development index</a:t>
            </a:r>
          </a:p>
          <a:p>
            <a:pPr lvl="1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India ranks 131 among all countries in HDI according to the UNDP report given in 2015.</a:t>
            </a:r>
          </a:p>
          <a:p>
            <a:r>
              <a:rPr 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Happy planet index (HPI)</a:t>
            </a:r>
          </a:p>
          <a:p>
            <a:pPr lvl="1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were at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US" sz="2000" b="1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position among all countries analyzed in HPI.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0136" y="3188915"/>
            <a:ext cx="5766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.Black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money: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02323" y="3976256"/>
            <a:ext cx="9090121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ndia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really poor: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early 2011, there were reports of Swiss Bankers Association officials to have said that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largest depositors of illegal foreign money in Switzerland are Indians.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Deposited money was 13 times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larger than the national debt.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really needs to rethink if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india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is poor country.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b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8" y="4115664"/>
            <a:ext cx="2448791" cy="2174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219200"/>
            <a:ext cx="6724766" cy="4793672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What are the reasons behind these failures?</a:t>
            </a:r>
          </a:p>
          <a:p>
            <a:pPr algn="just">
              <a:buNone/>
            </a:pPr>
            <a:endParaRPr lang="en-US" sz="4000" dirty="0" smtClean="0">
              <a:solidFill>
                <a:srgbClr val="FF0000"/>
              </a:solidFill>
            </a:endParaRPr>
          </a:p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What are the necessary plans to be adopted?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236" y="5043055"/>
            <a:ext cx="651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31" y="1165946"/>
            <a:ext cx="2485159" cy="3433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61" y="1260043"/>
            <a:ext cx="8596668" cy="127533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Plans have had very ambitious objectives.</a:t>
            </a:r>
          </a:p>
          <a:p>
            <a:r>
              <a:rPr lang="en-US" sz="2000" b="1" dirty="0" smtClean="0"/>
              <a:t>The fact that in most cases objectives have not been realized points it out.</a:t>
            </a:r>
            <a:endParaRPr lang="en-US" sz="2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1080" y="471054"/>
            <a:ext cx="8596668" cy="960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Too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ambitious plans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662" y="2895599"/>
            <a:ext cx="8596668" cy="960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Neglect of agriculture: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2024" y="3712297"/>
            <a:ext cx="8596668" cy="2439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growth objectives a greater attention for long has been devoted to capital goods industries rather than to covering consumer goods.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Agriculture is the most important as it produces largely consumer goods and raw materials for consumer goods industries.</a:t>
            </a: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2000" dirty="0" smtClean="0"/>
          </a:p>
          <a:p>
            <a:r>
              <a:rPr lang="en-US" sz="2000" dirty="0" smtClean="0"/>
              <a:t>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70" y="1163062"/>
            <a:ext cx="8596668" cy="2051193"/>
          </a:xfrm>
        </p:spPr>
        <p:txBody>
          <a:bodyPr/>
          <a:lstStyle/>
          <a:p>
            <a:r>
              <a:rPr lang="en-US" sz="2000" b="1" dirty="0" smtClean="0"/>
              <a:t>The level of implementation of plans projects particularly with respect to rural development agriculture and social welfare sector was poor.</a:t>
            </a:r>
          </a:p>
          <a:p>
            <a:r>
              <a:rPr lang="en-US" sz="2000" b="1" dirty="0" smtClean="0"/>
              <a:t>The targets could not avail the benefits of plan projects  in proper time.</a:t>
            </a:r>
            <a:endParaRPr lang="en-US" sz="2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1080" y="471054"/>
            <a:ext cx="8596668" cy="960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Faulty implementation: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6389" y="3352800"/>
            <a:ext cx="8596668" cy="960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Incompatibility and inconsistency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objectives: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6497" y="3989389"/>
            <a:ext cx="8596668" cy="2051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objectives when seen together are technically illogical.</a:t>
            </a:r>
          </a:p>
          <a:p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example, the emphasis on a rapid rise in capital stock does not go well with the objective of reducing inequalities. </a:t>
            </a:r>
          </a:p>
          <a:p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43" y="595745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Some other reasons are: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7226" y="1814944"/>
            <a:ext cx="8596668" cy="3131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Lack of pragmatic approach.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Corrupt administration.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Lack of Co-ordination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After the independence, Indians leaders had the challenges to resurge the Indian economy.</a:t>
            </a:r>
            <a:endParaRPr lang="en-IN" sz="2400" dirty="0" smtClean="0"/>
          </a:p>
          <a:p>
            <a:r>
              <a:rPr lang="en-IN" sz="2400" dirty="0" smtClean="0"/>
              <a:t>The “Planning Commission” was an institution in Government of India , which formulated Five-Year Plans among other functions. </a:t>
            </a:r>
          </a:p>
          <a:p>
            <a:r>
              <a:rPr lang="en-IN" sz="2400" dirty="0" smtClean="0"/>
              <a:t>Formed on : 15 March 1950 </a:t>
            </a:r>
          </a:p>
          <a:p>
            <a:r>
              <a:rPr lang="en-IN" sz="2400" dirty="0" smtClean="0"/>
              <a:t>Chairman : Mr. </a:t>
            </a:r>
            <a:r>
              <a:rPr lang="en-IN" sz="2400" dirty="0" err="1" smtClean="0"/>
              <a:t>Jawahar</a:t>
            </a:r>
            <a:r>
              <a:rPr lang="en-IN" sz="2400" dirty="0" smtClean="0"/>
              <a:t> </a:t>
            </a:r>
            <a:r>
              <a:rPr lang="en-IN" sz="2400" dirty="0" err="1" smtClean="0"/>
              <a:t>Lal</a:t>
            </a:r>
            <a:r>
              <a:rPr lang="en-IN" sz="2400" dirty="0" smtClean="0"/>
              <a:t> Nehru ( at the time of formulation ) </a:t>
            </a:r>
          </a:p>
          <a:p>
            <a:r>
              <a:rPr lang="en-IN" sz="2400" dirty="0" smtClean="0"/>
              <a:t>Chairman for this institution would be the Prime-Minister of India . </a:t>
            </a:r>
            <a:endParaRPr lang="en-IN" sz="2400" dirty="0"/>
          </a:p>
        </p:txBody>
      </p:sp>
      <p:sp>
        <p:nvSpPr>
          <p:cNvPr id="4" name="Pentagon 3"/>
          <p:cNvSpPr/>
          <p:nvPr/>
        </p:nvSpPr>
        <p:spPr>
          <a:xfrm>
            <a:off x="1933302" y="600891"/>
            <a:ext cx="6753497" cy="862149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907177" y="587829"/>
            <a:ext cx="6792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</a:t>
            </a:r>
            <a:endParaRPr lang="en-IN" sz="4400" b="1" u="sng" dirty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8" y="265611"/>
            <a:ext cx="1657005" cy="1602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Suggestions For Improving Planning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i="1" dirty="0" smtClean="0"/>
              <a:t>Consciousness for Planning </a:t>
            </a:r>
          </a:p>
          <a:p>
            <a:r>
              <a:rPr lang="en-IN" i="1" dirty="0" smtClean="0"/>
              <a:t>2. Initiative at Top Level </a:t>
            </a:r>
          </a:p>
          <a:p>
            <a:r>
              <a:rPr lang="en-IN" dirty="0" smtClean="0"/>
              <a:t>3. Proper Communication </a:t>
            </a:r>
          </a:p>
          <a:p>
            <a:r>
              <a:rPr lang="en-IN" i="1" dirty="0" smtClean="0"/>
              <a:t>4.Participation In Planning </a:t>
            </a:r>
          </a:p>
          <a:p>
            <a:r>
              <a:rPr lang="en-IN" i="1" dirty="0" smtClean="0"/>
              <a:t>5. Emphasis on Long term as well as Short term Planning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sugges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93" y="4348978"/>
            <a:ext cx="2857500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ctorwise-gdp-in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203442"/>
            <a:ext cx="7545296" cy="5454136"/>
          </a:xfrm>
          <a:prstGeom prst="rect">
            <a:avLst/>
          </a:prstGeom>
        </p:spPr>
      </p:pic>
      <p:sp>
        <p:nvSpPr>
          <p:cNvPr id="7" name="Content Placeholder 9"/>
          <p:cNvSpPr txBox="1">
            <a:spLocks/>
          </p:cNvSpPr>
          <p:nvPr/>
        </p:nvSpPr>
        <p:spPr>
          <a:xfrm>
            <a:off x="718461" y="5715209"/>
            <a:ext cx="5904408" cy="11427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Source-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: statisticstimes.com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/>
          <p:cNvSpPr txBox="1">
            <a:spLocks/>
          </p:cNvSpPr>
          <p:nvPr/>
        </p:nvSpPr>
        <p:spPr>
          <a:xfrm>
            <a:off x="718461" y="5715209"/>
            <a:ext cx="5904408" cy="11427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Source-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: </a:t>
            </a:r>
            <a:r>
              <a:rPr lang="en-IN" sz="2800" dirty="0" smtClean="0"/>
              <a:t>12thplan.gov.in  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3" name="Picture 2" descr="economic-planning-in-india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2" y="0"/>
            <a:ext cx="7710624" cy="5789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185002046-5772f4153df78cb62ce1ad6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Five Year Plans  in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lndia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7727"/>
            <a:ext cx="9548949" cy="523820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The Planning Commission frames centralized and integrated  national economic programs at the interval of every FIVE YEARS , thereby known as “THE FIVE YEAR PLANS”.</a:t>
            </a:r>
          </a:p>
          <a:p>
            <a:pPr marL="0" indent="0">
              <a:buNone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Till now 11 Five Year plans have been completed and 12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 is in progress.</a:t>
            </a:r>
          </a:p>
          <a:p>
            <a:pPr marL="0" indent="0">
              <a:buNone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1)First Five Year Plan(1951-1956)                     7) Seventh Five Year Plan(1985-1990)   </a:t>
            </a:r>
          </a:p>
          <a:p>
            <a:pPr marL="0" indent="0">
              <a:buNone/>
            </a:pPr>
            <a:r>
              <a:rPr lang="en-US" dirty="0" smtClean="0"/>
              <a:t>       2) Second Five Year Plan(1956-1961)               8) Eighth Five Year Plan(1992-1997)</a:t>
            </a:r>
          </a:p>
          <a:p>
            <a:pPr marL="0" indent="0">
              <a:buNone/>
            </a:pPr>
            <a:r>
              <a:rPr lang="en-US" dirty="0" smtClean="0"/>
              <a:t>       3) Third Five Year Plan(1961-1966)                   9) Ninth Five Year Plan(1997-2002)</a:t>
            </a:r>
          </a:p>
          <a:p>
            <a:pPr marL="0" indent="0">
              <a:buNone/>
            </a:pPr>
            <a:r>
              <a:rPr lang="en-US" dirty="0" smtClean="0"/>
              <a:t>       4) Fourth Five Year Plan(1969-1974)              10) Tenth Five Year Plan(2002-2007)</a:t>
            </a:r>
          </a:p>
          <a:p>
            <a:pPr marL="0" indent="0">
              <a:buNone/>
            </a:pPr>
            <a:r>
              <a:rPr lang="en-US" dirty="0" smtClean="0"/>
              <a:t>       5) Fifth Five Year Plan(1974-1979)                  11) Eleventh Five Year Plan(2007-2012)</a:t>
            </a:r>
          </a:p>
          <a:p>
            <a:pPr marL="0" indent="0">
              <a:buNone/>
            </a:pPr>
            <a:r>
              <a:rPr lang="en-US" dirty="0" smtClean="0"/>
              <a:t>       6) Sixth Five Year Plan(1980-1985)                  12) Twelfth Five Year Plan(2012-2017)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There were economic holidays from 1966-1969 ,  1978-1980 , 1990 -1992 due to some uncertainty  in economy. E.g. inflation ,wars , lack of resources , etc.   </a:t>
            </a:r>
          </a:p>
          <a:p>
            <a:endParaRPr lang="en-IN" dirty="0"/>
          </a:p>
        </p:txBody>
      </p:sp>
      <p:sp>
        <p:nvSpPr>
          <p:cNvPr id="4" name="Pentagon 3"/>
          <p:cNvSpPr/>
          <p:nvPr/>
        </p:nvSpPr>
        <p:spPr>
          <a:xfrm>
            <a:off x="457200" y="352697"/>
            <a:ext cx="7040880" cy="783773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05395" y="418011"/>
            <a:ext cx="790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Five Year Plans  in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lndia</a:t>
            </a:r>
            <a:endParaRPr lang="en-IN" sz="36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951" y="1860143"/>
            <a:ext cx="8596668" cy="3880773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Promoting development in various economic sectors. </a:t>
            </a:r>
          </a:p>
          <a:p>
            <a:r>
              <a:rPr lang="en-IN" sz="2400" dirty="0" smtClean="0"/>
              <a:t>Securing an increase in National Income. </a:t>
            </a:r>
          </a:p>
          <a:p>
            <a:r>
              <a:rPr lang="en-IN" sz="2400" dirty="0" smtClean="0"/>
              <a:t>Increase in employment. </a:t>
            </a:r>
          </a:p>
          <a:p>
            <a:r>
              <a:rPr lang="en-IN" sz="2400" dirty="0" smtClean="0"/>
              <a:t>Modernisation of the economy. </a:t>
            </a:r>
          </a:p>
          <a:p>
            <a:r>
              <a:rPr lang="en-IN" sz="2400" dirty="0" smtClean="0"/>
              <a:t>Accelerating the planned rate of investment. </a:t>
            </a:r>
          </a:p>
          <a:p>
            <a:r>
              <a:rPr lang="en-IN" sz="2400" dirty="0" smtClean="0"/>
              <a:t>To make necessary guidelines for better implementation of Five-Year plans. </a:t>
            </a:r>
          </a:p>
          <a:p>
            <a:endParaRPr lang="en-IN" sz="2400" dirty="0"/>
          </a:p>
        </p:txBody>
      </p:sp>
      <p:sp>
        <p:nvSpPr>
          <p:cNvPr id="4" name="Pentagon 3"/>
          <p:cNvSpPr/>
          <p:nvPr/>
        </p:nvSpPr>
        <p:spPr>
          <a:xfrm>
            <a:off x="156754" y="574765"/>
            <a:ext cx="7040880" cy="783773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69817" y="627019"/>
            <a:ext cx="8085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Objectives of Planning Commission </a:t>
            </a:r>
            <a:endParaRPr lang="en-IN" sz="3200" b="1" u="sng" dirty="0">
              <a:ln w="1905"/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002" y="415018"/>
            <a:ext cx="2174871" cy="1622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22" y="1272314"/>
            <a:ext cx="8596668" cy="2777171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it-IT" sz="2400" b="1" dirty="0" smtClean="0"/>
              <a:t>1. National Income &amp; Per Capita Income</a:t>
            </a:r>
            <a:endParaRPr lang="en-IN" sz="2400" dirty="0" smtClean="0"/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The average annual increase in national income  registered-: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 1901 to 1947         -&gt;   1.2 %. 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1950 to 2000-01     -&gt;    3 %. 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</a:rPr>
              <a:t>Recently                -&gt;    5.8 % . </a:t>
            </a:r>
          </a:p>
        </p:txBody>
      </p:sp>
      <p:sp>
        <p:nvSpPr>
          <p:cNvPr id="4" name="Pentagon 3"/>
          <p:cNvSpPr/>
          <p:nvPr/>
        </p:nvSpPr>
        <p:spPr>
          <a:xfrm>
            <a:off x="209005" y="600891"/>
            <a:ext cx="8425543" cy="718457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61256" y="600893"/>
            <a:ext cx="808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/>
              <a:t>Achievements of Planning</a:t>
            </a:r>
            <a:endParaRPr lang="en-IN" sz="36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5" descr="Various-Concepts-of-National-Inc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3968931"/>
            <a:ext cx="2773680" cy="209346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02182" y="2638697"/>
            <a:ext cx="5225143" cy="31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 Capita Income rise registered-: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IN" sz="1600" b="1" dirty="0" smtClean="0"/>
              <a:t>First Plan          -&gt;  1.8 %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</a:t>
            </a: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Plan      -&gt;  2.0%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IN" sz="1600" b="1" baseline="0" dirty="0" smtClean="0"/>
              <a:t>Fifth Plan          -&gt;  2.7 %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IN" sz="1600" b="1" dirty="0" smtClean="0"/>
              <a:t>Sixth Plan         -&gt;  3.2 %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IN" sz="1600" b="1" baseline="0" dirty="0" smtClean="0"/>
              <a:t>Seventh</a:t>
            </a:r>
            <a:r>
              <a:rPr lang="en-IN" sz="1600" b="1" dirty="0" smtClean="0"/>
              <a:t> Plan     -&gt;  3.6 %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IN" sz="1600" b="1" baseline="0" dirty="0" smtClean="0"/>
              <a:t>Eighth</a:t>
            </a:r>
            <a:r>
              <a:rPr lang="en-IN" sz="1600" b="1" dirty="0" smtClean="0"/>
              <a:t>   Plan     -&gt;  4.6  %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IN" sz="1600" b="1" dirty="0" smtClean="0"/>
              <a:t>2000-01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-&gt; 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4.9 %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2013-14 </a:t>
            </a:r>
            <a:r>
              <a:rPr lang="en-IN" sz="1600" b="1" dirty="0" smtClean="0"/>
              <a:t>       -&gt;  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5.3 %. 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60" y="0"/>
            <a:ext cx="8596668" cy="1144313"/>
          </a:xfrm>
        </p:spPr>
        <p:txBody>
          <a:bodyPr>
            <a:normAutofit/>
          </a:bodyPr>
          <a:lstStyle/>
          <a:p>
            <a:endParaRPr lang="en-IN" sz="2400" b="1" dirty="0" smtClean="0"/>
          </a:p>
          <a:p>
            <a:r>
              <a:rPr lang="en-IN" sz="2400" b="1" dirty="0" smtClean="0"/>
              <a:t>2. Development of Various Sectors of Economy :</a:t>
            </a:r>
          </a:p>
          <a:p>
            <a:pPr lvl="1"/>
            <a:endParaRPr lang="en-IN" sz="2000" b="1" dirty="0" smtClean="0">
              <a:solidFill>
                <a:schemeClr val="tx1"/>
              </a:solidFill>
            </a:endParaRPr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3" y="1232920"/>
            <a:ext cx="2804937" cy="2266389"/>
          </a:xfrm>
          <a:prstGeom prst="rect">
            <a:avLst/>
          </a:prstGeom>
        </p:spPr>
      </p:pic>
      <p:sp>
        <p:nvSpPr>
          <p:cNvPr id="11" name="Content Placeholder 9"/>
          <p:cNvSpPr txBox="1">
            <a:spLocks/>
          </p:cNvSpPr>
          <p:nvPr/>
        </p:nvSpPr>
        <p:spPr>
          <a:xfrm>
            <a:off x="548641" y="3925599"/>
            <a:ext cx="5316581" cy="25143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IN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Industry: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production of finished steel-: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1950-51</a:t>
            </a:r>
            <a:r>
              <a:rPr kumimoji="0" lang="en-IN" sz="21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-&gt;   10 </a:t>
            </a:r>
            <a:r>
              <a:rPr kumimoji="0" lang="en-IN" sz="21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lakh</a:t>
            </a:r>
            <a:r>
              <a:rPr kumimoji="0" lang="en-IN" sz="21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tonnes.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en-IN" sz="2100" baseline="0" dirty="0" smtClean="0"/>
              <a:t>2001-02</a:t>
            </a:r>
            <a:r>
              <a:rPr lang="en-IN" sz="2100" dirty="0" smtClean="0"/>
              <a:t>    -&gt;    31.1 million tonnes.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IN" sz="2100" dirty="0" smtClean="0"/>
              <a:t>T</a:t>
            </a:r>
            <a:r>
              <a:rPr kumimoji="0" lang="en-IN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he production of coal and cotton clothes also increased manifold times.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3827417" y="1031966"/>
            <a:ext cx="6257109" cy="297833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IN" sz="2800" b="1" dirty="0" smtClean="0"/>
              <a:t>Agriculture: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2400" dirty="0" smtClean="0"/>
              <a:t> The production of food grains-: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2100" dirty="0" smtClean="0"/>
              <a:t>1950-51    -&gt;   510 </a:t>
            </a:r>
            <a:r>
              <a:rPr lang="en-IN" sz="2100" dirty="0" err="1" smtClean="0"/>
              <a:t>lac</a:t>
            </a:r>
            <a:r>
              <a:rPr lang="en-IN" sz="2100" dirty="0" smtClean="0"/>
              <a:t> tonnes.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2100" dirty="0" smtClean="0"/>
              <a:t>1990-91    -&gt;   1804 </a:t>
            </a:r>
            <a:r>
              <a:rPr lang="en-IN" sz="2100" dirty="0" err="1" smtClean="0"/>
              <a:t>lac</a:t>
            </a:r>
            <a:r>
              <a:rPr lang="en-IN" sz="2100" dirty="0" smtClean="0"/>
              <a:t> tonnes.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2100" dirty="0" smtClean="0"/>
              <a:t>2000 -01   -&gt;    212 million tonnes.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2100" dirty="0" smtClean="0"/>
              <a:t>Currently  -&gt;   251.12 million tonnes.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2000" dirty="0" smtClean="0"/>
              <a:t>During the entire planning period, growth rate of agricultural production remained 2.8 per cent per annum.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2000" dirty="0" smtClean="0"/>
              <a:t>Green Revolution </a:t>
            </a:r>
            <a:endParaRPr lang="en-IN" sz="2400" dirty="0" smtClean="0"/>
          </a:p>
          <a:p>
            <a:endParaRPr lang="en-IN" sz="2800" b="1" dirty="0" smtClean="0"/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N" sz="24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IN" sz="2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6f66302c-dc6e-41d8-bcc1-c8f8b72c3c4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014" y="4445291"/>
            <a:ext cx="3113009" cy="2164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82" y="209008"/>
            <a:ext cx="8714860" cy="1005840"/>
          </a:xfrm>
        </p:spPr>
        <p:txBody>
          <a:bodyPr>
            <a:normAutofit lnSpcReduction="10000"/>
          </a:bodyPr>
          <a:lstStyle/>
          <a:p>
            <a:endParaRPr lang="en-IN" sz="2400" b="1" dirty="0" smtClean="0"/>
          </a:p>
          <a:p>
            <a:r>
              <a:rPr lang="en-IN" sz="2800" b="1" dirty="0" smtClean="0"/>
              <a:t>2. Development of Various Sectors of Economy :</a:t>
            </a:r>
          </a:p>
          <a:p>
            <a:pPr lvl="1"/>
            <a:endParaRPr lang="en-IN" sz="2000" b="1" dirty="0" smtClean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219305" y="1430593"/>
            <a:ext cx="5212080" cy="2266196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/>
              <a:t>Transport and communications:</a:t>
            </a:r>
          </a:p>
          <a:p>
            <a:r>
              <a:rPr lang="en-IN" sz="2000" dirty="0" smtClean="0"/>
              <a:t>Indian road-network is world's 2nd largest network.</a:t>
            </a:r>
          </a:p>
          <a:p>
            <a:pPr lvl="1"/>
            <a:r>
              <a:rPr lang="en-IN" dirty="0" smtClean="0"/>
              <a:t> 4.2 million km of total length of roads. </a:t>
            </a:r>
          </a:p>
          <a:p>
            <a:pPr lvl="0"/>
            <a:r>
              <a:rPr lang="en-IN" sz="2000" dirty="0" smtClean="0"/>
              <a:t>Indian Railway network is one of the world's largest rail-networks.</a:t>
            </a:r>
          </a:p>
          <a:p>
            <a:endParaRPr lang="en-IN" sz="2000" dirty="0" smtClean="0"/>
          </a:p>
        </p:txBody>
      </p:sp>
      <p:pic>
        <p:nvPicPr>
          <p:cNvPr id="8" name="Picture 7" descr="indian-railway-720x3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5" y="1580606"/>
            <a:ext cx="3802445" cy="1985555"/>
          </a:xfrm>
          <a:prstGeom prst="rect">
            <a:avLst/>
          </a:prstGeom>
        </p:spPr>
      </p:pic>
      <p:sp>
        <p:nvSpPr>
          <p:cNvPr id="9" name="Content Placeholder 9"/>
          <p:cNvSpPr txBox="1">
            <a:spLocks/>
          </p:cNvSpPr>
          <p:nvPr/>
        </p:nvSpPr>
        <p:spPr>
          <a:xfrm>
            <a:off x="557350" y="4287004"/>
            <a:ext cx="5281747" cy="226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plans were made to connect every village by telephone lines by November 2007.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Currently 101 million people in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india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using mobile phones. </a:t>
            </a:r>
          </a:p>
        </p:txBody>
      </p:sp>
      <p:pic>
        <p:nvPicPr>
          <p:cNvPr id="13" name="Picture 12" descr="06phon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29" y="3993388"/>
            <a:ext cx="2032089" cy="2339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82" y="261259"/>
            <a:ext cx="8714860" cy="1005840"/>
          </a:xfrm>
        </p:spPr>
        <p:txBody>
          <a:bodyPr>
            <a:normAutofit lnSpcReduction="10000"/>
          </a:bodyPr>
          <a:lstStyle/>
          <a:p>
            <a:endParaRPr lang="en-IN" sz="2400" b="1" dirty="0" smtClean="0"/>
          </a:p>
          <a:p>
            <a:r>
              <a:rPr lang="en-IN" sz="3000" b="1" dirty="0" smtClean="0"/>
              <a:t>3. Employment , Education and Literacy :</a:t>
            </a:r>
            <a:endParaRPr lang="en-IN" sz="2600" b="1" dirty="0" smtClean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32814" y="1587346"/>
            <a:ext cx="5212080" cy="2710333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solidFill>
                  <a:schemeClr val="tx1"/>
                </a:solidFill>
              </a:rPr>
              <a:t>Employment Provided-: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First five year -&gt; 70 </a:t>
            </a:r>
            <a:r>
              <a:rPr lang="en-IN" sz="2400" dirty="0" err="1" smtClean="0">
                <a:solidFill>
                  <a:schemeClr val="tx1"/>
                </a:solidFill>
              </a:rPr>
              <a:t>lakh</a:t>
            </a:r>
            <a:r>
              <a:rPr lang="en-IN" sz="2400" dirty="0" smtClean="0">
                <a:solidFill>
                  <a:schemeClr val="tx1"/>
                </a:solidFill>
              </a:rPr>
              <a:t> people.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Fourth and Fifth plans  -&gt; 370 </a:t>
            </a:r>
            <a:r>
              <a:rPr lang="en-IN" sz="2400" dirty="0" err="1" smtClean="0">
                <a:solidFill>
                  <a:schemeClr val="tx1"/>
                </a:solidFill>
              </a:rPr>
              <a:t>lakh</a:t>
            </a:r>
            <a:r>
              <a:rPr lang="en-IN" sz="2400" dirty="0" smtClean="0">
                <a:solidFill>
                  <a:schemeClr val="tx1"/>
                </a:solidFill>
              </a:rPr>
              <a:t> persons.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Seventh five year plan -&gt; 340 </a:t>
            </a:r>
            <a:r>
              <a:rPr lang="en-IN" sz="2400" dirty="0" err="1" smtClean="0">
                <a:solidFill>
                  <a:schemeClr val="tx1"/>
                </a:solidFill>
              </a:rPr>
              <a:t>lakh</a:t>
            </a:r>
            <a:r>
              <a:rPr lang="en-IN" sz="2400" dirty="0" smtClean="0">
                <a:solidFill>
                  <a:schemeClr val="tx1"/>
                </a:solidFill>
              </a:rPr>
              <a:t> people.</a:t>
            </a:r>
            <a:endParaRPr lang="en-IN" sz="2000" dirty="0" smtClean="0">
              <a:solidFill>
                <a:schemeClr val="tx1"/>
              </a:solidFill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426723" y="4689566"/>
            <a:ext cx="8364580" cy="154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2400" dirty="0" smtClean="0"/>
              <a:t>“National Rural Employment </a:t>
            </a:r>
            <a:r>
              <a:rPr lang="en-IN" sz="2400" dirty="0" err="1" smtClean="0"/>
              <a:t>Guarentee</a:t>
            </a:r>
            <a:r>
              <a:rPr lang="en-IN" sz="2400" dirty="0" smtClean="0"/>
              <a:t> Act – 2005 “ was a big step towards this and it also </a:t>
            </a:r>
            <a:r>
              <a:rPr lang="en-IN" sz="2400" dirty="0" err="1" smtClean="0"/>
              <a:t>benifitted</a:t>
            </a:r>
            <a:r>
              <a:rPr lang="en-IN" sz="2400" dirty="0" smtClean="0"/>
              <a:t> a great number of families. 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employment-in-india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1497942"/>
            <a:ext cx="3892732" cy="292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961</TotalTime>
  <Words>1586</Words>
  <Application>Microsoft Office PowerPoint</Application>
  <PresentationFormat>Custom</PresentationFormat>
  <Paragraphs>218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Facet</vt:lpstr>
      <vt:lpstr>REVIEW  OF  ECONOMIC  PLANNING  IN  INDIA</vt:lpstr>
      <vt:lpstr>Slide 2</vt:lpstr>
      <vt:lpstr>Slide 3</vt:lpstr>
      <vt:lpstr> Five Year Plans  in lndia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3.Mounting  unemployment:</vt:lpstr>
      <vt:lpstr>5. Concentration of wealth:</vt:lpstr>
      <vt:lpstr>6. High incremental capital output ratio:</vt:lpstr>
      <vt:lpstr>7.Inflationary pressure:</vt:lpstr>
      <vt:lpstr>10.Low living standards:</vt:lpstr>
      <vt:lpstr>Slide 26</vt:lpstr>
      <vt:lpstr>Slide 27</vt:lpstr>
      <vt:lpstr>Slide 28</vt:lpstr>
      <vt:lpstr>Some other reasons are:</vt:lpstr>
      <vt:lpstr>Suggestions For Improving Planning 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Mohammad Aamir</cp:lastModifiedBy>
  <cp:revision>72</cp:revision>
  <dcterms:created xsi:type="dcterms:W3CDTF">2014-09-12T02:18:09Z</dcterms:created>
  <dcterms:modified xsi:type="dcterms:W3CDTF">2017-03-09T19:47:50Z</dcterms:modified>
</cp:coreProperties>
</file>