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6"/>
  </p:notesMasterIdLst>
  <p:sldIdLst>
    <p:sldId id="256" r:id="rId3"/>
    <p:sldId id="257" r:id="rId4"/>
    <p:sldId id="294" r:id="rId5"/>
    <p:sldId id="258" r:id="rId6"/>
    <p:sldId id="259" r:id="rId7"/>
    <p:sldId id="295" r:id="rId8"/>
    <p:sldId id="260" r:id="rId9"/>
    <p:sldId id="261" r:id="rId10"/>
    <p:sldId id="272" r:id="rId11"/>
    <p:sldId id="273" r:id="rId12"/>
    <p:sldId id="297" r:id="rId13"/>
    <p:sldId id="296" r:id="rId14"/>
    <p:sldId id="299" r:id="rId15"/>
    <p:sldId id="274" r:id="rId16"/>
    <p:sldId id="301" r:id="rId17"/>
    <p:sldId id="300" r:id="rId18"/>
    <p:sldId id="276" r:id="rId19"/>
    <p:sldId id="302" r:id="rId20"/>
    <p:sldId id="303" r:id="rId21"/>
    <p:sldId id="277" r:id="rId22"/>
    <p:sldId id="278" r:id="rId23"/>
    <p:sldId id="304" r:id="rId24"/>
    <p:sldId id="279" r:id="rId25"/>
    <p:sldId id="305" r:id="rId26"/>
    <p:sldId id="280" r:id="rId27"/>
    <p:sldId id="306" r:id="rId28"/>
    <p:sldId id="326" r:id="rId29"/>
    <p:sldId id="327" r:id="rId30"/>
    <p:sldId id="328" r:id="rId31"/>
    <p:sldId id="281" r:id="rId32"/>
    <p:sldId id="282" r:id="rId33"/>
    <p:sldId id="329" r:id="rId34"/>
    <p:sldId id="331" r:id="rId35"/>
    <p:sldId id="332" r:id="rId36"/>
    <p:sldId id="330" r:id="rId37"/>
    <p:sldId id="333" r:id="rId38"/>
    <p:sldId id="283" r:id="rId39"/>
    <p:sldId id="284" r:id="rId40"/>
    <p:sldId id="314" r:id="rId41"/>
    <p:sldId id="285" r:id="rId42"/>
    <p:sldId id="315" r:id="rId43"/>
    <p:sldId id="316" r:id="rId44"/>
    <p:sldId id="286" r:id="rId45"/>
    <p:sldId id="317" r:id="rId46"/>
    <p:sldId id="307" r:id="rId47"/>
    <p:sldId id="309" r:id="rId48"/>
    <p:sldId id="308" r:id="rId49"/>
    <p:sldId id="310" r:id="rId50"/>
    <p:sldId id="311" r:id="rId51"/>
    <p:sldId id="312" r:id="rId52"/>
    <p:sldId id="323" r:id="rId53"/>
    <p:sldId id="324" r:id="rId54"/>
    <p:sldId id="325" r:id="rId55"/>
    <p:sldId id="335" r:id="rId56"/>
    <p:sldId id="334" r:id="rId57"/>
    <p:sldId id="336" r:id="rId58"/>
    <p:sldId id="337" r:id="rId59"/>
    <p:sldId id="338" r:id="rId60"/>
    <p:sldId id="339" r:id="rId61"/>
    <p:sldId id="340" r:id="rId62"/>
    <p:sldId id="341" r:id="rId63"/>
    <p:sldId id="342" r:id="rId64"/>
    <p:sldId id="34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C14F04-B3BC-4361-8F4E-EA92CBA9EFCF}">
          <p14:sldIdLst>
            <p14:sldId id="256"/>
            <p14:sldId id="257"/>
            <p14:sldId id="294"/>
            <p14:sldId id="258"/>
            <p14:sldId id="259"/>
            <p14:sldId id="295"/>
            <p14:sldId id="260"/>
            <p14:sldId id="261"/>
            <p14:sldId id="272"/>
            <p14:sldId id="273"/>
            <p14:sldId id="297"/>
            <p14:sldId id="296"/>
            <p14:sldId id="299"/>
            <p14:sldId id="274"/>
            <p14:sldId id="301"/>
            <p14:sldId id="300"/>
            <p14:sldId id="276"/>
            <p14:sldId id="302"/>
            <p14:sldId id="303"/>
            <p14:sldId id="277"/>
            <p14:sldId id="278"/>
            <p14:sldId id="304"/>
            <p14:sldId id="279"/>
            <p14:sldId id="305"/>
            <p14:sldId id="280"/>
            <p14:sldId id="306"/>
            <p14:sldId id="326"/>
            <p14:sldId id="327"/>
            <p14:sldId id="328"/>
            <p14:sldId id="281"/>
            <p14:sldId id="282"/>
            <p14:sldId id="329"/>
            <p14:sldId id="331"/>
            <p14:sldId id="332"/>
            <p14:sldId id="330"/>
            <p14:sldId id="333"/>
            <p14:sldId id="283"/>
            <p14:sldId id="284"/>
            <p14:sldId id="314"/>
            <p14:sldId id="285"/>
            <p14:sldId id="315"/>
            <p14:sldId id="316"/>
            <p14:sldId id="286"/>
            <p14:sldId id="317"/>
            <p14:sldId id="307"/>
            <p14:sldId id="309"/>
            <p14:sldId id="308"/>
            <p14:sldId id="310"/>
            <p14:sldId id="311"/>
            <p14:sldId id="312"/>
            <p14:sldId id="323"/>
            <p14:sldId id="324"/>
            <p14:sldId id="325"/>
            <p14:sldId id="335"/>
            <p14:sldId id="334"/>
            <p14:sldId id="336"/>
            <p14:sldId id="337"/>
            <p14:sldId id="338"/>
            <p14:sldId id="339"/>
            <p14:sldId id="340"/>
            <p14:sldId id="341"/>
            <p14:sldId id="342"/>
            <p14:sldId id="34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152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0E6BD-9A0A-4E3B-8782-F8E9D0C87722}" type="datetimeFigureOut">
              <a:rPr lang="en-US" smtClean="0"/>
              <a:t>23-Aug-17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A8A0A-2FFD-4C87-AD89-269D2BFC1A80}" type="slidenum">
              <a:rPr lang="en-US" smtClean="0"/>
              <a:t>‹#›</a:t>
            </a:fld>
            <a:endParaRPr lang="en-US"/>
          </a:p>
        </p:txBody>
      </p:sp>
    </p:spTree>
    <p:extLst>
      <p:ext uri="{BB962C8B-B14F-4D97-AF65-F5344CB8AC3E}">
        <p14:creationId xmlns:p14="http://schemas.microsoft.com/office/powerpoint/2010/main" val="2417078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b="1" cap="all"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4B209-819C-4A3A-84DA-07DF5E3879CB}" type="datetimeFigureOut">
              <a:rPr lang="en-US" smtClean="0"/>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F63DF-17BF-486F-BB81-58D2183F2B98}"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A4B209-819C-4A3A-84DA-07DF5E3879CB}" type="datetimeFigureOut">
              <a:rPr lang="en-US" smtClean="0"/>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F63DF-17BF-486F-BB81-58D2183F2B9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4B209-819C-4A3A-84DA-07DF5E3879CB}" type="datetimeFigureOut">
              <a:rPr lang="en-US" smtClean="0"/>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F63DF-17BF-486F-BB81-58D2183F2B9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D81B4-CCC4-4A64-A7E7-7B0159820486}" type="datetimeFigureOut">
              <a:rPr lang="en-US" smtClean="0"/>
              <a:pPr/>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89C-FB3E-4EE9-81CB-2AB0C9DDA273}"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141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349250" indent="-349250">
              <a:defRPr sz="2800"/>
            </a:lvl1pPr>
            <a:lvl2pPr marL="739775" indent="-390525">
              <a:defRPr sz="2400"/>
            </a:lvl2pPr>
            <a:lvl3pPr marL="1035050" indent="-295275">
              <a:defRPr sz="2000"/>
            </a:lvl3pPr>
            <a:lvl4pPr marL="1263650" indent="-228600">
              <a:defRPr sz="1800"/>
            </a:lvl4pPr>
            <a:lvl5pPr marL="149225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2D81B4-CCC4-4A64-A7E7-7B0159820486}" type="datetimeFigureOut">
              <a:rPr lang="en-US" smtClean="0"/>
              <a:pPr/>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89C-FB3E-4EE9-81CB-2AB0C9DDA273}" type="slidenum">
              <a:rPr lang="en-US" smtClean="0"/>
              <a:pPr/>
              <a:t>‹#›</a:t>
            </a:fld>
            <a:endParaRPr lang="en-US"/>
          </a:p>
        </p:txBody>
      </p:sp>
    </p:spTree>
    <p:extLst>
      <p:ext uri="{BB962C8B-B14F-4D97-AF65-F5344CB8AC3E}">
        <p14:creationId xmlns:p14="http://schemas.microsoft.com/office/powerpoint/2010/main" val="3111322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D81B4-CCC4-4A64-A7E7-7B0159820486}" type="datetimeFigureOut">
              <a:rPr lang="en-US" smtClean="0"/>
              <a:pPr/>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89C-FB3E-4EE9-81CB-2AB0C9DDA273}"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51967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D81B4-CCC4-4A64-A7E7-7B0159820486}" type="datetimeFigureOut">
              <a:rPr lang="en-US" smtClean="0"/>
              <a:pPr/>
              <a:t>23-Aug-17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89C-FB3E-4EE9-81CB-2AB0C9DDA273}" type="slidenum">
              <a:rPr lang="en-US" smtClean="0"/>
              <a:pPr/>
              <a:t>‹#›</a:t>
            </a:fld>
            <a:endParaRPr lang="en-US"/>
          </a:p>
        </p:txBody>
      </p:sp>
    </p:spTree>
    <p:extLst>
      <p:ext uri="{BB962C8B-B14F-4D97-AF65-F5344CB8AC3E}">
        <p14:creationId xmlns:p14="http://schemas.microsoft.com/office/powerpoint/2010/main" val="4165255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D81B4-CCC4-4A64-A7E7-7B0159820486}" type="datetimeFigureOut">
              <a:rPr lang="en-US" smtClean="0"/>
              <a:pPr/>
              <a:t>23-Aug-17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6589C-FB3E-4EE9-81CB-2AB0C9DDA273}"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126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2D81B4-CCC4-4A64-A7E7-7B0159820486}" type="datetimeFigureOut">
              <a:rPr lang="en-US" smtClean="0"/>
              <a:pPr/>
              <a:t>23-Aug-17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6589C-FB3E-4EE9-81CB-2AB0C9DDA273}" type="slidenum">
              <a:rPr lang="en-US" smtClean="0"/>
              <a:pPr/>
              <a:t>‹#›</a:t>
            </a:fld>
            <a:endParaRPr lang="en-US"/>
          </a:p>
        </p:txBody>
      </p:sp>
    </p:spTree>
    <p:extLst>
      <p:ext uri="{BB962C8B-B14F-4D97-AF65-F5344CB8AC3E}">
        <p14:creationId xmlns:p14="http://schemas.microsoft.com/office/powerpoint/2010/main" val="4253057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81B4-CCC4-4A64-A7E7-7B0159820486}" type="datetimeFigureOut">
              <a:rPr lang="en-US" smtClean="0"/>
              <a:pPr/>
              <a:t>23-Aug-17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6589C-FB3E-4EE9-81CB-2AB0C9DDA273}" type="slidenum">
              <a:rPr lang="en-US" smtClean="0"/>
              <a:pPr/>
              <a:t>‹#›</a:t>
            </a:fld>
            <a:endParaRPr lang="en-US"/>
          </a:p>
        </p:txBody>
      </p:sp>
    </p:spTree>
    <p:extLst>
      <p:ext uri="{BB962C8B-B14F-4D97-AF65-F5344CB8AC3E}">
        <p14:creationId xmlns:p14="http://schemas.microsoft.com/office/powerpoint/2010/main" val="2567276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D81B4-CCC4-4A64-A7E7-7B0159820486}" type="datetimeFigureOut">
              <a:rPr lang="en-US" smtClean="0"/>
              <a:pPr/>
              <a:t>23-Aug-17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89C-FB3E-4EE9-81CB-2AB0C9DDA273}"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03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349250" indent="-349250">
              <a:defRPr sz="2400"/>
            </a:lvl1pPr>
            <a:lvl2pPr marL="685800" indent="-336550">
              <a:defRPr sz="2000"/>
            </a:lvl2pPr>
            <a:lvl3pPr marL="914400" indent="-228600">
              <a:defRPr sz="1800"/>
            </a:lvl3pPr>
            <a:lvl4pPr marL="1143000" indent="-228600">
              <a:defRPr sz="1600"/>
            </a:lvl4pPr>
            <a:lvl5pPr marL="1263650" indent="-12065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5A4B209-819C-4A3A-84DA-07DF5E3879CB}" type="datetimeFigureOut">
              <a:rPr lang="en-US" smtClean="0"/>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F63DF-17BF-486F-BB81-58D2183F2B9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2D81B4-CCC4-4A64-A7E7-7B0159820486}" type="datetimeFigureOut">
              <a:rPr lang="en-US" smtClean="0"/>
              <a:pPr/>
              <a:t>23-Aug-17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6589C-FB3E-4EE9-81CB-2AB0C9DDA273}" type="slidenum">
              <a:rPr lang="en-US" smtClean="0"/>
              <a:pPr/>
              <a:t>‹#›</a:t>
            </a:fld>
            <a:endParaRPr lang="en-US"/>
          </a:p>
        </p:txBody>
      </p:sp>
    </p:spTree>
    <p:extLst>
      <p:ext uri="{BB962C8B-B14F-4D97-AF65-F5344CB8AC3E}">
        <p14:creationId xmlns:p14="http://schemas.microsoft.com/office/powerpoint/2010/main" val="730588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D81B4-CCC4-4A64-A7E7-7B0159820486}" type="datetimeFigureOut">
              <a:rPr lang="en-US" smtClean="0"/>
              <a:pPr/>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89C-FB3E-4EE9-81CB-2AB0C9DDA273}" type="slidenum">
              <a:rPr lang="en-US" smtClean="0"/>
              <a:pPr/>
              <a:t>‹#›</a:t>
            </a:fld>
            <a:endParaRPr lang="en-US"/>
          </a:p>
        </p:txBody>
      </p:sp>
    </p:spTree>
    <p:extLst>
      <p:ext uri="{BB962C8B-B14F-4D97-AF65-F5344CB8AC3E}">
        <p14:creationId xmlns:p14="http://schemas.microsoft.com/office/powerpoint/2010/main" val="153858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D81B4-CCC4-4A64-A7E7-7B0159820486}" type="datetimeFigureOut">
              <a:rPr lang="en-US" smtClean="0"/>
              <a:pPr/>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6589C-FB3E-4EE9-81CB-2AB0C9DDA273}" type="slidenum">
              <a:rPr lang="en-US" smtClean="0"/>
              <a:pPr/>
              <a:t>‹#›</a:t>
            </a:fld>
            <a:endParaRPr lang="en-US"/>
          </a:p>
        </p:txBody>
      </p:sp>
    </p:spTree>
    <p:extLst>
      <p:ext uri="{BB962C8B-B14F-4D97-AF65-F5344CB8AC3E}">
        <p14:creationId xmlns:p14="http://schemas.microsoft.com/office/powerpoint/2010/main" val="114097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4B209-819C-4A3A-84DA-07DF5E3879CB}" type="datetimeFigureOut">
              <a:rPr lang="en-US" smtClean="0"/>
              <a:t>23-Aug-17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F63DF-17BF-486F-BB81-58D2183F2B98}"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4B209-819C-4A3A-84DA-07DF5E3879CB}" type="datetimeFigureOut">
              <a:rPr lang="en-US" smtClean="0"/>
              <a:t>23-Aug-17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F63DF-17BF-486F-BB81-58D2183F2B9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4B209-819C-4A3A-84DA-07DF5E3879CB}" type="datetimeFigureOut">
              <a:rPr lang="en-US" smtClean="0"/>
              <a:t>23-Aug-17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F63DF-17BF-486F-BB81-58D2183F2B98}"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A4B209-819C-4A3A-84DA-07DF5E3879CB}" type="datetimeFigureOut">
              <a:rPr lang="en-US" smtClean="0"/>
              <a:t>23-Aug-17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F63DF-17BF-486F-BB81-58D2183F2B9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4B209-819C-4A3A-84DA-07DF5E3879CB}" type="datetimeFigureOut">
              <a:rPr lang="en-US" smtClean="0"/>
              <a:t>23-Aug-17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F63DF-17BF-486F-BB81-58D2183F2B9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A4B209-819C-4A3A-84DA-07DF5E3879CB}" type="datetimeFigureOut">
              <a:rPr lang="en-US" smtClean="0"/>
              <a:t>23-Aug-17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F63DF-17BF-486F-BB81-58D2183F2B98}"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A4B209-819C-4A3A-84DA-07DF5E3879CB}" type="datetimeFigureOut">
              <a:rPr lang="en-US" smtClean="0"/>
              <a:t>23-Aug-17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F63DF-17BF-486F-BB81-58D2183F2B9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5A4B209-819C-4A3A-84DA-07DF5E3879CB}" type="datetimeFigureOut">
              <a:rPr lang="en-US" smtClean="0"/>
              <a:t>23-Aug-17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1CF63DF-17BF-486F-BB81-58D2183F2B9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92D81B4-CCC4-4A64-A7E7-7B0159820486}" type="datetimeFigureOut">
              <a:rPr lang="en-US" smtClean="0"/>
              <a:pPr/>
              <a:t>23-Aug-17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746589C-FB3E-4EE9-81CB-2AB0C9DDA273}" type="slidenum">
              <a:rPr lang="en-US" smtClean="0"/>
              <a:pPr/>
              <a:t>‹#›</a:t>
            </a:fld>
            <a:endParaRPr lang="en-US"/>
          </a:p>
        </p:txBody>
      </p:sp>
    </p:spTree>
    <p:extLst>
      <p:ext uri="{BB962C8B-B14F-4D97-AF65-F5344CB8AC3E}">
        <p14:creationId xmlns:p14="http://schemas.microsoft.com/office/powerpoint/2010/main" val="8479284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semaphores</a:t>
            </a:r>
          </a:p>
        </p:txBody>
      </p:sp>
      <p:sp>
        <p:nvSpPr>
          <p:cNvPr id="3" name="Subtitle 2"/>
          <p:cNvSpPr>
            <a:spLocks noGrp="1"/>
          </p:cNvSpPr>
          <p:nvPr>
            <p:ph type="subTitle" idx="1"/>
          </p:nvPr>
        </p:nvSpPr>
        <p:spPr/>
        <p:txBody>
          <a:bodyPr/>
          <a:lstStyle/>
          <a:p>
            <a:r>
              <a:rPr lang="en-US" dirty="0"/>
              <a:t>Dr. Emmanuel S. Pilli</a:t>
            </a:r>
          </a:p>
        </p:txBody>
      </p:sp>
    </p:spTree>
    <p:extLst>
      <p:ext uri="{BB962C8B-B14F-4D97-AF65-F5344CB8AC3E}">
        <p14:creationId xmlns:p14="http://schemas.microsoft.com/office/powerpoint/2010/main" val="179541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kern="0" dirty="0">
                <a:latin typeface="Arial" panose="020B0604020202020204" pitchFamily="34" charset="0"/>
                <a:cs typeface="Arial" panose="020B0604020202020204" pitchFamily="34" charset="0"/>
              </a:rPr>
              <a:t>Initialization and </a:t>
            </a:r>
            <a:r>
              <a:rPr lang="en-US" dirty="0"/>
              <a:t>Wait</a:t>
            </a:r>
          </a:p>
        </p:txBody>
      </p:sp>
      <p:sp>
        <p:nvSpPr>
          <p:cNvPr id="3" name="Content Placeholder 2"/>
          <p:cNvSpPr>
            <a:spLocks noGrp="1"/>
          </p:cNvSpPr>
          <p:nvPr>
            <p:ph idx="1"/>
          </p:nvPr>
        </p:nvSpPr>
        <p:spPr>
          <a:xfrm>
            <a:off x="381000" y="1447800"/>
            <a:ext cx="7315200" cy="1676400"/>
          </a:xfrm>
        </p:spPr>
        <p:txBody>
          <a:bodyPr/>
          <a:lstStyle/>
          <a:p>
            <a:pPr marL="0" marR="4572" indent="0" algn="ctr">
              <a:lnSpc>
                <a:spcPts val="3240"/>
              </a:lnSpc>
              <a:buNone/>
            </a:pPr>
            <a:endParaRPr lang="pt-BR" sz="2800" b="1" kern="0" dirty="0">
              <a:latin typeface="Arial" panose="020B0604020202020204" pitchFamily="34" charset="0"/>
              <a:cs typeface="Arial" panose="020B0604020202020204" pitchFamily="34" charset="0"/>
            </a:endParaRPr>
          </a:p>
          <a:p>
            <a:pPr marL="0" marR="4572" indent="0" algn="ctr">
              <a:lnSpc>
                <a:spcPts val="3240"/>
              </a:lnSpc>
              <a:buNone/>
            </a:pPr>
            <a:r>
              <a:rPr lang="pt-BR" sz="2800" b="1" kern="0" dirty="0">
                <a:latin typeface="Arial" panose="020B0604020202020204" pitchFamily="34" charset="0"/>
                <a:cs typeface="Arial" panose="020B0604020202020204" pitchFamily="34" charset="0"/>
              </a:rPr>
              <a:t>Initialization</a:t>
            </a:r>
          </a:p>
          <a:p>
            <a:pPr marL="662877" indent="0" algn="ctr">
              <a:spcBef>
                <a:spcPts val="396"/>
              </a:spcBef>
              <a:buNone/>
            </a:pPr>
            <a:r>
              <a:rPr lang="pt-BR" sz="2800" spc="5" dirty="0">
                <a:latin typeface="Arial" panose="020B0604020202020204" pitchFamily="34" charset="0"/>
                <a:cs typeface="Arial" panose="020B0604020202020204" pitchFamily="34" charset="0"/>
              </a:rPr>
              <a:t>s</a:t>
            </a:r>
            <a:r>
              <a:rPr lang="pt-BR" sz="2800" spc="14" dirty="0">
                <a:latin typeface="Arial" panose="020B0604020202020204" pitchFamily="34" charset="0"/>
                <a:cs typeface="Arial" panose="020B0604020202020204" pitchFamily="34" charset="0"/>
              </a:rPr>
              <a:t>ema</a:t>
            </a:r>
            <a:r>
              <a:rPr lang="pt-BR" sz="2800" spc="9" dirty="0">
                <a:latin typeface="Arial" panose="020B0604020202020204" pitchFamily="34" charset="0"/>
                <a:cs typeface="Arial" panose="020B0604020202020204" pitchFamily="34" charset="0"/>
              </a:rPr>
              <a:t>p</a:t>
            </a:r>
            <a:r>
              <a:rPr lang="pt-BR" sz="2800" spc="14" dirty="0">
                <a:latin typeface="Arial" panose="020B0604020202020204" pitchFamily="34" charset="0"/>
                <a:cs typeface="Arial" panose="020B0604020202020204" pitchFamily="34" charset="0"/>
              </a:rPr>
              <a:t>ho</a:t>
            </a:r>
            <a:r>
              <a:rPr lang="pt-BR" sz="2800" spc="5" dirty="0">
                <a:latin typeface="Arial" panose="020B0604020202020204" pitchFamily="34" charset="0"/>
                <a:cs typeface="Arial" panose="020B0604020202020204" pitchFamily="34" charset="0"/>
              </a:rPr>
              <a:t>re</a:t>
            </a:r>
            <a:r>
              <a:rPr lang="pt-BR" sz="2800" spc="14" dirty="0">
                <a:latin typeface="Arial" panose="020B0604020202020204" pitchFamily="34" charset="0"/>
                <a:cs typeface="Arial" panose="020B0604020202020204" pitchFamily="34" charset="0"/>
              </a:rPr>
              <a:t> </a:t>
            </a:r>
            <a:r>
              <a:rPr lang="pt-BR" sz="2800" i="1" dirty="0">
                <a:latin typeface="Arial" panose="020B0604020202020204" pitchFamily="34" charset="0"/>
                <a:cs typeface="Arial" panose="020B0604020202020204" pitchFamily="34" charset="0"/>
              </a:rPr>
              <a:t>S</a:t>
            </a:r>
            <a:r>
              <a:rPr lang="pt-BR" sz="2800" i="1" spc="-45" dirty="0">
                <a:latin typeface="Arial" panose="020B0604020202020204" pitchFamily="34" charset="0"/>
                <a:cs typeface="Arial" panose="020B0604020202020204" pitchFamily="34" charset="0"/>
              </a:rPr>
              <a:t> </a:t>
            </a:r>
            <a:r>
              <a:rPr lang="pt-BR" sz="2800" i="1" dirty="0">
                <a:latin typeface="Arial" panose="020B0604020202020204" pitchFamily="34" charset="0"/>
                <a:cs typeface="Arial" panose="020B0604020202020204" pitchFamily="34" charset="0"/>
              </a:rPr>
              <a:t>←</a:t>
            </a:r>
            <a:r>
              <a:rPr lang="pt-BR" sz="2800" i="1" spc="-126" dirty="0">
                <a:cs typeface="Arial" panose="020B0604020202020204" pitchFamily="34" charset="0"/>
              </a:rPr>
              <a:t> </a:t>
            </a:r>
            <a:r>
              <a:rPr lang="pt-BR" sz="2800" spc="41" dirty="0">
                <a:cs typeface="Century Gothic"/>
              </a:rPr>
              <a:t>(</a:t>
            </a:r>
            <a:r>
              <a:rPr lang="pt-BR" sz="2800" spc="36" dirty="0">
                <a:cs typeface="Times New Roman"/>
              </a:rPr>
              <a:t>k</a:t>
            </a:r>
            <a:r>
              <a:rPr lang="pt-BR" sz="2800" spc="-9" dirty="0">
                <a:cs typeface="Arial"/>
              </a:rPr>
              <a:t>,</a:t>
            </a:r>
            <a:r>
              <a:rPr lang="pt-BR" sz="2800" spc="-378" dirty="0">
                <a:cs typeface="Arial"/>
              </a:rPr>
              <a:t> </a:t>
            </a:r>
            <a:r>
              <a:rPr lang="en-US" sz="2800" i="1" spc="-18" dirty="0">
                <a:cs typeface="Arial" panose="020B0604020202020204" pitchFamily="34" charset="0"/>
                <a:sym typeface="Symbol"/>
              </a:rPr>
              <a:t></a:t>
            </a:r>
            <a:r>
              <a:rPr lang="pt-BR" sz="2800" spc="41" dirty="0">
                <a:cs typeface="Century Gothic"/>
              </a:rPr>
              <a:t>)</a:t>
            </a:r>
            <a:endParaRPr lang="pt-BR" sz="2800" dirty="0">
              <a:cs typeface="Century Gothic"/>
            </a:endParaRPr>
          </a:p>
          <a:p>
            <a:endParaRPr lang="en-US" dirty="0"/>
          </a:p>
          <a:p>
            <a:endParaRPr lang="en-US" dirty="0"/>
          </a:p>
        </p:txBody>
      </p:sp>
      <p:sp>
        <p:nvSpPr>
          <p:cNvPr id="4" name="object 6"/>
          <p:cNvSpPr txBox="1"/>
          <p:nvPr/>
        </p:nvSpPr>
        <p:spPr>
          <a:xfrm>
            <a:off x="2667000" y="2941290"/>
            <a:ext cx="4495800" cy="3154710"/>
          </a:xfrm>
          <a:prstGeom prst="rect">
            <a:avLst/>
          </a:prstGeom>
        </p:spPr>
        <p:txBody>
          <a:bodyPr vert="horz" wrap="square" lIns="0" tIns="0" rIns="0" bIns="0" rtlCol="0">
            <a:spAutoFit/>
          </a:bodyPr>
          <a:lstStyle/>
          <a:p>
            <a:pPr marL="11430"/>
            <a:endParaRPr lang="en-US" sz="2800" b="1" spc="-9" dirty="0">
              <a:latin typeface="Arial" panose="020B0604020202020204" pitchFamily="34" charset="0"/>
              <a:cs typeface="Arial" panose="020B0604020202020204" pitchFamily="34" charset="0"/>
            </a:endParaRPr>
          </a:p>
          <a:p>
            <a:pPr marL="11430"/>
            <a:r>
              <a:rPr lang="en-US" sz="2800" b="1" spc="-9" dirty="0">
                <a:latin typeface="Arial" panose="020B0604020202020204" pitchFamily="34" charset="0"/>
                <a:cs typeface="Arial" panose="020B0604020202020204" pitchFamily="34" charset="0"/>
              </a:rPr>
              <a:t>w</a:t>
            </a:r>
            <a:r>
              <a:rPr sz="2800" b="1" spc="5" dirty="0">
                <a:latin typeface="Arial" panose="020B0604020202020204" pitchFamily="34" charset="0"/>
                <a:cs typeface="Arial" panose="020B0604020202020204" pitchFamily="34" charset="0"/>
              </a:rPr>
              <a:t>ai</a:t>
            </a:r>
            <a:r>
              <a:rPr sz="2800" b="1" dirty="0">
                <a:latin typeface="Arial" panose="020B0604020202020204" pitchFamily="34" charset="0"/>
                <a:cs typeface="Arial" panose="020B0604020202020204" pitchFamily="34" charset="0"/>
              </a:rPr>
              <a:t>t</a:t>
            </a:r>
            <a:r>
              <a:rPr lang="en-US" sz="2800" b="1" dirty="0">
                <a:latin typeface="Arial" panose="020B0604020202020204" pitchFamily="34" charset="0"/>
                <a:cs typeface="Arial" panose="020B0604020202020204" pitchFamily="34" charset="0"/>
              </a:rPr>
              <a:t> </a:t>
            </a:r>
            <a:r>
              <a:rPr sz="2800" b="1" spc="45" dirty="0">
                <a:latin typeface="Arial" panose="020B0604020202020204" pitchFamily="34" charset="0"/>
                <a:cs typeface="Arial" panose="020B0604020202020204" pitchFamily="34" charset="0"/>
              </a:rPr>
              <a:t>(</a:t>
            </a:r>
            <a:r>
              <a:rPr sz="2800" b="1" spc="23" dirty="0">
                <a:latin typeface="Arial" panose="020B0604020202020204" pitchFamily="34" charset="0"/>
                <a:cs typeface="Arial" panose="020B0604020202020204" pitchFamily="34" charset="0"/>
              </a:rPr>
              <a:t>S</a:t>
            </a:r>
            <a:r>
              <a:rPr sz="2800" b="1" spc="45" dirty="0">
                <a:latin typeface="Arial" panose="020B0604020202020204" pitchFamily="34" charset="0"/>
                <a:cs typeface="Arial" panose="020B0604020202020204" pitchFamily="34" charset="0"/>
              </a:rPr>
              <a:t>)</a:t>
            </a:r>
            <a:endParaRPr sz="2800" b="1" dirty="0">
              <a:latin typeface="Arial" panose="020B0604020202020204" pitchFamily="34" charset="0"/>
              <a:cs typeface="Arial" panose="020B0604020202020204" pitchFamily="34" charset="0"/>
            </a:endParaRPr>
          </a:p>
          <a:p>
            <a:pPr marL="555498">
              <a:spcBef>
                <a:spcPts val="405"/>
              </a:spcBef>
            </a:pPr>
            <a:r>
              <a:rPr sz="2800" dirty="0">
                <a:latin typeface="Arial" panose="020B0604020202020204" pitchFamily="34" charset="0"/>
                <a:cs typeface="Arial" panose="020B0604020202020204" pitchFamily="34" charset="0"/>
              </a:rPr>
              <a:t>if</a:t>
            </a:r>
            <a:r>
              <a:rPr sz="2800" spc="9" dirty="0">
                <a:latin typeface="Arial" panose="020B0604020202020204" pitchFamily="34" charset="0"/>
                <a:cs typeface="Arial" panose="020B0604020202020204" pitchFamily="34" charset="0"/>
              </a:rPr>
              <a:t> </a:t>
            </a:r>
            <a:r>
              <a:rPr sz="2800" spc="23" dirty="0">
                <a:latin typeface="Arial" panose="020B0604020202020204" pitchFamily="34" charset="0"/>
                <a:cs typeface="Arial" panose="020B0604020202020204" pitchFamily="34" charset="0"/>
              </a:rPr>
              <a:t>S</a:t>
            </a:r>
            <a:r>
              <a:rPr sz="2800" spc="-288"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V</a:t>
            </a:r>
            <a:r>
              <a:rPr sz="2800" spc="216" dirty="0">
                <a:latin typeface="Arial" panose="020B0604020202020204" pitchFamily="34" charset="0"/>
                <a:cs typeface="Arial" panose="020B0604020202020204" pitchFamily="34" charset="0"/>
              </a:rPr>
              <a:t> </a:t>
            </a:r>
            <a:r>
              <a:rPr sz="2800" spc="-72" dirty="0">
                <a:latin typeface="Arial" panose="020B0604020202020204" pitchFamily="34" charset="0"/>
                <a:cs typeface="Arial" panose="020B0604020202020204" pitchFamily="34" charset="0"/>
              </a:rPr>
              <a:t>&gt;</a:t>
            </a:r>
            <a:r>
              <a:rPr sz="2800" spc="-270" dirty="0">
                <a:latin typeface="Arial" panose="020B0604020202020204" pitchFamily="34" charset="0"/>
                <a:cs typeface="Arial" panose="020B0604020202020204" pitchFamily="34" charset="0"/>
              </a:rPr>
              <a:t> </a:t>
            </a:r>
            <a:r>
              <a:rPr sz="2800" spc="9" dirty="0">
                <a:latin typeface="Arial" panose="020B0604020202020204" pitchFamily="34" charset="0"/>
                <a:cs typeface="Arial" panose="020B0604020202020204" pitchFamily="34" charset="0"/>
              </a:rPr>
              <a:t>0</a:t>
            </a:r>
            <a:endParaRPr sz="2800" dirty="0">
              <a:latin typeface="Arial" panose="020B0604020202020204" pitchFamily="34" charset="0"/>
              <a:cs typeface="Arial" panose="020B0604020202020204" pitchFamily="34" charset="0"/>
            </a:endParaRPr>
          </a:p>
          <a:p>
            <a:pPr marL="1099566">
              <a:spcBef>
                <a:spcPts val="50"/>
              </a:spcBef>
            </a:pPr>
            <a:r>
              <a:rPr sz="2800" spc="23" dirty="0">
                <a:latin typeface="Arial" panose="020B0604020202020204" pitchFamily="34" charset="0"/>
                <a:cs typeface="Arial" panose="020B0604020202020204" pitchFamily="34" charset="0"/>
              </a:rPr>
              <a:t>S</a:t>
            </a:r>
            <a:r>
              <a:rPr sz="2800" spc="-288"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V</a:t>
            </a:r>
            <a:r>
              <a:rPr sz="2800" spc="216" dirty="0">
                <a:latin typeface="Arial" panose="020B0604020202020204" pitchFamily="34" charset="0"/>
                <a:cs typeface="Arial" panose="020B0604020202020204" pitchFamily="34" charset="0"/>
              </a:rPr>
              <a:t> </a:t>
            </a:r>
            <a:r>
              <a:rPr sz="2800" spc="18" dirty="0">
                <a:latin typeface="Arial" panose="020B0604020202020204" pitchFamily="34" charset="0"/>
                <a:cs typeface="Arial" panose="020B0604020202020204" pitchFamily="34" charset="0"/>
              </a:rPr>
              <a:t>←</a:t>
            </a:r>
            <a:r>
              <a:rPr sz="2800" spc="-248" dirty="0">
                <a:latin typeface="Arial" panose="020B0604020202020204" pitchFamily="34" charset="0"/>
                <a:cs typeface="Arial" panose="020B0604020202020204" pitchFamily="34" charset="0"/>
              </a:rPr>
              <a:t> </a:t>
            </a:r>
            <a:r>
              <a:rPr sz="2800" spc="23" dirty="0">
                <a:latin typeface="Arial" panose="020B0604020202020204" pitchFamily="34" charset="0"/>
                <a:cs typeface="Arial" panose="020B0604020202020204" pitchFamily="34" charset="0"/>
              </a:rPr>
              <a:t>S</a:t>
            </a:r>
            <a:r>
              <a:rPr sz="2800" spc="-288"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V</a:t>
            </a:r>
            <a:r>
              <a:rPr sz="2800" spc="36" dirty="0">
                <a:latin typeface="Arial" panose="020B0604020202020204" pitchFamily="34" charset="0"/>
                <a:cs typeface="Arial" panose="020B0604020202020204" pitchFamily="34" charset="0"/>
              </a:rPr>
              <a:t> </a:t>
            </a:r>
            <a:r>
              <a:rPr sz="2800" spc="-54" dirty="0">
                <a:latin typeface="Arial" panose="020B0604020202020204" pitchFamily="34" charset="0"/>
                <a:cs typeface="Arial" panose="020B0604020202020204" pitchFamily="34" charset="0"/>
              </a:rPr>
              <a:t>−</a:t>
            </a:r>
            <a:r>
              <a:rPr sz="2800" spc="-423" dirty="0">
                <a:latin typeface="Arial" panose="020B0604020202020204" pitchFamily="34" charset="0"/>
                <a:cs typeface="Arial" panose="020B0604020202020204" pitchFamily="34" charset="0"/>
              </a:rPr>
              <a:t> </a:t>
            </a:r>
            <a:r>
              <a:rPr sz="2800" spc="9" dirty="0">
                <a:latin typeface="Arial" panose="020B0604020202020204" pitchFamily="34" charset="0"/>
                <a:cs typeface="Arial" panose="020B0604020202020204" pitchFamily="34" charset="0"/>
              </a:rPr>
              <a:t>1</a:t>
            </a:r>
            <a:endParaRPr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else</a:t>
            </a:r>
            <a:endParaRPr sz="2800" dirty="0">
              <a:latin typeface="Arial" panose="020B0604020202020204" pitchFamily="34" charset="0"/>
              <a:cs typeface="Arial" panose="020B0604020202020204" pitchFamily="34" charset="0"/>
            </a:endParaRPr>
          </a:p>
          <a:p>
            <a:pPr marL="1099566"/>
            <a:r>
              <a:rPr sz="2800" spc="23" dirty="0">
                <a:latin typeface="Arial" panose="020B0604020202020204" pitchFamily="34" charset="0"/>
                <a:cs typeface="Arial" panose="020B0604020202020204" pitchFamily="34" charset="0"/>
              </a:rPr>
              <a:t>S</a:t>
            </a:r>
            <a:r>
              <a:rPr sz="2800" spc="-184"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L</a:t>
            </a:r>
            <a:r>
              <a:rPr sz="2800" spc="-50" dirty="0">
                <a:latin typeface="Arial" panose="020B0604020202020204" pitchFamily="34" charset="0"/>
                <a:cs typeface="Arial" panose="020B0604020202020204" pitchFamily="34" charset="0"/>
              </a:rPr>
              <a:t> </a:t>
            </a:r>
            <a:r>
              <a:rPr sz="2800" spc="18" dirty="0">
                <a:latin typeface="Arial" panose="020B0604020202020204" pitchFamily="34" charset="0"/>
                <a:cs typeface="Arial" panose="020B0604020202020204" pitchFamily="34" charset="0"/>
              </a:rPr>
              <a:t>←</a:t>
            </a:r>
            <a:r>
              <a:rPr sz="2800" spc="-248" dirty="0">
                <a:latin typeface="Arial" panose="020B0604020202020204" pitchFamily="34" charset="0"/>
                <a:cs typeface="Arial" panose="020B0604020202020204" pitchFamily="34" charset="0"/>
              </a:rPr>
              <a:t> </a:t>
            </a:r>
            <a:r>
              <a:rPr sz="2800" spc="23" dirty="0">
                <a:latin typeface="Arial" panose="020B0604020202020204" pitchFamily="34" charset="0"/>
                <a:cs typeface="Arial" panose="020B0604020202020204" pitchFamily="34" charset="0"/>
              </a:rPr>
              <a:t>S</a:t>
            </a:r>
            <a:r>
              <a:rPr sz="2800" spc="-180" dirty="0">
                <a:latin typeface="Arial" panose="020B0604020202020204" pitchFamily="34" charset="0"/>
                <a:cs typeface="Arial" panose="020B0604020202020204" pitchFamily="34" charset="0"/>
              </a:rPr>
              <a:t>.</a:t>
            </a:r>
            <a:r>
              <a:rPr sz="2800" spc="311" dirty="0">
                <a:latin typeface="Arial" panose="020B0604020202020204" pitchFamily="34" charset="0"/>
                <a:cs typeface="Arial" panose="020B0604020202020204" pitchFamily="34" charset="0"/>
              </a:rPr>
              <a:t>L</a:t>
            </a:r>
            <a:r>
              <a:rPr lang="en-US" sz="2800" spc="311" dirty="0">
                <a:latin typeface="Arial" panose="020B0604020202020204" pitchFamily="34" charset="0"/>
                <a:cs typeface="Arial" panose="020B0604020202020204" pitchFamily="34" charset="0"/>
              </a:rPr>
              <a:t> </a:t>
            </a:r>
            <a:r>
              <a:rPr sz="3200" spc="-293" dirty="0">
                <a:latin typeface="Arial" panose="020B0604020202020204" pitchFamily="34" charset="0"/>
                <a:cs typeface="Arial" panose="020B0604020202020204" pitchFamily="34" charset="0"/>
              </a:rPr>
              <a:t>∪</a:t>
            </a:r>
            <a:r>
              <a:rPr lang="en-US" sz="2800" spc="-293" dirty="0">
                <a:latin typeface="Arial" panose="020B0604020202020204" pitchFamily="34" charset="0"/>
                <a:cs typeface="Arial" panose="020B0604020202020204" pitchFamily="34" charset="0"/>
              </a:rPr>
              <a:t> </a:t>
            </a:r>
            <a:r>
              <a:rPr sz="2800" spc="-261" dirty="0">
                <a:latin typeface="Arial" panose="020B0604020202020204" pitchFamily="34" charset="0"/>
                <a:cs typeface="Arial" panose="020B0604020202020204" pitchFamily="34" charset="0"/>
              </a:rPr>
              <a:t> </a:t>
            </a:r>
            <a:r>
              <a:rPr sz="2800" spc="9" dirty="0">
                <a:latin typeface="Arial" panose="020B0604020202020204" pitchFamily="34" charset="0"/>
                <a:cs typeface="Arial" panose="020B0604020202020204" pitchFamily="34" charset="0"/>
              </a:rPr>
              <a:t>p</a:t>
            </a:r>
            <a:endParaRPr sz="2800" dirty="0">
              <a:latin typeface="Arial" panose="020B0604020202020204" pitchFamily="34" charset="0"/>
              <a:cs typeface="Arial" panose="020B0604020202020204" pitchFamily="34" charset="0"/>
            </a:endParaRPr>
          </a:p>
          <a:p>
            <a:pPr marL="1119569">
              <a:spcBef>
                <a:spcPts val="50"/>
              </a:spcBef>
            </a:pPr>
            <a:r>
              <a:rPr sz="2800" spc="9" dirty="0">
                <a:latin typeface="Arial" panose="020B0604020202020204" pitchFamily="34" charset="0"/>
                <a:cs typeface="Arial" panose="020B0604020202020204" pitchFamily="34" charset="0"/>
              </a:rPr>
              <a:t>p</a:t>
            </a:r>
            <a:r>
              <a:rPr sz="2800" spc="-184" dirty="0">
                <a:latin typeface="Arial" panose="020B0604020202020204" pitchFamily="34" charset="0"/>
                <a:cs typeface="Arial" panose="020B0604020202020204" pitchFamily="34" charset="0"/>
              </a:rPr>
              <a:t>.</a:t>
            </a:r>
            <a:r>
              <a:rPr sz="2800" spc="-50" dirty="0">
                <a:latin typeface="Arial" panose="020B0604020202020204" pitchFamily="34" charset="0"/>
                <a:cs typeface="Arial" panose="020B0604020202020204" pitchFamily="34" charset="0"/>
              </a:rPr>
              <a:t>s</a:t>
            </a:r>
            <a:r>
              <a:rPr sz="2800" spc="144" dirty="0">
                <a:latin typeface="Arial" panose="020B0604020202020204" pitchFamily="34" charset="0"/>
                <a:cs typeface="Arial" panose="020B0604020202020204" pitchFamily="34" charset="0"/>
              </a:rPr>
              <a:t>t</a:t>
            </a:r>
            <a:r>
              <a:rPr sz="2800" spc="-45" dirty="0">
                <a:latin typeface="Arial" panose="020B0604020202020204" pitchFamily="34" charset="0"/>
                <a:cs typeface="Arial" panose="020B0604020202020204" pitchFamily="34" charset="0"/>
              </a:rPr>
              <a:t>a</a:t>
            </a:r>
            <a:r>
              <a:rPr sz="2800" spc="144" dirty="0">
                <a:latin typeface="Arial" panose="020B0604020202020204" pitchFamily="34" charset="0"/>
                <a:cs typeface="Arial" panose="020B0604020202020204" pitchFamily="34" charset="0"/>
              </a:rPr>
              <a:t>t</a:t>
            </a:r>
            <a:r>
              <a:rPr sz="2800" spc="9" dirty="0">
                <a:latin typeface="Arial" panose="020B0604020202020204" pitchFamily="34" charset="0"/>
                <a:cs typeface="Arial" panose="020B0604020202020204" pitchFamily="34" charset="0"/>
              </a:rPr>
              <a:t>e</a:t>
            </a:r>
            <a:r>
              <a:rPr sz="2800" spc="-54" dirty="0">
                <a:latin typeface="Arial" panose="020B0604020202020204" pitchFamily="34" charset="0"/>
                <a:cs typeface="Arial" panose="020B0604020202020204" pitchFamily="34" charset="0"/>
              </a:rPr>
              <a:t> </a:t>
            </a:r>
            <a:r>
              <a:rPr sz="2800" spc="18" dirty="0">
                <a:latin typeface="Arial" panose="020B0604020202020204" pitchFamily="34" charset="0"/>
                <a:cs typeface="Arial" panose="020B0604020202020204" pitchFamily="34" charset="0"/>
              </a:rPr>
              <a:t>←</a:t>
            </a:r>
            <a:r>
              <a:rPr sz="2800" spc="-184"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blocked</a:t>
            </a:r>
          </a:p>
        </p:txBody>
      </p:sp>
    </p:spTree>
    <p:extLst>
      <p:ext uri="{BB962C8B-B14F-4D97-AF65-F5344CB8AC3E}">
        <p14:creationId xmlns:p14="http://schemas.microsoft.com/office/powerpoint/2010/main" val="151667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a:t>
            </a:r>
          </a:p>
        </p:txBody>
      </p:sp>
      <p:sp>
        <p:nvSpPr>
          <p:cNvPr id="3" name="Content Placeholder 2"/>
          <p:cNvSpPr>
            <a:spLocks noGrp="1"/>
          </p:cNvSpPr>
          <p:nvPr>
            <p:ph idx="1"/>
          </p:nvPr>
        </p:nvSpPr>
        <p:spPr/>
        <p:txBody>
          <a:bodyPr/>
          <a:lstStyle/>
          <a:p>
            <a:r>
              <a:rPr lang="en-US" dirty="0"/>
              <a:t>If the value of integer component is non zero, decrement its value and process </a:t>
            </a:r>
            <a:r>
              <a:rPr lang="en-US" b="1" dirty="0"/>
              <a:t>p</a:t>
            </a:r>
            <a:r>
              <a:rPr lang="en-US" dirty="0"/>
              <a:t> can continue its execution</a:t>
            </a:r>
          </a:p>
          <a:p>
            <a:r>
              <a:rPr lang="en-US" dirty="0"/>
              <a:t>If it is zero, process </a:t>
            </a:r>
            <a:r>
              <a:rPr lang="en-US" b="1" dirty="0"/>
              <a:t>p</a:t>
            </a:r>
            <a:r>
              <a:rPr lang="en-US" dirty="0"/>
              <a:t> is added to set component and the state of the </a:t>
            </a:r>
            <a:r>
              <a:rPr lang="en-US" b="1" dirty="0"/>
              <a:t>p</a:t>
            </a:r>
            <a:r>
              <a:rPr lang="en-US" dirty="0"/>
              <a:t> becomes blocked</a:t>
            </a:r>
          </a:p>
          <a:p>
            <a:r>
              <a:rPr lang="en-US" dirty="0"/>
              <a:t>Process </a:t>
            </a:r>
            <a:r>
              <a:rPr lang="en-US" b="1" dirty="0"/>
              <a:t>p</a:t>
            </a:r>
            <a:r>
              <a:rPr lang="en-US" dirty="0"/>
              <a:t> is said to have been blocked on semaphore</a:t>
            </a:r>
          </a:p>
          <a:p>
            <a:endParaRPr lang="en-US" dirty="0"/>
          </a:p>
        </p:txBody>
      </p:sp>
    </p:spTree>
    <p:extLst>
      <p:ext uri="{BB962C8B-B14F-4D97-AF65-F5344CB8AC3E}">
        <p14:creationId xmlns:p14="http://schemas.microsoft.com/office/powerpoint/2010/main" val="367067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a:t>
            </a:r>
          </a:p>
        </p:txBody>
      </p:sp>
      <p:sp>
        <p:nvSpPr>
          <p:cNvPr id="4" name="object 8"/>
          <p:cNvSpPr txBox="1"/>
          <p:nvPr/>
        </p:nvSpPr>
        <p:spPr>
          <a:xfrm>
            <a:off x="1447800" y="2133600"/>
            <a:ext cx="5943600" cy="3118803"/>
          </a:xfrm>
          <a:prstGeom prst="rect">
            <a:avLst/>
          </a:prstGeom>
        </p:spPr>
        <p:txBody>
          <a:bodyPr vert="horz" wrap="square" lIns="0" tIns="0" rIns="0" bIns="0" rtlCol="0">
            <a:spAutoFit/>
          </a:bodyPr>
          <a:lstStyle/>
          <a:p>
            <a:pPr marL="11430"/>
            <a:r>
              <a:rPr lang="en-US" sz="2800" b="1" dirty="0">
                <a:latin typeface="Arial" panose="020B0604020202020204" pitchFamily="34" charset="0"/>
                <a:cs typeface="Arial" panose="020B0604020202020204" pitchFamily="34" charset="0"/>
              </a:rPr>
              <a:t>s</a:t>
            </a:r>
            <a:r>
              <a:rPr sz="2800" b="1" dirty="0">
                <a:latin typeface="Arial" panose="020B0604020202020204" pitchFamily="34" charset="0"/>
                <a:cs typeface="Arial" panose="020B0604020202020204" pitchFamily="34" charset="0"/>
              </a:rPr>
              <a:t>igna</a:t>
            </a:r>
            <a:r>
              <a:rPr sz="2800" b="1" spc="-5" dirty="0">
                <a:latin typeface="Arial" panose="020B0604020202020204" pitchFamily="34" charset="0"/>
                <a:cs typeface="Arial" panose="020B0604020202020204" pitchFamily="34" charset="0"/>
              </a:rPr>
              <a:t>l</a:t>
            </a:r>
            <a:r>
              <a:rPr lang="en-US" sz="2800" b="1" spc="-5" dirty="0">
                <a:latin typeface="Arial" panose="020B0604020202020204" pitchFamily="34" charset="0"/>
                <a:cs typeface="Arial" panose="020B0604020202020204" pitchFamily="34" charset="0"/>
              </a:rPr>
              <a:t> </a:t>
            </a:r>
            <a:r>
              <a:rPr sz="2800" b="1" spc="5" dirty="0">
                <a:latin typeface="Arial" panose="020B0604020202020204" pitchFamily="34" charset="0"/>
                <a:cs typeface="Arial" panose="020B0604020202020204" pitchFamily="34" charset="0"/>
              </a:rPr>
              <a:t>(</a:t>
            </a:r>
            <a:r>
              <a:rPr sz="2800" b="1" spc="18" dirty="0">
                <a:latin typeface="Arial" panose="020B0604020202020204" pitchFamily="34" charset="0"/>
                <a:cs typeface="Arial" panose="020B0604020202020204" pitchFamily="34" charset="0"/>
              </a:rPr>
              <a:t>S</a:t>
            </a:r>
            <a:r>
              <a:rPr sz="2800" b="1" spc="5" dirty="0">
                <a:latin typeface="Arial" panose="020B0604020202020204" pitchFamily="34" charset="0"/>
                <a:cs typeface="Arial" panose="020B0604020202020204" pitchFamily="34" charset="0"/>
              </a:rPr>
              <a:t>)</a:t>
            </a:r>
            <a:endParaRPr sz="2800" b="1" dirty="0">
              <a:latin typeface="Arial" panose="020B0604020202020204" pitchFamily="34" charset="0"/>
              <a:cs typeface="Arial" panose="020B0604020202020204" pitchFamily="34" charset="0"/>
            </a:endParaRPr>
          </a:p>
          <a:p>
            <a:pPr marL="562928">
              <a:spcBef>
                <a:spcPts val="396"/>
              </a:spcBef>
            </a:pPr>
            <a:r>
              <a:rPr lang="en-US" sz="2800" dirty="0">
                <a:latin typeface="Arial" panose="020B0604020202020204" pitchFamily="34" charset="0"/>
                <a:cs typeface="Arial" panose="020B0604020202020204" pitchFamily="34" charset="0"/>
              </a:rPr>
              <a:t>if S.L = </a:t>
            </a:r>
            <a:r>
              <a:rPr lang="en-US" sz="2800" i="1" spc="-18" dirty="0">
                <a:latin typeface="Arial" panose="020B0604020202020204" pitchFamily="34" charset="0"/>
                <a:cs typeface="Arial" panose="020B0604020202020204" pitchFamily="34" charset="0"/>
                <a:sym typeface="Symbol"/>
              </a:rPr>
              <a:t></a:t>
            </a:r>
            <a:endParaRPr lang="en-US" sz="2800" dirty="0">
              <a:latin typeface="Arial" panose="020B0604020202020204" pitchFamily="34" charset="0"/>
              <a:cs typeface="Arial" panose="020B0604020202020204" pitchFamily="34" charset="0"/>
              <a:sym typeface="Symbol"/>
            </a:endParaRPr>
          </a:p>
          <a:p>
            <a:pPr marL="562928">
              <a:spcBef>
                <a:spcPts val="396"/>
              </a:spcBef>
            </a:pPr>
            <a:r>
              <a:rPr lang="en-US" sz="2800" spc="14" dirty="0">
                <a:latin typeface="Arial" panose="020B0604020202020204" pitchFamily="34" charset="0"/>
                <a:cs typeface="Arial" panose="020B0604020202020204" pitchFamily="34" charset="0"/>
                <a:sym typeface="Symbol"/>
              </a:rPr>
              <a:t>   </a:t>
            </a:r>
            <a:r>
              <a:rPr sz="2800" spc="14" dirty="0">
                <a:latin typeface="Arial" panose="020B0604020202020204" pitchFamily="34" charset="0"/>
                <a:cs typeface="Arial" panose="020B0604020202020204" pitchFamily="34" charset="0"/>
              </a:rPr>
              <a:t>S</a:t>
            </a:r>
            <a:r>
              <a:rPr sz="2800" spc="-113" dirty="0">
                <a:latin typeface="Arial" panose="020B0604020202020204" pitchFamily="34" charset="0"/>
                <a:cs typeface="Arial" panose="020B0604020202020204" pitchFamily="34" charset="0"/>
              </a:rPr>
              <a:t>.</a:t>
            </a:r>
            <a:r>
              <a:rPr sz="2800" dirty="0">
                <a:latin typeface="Arial" panose="020B0604020202020204" pitchFamily="34" charset="0"/>
                <a:cs typeface="Arial" panose="020B0604020202020204" pitchFamily="34" charset="0"/>
              </a:rPr>
              <a:t>V</a:t>
            </a:r>
            <a:r>
              <a:rPr sz="2800" spc="216"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t>
            </a:r>
            <a:r>
              <a:rPr sz="2800" spc="-122" dirty="0">
                <a:latin typeface="Arial" panose="020B0604020202020204" pitchFamily="34" charset="0"/>
                <a:cs typeface="Arial" panose="020B0604020202020204" pitchFamily="34" charset="0"/>
              </a:rPr>
              <a:t> </a:t>
            </a:r>
            <a:r>
              <a:rPr sz="2800" spc="18" dirty="0">
                <a:latin typeface="Arial" panose="020B0604020202020204" pitchFamily="34" charset="0"/>
                <a:cs typeface="Arial" panose="020B0604020202020204" pitchFamily="34" charset="0"/>
              </a:rPr>
              <a:t>S</a:t>
            </a:r>
            <a:r>
              <a:rPr sz="2800" spc="-113" dirty="0">
                <a:latin typeface="Arial" panose="020B0604020202020204" pitchFamily="34" charset="0"/>
                <a:cs typeface="Arial" panose="020B0604020202020204" pitchFamily="34" charset="0"/>
              </a:rPr>
              <a:t>.</a:t>
            </a:r>
            <a:r>
              <a:rPr sz="2800" dirty="0">
                <a:latin typeface="Arial" panose="020B0604020202020204" pitchFamily="34" charset="0"/>
                <a:cs typeface="Arial" panose="020B0604020202020204" pitchFamily="34" charset="0"/>
              </a:rPr>
              <a:t>V</a:t>
            </a:r>
            <a:r>
              <a:rPr sz="2800" spc="36" dirty="0">
                <a:latin typeface="Arial" panose="020B0604020202020204" pitchFamily="34" charset="0"/>
                <a:cs typeface="Arial" panose="020B0604020202020204" pitchFamily="34" charset="0"/>
              </a:rPr>
              <a:t> </a:t>
            </a:r>
            <a:r>
              <a:rPr sz="2800" spc="108" dirty="0">
                <a:latin typeface="Arial" panose="020B0604020202020204" pitchFamily="34" charset="0"/>
                <a:cs typeface="Arial" panose="020B0604020202020204" pitchFamily="34" charset="0"/>
              </a:rPr>
              <a:t>+</a:t>
            </a:r>
            <a:r>
              <a:rPr sz="2800" spc="-378"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1</a:t>
            </a:r>
          </a:p>
          <a:p>
            <a:pPr>
              <a:spcBef>
                <a:spcPts val="24"/>
              </a:spcBef>
            </a:pPr>
            <a:r>
              <a:rPr lang="en-US" sz="2800" dirty="0">
                <a:latin typeface="Arial" panose="020B0604020202020204" pitchFamily="34" charset="0"/>
                <a:cs typeface="Arial" panose="020B0604020202020204" pitchFamily="34" charset="0"/>
              </a:rPr>
              <a:t>     else </a:t>
            </a:r>
          </a:p>
          <a:p>
            <a:pPr>
              <a:spcBef>
                <a:spcPts val="24"/>
              </a:spcBef>
            </a:pPr>
            <a:r>
              <a:rPr lang="en-US" sz="2800" dirty="0">
                <a:latin typeface="Arial" panose="020B0604020202020204" pitchFamily="34" charset="0"/>
                <a:cs typeface="Arial" panose="020B0604020202020204" pitchFamily="34" charset="0"/>
              </a:rPr>
              <a:t>         L</a:t>
            </a:r>
            <a:r>
              <a:rPr sz="2800" dirty="0">
                <a:latin typeface="Arial" panose="020B0604020202020204" pitchFamily="34" charset="0"/>
                <a:cs typeface="Arial" panose="020B0604020202020204" pitchFamily="34" charset="0"/>
              </a:rPr>
              <a:t>et</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q be</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so</a:t>
            </a:r>
            <a:r>
              <a:rPr sz="2800" spc="5" dirty="0">
                <a:latin typeface="Arial" panose="020B0604020202020204" pitchFamily="34" charset="0"/>
                <a:cs typeface="Arial" panose="020B0604020202020204" pitchFamily="34" charset="0"/>
              </a:rPr>
              <a:t>m</a:t>
            </a:r>
            <a:r>
              <a:rPr sz="2800" dirty="0">
                <a:latin typeface="Arial" panose="020B0604020202020204" pitchFamily="34" charset="0"/>
                <a:cs typeface="Arial" panose="020B0604020202020204" pitchFamily="34" charset="0"/>
              </a:rPr>
              <a:t>e</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process</a:t>
            </a:r>
            <a:r>
              <a:rPr sz="2800" spc="5"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in</a:t>
            </a:r>
            <a:r>
              <a:rPr sz="2800" spc="5" dirty="0">
                <a:latin typeface="Arial" panose="020B0604020202020204" pitchFamily="34" charset="0"/>
                <a:cs typeface="Arial" panose="020B0604020202020204" pitchFamily="34" charset="0"/>
              </a:rPr>
              <a:t> </a:t>
            </a:r>
            <a:r>
              <a:rPr sz="2800" spc="14" dirty="0">
                <a:latin typeface="Arial" panose="020B0604020202020204" pitchFamily="34" charset="0"/>
                <a:cs typeface="Arial" panose="020B0604020202020204" pitchFamily="34" charset="0"/>
              </a:rPr>
              <a:t>S</a:t>
            </a:r>
            <a:r>
              <a:rPr sz="2800" spc="-5" dirty="0">
                <a:latin typeface="Arial" panose="020B0604020202020204" pitchFamily="34" charset="0"/>
                <a:cs typeface="Arial" panose="020B0604020202020204" pitchFamily="34" charset="0"/>
              </a:rPr>
              <a:t>.</a:t>
            </a:r>
            <a:r>
              <a:rPr sz="2800" dirty="0">
                <a:latin typeface="Arial" panose="020B0604020202020204" pitchFamily="34" charset="0"/>
                <a:cs typeface="Arial" panose="020B0604020202020204" pitchFamily="34" charset="0"/>
              </a:rPr>
              <a:t>L</a:t>
            </a:r>
            <a:r>
              <a:rPr lang="en-US" sz="2800" dirty="0">
                <a:latin typeface="Arial" panose="020B0604020202020204" pitchFamily="34" charset="0"/>
                <a:cs typeface="Arial" panose="020B0604020202020204" pitchFamily="34" charset="0"/>
              </a:rPr>
              <a:t>	</a:t>
            </a:r>
            <a:r>
              <a:rPr sz="2800" spc="14" dirty="0">
                <a:latin typeface="Arial" panose="020B0604020202020204" pitchFamily="34" charset="0"/>
                <a:cs typeface="Arial" panose="020B0604020202020204" pitchFamily="34" charset="0"/>
              </a:rPr>
              <a:t>S</a:t>
            </a:r>
            <a:r>
              <a:rPr sz="2800" spc="-5" dirty="0">
                <a:latin typeface="Arial" panose="020B0604020202020204" pitchFamily="34" charset="0"/>
                <a:cs typeface="Arial" panose="020B0604020202020204" pitchFamily="34" charset="0"/>
              </a:rPr>
              <a:t>.</a:t>
            </a:r>
            <a:r>
              <a:rPr sz="2800" dirty="0">
                <a:latin typeface="Arial" panose="020B0604020202020204" pitchFamily="34" charset="0"/>
                <a:cs typeface="Arial" panose="020B0604020202020204" pitchFamily="34" charset="0"/>
              </a:rPr>
              <a:t>L</a:t>
            </a:r>
            <a:r>
              <a:rPr sz="2800" spc="-54"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t>
            </a:r>
            <a:r>
              <a:rPr sz="2800" spc="-122" dirty="0">
                <a:latin typeface="Arial" panose="020B0604020202020204" pitchFamily="34" charset="0"/>
                <a:cs typeface="Arial" panose="020B0604020202020204" pitchFamily="34" charset="0"/>
              </a:rPr>
              <a:t> </a:t>
            </a:r>
            <a:r>
              <a:rPr sz="2800" spc="14" dirty="0">
                <a:latin typeface="Arial" panose="020B0604020202020204" pitchFamily="34" charset="0"/>
                <a:cs typeface="Arial" panose="020B0604020202020204" pitchFamily="34" charset="0"/>
              </a:rPr>
              <a:t>S</a:t>
            </a:r>
            <a:r>
              <a:rPr sz="2800" dirty="0">
                <a:latin typeface="Arial" panose="020B0604020202020204" pitchFamily="34" charset="0"/>
                <a:cs typeface="Arial" panose="020B0604020202020204" pitchFamily="34" charset="0"/>
              </a:rPr>
              <a:t>.</a:t>
            </a:r>
            <a:r>
              <a:rPr sz="2800" spc="306" dirty="0">
                <a:latin typeface="Arial" panose="020B0604020202020204" pitchFamily="34" charset="0"/>
                <a:cs typeface="Arial" panose="020B0604020202020204" pitchFamily="34" charset="0"/>
              </a:rPr>
              <a:t>L</a:t>
            </a:r>
            <a:r>
              <a:rPr sz="2800" spc="711" dirty="0">
                <a:latin typeface="Arial" panose="020B0604020202020204" pitchFamily="34" charset="0"/>
                <a:cs typeface="Arial" panose="020B0604020202020204" pitchFamily="34" charset="0"/>
              </a:rPr>
              <a:t>−</a:t>
            </a:r>
            <a:r>
              <a:rPr sz="2800" spc="293" dirty="0">
                <a:latin typeface="Arial" panose="020B0604020202020204" pitchFamily="34" charset="0"/>
                <a:cs typeface="Arial" panose="020B0604020202020204" pitchFamily="34" charset="0"/>
              </a:rPr>
              <a:t>{</a:t>
            </a:r>
            <a:r>
              <a:rPr sz="2800" spc="-5" dirty="0">
                <a:latin typeface="Arial" panose="020B0604020202020204" pitchFamily="34" charset="0"/>
                <a:cs typeface="Arial" panose="020B0604020202020204" pitchFamily="34" charset="0"/>
              </a:rPr>
              <a:t>q</a:t>
            </a:r>
            <a:r>
              <a:rPr sz="2800" spc="293"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a:p>
            <a:pPr>
              <a:spcBef>
                <a:spcPts val="24"/>
              </a:spcBef>
            </a:pPr>
            <a:r>
              <a:rPr lang="en-US" sz="2800" spc="-5" dirty="0">
                <a:latin typeface="Arial" panose="020B0604020202020204" pitchFamily="34" charset="0"/>
                <a:cs typeface="Arial" panose="020B0604020202020204" pitchFamily="34" charset="0"/>
              </a:rPr>
              <a:t>	</a:t>
            </a:r>
            <a:r>
              <a:rPr sz="2800" spc="-5" dirty="0" err="1">
                <a:latin typeface="Arial" panose="020B0604020202020204" pitchFamily="34" charset="0"/>
                <a:cs typeface="Arial" panose="020B0604020202020204" pitchFamily="34" charset="0"/>
              </a:rPr>
              <a:t>q.</a:t>
            </a:r>
            <a:r>
              <a:rPr sz="2800" spc="-54" dirty="0" err="1">
                <a:latin typeface="Arial" panose="020B0604020202020204" pitchFamily="34" charset="0"/>
                <a:cs typeface="Arial" panose="020B0604020202020204" pitchFamily="34" charset="0"/>
              </a:rPr>
              <a:t>s</a:t>
            </a:r>
            <a:r>
              <a:rPr sz="2800" spc="144" dirty="0" err="1">
                <a:latin typeface="Arial" panose="020B0604020202020204" pitchFamily="34" charset="0"/>
                <a:cs typeface="Arial" panose="020B0604020202020204" pitchFamily="34" charset="0"/>
              </a:rPr>
              <a:t>t</a:t>
            </a:r>
            <a:r>
              <a:rPr sz="2800" spc="-54" dirty="0" err="1">
                <a:latin typeface="Arial" panose="020B0604020202020204" pitchFamily="34" charset="0"/>
                <a:cs typeface="Arial" panose="020B0604020202020204" pitchFamily="34" charset="0"/>
              </a:rPr>
              <a:t>a</a:t>
            </a:r>
            <a:r>
              <a:rPr sz="2800" spc="144" dirty="0" err="1">
                <a:latin typeface="Arial" panose="020B0604020202020204" pitchFamily="34" charset="0"/>
                <a:cs typeface="Arial" panose="020B0604020202020204" pitchFamily="34" charset="0"/>
              </a:rPr>
              <a:t>t</a:t>
            </a:r>
            <a:r>
              <a:rPr sz="2800" dirty="0" err="1">
                <a:latin typeface="Arial" panose="020B0604020202020204" pitchFamily="34" charset="0"/>
                <a:cs typeface="Arial" panose="020B0604020202020204" pitchFamily="34" charset="0"/>
              </a:rPr>
              <a:t>e</a:t>
            </a:r>
            <a:r>
              <a:rPr sz="2800" spc="-59"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a:t>
            </a:r>
            <a:r>
              <a:rPr sz="2800" spc="-59"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ready</a:t>
            </a:r>
          </a:p>
        </p:txBody>
      </p:sp>
    </p:spTree>
    <p:extLst>
      <p:ext uri="{BB962C8B-B14F-4D97-AF65-F5344CB8AC3E}">
        <p14:creationId xmlns:p14="http://schemas.microsoft.com/office/powerpoint/2010/main" val="333378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a:t>
            </a:r>
          </a:p>
        </p:txBody>
      </p:sp>
      <p:sp>
        <p:nvSpPr>
          <p:cNvPr id="3" name="Content Placeholder 2"/>
          <p:cNvSpPr>
            <a:spLocks noGrp="1"/>
          </p:cNvSpPr>
          <p:nvPr>
            <p:ph idx="1"/>
          </p:nvPr>
        </p:nvSpPr>
        <p:spPr/>
        <p:txBody>
          <a:bodyPr/>
          <a:lstStyle/>
          <a:p>
            <a:r>
              <a:rPr lang="en-US" dirty="0"/>
              <a:t>If S.L is empty, increment the value of the integer component </a:t>
            </a:r>
          </a:p>
          <a:p>
            <a:r>
              <a:rPr lang="en-US" dirty="0"/>
              <a:t>If S.L is non empty – unblock </a:t>
            </a:r>
            <a:r>
              <a:rPr lang="en-US" b="1" dirty="0"/>
              <a:t>q</a:t>
            </a:r>
            <a:r>
              <a:rPr lang="en-US" dirty="0"/>
              <a:t> an arbitrary element of the set of processes blocked on S.L. </a:t>
            </a:r>
          </a:p>
          <a:p>
            <a:r>
              <a:rPr lang="en-US" dirty="0"/>
              <a:t>The status of </a:t>
            </a:r>
            <a:r>
              <a:rPr lang="en-US" b="1" dirty="0"/>
              <a:t>p</a:t>
            </a:r>
            <a:r>
              <a:rPr lang="en-US" dirty="0"/>
              <a:t> does not change</a:t>
            </a:r>
          </a:p>
          <a:p>
            <a:endParaRPr lang="en-US" dirty="0"/>
          </a:p>
          <a:p>
            <a:r>
              <a:rPr lang="en-US" dirty="0"/>
              <a:t>A semaphore whose integer component can take arbitrary non negative values is called a </a:t>
            </a:r>
            <a:r>
              <a:rPr lang="en-US" i="1" dirty="0"/>
              <a:t>general semaphore</a:t>
            </a:r>
          </a:p>
          <a:p>
            <a:endParaRPr lang="en-US" dirty="0"/>
          </a:p>
        </p:txBody>
      </p:sp>
    </p:spTree>
    <p:extLst>
      <p:ext uri="{BB962C8B-B14F-4D97-AF65-F5344CB8AC3E}">
        <p14:creationId xmlns:p14="http://schemas.microsoft.com/office/powerpoint/2010/main" val="41253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a:t>
            </a:r>
          </a:p>
        </p:txBody>
      </p:sp>
      <p:sp>
        <p:nvSpPr>
          <p:cNvPr id="3" name="Content Placeholder 2"/>
          <p:cNvSpPr>
            <a:spLocks noGrp="1"/>
          </p:cNvSpPr>
          <p:nvPr>
            <p:ph idx="1"/>
          </p:nvPr>
        </p:nvSpPr>
        <p:spPr/>
        <p:txBody>
          <a:bodyPr>
            <a:normAutofit/>
          </a:bodyPr>
          <a:lstStyle/>
          <a:p>
            <a:pPr marL="468630" indent="-457200">
              <a:spcBef>
                <a:spcPts val="1224"/>
              </a:spcBef>
            </a:pPr>
            <a:r>
              <a:rPr lang="en-US" spc="-18" dirty="0">
                <a:latin typeface="Arial" panose="020B0604020202020204" pitchFamily="34" charset="0"/>
                <a:cs typeface="Arial" panose="020B0604020202020204" pitchFamily="34" charset="0"/>
              </a:rPr>
              <a:t>A semaphore whose integer component takes only the values 0 and 1 is called a </a:t>
            </a:r>
            <a:r>
              <a:rPr lang="en-US" i="1" spc="-18" dirty="0">
                <a:latin typeface="Arial" panose="020B0604020202020204" pitchFamily="34" charset="0"/>
                <a:cs typeface="Arial" panose="020B0604020202020204" pitchFamily="34" charset="0"/>
              </a:rPr>
              <a:t>binary semaphore</a:t>
            </a:r>
          </a:p>
          <a:p>
            <a:pPr marL="468630" indent="-457200">
              <a:spcBef>
                <a:spcPts val="1224"/>
              </a:spcBef>
            </a:pPr>
            <a:r>
              <a:rPr lang="en-US" spc="-18" dirty="0">
                <a:latin typeface="Arial" panose="020B0604020202020204" pitchFamily="34" charset="0"/>
                <a:cs typeface="Arial" panose="020B0604020202020204" pitchFamily="34" charset="0"/>
              </a:rPr>
              <a:t>The value S.V is only allowed to be 0 or 1</a:t>
            </a:r>
          </a:p>
          <a:p>
            <a:pPr marL="468630" indent="-457200">
              <a:spcBef>
                <a:spcPts val="1224"/>
              </a:spcBef>
            </a:pPr>
            <a:r>
              <a:rPr lang="en-US" spc="-18" dirty="0">
                <a:latin typeface="Arial" panose="020B0604020202020204" pitchFamily="34" charset="0"/>
                <a:cs typeface="Arial" panose="020B0604020202020204" pitchFamily="34" charset="0"/>
              </a:rPr>
              <a:t>It is also called “</a:t>
            </a:r>
            <a:r>
              <a:rPr lang="en-US" spc="-18" dirty="0" err="1">
                <a:latin typeface="Arial" panose="020B0604020202020204" pitchFamily="34" charset="0"/>
                <a:cs typeface="Arial" panose="020B0604020202020204" pitchFamily="34" charset="0"/>
              </a:rPr>
              <a:t>mutex</a:t>
            </a:r>
            <a:r>
              <a:rPr lang="en-US" spc="-18" dirty="0">
                <a:latin typeface="Arial" panose="020B0604020202020204" pitchFamily="34" charset="0"/>
                <a:cs typeface="Arial" panose="020B0604020202020204" pitchFamily="34" charset="0"/>
              </a:rPr>
              <a:t>” for mutual exclusion</a:t>
            </a:r>
          </a:p>
          <a:p>
            <a:pPr marL="468630" indent="-457200">
              <a:spcBef>
                <a:spcPts val="1224"/>
              </a:spcBef>
            </a:pPr>
            <a:r>
              <a:rPr lang="en-US" spc="-18" dirty="0">
                <a:latin typeface="Arial" panose="020B0604020202020204" pitchFamily="34" charset="0"/>
                <a:cs typeface="Arial" panose="020B0604020202020204" pitchFamily="34" charset="0"/>
              </a:rPr>
              <a:t>Binary semaphore is initialized with (0, </a:t>
            </a:r>
            <a:r>
              <a:rPr lang="en-US" i="1" spc="-18" dirty="0">
                <a:latin typeface="Arial" panose="020B0604020202020204" pitchFamily="34" charset="0"/>
                <a:cs typeface="Arial" panose="020B0604020202020204" pitchFamily="34" charset="0"/>
                <a:sym typeface="Symbol"/>
              </a:rPr>
              <a:t>) or </a:t>
            </a:r>
            <a:r>
              <a:rPr lang="en-US" spc="-18" dirty="0">
                <a:latin typeface="Arial" panose="020B0604020202020204" pitchFamily="34" charset="0"/>
                <a:cs typeface="Arial" panose="020B0604020202020204" pitchFamily="34" charset="0"/>
                <a:sym typeface="Symbol"/>
              </a:rPr>
              <a:t>(1, </a:t>
            </a:r>
            <a:r>
              <a:rPr lang="en-US" i="1" spc="-18" dirty="0">
                <a:latin typeface="Arial" panose="020B0604020202020204" pitchFamily="34" charset="0"/>
                <a:cs typeface="Arial" panose="020B0604020202020204" pitchFamily="34" charset="0"/>
                <a:sym typeface="Symbol"/>
              </a:rPr>
              <a:t></a:t>
            </a:r>
            <a:r>
              <a:rPr lang="en-US" spc="-18" dirty="0">
                <a:latin typeface="Arial" panose="020B0604020202020204" pitchFamily="34" charset="0"/>
                <a:cs typeface="Arial" panose="020B0604020202020204" pitchFamily="34" charset="0"/>
                <a:sym typeface="Symbol"/>
              </a:rPr>
              <a:t>)</a:t>
            </a:r>
            <a:endParaRPr lang="pt-BR" spc="-18" dirty="0">
              <a:latin typeface="Arial" panose="020B0604020202020204" pitchFamily="34" charset="0"/>
              <a:cs typeface="Arial" panose="020B0604020202020204" pitchFamily="34" charset="0"/>
            </a:endParaRPr>
          </a:p>
          <a:p>
            <a:pPr marL="468630" indent="-457200">
              <a:spcBef>
                <a:spcPts val="1224"/>
              </a:spcBef>
            </a:pPr>
            <a:r>
              <a:rPr lang="pt-BR" spc="-18" dirty="0">
                <a:latin typeface="Arial" panose="020B0604020202020204" pitchFamily="34" charset="0"/>
                <a:cs typeface="Arial" panose="020B0604020202020204" pitchFamily="34" charset="0"/>
              </a:rPr>
              <a:t>wait (S) instruction is unchanged but signa</a:t>
            </a:r>
            <a:r>
              <a:rPr lang="en-US" spc="-18" dirty="0">
                <a:latin typeface="Arial" panose="020B0604020202020204" pitchFamily="34" charset="0"/>
                <a:cs typeface="Arial" panose="020B0604020202020204" pitchFamily="34" charset="0"/>
              </a:rPr>
              <a:t>l (S) is changed</a:t>
            </a:r>
          </a:p>
        </p:txBody>
      </p:sp>
    </p:spTree>
    <p:extLst>
      <p:ext uri="{BB962C8B-B14F-4D97-AF65-F5344CB8AC3E}">
        <p14:creationId xmlns:p14="http://schemas.microsoft.com/office/powerpoint/2010/main" val="67879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Wait</a:t>
            </a:r>
          </a:p>
        </p:txBody>
      </p:sp>
      <p:sp>
        <p:nvSpPr>
          <p:cNvPr id="4" name="object 6"/>
          <p:cNvSpPr txBox="1"/>
          <p:nvPr/>
        </p:nvSpPr>
        <p:spPr>
          <a:xfrm>
            <a:off x="1981200" y="1798290"/>
            <a:ext cx="4495800" cy="3154710"/>
          </a:xfrm>
          <a:prstGeom prst="rect">
            <a:avLst/>
          </a:prstGeom>
        </p:spPr>
        <p:txBody>
          <a:bodyPr vert="horz" wrap="square" lIns="0" tIns="0" rIns="0" bIns="0" rtlCol="0">
            <a:spAutoFit/>
          </a:bodyPr>
          <a:lstStyle/>
          <a:p>
            <a:pPr marL="11430"/>
            <a:endParaRPr lang="en-US" sz="2800" b="1" spc="-9" dirty="0">
              <a:latin typeface="Arial" panose="020B0604020202020204" pitchFamily="34" charset="0"/>
              <a:cs typeface="Arial" panose="020B0604020202020204" pitchFamily="34" charset="0"/>
            </a:endParaRPr>
          </a:p>
          <a:p>
            <a:pPr marL="11430"/>
            <a:r>
              <a:rPr lang="en-US" sz="2800" b="1" spc="-9" dirty="0">
                <a:latin typeface="Arial" panose="020B0604020202020204" pitchFamily="34" charset="0"/>
                <a:cs typeface="Arial" panose="020B0604020202020204" pitchFamily="34" charset="0"/>
              </a:rPr>
              <a:t>w</a:t>
            </a:r>
            <a:r>
              <a:rPr sz="2800" b="1" spc="5" dirty="0">
                <a:latin typeface="Arial" panose="020B0604020202020204" pitchFamily="34" charset="0"/>
                <a:cs typeface="Arial" panose="020B0604020202020204" pitchFamily="34" charset="0"/>
              </a:rPr>
              <a:t>ai</a:t>
            </a:r>
            <a:r>
              <a:rPr sz="2800" b="1" dirty="0">
                <a:latin typeface="Arial" panose="020B0604020202020204" pitchFamily="34" charset="0"/>
                <a:cs typeface="Arial" panose="020B0604020202020204" pitchFamily="34" charset="0"/>
              </a:rPr>
              <a:t>t</a:t>
            </a:r>
            <a:r>
              <a:rPr lang="en-US" sz="2800" b="1" dirty="0">
                <a:latin typeface="Arial" panose="020B0604020202020204" pitchFamily="34" charset="0"/>
                <a:cs typeface="Arial" panose="020B0604020202020204" pitchFamily="34" charset="0"/>
              </a:rPr>
              <a:t> </a:t>
            </a:r>
            <a:r>
              <a:rPr sz="2800" b="1" spc="45" dirty="0">
                <a:latin typeface="Arial" panose="020B0604020202020204" pitchFamily="34" charset="0"/>
                <a:cs typeface="Arial" panose="020B0604020202020204" pitchFamily="34" charset="0"/>
              </a:rPr>
              <a:t>(</a:t>
            </a:r>
            <a:r>
              <a:rPr sz="2800" b="1" spc="23" dirty="0">
                <a:latin typeface="Arial" panose="020B0604020202020204" pitchFamily="34" charset="0"/>
                <a:cs typeface="Arial" panose="020B0604020202020204" pitchFamily="34" charset="0"/>
              </a:rPr>
              <a:t>S</a:t>
            </a:r>
            <a:r>
              <a:rPr sz="2800" b="1" spc="45" dirty="0">
                <a:latin typeface="Arial" panose="020B0604020202020204" pitchFamily="34" charset="0"/>
                <a:cs typeface="Arial" panose="020B0604020202020204" pitchFamily="34" charset="0"/>
              </a:rPr>
              <a:t>)</a:t>
            </a:r>
            <a:endParaRPr sz="2800" b="1" dirty="0">
              <a:latin typeface="Arial" panose="020B0604020202020204" pitchFamily="34" charset="0"/>
              <a:cs typeface="Arial" panose="020B0604020202020204" pitchFamily="34" charset="0"/>
            </a:endParaRPr>
          </a:p>
          <a:p>
            <a:pPr marL="555498">
              <a:spcBef>
                <a:spcPts val="405"/>
              </a:spcBef>
            </a:pPr>
            <a:r>
              <a:rPr sz="2800" dirty="0">
                <a:latin typeface="Arial" panose="020B0604020202020204" pitchFamily="34" charset="0"/>
                <a:cs typeface="Arial" panose="020B0604020202020204" pitchFamily="34" charset="0"/>
              </a:rPr>
              <a:t>if</a:t>
            </a:r>
            <a:r>
              <a:rPr sz="2800" spc="9" dirty="0">
                <a:latin typeface="Arial" panose="020B0604020202020204" pitchFamily="34" charset="0"/>
                <a:cs typeface="Arial" panose="020B0604020202020204" pitchFamily="34" charset="0"/>
              </a:rPr>
              <a:t> </a:t>
            </a:r>
            <a:r>
              <a:rPr sz="2800" spc="23" dirty="0">
                <a:latin typeface="Arial" panose="020B0604020202020204" pitchFamily="34" charset="0"/>
                <a:cs typeface="Arial" panose="020B0604020202020204" pitchFamily="34" charset="0"/>
              </a:rPr>
              <a:t>S</a:t>
            </a:r>
            <a:r>
              <a:rPr sz="2800" spc="-288"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V</a:t>
            </a:r>
            <a:r>
              <a:rPr sz="2800" spc="216" dirty="0">
                <a:latin typeface="Arial" panose="020B0604020202020204" pitchFamily="34" charset="0"/>
                <a:cs typeface="Arial" panose="020B0604020202020204" pitchFamily="34" charset="0"/>
              </a:rPr>
              <a:t> </a:t>
            </a:r>
            <a:r>
              <a:rPr sz="2800" spc="-72" dirty="0">
                <a:latin typeface="Arial" panose="020B0604020202020204" pitchFamily="34" charset="0"/>
                <a:cs typeface="Arial" panose="020B0604020202020204" pitchFamily="34" charset="0"/>
              </a:rPr>
              <a:t>&gt;</a:t>
            </a:r>
            <a:r>
              <a:rPr sz="2800" spc="-270" dirty="0">
                <a:latin typeface="Arial" panose="020B0604020202020204" pitchFamily="34" charset="0"/>
                <a:cs typeface="Arial" panose="020B0604020202020204" pitchFamily="34" charset="0"/>
              </a:rPr>
              <a:t> </a:t>
            </a:r>
            <a:r>
              <a:rPr sz="2800" spc="9" dirty="0">
                <a:latin typeface="Arial" panose="020B0604020202020204" pitchFamily="34" charset="0"/>
                <a:cs typeface="Arial" panose="020B0604020202020204" pitchFamily="34" charset="0"/>
              </a:rPr>
              <a:t>0</a:t>
            </a:r>
            <a:endParaRPr sz="2800" dirty="0">
              <a:latin typeface="Arial" panose="020B0604020202020204" pitchFamily="34" charset="0"/>
              <a:cs typeface="Arial" panose="020B0604020202020204" pitchFamily="34" charset="0"/>
            </a:endParaRPr>
          </a:p>
          <a:p>
            <a:pPr marL="1099566">
              <a:spcBef>
                <a:spcPts val="50"/>
              </a:spcBef>
            </a:pPr>
            <a:r>
              <a:rPr sz="2800" spc="23" dirty="0">
                <a:latin typeface="Arial" panose="020B0604020202020204" pitchFamily="34" charset="0"/>
                <a:cs typeface="Arial" panose="020B0604020202020204" pitchFamily="34" charset="0"/>
              </a:rPr>
              <a:t>S</a:t>
            </a:r>
            <a:r>
              <a:rPr sz="2800" spc="-288"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V</a:t>
            </a:r>
            <a:r>
              <a:rPr sz="2800" spc="216" dirty="0">
                <a:latin typeface="Arial" panose="020B0604020202020204" pitchFamily="34" charset="0"/>
                <a:cs typeface="Arial" panose="020B0604020202020204" pitchFamily="34" charset="0"/>
              </a:rPr>
              <a:t> </a:t>
            </a:r>
            <a:r>
              <a:rPr sz="2800" spc="18" dirty="0">
                <a:latin typeface="Arial" panose="020B0604020202020204" pitchFamily="34" charset="0"/>
                <a:cs typeface="Arial" panose="020B0604020202020204" pitchFamily="34" charset="0"/>
              </a:rPr>
              <a:t>←</a:t>
            </a:r>
            <a:r>
              <a:rPr sz="2800" spc="-248" dirty="0">
                <a:latin typeface="Arial" panose="020B0604020202020204" pitchFamily="34" charset="0"/>
                <a:cs typeface="Arial" panose="020B0604020202020204" pitchFamily="34" charset="0"/>
              </a:rPr>
              <a:t> </a:t>
            </a:r>
            <a:r>
              <a:rPr sz="2800" spc="23" dirty="0">
                <a:latin typeface="Arial" panose="020B0604020202020204" pitchFamily="34" charset="0"/>
                <a:cs typeface="Arial" panose="020B0604020202020204" pitchFamily="34" charset="0"/>
              </a:rPr>
              <a:t>S</a:t>
            </a:r>
            <a:r>
              <a:rPr sz="2800" spc="-288"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V</a:t>
            </a:r>
            <a:r>
              <a:rPr sz="2800" spc="36" dirty="0">
                <a:latin typeface="Arial" panose="020B0604020202020204" pitchFamily="34" charset="0"/>
                <a:cs typeface="Arial" panose="020B0604020202020204" pitchFamily="34" charset="0"/>
              </a:rPr>
              <a:t> </a:t>
            </a:r>
            <a:r>
              <a:rPr sz="2800" spc="-54" dirty="0">
                <a:latin typeface="Arial" panose="020B0604020202020204" pitchFamily="34" charset="0"/>
                <a:cs typeface="Arial" panose="020B0604020202020204" pitchFamily="34" charset="0"/>
              </a:rPr>
              <a:t>−</a:t>
            </a:r>
            <a:r>
              <a:rPr sz="2800" spc="-423" dirty="0">
                <a:latin typeface="Arial" panose="020B0604020202020204" pitchFamily="34" charset="0"/>
                <a:cs typeface="Arial" panose="020B0604020202020204" pitchFamily="34" charset="0"/>
              </a:rPr>
              <a:t> </a:t>
            </a:r>
            <a:r>
              <a:rPr sz="2800" spc="9" dirty="0">
                <a:latin typeface="Arial" panose="020B0604020202020204" pitchFamily="34" charset="0"/>
                <a:cs typeface="Arial" panose="020B0604020202020204" pitchFamily="34" charset="0"/>
              </a:rPr>
              <a:t>1</a:t>
            </a:r>
            <a:endParaRPr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else</a:t>
            </a:r>
            <a:endParaRPr sz="2800" dirty="0">
              <a:latin typeface="Arial" panose="020B0604020202020204" pitchFamily="34" charset="0"/>
              <a:cs typeface="Arial" panose="020B0604020202020204" pitchFamily="34" charset="0"/>
            </a:endParaRPr>
          </a:p>
          <a:p>
            <a:pPr marL="1099566"/>
            <a:r>
              <a:rPr sz="2800" spc="23" dirty="0">
                <a:latin typeface="Arial" panose="020B0604020202020204" pitchFamily="34" charset="0"/>
                <a:cs typeface="Arial" panose="020B0604020202020204" pitchFamily="34" charset="0"/>
              </a:rPr>
              <a:t>S</a:t>
            </a:r>
            <a:r>
              <a:rPr sz="2800" spc="-184" dirty="0">
                <a:latin typeface="Arial" panose="020B0604020202020204" pitchFamily="34" charset="0"/>
                <a:cs typeface="Arial" panose="020B0604020202020204" pitchFamily="34" charset="0"/>
              </a:rPr>
              <a:t>.</a:t>
            </a:r>
            <a:r>
              <a:rPr sz="2800" spc="9" dirty="0">
                <a:latin typeface="Arial" panose="020B0604020202020204" pitchFamily="34" charset="0"/>
                <a:cs typeface="Arial" panose="020B0604020202020204" pitchFamily="34" charset="0"/>
              </a:rPr>
              <a:t>L</a:t>
            </a:r>
            <a:r>
              <a:rPr sz="2800" spc="-50" dirty="0">
                <a:latin typeface="Arial" panose="020B0604020202020204" pitchFamily="34" charset="0"/>
                <a:cs typeface="Arial" panose="020B0604020202020204" pitchFamily="34" charset="0"/>
              </a:rPr>
              <a:t> </a:t>
            </a:r>
            <a:r>
              <a:rPr sz="2800" spc="18" dirty="0">
                <a:latin typeface="Arial" panose="020B0604020202020204" pitchFamily="34" charset="0"/>
                <a:cs typeface="Arial" panose="020B0604020202020204" pitchFamily="34" charset="0"/>
              </a:rPr>
              <a:t>←</a:t>
            </a:r>
            <a:r>
              <a:rPr sz="2800" spc="-248" dirty="0">
                <a:latin typeface="Arial" panose="020B0604020202020204" pitchFamily="34" charset="0"/>
                <a:cs typeface="Arial" panose="020B0604020202020204" pitchFamily="34" charset="0"/>
              </a:rPr>
              <a:t> </a:t>
            </a:r>
            <a:r>
              <a:rPr sz="2800" spc="23" dirty="0">
                <a:latin typeface="Arial" panose="020B0604020202020204" pitchFamily="34" charset="0"/>
                <a:cs typeface="Arial" panose="020B0604020202020204" pitchFamily="34" charset="0"/>
              </a:rPr>
              <a:t>S</a:t>
            </a:r>
            <a:r>
              <a:rPr sz="2800" spc="-180" dirty="0">
                <a:latin typeface="Arial" panose="020B0604020202020204" pitchFamily="34" charset="0"/>
                <a:cs typeface="Arial" panose="020B0604020202020204" pitchFamily="34" charset="0"/>
              </a:rPr>
              <a:t>.</a:t>
            </a:r>
            <a:r>
              <a:rPr sz="2800" spc="311" dirty="0">
                <a:latin typeface="Arial" panose="020B0604020202020204" pitchFamily="34" charset="0"/>
                <a:cs typeface="Arial" panose="020B0604020202020204" pitchFamily="34" charset="0"/>
              </a:rPr>
              <a:t>L</a:t>
            </a:r>
            <a:r>
              <a:rPr lang="en-US" sz="2800" spc="311" dirty="0">
                <a:latin typeface="Arial" panose="020B0604020202020204" pitchFamily="34" charset="0"/>
                <a:cs typeface="Arial" panose="020B0604020202020204" pitchFamily="34" charset="0"/>
              </a:rPr>
              <a:t> </a:t>
            </a:r>
            <a:r>
              <a:rPr sz="3200" spc="-293" dirty="0">
                <a:latin typeface="Arial" panose="020B0604020202020204" pitchFamily="34" charset="0"/>
                <a:cs typeface="Arial" panose="020B0604020202020204" pitchFamily="34" charset="0"/>
              </a:rPr>
              <a:t>∪</a:t>
            </a:r>
            <a:r>
              <a:rPr lang="en-US" sz="2800" spc="-293" dirty="0">
                <a:latin typeface="Arial" panose="020B0604020202020204" pitchFamily="34" charset="0"/>
                <a:cs typeface="Arial" panose="020B0604020202020204" pitchFamily="34" charset="0"/>
              </a:rPr>
              <a:t> </a:t>
            </a:r>
            <a:r>
              <a:rPr sz="2800" spc="-261" dirty="0">
                <a:latin typeface="Arial" panose="020B0604020202020204" pitchFamily="34" charset="0"/>
                <a:cs typeface="Arial" panose="020B0604020202020204" pitchFamily="34" charset="0"/>
              </a:rPr>
              <a:t> </a:t>
            </a:r>
            <a:r>
              <a:rPr sz="2800" spc="9" dirty="0">
                <a:latin typeface="Arial" panose="020B0604020202020204" pitchFamily="34" charset="0"/>
                <a:cs typeface="Arial" panose="020B0604020202020204" pitchFamily="34" charset="0"/>
              </a:rPr>
              <a:t>p</a:t>
            </a:r>
            <a:endParaRPr sz="2800" dirty="0">
              <a:latin typeface="Arial" panose="020B0604020202020204" pitchFamily="34" charset="0"/>
              <a:cs typeface="Arial" panose="020B0604020202020204" pitchFamily="34" charset="0"/>
            </a:endParaRPr>
          </a:p>
          <a:p>
            <a:pPr marL="1119569">
              <a:spcBef>
                <a:spcPts val="50"/>
              </a:spcBef>
            </a:pPr>
            <a:r>
              <a:rPr sz="2800" spc="9" dirty="0">
                <a:latin typeface="Arial" panose="020B0604020202020204" pitchFamily="34" charset="0"/>
                <a:cs typeface="Arial" panose="020B0604020202020204" pitchFamily="34" charset="0"/>
              </a:rPr>
              <a:t>p</a:t>
            </a:r>
            <a:r>
              <a:rPr sz="2800" spc="-184" dirty="0">
                <a:latin typeface="Arial" panose="020B0604020202020204" pitchFamily="34" charset="0"/>
                <a:cs typeface="Arial" panose="020B0604020202020204" pitchFamily="34" charset="0"/>
              </a:rPr>
              <a:t>.</a:t>
            </a:r>
            <a:r>
              <a:rPr sz="2800" spc="-50" dirty="0">
                <a:latin typeface="Arial" panose="020B0604020202020204" pitchFamily="34" charset="0"/>
                <a:cs typeface="Arial" panose="020B0604020202020204" pitchFamily="34" charset="0"/>
              </a:rPr>
              <a:t>s</a:t>
            </a:r>
            <a:r>
              <a:rPr sz="2800" spc="144" dirty="0">
                <a:latin typeface="Arial" panose="020B0604020202020204" pitchFamily="34" charset="0"/>
                <a:cs typeface="Arial" panose="020B0604020202020204" pitchFamily="34" charset="0"/>
              </a:rPr>
              <a:t>t</a:t>
            </a:r>
            <a:r>
              <a:rPr sz="2800" spc="-45" dirty="0">
                <a:latin typeface="Arial" panose="020B0604020202020204" pitchFamily="34" charset="0"/>
                <a:cs typeface="Arial" panose="020B0604020202020204" pitchFamily="34" charset="0"/>
              </a:rPr>
              <a:t>a</a:t>
            </a:r>
            <a:r>
              <a:rPr sz="2800" spc="144" dirty="0">
                <a:latin typeface="Arial" panose="020B0604020202020204" pitchFamily="34" charset="0"/>
                <a:cs typeface="Arial" panose="020B0604020202020204" pitchFamily="34" charset="0"/>
              </a:rPr>
              <a:t>t</a:t>
            </a:r>
            <a:r>
              <a:rPr sz="2800" spc="9" dirty="0">
                <a:latin typeface="Arial" panose="020B0604020202020204" pitchFamily="34" charset="0"/>
                <a:cs typeface="Arial" panose="020B0604020202020204" pitchFamily="34" charset="0"/>
              </a:rPr>
              <a:t>e</a:t>
            </a:r>
            <a:r>
              <a:rPr sz="2800" spc="-54" dirty="0">
                <a:latin typeface="Arial" panose="020B0604020202020204" pitchFamily="34" charset="0"/>
                <a:cs typeface="Arial" panose="020B0604020202020204" pitchFamily="34" charset="0"/>
              </a:rPr>
              <a:t> </a:t>
            </a:r>
            <a:r>
              <a:rPr sz="2800" spc="18" dirty="0">
                <a:latin typeface="Arial" panose="020B0604020202020204" pitchFamily="34" charset="0"/>
                <a:cs typeface="Arial" panose="020B0604020202020204" pitchFamily="34" charset="0"/>
              </a:rPr>
              <a:t>←</a:t>
            </a:r>
            <a:r>
              <a:rPr sz="2800" spc="-184" dirty="0">
                <a:latin typeface="Arial" panose="020B0604020202020204" pitchFamily="34" charset="0"/>
                <a:cs typeface="Arial" panose="020B0604020202020204" pitchFamily="34" charset="0"/>
              </a:rPr>
              <a:t> </a:t>
            </a:r>
            <a:r>
              <a:rPr sz="2800" dirty="0">
                <a:latin typeface="Arial" panose="020B0604020202020204" pitchFamily="34" charset="0"/>
                <a:cs typeface="Arial" panose="020B0604020202020204" pitchFamily="34" charset="0"/>
              </a:rPr>
              <a:t>blocked</a:t>
            </a:r>
          </a:p>
        </p:txBody>
      </p:sp>
    </p:spTree>
    <p:extLst>
      <p:ext uri="{BB962C8B-B14F-4D97-AF65-F5344CB8AC3E}">
        <p14:creationId xmlns:p14="http://schemas.microsoft.com/office/powerpoint/2010/main" val="246722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a:t>
            </a:r>
          </a:p>
        </p:txBody>
      </p:sp>
      <p:sp>
        <p:nvSpPr>
          <p:cNvPr id="3" name="Content Placeholder 2"/>
          <p:cNvSpPr>
            <a:spLocks noGrp="1"/>
          </p:cNvSpPr>
          <p:nvPr>
            <p:ph idx="1"/>
          </p:nvPr>
        </p:nvSpPr>
        <p:spPr>
          <a:xfrm>
            <a:off x="2209800" y="1600200"/>
            <a:ext cx="6781800" cy="4876800"/>
          </a:xfrm>
        </p:spPr>
        <p:txBody>
          <a:bodyPr/>
          <a:lstStyle/>
          <a:p>
            <a:pPr marL="0" indent="0">
              <a:buNone/>
            </a:pPr>
            <a:r>
              <a:rPr lang="en-US" b="1" dirty="0">
                <a:latin typeface="Arial" panose="020B0604020202020204" pitchFamily="34" charset="0"/>
                <a:cs typeface="Arial" panose="020B0604020202020204" pitchFamily="34" charset="0"/>
              </a:rPr>
              <a:t>	</a:t>
            </a:r>
          </a:p>
          <a:p>
            <a:pPr marL="0" indent="0">
              <a:buNone/>
            </a:pPr>
            <a:r>
              <a:rPr lang="en-US" b="1"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signa</a:t>
            </a:r>
            <a:r>
              <a:rPr lang="en-US" sz="2800" b="1" spc="-5" dirty="0">
                <a:latin typeface="Arial" panose="020B0604020202020204" pitchFamily="34" charset="0"/>
                <a:cs typeface="Arial" panose="020B0604020202020204" pitchFamily="34" charset="0"/>
              </a:rPr>
              <a:t>l </a:t>
            </a:r>
            <a:r>
              <a:rPr lang="en-US" sz="2800" b="1" spc="5" dirty="0">
                <a:latin typeface="Arial" panose="020B0604020202020204" pitchFamily="34" charset="0"/>
                <a:cs typeface="Arial" panose="020B0604020202020204" pitchFamily="34" charset="0"/>
              </a:rPr>
              <a:t>(</a:t>
            </a:r>
            <a:r>
              <a:rPr lang="en-US" sz="2800" b="1" spc="18" dirty="0">
                <a:latin typeface="Arial" panose="020B0604020202020204" pitchFamily="34" charset="0"/>
                <a:cs typeface="Arial" panose="020B0604020202020204" pitchFamily="34" charset="0"/>
              </a:rPr>
              <a:t>S</a:t>
            </a:r>
            <a:r>
              <a:rPr lang="en-US" sz="2800" b="1" spc="5"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pPr marL="213678" indent="0">
              <a:spcBef>
                <a:spcPts val="396"/>
              </a:spcBef>
              <a:buNone/>
            </a:pPr>
            <a:r>
              <a:rPr lang="en-US" dirty="0">
                <a:latin typeface="Arial" panose="020B0604020202020204" pitchFamily="34" charset="0"/>
                <a:cs typeface="Arial" panose="020B0604020202020204" pitchFamily="34" charset="0"/>
              </a:rPr>
              <a:t>		if</a:t>
            </a:r>
            <a:r>
              <a:rPr lang="en-US" spc="5" dirty="0">
                <a:latin typeface="Arial" panose="020B0604020202020204" pitchFamily="34" charset="0"/>
                <a:cs typeface="Arial" panose="020B0604020202020204" pitchFamily="34" charset="0"/>
              </a:rPr>
              <a:t> </a:t>
            </a:r>
            <a:r>
              <a:rPr lang="en-US" spc="14" dirty="0">
                <a:latin typeface="Arial" panose="020B0604020202020204" pitchFamily="34" charset="0"/>
                <a:cs typeface="Arial" panose="020B0604020202020204" pitchFamily="34" charset="0"/>
              </a:rPr>
              <a:t>S</a:t>
            </a:r>
            <a:r>
              <a:rPr lang="en-US" spc="-5"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V</a:t>
            </a:r>
            <a:r>
              <a:rPr lang="en-US" spc="-54" dirty="0">
                <a:latin typeface="Arial" panose="020B0604020202020204" pitchFamily="34" charset="0"/>
                <a:cs typeface="Arial" panose="020B0604020202020204" pitchFamily="34" charset="0"/>
              </a:rPr>
              <a:t> </a:t>
            </a:r>
            <a:r>
              <a:rPr lang="en-US" spc="108" dirty="0">
                <a:latin typeface="Arial" panose="020B0604020202020204" pitchFamily="34" charset="0"/>
                <a:cs typeface="Arial" panose="020B0604020202020204" pitchFamily="34" charset="0"/>
              </a:rPr>
              <a:t>=</a:t>
            </a:r>
            <a:r>
              <a:rPr lang="en-US" spc="-194" dirty="0">
                <a:latin typeface="Arial" panose="020B0604020202020204" pitchFamily="34" charset="0"/>
                <a:cs typeface="Arial" panose="020B0604020202020204" pitchFamily="34" charset="0"/>
              </a:rPr>
              <a:t> </a:t>
            </a:r>
            <a:r>
              <a:rPr lang="en-US" spc="-846"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p>
            <a:pPr marL="766318" indent="0">
              <a:spcBef>
                <a:spcPts val="32"/>
              </a:spcBef>
              <a:buNone/>
            </a:pPr>
            <a:r>
              <a:rPr lang="en-US" spc="14" dirty="0">
                <a:latin typeface="Arial" panose="020B0604020202020204" pitchFamily="34" charset="0"/>
                <a:cs typeface="Arial" panose="020B0604020202020204" pitchFamily="34" charset="0"/>
              </a:rPr>
              <a:t>			// undefined</a:t>
            </a:r>
            <a:endParaRPr lang="en-US" dirty="0">
              <a:latin typeface="Arial" panose="020B0604020202020204" pitchFamily="34" charset="0"/>
              <a:cs typeface="Arial" panose="020B0604020202020204" pitchFamily="34" charset="0"/>
            </a:endParaRPr>
          </a:p>
          <a:p>
            <a:pPr marL="213678" indent="0">
              <a:spcBef>
                <a:spcPts val="396"/>
              </a:spcBef>
              <a:buNone/>
            </a:pPr>
            <a:r>
              <a:rPr lang="en-US" dirty="0">
                <a:latin typeface="Arial" panose="020B0604020202020204" pitchFamily="34" charset="0"/>
                <a:cs typeface="Arial" panose="020B0604020202020204" pitchFamily="34" charset="0"/>
              </a:rPr>
              <a:t>		else if </a:t>
            </a:r>
            <a:r>
              <a:rPr lang="en-US" spc="14" dirty="0">
                <a:latin typeface="Arial" panose="020B0604020202020204" pitchFamily="34" charset="0"/>
                <a:cs typeface="Arial" panose="020B0604020202020204" pitchFamily="34" charset="0"/>
              </a:rPr>
              <a:t>S</a:t>
            </a:r>
            <a:r>
              <a:rPr lang="en-US" spc="-5"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L</a:t>
            </a:r>
            <a:r>
              <a:rPr lang="en-US" spc="-54" dirty="0">
                <a:latin typeface="Arial" panose="020B0604020202020204" pitchFamily="34" charset="0"/>
                <a:cs typeface="Arial" panose="020B0604020202020204" pitchFamily="34" charset="0"/>
              </a:rPr>
              <a:t> </a:t>
            </a:r>
            <a:r>
              <a:rPr lang="en-US" spc="108" dirty="0">
                <a:latin typeface="Arial" panose="020B0604020202020204" pitchFamily="34" charset="0"/>
                <a:cs typeface="Arial" panose="020B0604020202020204" pitchFamily="34" charset="0"/>
              </a:rPr>
              <a:t>=</a:t>
            </a:r>
            <a:r>
              <a:rPr lang="en-US" spc="-194" dirty="0">
                <a:latin typeface="Arial" panose="020B0604020202020204" pitchFamily="34" charset="0"/>
                <a:cs typeface="Arial" panose="020B0604020202020204" pitchFamily="34" charset="0"/>
              </a:rPr>
              <a:t> </a:t>
            </a:r>
            <a:r>
              <a:rPr lang="en-US" i="1" spc="-18" dirty="0">
                <a:latin typeface="Arial" panose="020B0604020202020204" pitchFamily="34" charset="0"/>
                <a:cs typeface="Arial" panose="020B0604020202020204" pitchFamily="34" charset="0"/>
                <a:sym typeface="Symbol"/>
              </a:rPr>
              <a:t></a:t>
            </a:r>
            <a:endParaRPr lang="en-US" spc="-194" dirty="0">
              <a:latin typeface="Arial" panose="020B0604020202020204" pitchFamily="34" charset="0"/>
              <a:cs typeface="Arial" panose="020B0604020202020204" pitchFamily="34" charset="0"/>
            </a:endParaRPr>
          </a:p>
          <a:p>
            <a:pPr marL="213678" indent="0">
              <a:spcBef>
                <a:spcPts val="396"/>
              </a:spcBef>
              <a:buNone/>
            </a:pPr>
            <a:r>
              <a:rPr lang="en-US" spc="23" dirty="0">
                <a:latin typeface="Arial" panose="020B0604020202020204" pitchFamily="34" charset="0"/>
                <a:cs typeface="Arial" panose="020B0604020202020204" pitchFamily="34" charset="0"/>
              </a:rPr>
              <a:t>			S</a:t>
            </a:r>
            <a:r>
              <a:rPr lang="en-US" spc="-288" dirty="0">
                <a:latin typeface="Arial" panose="020B0604020202020204" pitchFamily="34" charset="0"/>
                <a:cs typeface="Arial" panose="020B0604020202020204" pitchFamily="34" charset="0"/>
              </a:rPr>
              <a:t>.</a:t>
            </a:r>
            <a:r>
              <a:rPr lang="en-US" spc="9" dirty="0">
                <a:latin typeface="Arial" panose="020B0604020202020204" pitchFamily="34" charset="0"/>
                <a:cs typeface="Arial" panose="020B0604020202020204" pitchFamily="34" charset="0"/>
              </a:rPr>
              <a:t>V</a:t>
            </a:r>
            <a:r>
              <a:rPr lang="en-US" spc="216" dirty="0">
                <a:latin typeface="Arial" panose="020B0604020202020204" pitchFamily="34" charset="0"/>
                <a:cs typeface="Arial" panose="020B0604020202020204" pitchFamily="34" charset="0"/>
              </a:rPr>
              <a:t> </a:t>
            </a:r>
            <a:r>
              <a:rPr lang="en-US" spc="18" dirty="0">
                <a:latin typeface="Arial" panose="020B0604020202020204" pitchFamily="34" charset="0"/>
                <a:cs typeface="Arial" panose="020B0604020202020204" pitchFamily="34" charset="0"/>
              </a:rPr>
              <a:t>←</a:t>
            </a:r>
            <a:r>
              <a:rPr lang="en-US" spc="-248" dirty="0">
                <a:latin typeface="Arial" panose="020B0604020202020204" pitchFamily="34" charset="0"/>
                <a:cs typeface="Arial" panose="020B0604020202020204" pitchFamily="34" charset="0"/>
              </a:rPr>
              <a:t> </a:t>
            </a:r>
            <a:r>
              <a:rPr lang="en-US" spc="9"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a:p>
            <a:pPr marL="225425" indent="0">
              <a:buNone/>
            </a:pPr>
            <a:r>
              <a:rPr lang="en-US" dirty="0">
                <a:latin typeface="Arial" panose="020B0604020202020204" pitchFamily="34" charset="0"/>
                <a:cs typeface="Arial" panose="020B0604020202020204" pitchFamily="34" charset="0"/>
              </a:rPr>
              <a:t>		else // (as above)</a:t>
            </a:r>
          </a:p>
          <a:p>
            <a:pPr marL="766318" indent="0">
              <a:buNone/>
            </a:pPr>
            <a:r>
              <a:rPr lang="en-US" dirty="0">
                <a:latin typeface="Arial" panose="020B0604020202020204" pitchFamily="34" charset="0"/>
                <a:cs typeface="Arial" panose="020B0604020202020204" pitchFamily="34" charset="0"/>
              </a:rPr>
              <a:t>			let</a:t>
            </a:r>
            <a:r>
              <a:rPr lang="en-US" spc="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q be</a:t>
            </a:r>
            <a:r>
              <a:rPr lang="en-US" spc="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so</a:t>
            </a:r>
            <a:r>
              <a:rPr lang="en-US" spc="5"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e</a:t>
            </a:r>
            <a:r>
              <a:rPr lang="en-US" spc="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process</a:t>
            </a:r>
            <a:r>
              <a:rPr lang="en-US" spc="5"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a:t>
            </a:r>
            <a:r>
              <a:rPr lang="en-US" spc="5" dirty="0">
                <a:latin typeface="Arial" panose="020B0604020202020204" pitchFamily="34" charset="0"/>
                <a:cs typeface="Arial" panose="020B0604020202020204" pitchFamily="34" charset="0"/>
              </a:rPr>
              <a:t> </a:t>
            </a:r>
            <a:r>
              <a:rPr lang="en-US" spc="14" dirty="0">
                <a:latin typeface="Arial" panose="020B0604020202020204" pitchFamily="34" charset="0"/>
                <a:cs typeface="Arial" panose="020B0604020202020204" pitchFamily="34" charset="0"/>
              </a:rPr>
              <a:t>S</a:t>
            </a:r>
            <a:r>
              <a:rPr lang="en-US" spc="-5"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L</a:t>
            </a:r>
          </a:p>
          <a:p>
            <a:pPr marL="766318" indent="0">
              <a:spcBef>
                <a:spcPts val="32"/>
              </a:spcBef>
              <a:buNone/>
            </a:pPr>
            <a:r>
              <a:rPr lang="en-US" spc="14" dirty="0">
                <a:latin typeface="Arial" panose="020B0604020202020204" pitchFamily="34" charset="0"/>
                <a:cs typeface="Arial" panose="020B0604020202020204" pitchFamily="34" charset="0"/>
              </a:rPr>
              <a:t>			S</a:t>
            </a:r>
            <a:r>
              <a:rPr lang="en-US" spc="-5"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L</a:t>
            </a:r>
            <a:r>
              <a:rPr lang="en-US" spc="-54"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spc="-122" dirty="0">
                <a:latin typeface="Arial" panose="020B0604020202020204" pitchFamily="34" charset="0"/>
                <a:cs typeface="Arial" panose="020B0604020202020204" pitchFamily="34" charset="0"/>
              </a:rPr>
              <a:t> </a:t>
            </a:r>
            <a:r>
              <a:rPr lang="en-US" spc="14" dirty="0">
                <a:latin typeface="Arial" panose="020B0604020202020204" pitchFamily="34" charset="0"/>
                <a:cs typeface="Arial" panose="020B0604020202020204" pitchFamily="34" charset="0"/>
              </a:rPr>
              <a:t>S</a:t>
            </a:r>
            <a:r>
              <a:rPr lang="en-US" dirty="0">
                <a:latin typeface="Arial" panose="020B0604020202020204" pitchFamily="34" charset="0"/>
                <a:cs typeface="Arial" panose="020B0604020202020204" pitchFamily="34" charset="0"/>
              </a:rPr>
              <a:t>.</a:t>
            </a:r>
            <a:r>
              <a:rPr lang="en-US" spc="306" dirty="0">
                <a:latin typeface="Arial" panose="020B0604020202020204" pitchFamily="34" charset="0"/>
                <a:cs typeface="Arial" panose="020B0604020202020204" pitchFamily="34" charset="0"/>
              </a:rPr>
              <a:t>L</a:t>
            </a:r>
            <a:r>
              <a:rPr lang="en-US" spc="711" dirty="0">
                <a:latin typeface="Arial" panose="020B0604020202020204" pitchFamily="34" charset="0"/>
                <a:cs typeface="Arial" panose="020B0604020202020204" pitchFamily="34" charset="0"/>
              </a:rPr>
              <a:t>−</a:t>
            </a:r>
            <a:r>
              <a:rPr lang="en-US" spc="293" dirty="0">
                <a:latin typeface="Arial" panose="020B0604020202020204" pitchFamily="34" charset="0"/>
                <a:cs typeface="Arial" panose="020B0604020202020204" pitchFamily="34" charset="0"/>
              </a:rPr>
              <a:t>{</a:t>
            </a:r>
            <a:r>
              <a:rPr lang="en-US" spc="-5" dirty="0">
                <a:latin typeface="Arial" panose="020B0604020202020204" pitchFamily="34" charset="0"/>
                <a:cs typeface="Arial" panose="020B0604020202020204" pitchFamily="34" charset="0"/>
              </a:rPr>
              <a:t>q</a:t>
            </a:r>
            <a:r>
              <a:rPr lang="en-US" spc="293"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766318" indent="0">
              <a:spcBef>
                <a:spcPts val="36"/>
              </a:spcBef>
              <a:buNone/>
            </a:pPr>
            <a:r>
              <a:rPr lang="en-US" spc="-5" dirty="0">
                <a:latin typeface="Arial" panose="020B0604020202020204" pitchFamily="34" charset="0"/>
                <a:cs typeface="Arial" panose="020B0604020202020204" pitchFamily="34" charset="0"/>
              </a:rPr>
              <a:t>			</a:t>
            </a:r>
            <a:r>
              <a:rPr lang="en-US" spc="-5" dirty="0" err="1">
                <a:latin typeface="Arial" panose="020B0604020202020204" pitchFamily="34" charset="0"/>
                <a:cs typeface="Arial" panose="020B0604020202020204" pitchFamily="34" charset="0"/>
              </a:rPr>
              <a:t>q.</a:t>
            </a:r>
            <a:r>
              <a:rPr lang="en-US" spc="-54" dirty="0" err="1">
                <a:latin typeface="Arial" panose="020B0604020202020204" pitchFamily="34" charset="0"/>
                <a:cs typeface="Arial" panose="020B0604020202020204" pitchFamily="34" charset="0"/>
              </a:rPr>
              <a:t>s</a:t>
            </a:r>
            <a:r>
              <a:rPr lang="en-US" spc="144" dirty="0" err="1">
                <a:latin typeface="Arial" panose="020B0604020202020204" pitchFamily="34" charset="0"/>
                <a:cs typeface="Arial" panose="020B0604020202020204" pitchFamily="34" charset="0"/>
              </a:rPr>
              <a:t>t</a:t>
            </a:r>
            <a:r>
              <a:rPr lang="en-US" spc="-54" dirty="0" err="1">
                <a:latin typeface="Arial" panose="020B0604020202020204" pitchFamily="34" charset="0"/>
                <a:cs typeface="Arial" panose="020B0604020202020204" pitchFamily="34" charset="0"/>
              </a:rPr>
              <a:t>a</a:t>
            </a:r>
            <a:r>
              <a:rPr lang="en-US" spc="144" dirty="0" err="1">
                <a:latin typeface="Arial" panose="020B0604020202020204" pitchFamily="34" charset="0"/>
                <a:cs typeface="Arial" panose="020B0604020202020204" pitchFamily="34" charset="0"/>
              </a:rPr>
              <a:t>t</a:t>
            </a:r>
            <a:r>
              <a:rPr lang="en-US" dirty="0" err="1">
                <a:latin typeface="Arial" panose="020B0604020202020204" pitchFamily="34" charset="0"/>
                <a:cs typeface="Arial" panose="020B0604020202020204" pitchFamily="34" charset="0"/>
              </a:rPr>
              <a:t>e</a:t>
            </a:r>
            <a:r>
              <a:rPr lang="en-US" spc="-59"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spc="-59"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ready</a:t>
            </a:r>
          </a:p>
          <a:p>
            <a:endParaRPr lang="en-US" dirty="0"/>
          </a:p>
        </p:txBody>
      </p:sp>
      <p:pic>
        <p:nvPicPr>
          <p:cNvPr id="4" name="Picture 3"/>
          <p:cNvPicPr/>
          <p:nvPr/>
        </p:nvPicPr>
        <p:blipFill rotWithShape="1">
          <a:blip r:embed="rId2"/>
          <a:srcRect l="38772" t="34914" r="26310" b="28879"/>
          <a:stretch/>
        </p:blipFill>
        <p:spPr bwMode="auto">
          <a:xfrm>
            <a:off x="76200" y="4572000"/>
            <a:ext cx="3276600" cy="2209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3661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t>Critical Section with two Processes</a:t>
            </a:r>
          </a:p>
        </p:txBody>
      </p:sp>
      <p:sp>
        <p:nvSpPr>
          <p:cNvPr id="3" name="Content Placeholder 2"/>
          <p:cNvSpPr>
            <a:spLocks noGrp="1"/>
          </p:cNvSpPr>
          <p:nvPr>
            <p:ph idx="1"/>
          </p:nvPr>
        </p:nvSpPr>
        <p:spPr>
          <a:xfrm>
            <a:off x="457200" y="1600200"/>
            <a:ext cx="8229600" cy="1066800"/>
          </a:xfrm>
        </p:spPr>
        <p:txBody>
          <a:bodyPr/>
          <a:lstStyle/>
          <a:p>
            <a:r>
              <a:rPr lang="en-US" dirty="0">
                <a:latin typeface="Gill Sans MT"/>
                <a:cs typeface="Gill Sans MT"/>
              </a:rPr>
              <a:t>The</a:t>
            </a:r>
            <a:r>
              <a:rPr lang="en-US" spc="-5" dirty="0">
                <a:latin typeface="Gill Sans MT"/>
                <a:cs typeface="Gill Sans MT"/>
              </a:rPr>
              <a:t> </a:t>
            </a:r>
            <a:r>
              <a:rPr lang="en-US" dirty="0">
                <a:latin typeface="Gill Sans MT"/>
                <a:cs typeface="Gill Sans MT"/>
              </a:rPr>
              <a:t>cr</a:t>
            </a:r>
            <a:r>
              <a:rPr lang="en-US" spc="-5" dirty="0">
                <a:latin typeface="Gill Sans MT"/>
                <a:cs typeface="Gill Sans MT"/>
              </a:rPr>
              <a:t>i</a:t>
            </a:r>
            <a:r>
              <a:rPr lang="en-US" dirty="0">
                <a:latin typeface="Gill Sans MT"/>
                <a:cs typeface="Gill Sans MT"/>
              </a:rPr>
              <a:t>t</a:t>
            </a:r>
            <a:r>
              <a:rPr lang="en-US" spc="-5" dirty="0">
                <a:latin typeface="Gill Sans MT"/>
                <a:cs typeface="Gill Sans MT"/>
              </a:rPr>
              <a:t>i</a:t>
            </a:r>
            <a:r>
              <a:rPr lang="en-US" spc="-14" dirty="0">
                <a:latin typeface="Gill Sans MT"/>
                <a:cs typeface="Gill Sans MT"/>
              </a:rPr>
              <a:t>ca</a:t>
            </a:r>
            <a:r>
              <a:rPr lang="en-US" dirty="0">
                <a:latin typeface="Gill Sans MT"/>
                <a:cs typeface="Gill Sans MT"/>
              </a:rPr>
              <a:t>l</a:t>
            </a:r>
            <a:r>
              <a:rPr lang="en-US" spc="-5" dirty="0">
                <a:latin typeface="Gill Sans MT"/>
                <a:cs typeface="Gill Sans MT"/>
              </a:rPr>
              <a:t> </a:t>
            </a:r>
            <a:r>
              <a:rPr lang="en-US" spc="-14" dirty="0">
                <a:latin typeface="Gill Sans MT"/>
                <a:cs typeface="Gill Sans MT"/>
              </a:rPr>
              <a:t>s</a:t>
            </a:r>
            <a:r>
              <a:rPr lang="en-US" dirty="0">
                <a:latin typeface="Gill Sans MT"/>
                <a:cs typeface="Gill Sans MT"/>
              </a:rPr>
              <a:t>ecti</a:t>
            </a:r>
            <a:r>
              <a:rPr lang="en-US" spc="-18" dirty="0">
                <a:latin typeface="Gill Sans MT"/>
                <a:cs typeface="Gill Sans MT"/>
              </a:rPr>
              <a:t>o</a:t>
            </a:r>
            <a:r>
              <a:rPr lang="en-US" dirty="0">
                <a:latin typeface="Gill Sans MT"/>
                <a:cs typeface="Gill Sans MT"/>
              </a:rPr>
              <a:t>n</a:t>
            </a:r>
            <a:r>
              <a:rPr lang="en-US" spc="-5" dirty="0">
                <a:latin typeface="Gill Sans MT"/>
                <a:cs typeface="Gill Sans MT"/>
              </a:rPr>
              <a:t> </a:t>
            </a:r>
            <a:r>
              <a:rPr lang="en-US" spc="-18" dirty="0">
                <a:latin typeface="Gill Sans MT"/>
                <a:cs typeface="Gill Sans MT"/>
              </a:rPr>
              <a:t>p</a:t>
            </a:r>
            <a:r>
              <a:rPr lang="en-US" spc="-86" dirty="0">
                <a:latin typeface="Gill Sans MT"/>
                <a:cs typeface="Gill Sans MT"/>
              </a:rPr>
              <a:t>r</a:t>
            </a:r>
            <a:r>
              <a:rPr lang="en-US" spc="-18" dirty="0">
                <a:latin typeface="Gill Sans MT"/>
                <a:cs typeface="Gill Sans MT"/>
              </a:rPr>
              <a:t>o</a:t>
            </a:r>
            <a:r>
              <a:rPr lang="en-US" dirty="0">
                <a:latin typeface="Gill Sans MT"/>
                <a:cs typeface="Gill Sans MT"/>
              </a:rPr>
              <a:t>b</a:t>
            </a:r>
            <a:r>
              <a:rPr lang="en-US" spc="-5" dirty="0">
                <a:latin typeface="Gill Sans MT"/>
                <a:cs typeface="Gill Sans MT"/>
              </a:rPr>
              <a:t>l</a:t>
            </a:r>
            <a:r>
              <a:rPr lang="en-US" dirty="0">
                <a:latin typeface="Gill Sans MT"/>
                <a:cs typeface="Gill Sans MT"/>
              </a:rPr>
              <a:t>em</a:t>
            </a:r>
            <a:r>
              <a:rPr lang="en-US" spc="-5" dirty="0">
                <a:latin typeface="Gill Sans MT"/>
                <a:cs typeface="Gill Sans MT"/>
              </a:rPr>
              <a:t> i</a:t>
            </a:r>
            <a:r>
              <a:rPr lang="en-US" spc="-14" dirty="0">
                <a:latin typeface="Gill Sans MT"/>
                <a:cs typeface="Gill Sans MT"/>
              </a:rPr>
              <a:t>s</a:t>
            </a:r>
            <a:r>
              <a:rPr lang="en-US" spc="-5" dirty="0">
                <a:latin typeface="Gill Sans MT"/>
                <a:cs typeface="Gill Sans MT"/>
              </a:rPr>
              <a:t> </a:t>
            </a:r>
            <a:r>
              <a:rPr lang="en-US" dirty="0">
                <a:latin typeface="Gill Sans MT"/>
                <a:cs typeface="Gill Sans MT"/>
              </a:rPr>
              <a:t>triv</a:t>
            </a:r>
            <a:r>
              <a:rPr lang="en-US" spc="-5" dirty="0">
                <a:latin typeface="Gill Sans MT"/>
                <a:cs typeface="Gill Sans MT"/>
              </a:rPr>
              <a:t>i</a:t>
            </a:r>
            <a:r>
              <a:rPr lang="en-US" spc="-14" dirty="0">
                <a:latin typeface="Gill Sans MT"/>
                <a:cs typeface="Gill Sans MT"/>
              </a:rPr>
              <a:t>a</a:t>
            </a:r>
            <a:r>
              <a:rPr lang="en-US" dirty="0">
                <a:latin typeface="Gill Sans MT"/>
                <a:cs typeface="Gill Sans MT"/>
              </a:rPr>
              <a:t>l</a:t>
            </a:r>
            <a:r>
              <a:rPr lang="en-US" spc="-5" dirty="0">
                <a:latin typeface="Gill Sans MT"/>
                <a:cs typeface="Gill Sans MT"/>
              </a:rPr>
              <a:t> w</a:t>
            </a:r>
            <a:r>
              <a:rPr lang="en-US" dirty="0">
                <a:latin typeface="Gill Sans MT"/>
                <a:cs typeface="Gill Sans MT"/>
              </a:rPr>
              <a:t>hen </a:t>
            </a:r>
            <a:r>
              <a:rPr lang="en-US" spc="-72" dirty="0">
                <a:latin typeface="Gill Sans MT"/>
                <a:cs typeface="Gill Sans MT"/>
              </a:rPr>
              <a:t>y</a:t>
            </a:r>
            <a:r>
              <a:rPr lang="en-US" spc="-18" dirty="0">
                <a:latin typeface="Gill Sans MT"/>
                <a:cs typeface="Gill Sans MT"/>
              </a:rPr>
              <a:t>o</a:t>
            </a:r>
            <a:r>
              <a:rPr lang="en-US" dirty="0">
                <a:latin typeface="Gill Sans MT"/>
                <a:cs typeface="Gill Sans MT"/>
              </a:rPr>
              <a:t>u</a:t>
            </a:r>
            <a:r>
              <a:rPr lang="en-US" spc="-5" dirty="0">
                <a:latin typeface="Gill Sans MT"/>
                <a:cs typeface="Gill Sans MT"/>
              </a:rPr>
              <a:t> </a:t>
            </a:r>
            <a:r>
              <a:rPr lang="en-US" dirty="0">
                <a:latin typeface="Gill Sans MT"/>
                <a:cs typeface="Gill Sans MT"/>
              </a:rPr>
              <a:t>h</a:t>
            </a:r>
            <a:r>
              <a:rPr lang="en-US" spc="-117" dirty="0">
                <a:latin typeface="Gill Sans MT"/>
                <a:cs typeface="Gill Sans MT"/>
              </a:rPr>
              <a:t>a</a:t>
            </a:r>
            <a:r>
              <a:rPr lang="en-US" spc="-72" dirty="0">
                <a:latin typeface="Gill Sans MT"/>
                <a:cs typeface="Gill Sans MT"/>
              </a:rPr>
              <a:t>v</a:t>
            </a:r>
            <a:r>
              <a:rPr lang="en-US" dirty="0">
                <a:latin typeface="Gill Sans MT"/>
                <a:cs typeface="Gill Sans MT"/>
              </a:rPr>
              <a:t>e</a:t>
            </a:r>
            <a:r>
              <a:rPr lang="en-US" spc="-5" dirty="0">
                <a:latin typeface="Gill Sans MT"/>
                <a:cs typeface="Gill Sans MT"/>
              </a:rPr>
              <a:t> </a:t>
            </a:r>
            <a:r>
              <a:rPr lang="en-US" spc="-18" dirty="0">
                <a:latin typeface="Gill Sans MT"/>
                <a:cs typeface="Gill Sans MT"/>
              </a:rPr>
              <a:t>sem</a:t>
            </a:r>
            <a:r>
              <a:rPr lang="en-US" spc="-45" dirty="0">
                <a:latin typeface="Gill Sans MT"/>
                <a:cs typeface="Gill Sans MT"/>
              </a:rPr>
              <a:t>a</a:t>
            </a:r>
            <a:r>
              <a:rPr lang="en-US" spc="-18" dirty="0">
                <a:latin typeface="Gill Sans MT"/>
                <a:cs typeface="Gill Sans MT"/>
              </a:rPr>
              <a:t>pho</a:t>
            </a:r>
            <a:r>
              <a:rPr lang="en-US" spc="-72" dirty="0">
                <a:latin typeface="Gill Sans MT"/>
                <a:cs typeface="Gill Sans MT"/>
              </a:rPr>
              <a:t>r</a:t>
            </a:r>
            <a:r>
              <a:rPr lang="en-US" spc="-14" dirty="0">
                <a:latin typeface="Gill Sans MT"/>
                <a:cs typeface="Gill Sans MT"/>
              </a:rPr>
              <a:t>es</a:t>
            </a:r>
            <a:r>
              <a:rPr lang="en-US" dirty="0">
                <a:latin typeface="Gill Sans MT"/>
                <a:cs typeface="Gill Sans MT"/>
              </a:rPr>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5" y="2971800"/>
            <a:ext cx="912409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66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Critical Section with two Processes</a:t>
            </a:r>
          </a:p>
        </p:txBody>
      </p:sp>
      <p:sp>
        <p:nvSpPr>
          <p:cNvPr id="3" name="Content Placeholder 2"/>
          <p:cNvSpPr>
            <a:spLocks noGrp="1"/>
          </p:cNvSpPr>
          <p:nvPr>
            <p:ph idx="1"/>
          </p:nvPr>
        </p:nvSpPr>
        <p:spPr/>
        <p:txBody>
          <a:bodyPr/>
          <a:lstStyle/>
          <a:p>
            <a:r>
              <a:rPr lang="en-US" dirty="0"/>
              <a:t>A process </a:t>
            </a:r>
            <a:r>
              <a:rPr lang="en-US" b="1" dirty="0"/>
              <a:t>p</a:t>
            </a:r>
            <a:r>
              <a:rPr lang="en-US" dirty="0"/>
              <a:t> that wishes to enter its critical section executes a </a:t>
            </a:r>
            <a:r>
              <a:rPr lang="en-US" dirty="0" err="1"/>
              <a:t>preprotocol</a:t>
            </a:r>
            <a:r>
              <a:rPr lang="en-US" dirty="0"/>
              <a:t> that consists only of the wait(S) statement </a:t>
            </a:r>
          </a:p>
          <a:p>
            <a:r>
              <a:rPr lang="en-US" dirty="0"/>
              <a:t>If S.V=1 then S.V is decremented and </a:t>
            </a:r>
            <a:r>
              <a:rPr lang="en-US" b="1" dirty="0"/>
              <a:t>p</a:t>
            </a:r>
            <a:r>
              <a:rPr lang="en-US" dirty="0"/>
              <a:t> enters critical section</a:t>
            </a:r>
          </a:p>
          <a:p>
            <a:r>
              <a:rPr lang="en-US" dirty="0"/>
              <a:t>When </a:t>
            </a:r>
            <a:r>
              <a:rPr lang="en-US" b="1" dirty="0"/>
              <a:t>p</a:t>
            </a:r>
            <a:r>
              <a:rPr lang="en-US" dirty="0"/>
              <a:t> exits critical section and executes the post protocol consists of only of the signal(S) statement, the value of S will once more be set to 1</a:t>
            </a:r>
          </a:p>
        </p:txBody>
      </p:sp>
    </p:spTree>
    <p:extLst>
      <p:ext uri="{BB962C8B-B14F-4D97-AF65-F5344CB8AC3E}">
        <p14:creationId xmlns:p14="http://schemas.microsoft.com/office/powerpoint/2010/main" val="420631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Critical Section with two Processes</a:t>
            </a:r>
          </a:p>
        </p:txBody>
      </p:sp>
      <p:sp>
        <p:nvSpPr>
          <p:cNvPr id="3" name="Content Placeholder 2"/>
          <p:cNvSpPr>
            <a:spLocks noGrp="1"/>
          </p:cNvSpPr>
          <p:nvPr>
            <p:ph idx="1"/>
          </p:nvPr>
        </p:nvSpPr>
        <p:spPr/>
        <p:txBody>
          <a:bodyPr/>
          <a:lstStyle/>
          <a:p>
            <a:r>
              <a:rPr lang="en-US" dirty="0"/>
              <a:t>If </a:t>
            </a:r>
            <a:r>
              <a:rPr lang="en-US" b="1" dirty="0"/>
              <a:t>q</a:t>
            </a:r>
            <a:r>
              <a:rPr lang="en-US" dirty="0"/>
              <a:t> attempts to enter the critical section by executing wait(S) before </a:t>
            </a:r>
            <a:r>
              <a:rPr lang="en-US" b="1" dirty="0"/>
              <a:t>p </a:t>
            </a:r>
            <a:r>
              <a:rPr lang="en-US" dirty="0"/>
              <a:t>has left, S.V=0 and q will become blocked on S</a:t>
            </a:r>
          </a:p>
          <a:p>
            <a:r>
              <a:rPr lang="en-US" dirty="0"/>
              <a:t>The value of semaphore will be (0, {q})</a:t>
            </a:r>
          </a:p>
          <a:p>
            <a:r>
              <a:rPr lang="en-US" dirty="0"/>
              <a:t>When </a:t>
            </a:r>
            <a:r>
              <a:rPr lang="en-US" b="1" dirty="0"/>
              <a:t>p</a:t>
            </a:r>
            <a:r>
              <a:rPr lang="en-US" dirty="0"/>
              <a:t> leaves the critical section and executes signal(S), the arbitrary process in the S.L = {q} will be </a:t>
            </a:r>
            <a:r>
              <a:rPr lang="en-US" b="1" dirty="0"/>
              <a:t>q</a:t>
            </a:r>
            <a:r>
              <a:rPr lang="en-US" dirty="0"/>
              <a:t>, so that the process will be unblocked and proceed into its critical section</a:t>
            </a:r>
          </a:p>
          <a:p>
            <a:r>
              <a:rPr lang="en-US" dirty="0"/>
              <a:t>The solution is similar to the Second Attempt except that</a:t>
            </a:r>
          </a:p>
          <a:p>
            <a:pPr lvl="1"/>
            <a:r>
              <a:rPr lang="en-US" dirty="0"/>
              <a:t>the interleaving between test and assignment is prevented</a:t>
            </a:r>
          </a:p>
          <a:p>
            <a:pPr lvl="1"/>
            <a:r>
              <a:rPr lang="en-US" dirty="0"/>
              <a:t>definition of semaphore operations as atomic statements</a:t>
            </a:r>
          </a:p>
        </p:txBody>
      </p:sp>
    </p:spTree>
    <p:extLst>
      <p:ext uri="{BB962C8B-B14F-4D97-AF65-F5344CB8AC3E}">
        <p14:creationId xmlns:p14="http://schemas.microsoft.com/office/powerpoint/2010/main" val="382209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sp>
        <p:nvSpPr>
          <p:cNvPr id="3" name="Content Placeholder 2"/>
          <p:cNvSpPr>
            <a:spLocks noGrp="1"/>
          </p:cNvSpPr>
          <p:nvPr>
            <p:ph idx="1"/>
          </p:nvPr>
        </p:nvSpPr>
        <p:spPr/>
        <p:txBody>
          <a:bodyPr>
            <a:normAutofit/>
          </a:bodyPr>
          <a:lstStyle/>
          <a:p>
            <a:r>
              <a:rPr lang="en-US" dirty="0"/>
              <a:t>The previous algorithms for Critical Section problems can be run on a bare machine and use only the machine language instructions that the computer provides</a:t>
            </a:r>
          </a:p>
          <a:p>
            <a:r>
              <a:rPr lang="en-US" dirty="0"/>
              <a:t>They are too low level to be used efficiently and reliably</a:t>
            </a:r>
          </a:p>
          <a:p>
            <a:r>
              <a:rPr lang="en-US" dirty="0"/>
              <a:t>Semaphore provides a concurrent programming construct which is higher level than machine instructions</a:t>
            </a:r>
          </a:p>
          <a:p>
            <a:r>
              <a:rPr lang="en-US" dirty="0"/>
              <a:t>They are simple, successful and widely used</a:t>
            </a:r>
          </a:p>
          <a:p>
            <a:endParaRPr lang="en-US" dirty="0"/>
          </a:p>
        </p:txBody>
      </p:sp>
    </p:spTree>
    <p:extLst>
      <p:ext uri="{BB962C8B-B14F-4D97-AF65-F5344CB8AC3E}">
        <p14:creationId xmlns:p14="http://schemas.microsoft.com/office/powerpoint/2010/main" val="398961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Abbreviated Form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2" y="2367952"/>
            <a:ext cx="9053052" cy="218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97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74" y="1938338"/>
            <a:ext cx="8659426" cy="4310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5986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Specifications</a:t>
            </a:r>
          </a:p>
        </p:txBody>
      </p:sp>
      <p:sp>
        <p:nvSpPr>
          <p:cNvPr id="3" name="Content Placeholder 2"/>
          <p:cNvSpPr>
            <a:spLocks noGrp="1"/>
          </p:cNvSpPr>
          <p:nvPr>
            <p:ph idx="1"/>
          </p:nvPr>
        </p:nvSpPr>
        <p:spPr/>
        <p:txBody>
          <a:bodyPr/>
          <a:lstStyle/>
          <a:p>
            <a:r>
              <a:rPr lang="en-US" dirty="0"/>
              <a:t>A violation of the mutual exclusion requirement would be a state of the form (p2: signal(S), q2: signal(S), …)</a:t>
            </a:r>
          </a:p>
          <a:p>
            <a:r>
              <a:rPr lang="en-US" dirty="0"/>
              <a:t>No such state exists </a:t>
            </a:r>
          </a:p>
          <a:p>
            <a:r>
              <a:rPr lang="en-US" dirty="0"/>
              <a:t>There is no deadlock as there are no states in which both processes are blocked</a:t>
            </a:r>
          </a:p>
          <a:p>
            <a:r>
              <a:rPr lang="en-US" dirty="0"/>
              <a:t>The algorithm is free from starvation since if a process executes its wait statement, it enters either a state with the signal statement or it enters a state in which it is blocked</a:t>
            </a:r>
          </a:p>
          <a:p>
            <a:r>
              <a:rPr lang="en-US" dirty="0"/>
              <a:t>The only way out of a blocked state is into a state in which the blocked process continues with the </a:t>
            </a:r>
            <a:r>
              <a:rPr lang="en-US"/>
              <a:t>signal statement   </a:t>
            </a:r>
            <a:endParaRPr lang="en-US" dirty="0"/>
          </a:p>
        </p:txBody>
      </p:sp>
    </p:spTree>
    <p:extLst>
      <p:ext uri="{BB962C8B-B14F-4D97-AF65-F5344CB8AC3E}">
        <p14:creationId xmlns:p14="http://schemas.microsoft.com/office/powerpoint/2010/main" val="402665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with N processes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52" y="2895600"/>
            <a:ext cx="8915400" cy="2441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1066800"/>
          </a:xfrm>
        </p:spPr>
        <p:txBody>
          <a:bodyPr/>
          <a:lstStyle/>
          <a:p>
            <a:r>
              <a:rPr lang="en-US" dirty="0">
                <a:latin typeface="Gill Sans MT"/>
                <a:cs typeface="Gill Sans MT"/>
              </a:rPr>
              <a:t>The same algorithm gives the solution for CS problem for N processes using semaphores:</a:t>
            </a:r>
            <a:endParaRPr lang="en-US" dirty="0"/>
          </a:p>
        </p:txBody>
      </p:sp>
    </p:spTree>
    <p:extLst>
      <p:ext uri="{BB962C8B-B14F-4D97-AF65-F5344CB8AC3E}">
        <p14:creationId xmlns:p14="http://schemas.microsoft.com/office/powerpoint/2010/main" val="30499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with N processes</a:t>
            </a:r>
          </a:p>
        </p:txBody>
      </p:sp>
      <p:sp>
        <p:nvSpPr>
          <p:cNvPr id="3" name="Content Placeholder 2"/>
          <p:cNvSpPr>
            <a:spLocks noGrp="1"/>
          </p:cNvSpPr>
          <p:nvPr>
            <p:ph idx="1"/>
          </p:nvPr>
        </p:nvSpPr>
        <p:spPr/>
        <p:txBody>
          <a:bodyPr/>
          <a:lstStyle/>
          <a:p>
            <a:r>
              <a:rPr lang="en-US" dirty="0"/>
              <a:t>Mutual exclusion and Freedom from deadlock holds for N processes</a:t>
            </a:r>
          </a:p>
          <a:p>
            <a:r>
              <a:rPr lang="en-US" dirty="0">
                <a:solidFill>
                  <a:srgbClr val="FF0000"/>
                </a:solidFill>
              </a:rPr>
              <a:t>Freedom for starvation does not hold</a:t>
            </a:r>
          </a:p>
          <a:p>
            <a:endParaRPr lang="en-US" dirty="0"/>
          </a:p>
          <a:p>
            <a:r>
              <a:rPr lang="en-US" dirty="0"/>
              <a:t>Consider the abbreviated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4100871"/>
            <a:ext cx="8890000" cy="176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978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for Starvation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76" y="1981200"/>
            <a:ext cx="8326924" cy="429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79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Execution</a:t>
            </a:r>
          </a:p>
        </p:txBody>
      </p:sp>
      <p:sp>
        <p:nvSpPr>
          <p:cNvPr id="3" name="Content Placeholder 2"/>
          <p:cNvSpPr>
            <a:spLocks noGrp="1"/>
          </p:cNvSpPr>
          <p:nvPr>
            <p:ph idx="1"/>
          </p:nvPr>
        </p:nvSpPr>
        <p:spPr>
          <a:xfrm>
            <a:off x="457200" y="1600200"/>
            <a:ext cx="8229600" cy="1905000"/>
          </a:xfrm>
        </p:spPr>
        <p:txBody>
          <a:bodyPr/>
          <a:lstStyle/>
          <a:p>
            <a:r>
              <a:rPr lang="en-US" dirty="0"/>
              <a:t>Synchronization problems are also common when processes coordinate the order of execution of operations of different processes.</a:t>
            </a:r>
          </a:p>
          <a:p>
            <a:r>
              <a:rPr lang="en-US" dirty="0"/>
              <a:t>Uses a split binary semaphore (discussed later)</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3667124"/>
            <a:ext cx="9090775" cy="2809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133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Semaphores</a:t>
            </a:r>
          </a:p>
        </p:txBody>
      </p:sp>
      <p:sp>
        <p:nvSpPr>
          <p:cNvPr id="3" name="Content Placeholder 2"/>
          <p:cNvSpPr>
            <a:spLocks noGrp="1"/>
          </p:cNvSpPr>
          <p:nvPr>
            <p:ph idx="1"/>
          </p:nvPr>
        </p:nvSpPr>
        <p:spPr/>
        <p:txBody>
          <a:bodyPr/>
          <a:lstStyle/>
          <a:p>
            <a:r>
              <a:rPr lang="en-US" dirty="0"/>
              <a:t>Several different types of semaphores</a:t>
            </a:r>
          </a:p>
          <a:p>
            <a:r>
              <a:rPr lang="en-US" dirty="0"/>
              <a:t>The differences are due to the specification of liveness properties</a:t>
            </a:r>
          </a:p>
          <a:p>
            <a:r>
              <a:rPr lang="en-US" dirty="0"/>
              <a:t>They do not affect the safety properties that follow from the semaphore invariants, so any definition we use does not affect the mutual exclusion</a:t>
            </a:r>
          </a:p>
          <a:p>
            <a:endParaRPr lang="en-US" dirty="0"/>
          </a:p>
        </p:txBody>
      </p:sp>
    </p:spTree>
    <p:extLst>
      <p:ext uri="{BB962C8B-B14F-4D97-AF65-F5344CB8AC3E}">
        <p14:creationId xmlns:p14="http://schemas.microsoft.com/office/powerpoint/2010/main" val="1348778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Semaphores</a:t>
            </a:r>
          </a:p>
        </p:txBody>
      </p:sp>
      <p:sp>
        <p:nvSpPr>
          <p:cNvPr id="3" name="Content Placeholder 2"/>
          <p:cNvSpPr>
            <a:spLocks noGrp="1"/>
          </p:cNvSpPr>
          <p:nvPr>
            <p:ph idx="1"/>
          </p:nvPr>
        </p:nvSpPr>
        <p:spPr/>
        <p:txBody>
          <a:bodyPr/>
          <a:lstStyle/>
          <a:p>
            <a:pPr marL="0" indent="0">
              <a:buNone/>
            </a:pPr>
            <a:r>
              <a:rPr lang="en-US" b="1" dirty="0"/>
              <a:t>Strong Semaphore: </a:t>
            </a:r>
          </a:p>
          <a:p>
            <a:r>
              <a:rPr lang="en-US" dirty="0"/>
              <a:t>Weak semaphore has S.L, a set of processes blocked on semaphore S </a:t>
            </a:r>
          </a:p>
          <a:p>
            <a:r>
              <a:rPr lang="en-US" dirty="0"/>
              <a:t>This is replaced by a queue to become a strong semaphore</a:t>
            </a:r>
          </a:p>
          <a:p>
            <a:endParaRPr lang="en-US" dirty="0"/>
          </a:p>
        </p:txBody>
      </p:sp>
      <p:sp>
        <p:nvSpPr>
          <p:cNvPr id="4" name="object 6"/>
          <p:cNvSpPr txBox="1"/>
          <p:nvPr/>
        </p:nvSpPr>
        <p:spPr>
          <a:xfrm>
            <a:off x="533400" y="3760713"/>
            <a:ext cx="3733800" cy="2354491"/>
          </a:xfrm>
          <a:prstGeom prst="rect">
            <a:avLst/>
          </a:prstGeom>
        </p:spPr>
        <p:txBody>
          <a:bodyPr vert="horz" wrap="square" lIns="0" tIns="0" rIns="0" bIns="0" rtlCol="0">
            <a:spAutoFit/>
          </a:bodyPr>
          <a:lstStyle/>
          <a:p>
            <a:pPr marL="11430"/>
            <a:endParaRPr lang="en-US" sz="2800" b="1" spc="-9" dirty="0">
              <a:latin typeface="Arial" panose="020B0604020202020204" pitchFamily="34" charset="0"/>
              <a:cs typeface="Arial" panose="020B0604020202020204" pitchFamily="34" charset="0"/>
            </a:endParaRPr>
          </a:p>
          <a:p>
            <a:pPr marL="11430"/>
            <a:r>
              <a:rPr lang="en-US" sz="2000" b="1" spc="-9" dirty="0">
                <a:latin typeface="Arial" panose="020B0604020202020204" pitchFamily="34" charset="0"/>
                <a:cs typeface="Arial" panose="020B0604020202020204" pitchFamily="34" charset="0"/>
              </a:rPr>
              <a:t>w</a:t>
            </a:r>
            <a:r>
              <a:rPr sz="2000" b="1" spc="5" dirty="0">
                <a:latin typeface="Arial" panose="020B0604020202020204" pitchFamily="34" charset="0"/>
                <a:cs typeface="Arial" panose="020B0604020202020204" pitchFamily="34" charset="0"/>
              </a:rPr>
              <a:t>ai</a:t>
            </a:r>
            <a:r>
              <a:rPr sz="2000" b="1" dirty="0">
                <a:latin typeface="Arial" panose="020B0604020202020204" pitchFamily="34" charset="0"/>
                <a:cs typeface="Arial" panose="020B0604020202020204" pitchFamily="34" charset="0"/>
              </a:rPr>
              <a:t>t</a:t>
            </a:r>
            <a:r>
              <a:rPr lang="en-US" sz="2000" b="1" dirty="0">
                <a:latin typeface="Arial" panose="020B0604020202020204" pitchFamily="34" charset="0"/>
                <a:cs typeface="Arial" panose="020B0604020202020204" pitchFamily="34" charset="0"/>
              </a:rPr>
              <a:t> </a:t>
            </a:r>
            <a:r>
              <a:rPr sz="2000" b="1" spc="45" dirty="0">
                <a:latin typeface="Arial" panose="020B0604020202020204" pitchFamily="34" charset="0"/>
                <a:cs typeface="Arial" panose="020B0604020202020204" pitchFamily="34" charset="0"/>
              </a:rPr>
              <a:t>(</a:t>
            </a:r>
            <a:r>
              <a:rPr sz="2000" b="1" spc="23" dirty="0">
                <a:latin typeface="Arial" panose="020B0604020202020204" pitchFamily="34" charset="0"/>
                <a:cs typeface="Arial" panose="020B0604020202020204" pitchFamily="34" charset="0"/>
              </a:rPr>
              <a:t>S</a:t>
            </a:r>
            <a:r>
              <a:rPr sz="2000" b="1" spc="45" dirty="0">
                <a:latin typeface="Arial" panose="020B0604020202020204" pitchFamily="34" charset="0"/>
                <a:cs typeface="Arial" panose="020B0604020202020204" pitchFamily="34" charset="0"/>
              </a:rPr>
              <a:t>)</a:t>
            </a:r>
            <a:endParaRPr sz="2000" b="1" dirty="0">
              <a:latin typeface="Arial" panose="020B0604020202020204" pitchFamily="34" charset="0"/>
              <a:cs typeface="Arial" panose="020B0604020202020204" pitchFamily="34" charset="0"/>
            </a:endParaRPr>
          </a:p>
          <a:p>
            <a:pPr marL="555498">
              <a:spcBef>
                <a:spcPts val="405"/>
              </a:spcBef>
            </a:pPr>
            <a:r>
              <a:rPr sz="2000" dirty="0">
                <a:latin typeface="Arial" panose="020B0604020202020204" pitchFamily="34" charset="0"/>
                <a:cs typeface="Arial" panose="020B0604020202020204" pitchFamily="34" charset="0"/>
              </a:rPr>
              <a:t>if</a:t>
            </a:r>
            <a:r>
              <a:rPr sz="2000" spc="9" dirty="0">
                <a:latin typeface="Arial" panose="020B0604020202020204" pitchFamily="34" charset="0"/>
                <a:cs typeface="Arial" panose="020B0604020202020204" pitchFamily="34" charset="0"/>
              </a:rPr>
              <a:t> </a:t>
            </a:r>
            <a:r>
              <a:rPr sz="2000" spc="23" dirty="0">
                <a:latin typeface="Arial" panose="020B0604020202020204" pitchFamily="34" charset="0"/>
                <a:cs typeface="Arial" panose="020B0604020202020204" pitchFamily="34" charset="0"/>
              </a:rPr>
              <a:t>S</a:t>
            </a:r>
            <a:r>
              <a:rPr sz="2000" spc="-288" dirty="0">
                <a:latin typeface="Arial" panose="020B0604020202020204" pitchFamily="34" charset="0"/>
                <a:cs typeface="Arial" panose="020B0604020202020204" pitchFamily="34" charset="0"/>
              </a:rPr>
              <a:t>.</a:t>
            </a:r>
            <a:r>
              <a:rPr sz="2000" spc="9" dirty="0">
                <a:latin typeface="Arial" panose="020B0604020202020204" pitchFamily="34" charset="0"/>
                <a:cs typeface="Arial" panose="020B0604020202020204" pitchFamily="34" charset="0"/>
              </a:rPr>
              <a:t>V</a:t>
            </a:r>
            <a:r>
              <a:rPr sz="2000" spc="216" dirty="0">
                <a:latin typeface="Arial" panose="020B0604020202020204" pitchFamily="34" charset="0"/>
                <a:cs typeface="Arial" panose="020B0604020202020204" pitchFamily="34" charset="0"/>
              </a:rPr>
              <a:t> </a:t>
            </a:r>
            <a:r>
              <a:rPr sz="2000" spc="-72" dirty="0">
                <a:latin typeface="Arial" panose="020B0604020202020204" pitchFamily="34" charset="0"/>
                <a:cs typeface="Arial" panose="020B0604020202020204" pitchFamily="34" charset="0"/>
              </a:rPr>
              <a:t>&gt;</a:t>
            </a:r>
            <a:r>
              <a:rPr sz="2000" spc="-270" dirty="0">
                <a:latin typeface="Arial" panose="020B0604020202020204" pitchFamily="34" charset="0"/>
                <a:cs typeface="Arial" panose="020B0604020202020204" pitchFamily="34" charset="0"/>
              </a:rPr>
              <a:t> </a:t>
            </a:r>
            <a:r>
              <a:rPr sz="2000" spc="9" dirty="0">
                <a:latin typeface="Arial" panose="020B0604020202020204" pitchFamily="34" charset="0"/>
                <a:cs typeface="Arial" panose="020B0604020202020204" pitchFamily="34" charset="0"/>
              </a:rPr>
              <a:t>0</a:t>
            </a:r>
            <a:endParaRPr sz="2000" dirty="0">
              <a:latin typeface="Arial" panose="020B0604020202020204" pitchFamily="34" charset="0"/>
              <a:cs typeface="Arial" panose="020B0604020202020204" pitchFamily="34" charset="0"/>
            </a:endParaRPr>
          </a:p>
          <a:p>
            <a:pPr marL="1099566">
              <a:spcBef>
                <a:spcPts val="50"/>
              </a:spcBef>
            </a:pPr>
            <a:r>
              <a:rPr sz="2000" spc="23" dirty="0">
                <a:latin typeface="Arial" panose="020B0604020202020204" pitchFamily="34" charset="0"/>
                <a:cs typeface="Arial" panose="020B0604020202020204" pitchFamily="34" charset="0"/>
              </a:rPr>
              <a:t>S</a:t>
            </a:r>
            <a:r>
              <a:rPr sz="2000" spc="-288" dirty="0">
                <a:latin typeface="Arial" panose="020B0604020202020204" pitchFamily="34" charset="0"/>
                <a:cs typeface="Arial" panose="020B0604020202020204" pitchFamily="34" charset="0"/>
              </a:rPr>
              <a:t>.</a:t>
            </a:r>
            <a:r>
              <a:rPr sz="2000" spc="9" dirty="0">
                <a:latin typeface="Arial" panose="020B0604020202020204" pitchFamily="34" charset="0"/>
                <a:cs typeface="Arial" panose="020B0604020202020204" pitchFamily="34" charset="0"/>
              </a:rPr>
              <a:t>V</a:t>
            </a:r>
            <a:r>
              <a:rPr sz="2000" spc="216" dirty="0">
                <a:latin typeface="Arial" panose="020B0604020202020204" pitchFamily="34" charset="0"/>
                <a:cs typeface="Arial" panose="020B0604020202020204" pitchFamily="34" charset="0"/>
              </a:rPr>
              <a:t> </a:t>
            </a:r>
            <a:r>
              <a:rPr sz="2000" spc="18" dirty="0">
                <a:latin typeface="Arial" panose="020B0604020202020204" pitchFamily="34" charset="0"/>
                <a:cs typeface="Arial" panose="020B0604020202020204" pitchFamily="34" charset="0"/>
              </a:rPr>
              <a:t>←</a:t>
            </a:r>
            <a:r>
              <a:rPr sz="2000" spc="-248" dirty="0">
                <a:latin typeface="Arial" panose="020B0604020202020204" pitchFamily="34" charset="0"/>
                <a:cs typeface="Arial" panose="020B0604020202020204" pitchFamily="34" charset="0"/>
              </a:rPr>
              <a:t> </a:t>
            </a:r>
            <a:r>
              <a:rPr sz="2000" spc="23" dirty="0">
                <a:latin typeface="Arial" panose="020B0604020202020204" pitchFamily="34" charset="0"/>
                <a:cs typeface="Arial" panose="020B0604020202020204" pitchFamily="34" charset="0"/>
              </a:rPr>
              <a:t>S</a:t>
            </a:r>
            <a:r>
              <a:rPr sz="2000" spc="-288" dirty="0">
                <a:latin typeface="Arial" panose="020B0604020202020204" pitchFamily="34" charset="0"/>
                <a:cs typeface="Arial" panose="020B0604020202020204" pitchFamily="34" charset="0"/>
              </a:rPr>
              <a:t>.</a:t>
            </a:r>
            <a:r>
              <a:rPr sz="2000" spc="9" dirty="0">
                <a:latin typeface="Arial" panose="020B0604020202020204" pitchFamily="34" charset="0"/>
                <a:cs typeface="Arial" panose="020B0604020202020204" pitchFamily="34" charset="0"/>
              </a:rPr>
              <a:t>V</a:t>
            </a:r>
            <a:r>
              <a:rPr sz="2000" spc="36" dirty="0">
                <a:latin typeface="Arial" panose="020B0604020202020204" pitchFamily="34" charset="0"/>
                <a:cs typeface="Arial" panose="020B0604020202020204" pitchFamily="34" charset="0"/>
              </a:rPr>
              <a:t> </a:t>
            </a:r>
            <a:r>
              <a:rPr sz="2000" spc="-54" dirty="0">
                <a:latin typeface="Arial" panose="020B0604020202020204" pitchFamily="34" charset="0"/>
                <a:cs typeface="Arial" panose="020B0604020202020204" pitchFamily="34" charset="0"/>
              </a:rPr>
              <a:t>−</a:t>
            </a:r>
            <a:r>
              <a:rPr sz="2000" spc="-423" dirty="0">
                <a:latin typeface="Arial" panose="020B0604020202020204" pitchFamily="34" charset="0"/>
                <a:cs typeface="Arial" panose="020B0604020202020204" pitchFamily="34" charset="0"/>
              </a:rPr>
              <a:t> </a:t>
            </a:r>
            <a:r>
              <a:rPr sz="2000" spc="9" dirty="0">
                <a:latin typeface="Arial" panose="020B0604020202020204" pitchFamily="34" charset="0"/>
                <a:cs typeface="Arial" panose="020B0604020202020204" pitchFamily="34" charset="0"/>
              </a:rPr>
              <a:t>1</a:t>
            </a:r>
            <a:endParaRPr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else</a:t>
            </a:r>
            <a:endParaRPr sz="2000" dirty="0">
              <a:latin typeface="Arial" panose="020B0604020202020204" pitchFamily="34" charset="0"/>
              <a:cs typeface="Arial" panose="020B0604020202020204" pitchFamily="34" charset="0"/>
            </a:endParaRPr>
          </a:p>
          <a:p>
            <a:pPr marL="1099566"/>
            <a:r>
              <a:rPr sz="2000" spc="23" dirty="0">
                <a:latin typeface="Arial" panose="020B0604020202020204" pitchFamily="34" charset="0"/>
                <a:cs typeface="Arial" panose="020B0604020202020204" pitchFamily="34" charset="0"/>
              </a:rPr>
              <a:t>S</a:t>
            </a:r>
            <a:r>
              <a:rPr sz="2000" spc="-184" dirty="0">
                <a:latin typeface="Arial" panose="020B0604020202020204" pitchFamily="34" charset="0"/>
                <a:cs typeface="Arial" panose="020B0604020202020204" pitchFamily="34" charset="0"/>
              </a:rPr>
              <a:t>.</a:t>
            </a:r>
            <a:r>
              <a:rPr sz="2000" spc="9" dirty="0">
                <a:latin typeface="Arial" panose="020B0604020202020204" pitchFamily="34" charset="0"/>
                <a:cs typeface="Arial" panose="020B0604020202020204" pitchFamily="34" charset="0"/>
              </a:rPr>
              <a:t>L</a:t>
            </a:r>
            <a:r>
              <a:rPr sz="2000" spc="-50" dirty="0">
                <a:latin typeface="Arial" panose="020B0604020202020204" pitchFamily="34" charset="0"/>
                <a:cs typeface="Arial" panose="020B0604020202020204" pitchFamily="34" charset="0"/>
              </a:rPr>
              <a:t> </a:t>
            </a:r>
            <a:r>
              <a:rPr sz="2000" spc="18" dirty="0">
                <a:latin typeface="Arial" panose="020B0604020202020204" pitchFamily="34" charset="0"/>
                <a:cs typeface="Arial" panose="020B0604020202020204" pitchFamily="34" charset="0"/>
              </a:rPr>
              <a:t>←</a:t>
            </a:r>
            <a:r>
              <a:rPr sz="2000" spc="-248" dirty="0">
                <a:latin typeface="Arial" panose="020B0604020202020204" pitchFamily="34" charset="0"/>
                <a:cs typeface="Arial" panose="020B0604020202020204" pitchFamily="34" charset="0"/>
              </a:rPr>
              <a:t> </a:t>
            </a:r>
            <a:r>
              <a:rPr lang="en-US" sz="2000" spc="-248"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append</a:t>
            </a:r>
            <a:r>
              <a:rPr lang="en-US" sz="2000" spc="-248" dirty="0">
                <a:latin typeface="Arial" panose="020B0604020202020204" pitchFamily="34" charset="0"/>
                <a:cs typeface="Arial" panose="020B0604020202020204" pitchFamily="34" charset="0"/>
              </a:rPr>
              <a:t> (</a:t>
            </a:r>
            <a:r>
              <a:rPr sz="2000" spc="23" dirty="0" err="1">
                <a:latin typeface="Arial" panose="020B0604020202020204" pitchFamily="34" charset="0"/>
                <a:cs typeface="Arial" panose="020B0604020202020204" pitchFamily="34" charset="0"/>
              </a:rPr>
              <a:t>S</a:t>
            </a:r>
            <a:r>
              <a:rPr sz="2000" spc="-180" dirty="0" err="1">
                <a:latin typeface="Arial" panose="020B0604020202020204" pitchFamily="34" charset="0"/>
                <a:cs typeface="Arial" panose="020B0604020202020204" pitchFamily="34" charset="0"/>
              </a:rPr>
              <a:t>.</a:t>
            </a:r>
            <a:r>
              <a:rPr lang="en-US" sz="2000" spc="311" dirty="0" err="1">
                <a:latin typeface="Arial" panose="020B0604020202020204" pitchFamily="34" charset="0"/>
                <a:cs typeface="Arial" panose="020B0604020202020204" pitchFamily="34" charset="0"/>
              </a:rPr>
              <a:t>L,</a:t>
            </a:r>
            <a:r>
              <a:rPr sz="2000" spc="9" dirty="0" err="1">
                <a:latin typeface="Arial" panose="020B0604020202020204" pitchFamily="34" charset="0"/>
                <a:cs typeface="Arial" panose="020B0604020202020204" pitchFamily="34" charset="0"/>
              </a:rPr>
              <a:t>p</a:t>
            </a:r>
            <a:r>
              <a:rPr lang="en-US" sz="2000" spc="9" dirty="0">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a:p>
            <a:pPr marL="1119569">
              <a:spcBef>
                <a:spcPts val="50"/>
              </a:spcBef>
            </a:pPr>
            <a:r>
              <a:rPr sz="2000" spc="9" dirty="0">
                <a:latin typeface="Arial" panose="020B0604020202020204" pitchFamily="34" charset="0"/>
                <a:cs typeface="Arial" panose="020B0604020202020204" pitchFamily="34" charset="0"/>
              </a:rPr>
              <a:t>p</a:t>
            </a:r>
            <a:r>
              <a:rPr sz="2000" spc="-184" dirty="0">
                <a:latin typeface="Arial" panose="020B0604020202020204" pitchFamily="34" charset="0"/>
                <a:cs typeface="Arial" panose="020B0604020202020204" pitchFamily="34" charset="0"/>
              </a:rPr>
              <a:t>.</a:t>
            </a:r>
            <a:r>
              <a:rPr sz="2000" spc="-50" dirty="0">
                <a:latin typeface="Arial" panose="020B0604020202020204" pitchFamily="34" charset="0"/>
                <a:cs typeface="Arial" panose="020B0604020202020204" pitchFamily="34" charset="0"/>
              </a:rPr>
              <a:t>s</a:t>
            </a:r>
            <a:r>
              <a:rPr sz="2000" spc="144" dirty="0">
                <a:latin typeface="Arial" panose="020B0604020202020204" pitchFamily="34" charset="0"/>
                <a:cs typeface="Arial" panose="020B0604020202020204" pitchFamily="34" charset="0"/>
              </a:rPr>
              <a:t>t</a:t>
            </a:r>
            <a:r>
              <a:rPr sz="2000" spc="-45" dirty="0">
                <a:latin typeface="Arial" panose="020B0604020202020204" pitchFamily="34" charset="0"/>
                <a:cs typeface="Arial" panose="020B0604020202020204" pitchFamily="34" charset="0"/>
              </a:rPr>
              <a:t>a</a:t>
            </a:r>
            <a:r>
              <a:rPr sz="2000" spc="144" dirty="0">
                <a:latin typeface="Arial" panose="020B0604020202020204" pitchFamily="34" charset="0"/>
                <a:cs typeface="Arial" panose="020B0604020202020204" pitchFamily="34" charset="0"/>
              </a:rPr>
              <a:t>t</a:t>
            </a:r>
            <a:r>
              <a:rPr sz="2000" spc="9" dirty="0">
                <a:latin typeface="Arial" panose="020B0604020202020204" pitchFamily="34" charset="0"/>
                <a:cs typeface="Arial" panose="020B0604020202020204" pitchFamily="34" charset="0"/>
              </a:rPr>
              <a:t>e</a:t>
            </a:r>
            <a:r>
              <a:rPr sz="2000" spc="-54" dirty="0">
                <a:latin typeface="Arial" panose="020B0604020202020204" pitchFamily="34" charset="0"/>
                <a:cs typeface="Arial" panose="020B0604020202020204" pitchFamily="34" charset="0"/>
              </a:rPr>
              <a:t> </a:t>
            </a:r>
            <a:r>
              <a:rPr sz="2000" spc="18" dirty="0">
                <a:latin typeface="Arial" panose="020B0604020202020204" pitchFamily="34" charset="0"/>
                <a:cs typeface="Arial" panose="020B0604020202020204" pitchFamily="34" charset="0"/>
              </a:rPr>
              <a:t>←</a:t>
            </a:r>
            <a:r>
              <a:rPr sz="2000" spc="-18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blocked</a:t>
            </a:r>
          </a:p>
        </p:txBody>
      </p:sp>
      <p:sp>
        <p:nvSpPr>
          <p:cNvPr id="5" name="object 8"/>
          <p:cNvSpPr txBox="1"/>
          <p:nvPr/>
        </p:nvSpPr>
        <p:spPr>
          <a:xfrm>
            <a:off x="4572000" y="4118868"/>
            <a:ext cx="4191000" cy="2205732"/>
          </a:xfrm>
          <a:prstGeom prst="rect">
            <a:avLst/>
          </a:prstGeom>
        </p:spPr>
        <p:txBody>
          <a:bodyPr vert="horz" wrap="square" lIns="0" tIns="0" rIns="0" bIns="0" rtlCol="0">
            <a:spAutoFit/>
          </a:bodyPr>
          <a:lstStyle/>
          <a:p>
            <a:pPr marL="11430"/>
            <a:r>
              <a:rPr lang="en-US" sz="2000" b="1" dirty="0">
                <a:latin typeface="Arial" panose="020B0604020202020204" pitchFamily="34" charset="0"/>
                <a:cs typeface="Arial" panose="020B0604020202020204" pitchFamily="34" charset="0"/>
              </a:rPr>
              <a:t>s</a:t>
            </a:r>
            <a:r>
              <a:rPr sz="2000" b="1" dirty="0">
                <a:latin typeface="Arial" panose="020B0604020202020204" pitchFamily="34" charset="0"/>
                <a:cs typeface="Arial" panose="020B0604020202020204" pitchFamily="34" charset="0"/>
              </a:rPr>
              <a:t>igna</a:t>
            </a:r>
            <a:r>
              <a:rPr sz="2000" b="1" spc="-5" dirty="0">
                <a:latin typeface="Arial" panose="020B0604020202020204" pitchFamily="34" charset="0"/>
                <a:cs typeface="Arial" panose="020B0604020202020204" pitchFamily="34" charset="0"/>
              </a:rPr>
              <a:t>l</a:t>
            </a:r>
            <a:r>
              <a:rPr lang="en-US" sz="2000" b="1" spc="-5" dirty="0">
                <a:latin typeface="Arial" panose="020B0604020202020204" pitchFamily="34" charset="0"/>
                <a:cs typeface="Arial" panose="020B0604020202020204" pitchFamily="34" charset="0"/>
              </a:rPr>
              <a:t> </a:t>
            </a:r>
            <a:r>
              <a:rPr sz="2000" b="1" spc="5" dirty="0">
                <a:latin typeface="Arial" panose="020B0604020202020204" pitchFamily="34" charset="0"/>
                <a:cs typeface="Arial" panose="020B0604020202020204" pitchFamily="34" charset="0"/>
              </a:rPr>
              <a:t>(</a:t>
            </a:r>
            <a:r>
              <a:rPr sz="2000" b="1" spc="18" dirty="0">
                <a:latin typeface="Arial" panose="020B0604020202020204" pitchFamily="34" charset="0"/>
                <a:cs typeface="Arial" panose="020B0604020202020204" pitchFamily="34" charset="0"/>
              </a:rPr>
              <a:t>S</a:t>
            </a:r>
            <a:r>
              <a:rPr sz="2000" b="1" spc="5" dirty="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marL="11430"/>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if S.L = </a:t>
            </a:r>
            <a:r>
              <a:rPr lang="en-US" sz="2000" i="1" spc="-18" dirty="0">
                <a:latin typeface="Arial" panose="020B0604020202020204" pitchFamily="34" charset="0"/>
                <a:cs typeface="Arial" panose="020B0604020202020204" pitchFamily="34" charset="0"/>
                <a:sym typeface="Symbol"/>
              </a:rPr>
              <a:t></a:t>
            </a:r>
            <a:endParaRPr lang="en-US" sz="2000" dirty="0">
              <a:latin typeface="Arial" panose="020B0604020202020204" pitchFamily="34" charset="0"/>
              <a:cs typeface="Arial" panose="020B0604020202020204" pitchFamily="34" charset="0"/>
              <a:sym typeface="Symbol"/>
            </a:endParaRPr>
          </a:p>
          <a:p>
            <a:pPr marL="562928">
              <a:spcBef>
                <a:spcPts val="396"/>
              </a:spcBef>
            </a:pPr>
            <a:r>
              <a:rPr lang="en-US" sz="2000" spc="14" dirty="0">
                <a:latin typeface="Arial" panose="020B0604020202020204" pitchFamily="34" charset="0"/>
                <a:cs typeface="Arial" panose="020B0604020202020204" pitchFamily="34" charset="0"/>
                <a:sym typeface="Symbol"/>
              </a:rPr>
              <a:t>   </a:t>
            </a:r>
            <a:r>
              <a:rPr sz="2000" spc="14" dirty="0">
                <a:latin typeface="Arial" panose="020B0604020202020204" pitchFamily="34" charset="0"/>
                <a:cs typeface="Arial" panose="020B0604020202020204" pitchFamily="34" charset="0"/>
              </a:rPr>
              <a:t>S</a:t>
            </a:r>
            <a:r>
              <a:rPr sz="2000" spc="-113" dirty="0">
                <a:latin typeface="Arial" panose="020B0604020202020204" pitchFamily="34" charset="0"/>
                <a:cs typeface="Arial" panose="020B0604020202020204" pitchFamily="34" charset="0"/>
              </a:rPr>
              <a:t>.</a:t>
            </a:r>
            <a:r>
              <a:rPr sz="2000" dirty="0">
                <a:latin typeface="Arial" panose="020B0604020202020204" pitchFamily="34" charset="0"/>
                <a:cs typeface="Arial" panose="020B0604020202020204" pitchFamily="34" charset="0"/>
              </a:rPr>
              <a:t>V</a:t>
            </a:r>
            <a:r>
              <a:rPr sz="2000" spc="216"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r>
              <a:rPr sz="2000" spc="-122" dirty="0">
                <a:latin typeface="Arial" panose="020B0604020202020204" pitchFamily="34" charset="0"/>
                <a:cs typeface="Arial" panose="020B0604020202020204" pitchFamily="34" charset="0"/>
              </a:rPr>
              <a:t> </a:t>
            </a:r>
            <a:r>
              <a:rPr sz="2000" spc="18" dirty="0">
                <a:latin typeface="Arial" panose="020B0604020202020204" pitchFamily="34" charset="0"/>
                <a:cs typeface="Arial" panose="020B0604020202020204" pitchFamily="34" charset="0"/>
              </a:rPr>
              <a:t>S</a:t>
            </a:r>
            <a:r>
              <a:rPr sz="2000" spc="-113" dirty="0">
                <a:latin typeface="Arial" panose="020B0604020202020204" pitchFamily="34" charset="0"/>
                <a:cs typeface="Arial" panose="020B0604020202020204" pitchFamily="34" charset="0"/>
              </a:rPr>
              <a:t>.</a:t>
            </a:r>
            <a:r>
              <a:rPr sz="2000" dirty="0">
                <a:latin typeface="Arial" panose="020B0604020202020204" pitchFamily="34" charset="0"/>
                <a:cs typeface="Arial" panose="020B0604020202020204" pitchFamily="34" charset="0"/>
              </a:rPr>
              <a:t>V</a:t>
            </a:r>
            <a:r>
              <a:rPr sz="2000" spc="36" dirty="0">
                <a:latin typeface="Arial" panose="020B0604020202020204" pitchFamily="34" charset="0"/>
                <a:cs typeface="Arial" panose="020B0604020202020204" pitchFamily="34" charset="0"/>
              </a:rPr>
              <a:t> </a:t>
            </a:r>
            <a:r>
              <a:rPr sz="2000" spc="108" dirty="0">
                <a:latin typeface="Arial" panose="020B0604020202020204" pitchFamily="34" charset="0"/>
                <a:cs typeface="Arial" panose="020B0604020202020204" pitchFamily="34" charset="0"/>
              </a:rPr>
              <a:t>+</a:t>
            </a:r>
            <a:r>
              <a:rPr sz="2000" spc="-378"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1</a:t>
            </a:r>
          </a:p>
          <a:p>
            <a:pPr>
              <a:spcBef>
                <a:spcPts val="24"/>
              </a:spcBef>
            </a:pPr>
            <a:r>
              <a:rPr lang="en-US" sz="2000" dirty="0">
                <a:latin typeface="Arial" panose="020B0604020202020204" pitchFamily="34" charset="0"/>
                <a:cs typeface="Arial" panose="020B0604020202020204" pitchFamily="34" charset="0"/>
              </a:rPr>
              <a:t>      else </a:t>
            </a:r>
          </a:p>
          <a:p>
            <a:pPr>
              <a:spcBef>
                <a:spcPts val="24"/>
              </a:spcBef>
            </a:pPr>
            <a:r>
              <a:rPr lang="en-US" sz="2000" dirty="0">
                <a:latin typeface="Arial" panose="020B0604020202020204" pitchFamily="34" charset="0"/>
                <a:cs typeface="Arial" panose="020B0604020202020204" pitchFamily="34" charset="0"/>
              </a:rPr>
              <a:t>	q ← head (S.L)	</a:t>
            </a:r>
          </a:p>
          <a:p>
            <a:pPr>
              <a:spcBef>
                <a:spcPts val="24"/>
              </a:spcBef>
            </a:pPr>
            <a:r>
              <a:rPr lang="en-US" sz="2000" spc="14" dirty="0">
                <a:latin typeface="Arial" panose="020B0604020202020204" pitchFamily="34" charset="0"/>
                <a:cs typeface="Arial" panose="020B0604020202020204" pitchFamily="34" charset="0"/>
              </a:rPr>
              <a:t>	</a:t>
            </a:r>
            <a:r>
              <a:rPr sz="2000" spc="14" dirty="0">
                <a:latin typeface="Arial" panose="020B0604020202020204" pitchFamily="34" charset="0"/>
                <a:cs typeface="Arial" panose="020B0604020202020204" pitchFamily="34" charset="0"/>
              </a:rPr>
              <a:t>S</a:t>
            </a:r>
            <a:r>
              <a:rPr sz="2000" spc="-5" dirty="0">
                <a:latin typeface="Arial" panose="020B0604020202020204" pitchFamily="34" charset="0"/>
                <a:cs typeface="Arial" panose="020B0604020202020204" pitchFamily="34" charset="0"/>
              </a:rPr>
              <a:t>.</a:t>
            </a:r>
            <a:r>
              <a:rPr sz="2000" dirty="0">
                <a:latin typeface="Arial" panose="020B0604020202020204" pitchFamily="34" charset="0"/>
                <a:cs typeface="Arial" panose="020B0604020202020204" pitchFamily="34" charset="0"/>
              </a:rPr>
              <a:t>L</a:t>
            </a:r>
            <a:r>
              <a:rPr sz="2000" spc="-5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r>
              <a:rPr sz="2000" spc="-122" dirty="0">
                <a:latin typeface="Arial" panose="020B0604020202020204" pitchFamily="34" charset="0"/>
                <a:cs typeface="Arial" panose="020B0604020202020204" pitchFamily="34" charset="0"/>
              </a:rPr>
              <a:t> </a:t>
            </a:r>
            <a:r>
              <a:rPr lang="en-US" sz="2000" spc="14" dirty="0">
                <a:latin typeface="Arial" panose="020B0604020202020204" pitchFamily="34" charset="0"/>
                <a:cs typeface="Arial" panose="020B0604020202020204" pitchFamily="34" charset="0"/>
              </a:rPr>
              <a:t>tail (S.L)</a:t>
            </a:r>
            <a:r>
              <a:rPr lang="en-US" sz="2000" dirty="0">
                <a:latin typeface="Arial" panose="020B0604020202020204" pitchFamily="34" charset="0"/>
                <a:cs typeface="Arial" panose="020B0604020202020204" pitchFamily="34" charset="0"/>
              </a:rPr>
              <a:t>	</a:t>
            </a:r>
          </a:p>
          <a:p>
            <a:pPr>
              <a:spcBef>
                <a:spcPts val="24"/>
              </a:spcBef>
            </a:pPr>
            <a:r>
              <a:rPr lang="en-US" sz="2000" spc="-5" dirty="0">
                <a:latin typeface="Arial" panose="020B0604020202020204" pitchFamily="34" charset="0"/>
                <a:cs typeface="Arial" panose="020B0604020202020204" pitchFamily="34" charset="0"/>
              </a:rPr>
              <a:t>	</a:t>
            </a:r>
            <a:r>
              <a:rPr sz="2000" spc="-5" dirty="0" err="1">
                <a:latin typeface="Arial" panose="020B0604020202020204" pitchFamily="34" charset="0"/>
                <a:cs typeface="Arial" panose="020B0604020202020204" pitchFamily="34" charset="0"/>
              </a:rPr>
              <a:t>q.</a:t>
            </a:r>
            <a:r>
              <a:rPr sz="2000" spc="-54" dirty="0" err="1">
                <a:latin typeface="Arial" panose="020B0604020202020204" pitchFamily="34" charset="0"/>
                <a:cs typeface="Arial" panose="020B0604020202020204" pitchFamily="34" charset="0"/>
              </a:rPr>
              <a:t>s</a:t>
            </a:r>
            <a:r>
              <a:rPr sz="2000" spc="144" dirty="0" err="1">
                <a:latin typeface="Arial" panose="020B0604020202020204" pitchFamily="34" charset="0"/>
                <a:cs typeface="Arial" panose="020B0604020202020204" pitchFamily="34" charset="0"/>
              </a:rPr>
              <a:t>t</a:t>
            </a:r>
            <a:r>
              <a:rPr sz="2000" spc="-54" dirty="0" err="1">
                <a:latin typeface="Arial" panose="020B0604020202020204" pitchFamily="34" charset="0"/>
                <a:cs typeface="Arial" panose="020B0604020202020204" pitchFamily="34" charset="0"/>
              </a:rPr>
              <a:t>a</a:t>
            </a:r>
            <a:r>
              <a:rPr sz="2000" spc="144" dirty="0" err="1">
                <a:latin typeface="Arial" panose="020B0604020202020204" pitchFamily="34" charset="0"/>
                <a:cs typeface="Arial" panose="020B0604020202020204" pitchFamily="34" charset="0"/>
              </a:rPr>
              <a:t>t</a:t>
            </a:r>
            <a:r>
              <a:rPr sz="2000" dirty="0" err="1">
                <a:latin typeface="Arial" panose="020B0604020202020204" pitchFamily="34" charset="0"/>
                <a:cs typeface="Arial" panose="020B0604020202020204" pitchFamily="34" charset="0"/>
              </a:rPr>
              <a:t>e</a:t>
            </a:r>
            <a:r>
              <a:rPr sz="2000" spc="-59"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r>
              <a:rPr sz="2000" spc="-59"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ready</a:t>
            </a:r>
          </a:p>
        </p:txBody>
      </p:sp>
    </p:spTree>
    <p:extLst>
      <p:ext uri="{BB962C8B-B14F-4D97-AF65-F5344CB8AC3E}">
        <p14:creationId xmlns:p14="http://schemas.microsoft.com/office/powerpoint/2010/main" val="118071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Semaphores</a:t>
            </a:r>
          </a:p>
        </p:txBody>
      </p:sp>
      <p:sp>
        <p:nvSpPr>
          <p:cNvPr id="3" name="Content Placeholder 2"/>
          <p:cNvSpPr>
            <a:spLocks noGrp="1"/>
          </p:cNvSpPr>
          <p:nvPr>
            <p:ph idx="1"/>
          </p:nvPr>
        </p:nvSpPr>
        <p:spPr/>
        <p:txBody>
          <a:bodyPr/>
          <a:lstStyle/>
          <a:p>
            <a:pPr marL="0" indent="0">
              <a:buNone/>
            </a:pPr>
            <a:r>
              <a:rPr lang="en-US" b="1" dirty="0"/>
              <a:t>Busy-Wait Semaphore: </a:t>
            </a:r>
          </a:p>
          <a:p>
            <a:r>
              <a:rPr lang="en-US" dirty="0"/>
              <a:t>It does not have a component S.L and S is identified only by S.V</a:t>
            </a:r>
          </a:p>
          <a:p>
            <a:r>
              <a:rPr lang="en-US" dirty="0"/>
              <a:t>Busy-Wait Semaphores are appropriate in a multi processor system where the waiting process has its own processor and is not wasting CPU time that could be used for other computation</a:t>
            </a:r>
          </a:p>
          <a:p>
            <a:endParaRPr lang="en-US" dirty="0"/>
          </a:p>
        </p:txBody>
      </p:sp>
      <p:sp>
        <p:nvSpPr>
          <p:cNvPr id="4" name="object 6"/>
          <p:cNvSpPr txBox="1"/>
          <p:nvPr/>
        </p:nvSpPr>
        <p:spPr>
          <a:xfrm>
            <a:off x="1143000" y="4495800"/>
            <a:ext cx="3733800" cy="1726114"/>
          </a:xfrm>
          <a:prstGeom prst="rect">
            <a:avLst/>
          </a:prstGeom>
        </p:spPr>
        <p:txBody>
          <a:bodyPr vert="horz" wrap="square" lIns="0" tIns="0" rIns="0" bIns="0" rtlCol="0">
            <a:spAutoFit/>
          </a:bodyPr>
          <a:lstStyle/>
          <a:p>
            <a:pPr marL="11430"/>
            <a:endParaRPr lang="en-US" sz="2800" b="1" spc="-9" dirty="0">
              <a:latin typeface="Arial" panose="020B0604020202020204" pitchFamily="34" charset="0"/>
              <a:cs typeface="Arial" panose="020B0604020202020204" pitchFamily="34" charset="0"/>
            </a:endParaRPr>
          </a:p>
          <a:p>
            <a:pPr marL="11430"/>
            <a:r>
              <a:rPr lang="en-US" sz="2000" b="1" spc="-9" dirty="0">
                <a:latin typeface="Arial" panose="020B0604020202020204" pitchFamily="34" charset="0"/>
                <a:cs typeface="Arial" panose="020B0604020202020204" pitchFamily="34" charset="0"/>
              </a:rPr>
              <a:t>w</a:t>
            </a:r>
            <a:r>
              <a:rPr sz="2000" b="1" spc="5" dirty="0">
                <a:latin typeface="Arial" panose="020B0604020202020204" pitchFamily="34" charset="0"/>
                <a:cs typeface="Arial" panose="020B0604020202020204" pitchFamily="34" charset="0"/>
              </a:rPr>
              <a:t>ai</a:t>
            </a:r>
            <a:r>
              <a:rPr sz="2000" b="1" dirty="0">
                <a:latin typeface="Arial" panose="020B0604020202020204" pitchFamily="34" charset="0"/>
                <a:cs typeface="Arial" panose="020B0604020202020204" pitchFamily="34" charset="0"/>
              </a:rPr>
              <a:t>t</a:t>
            </a:r>
            <a:r>
              <a:rPr lang="en-US" sz="2000" b="1" dirty="0">
                <a:latin typeface="Arial" panose="020B0604020202020204" pitchFamily="34" charset="0"/>
                <a:cs typeface="Arial" panose="020B0604020202020204" pitchFamily="34" charset="0"/>
              </a:rPr>
              <a:t> </a:t>
            </a:r>
            <a:r>
              <a:rPr sz="2000" b="1" spc="45" dirty="0">
                <a:latin typeface="Arial" panose="020B0604020202020204" pitchFamily="34" charset="0"/>
                <a:cs typeface="Arial" panose="020B0604020202020204" pitchFamily="34" charset="0"/>
              </a:rPr>
              <a:t>(</a:t>
            </a:r>
            <a:r>
              <a:rPr sz="2000" b="1" spc="23" dirty="0">
                <a:latin typeface="Arial" panose="020B0604020202020204" pitchFamily="34" charset="0"/>
                <a:cs typeface="Arial" panose="020B0604020202020204" pitchFamily="34" charset="0"/>
              </a:rPr>
              <a:t>S</a:t>
            </a:r>
            <a:r>
              <a:rPr sz="2000" b="1" spc="45" dirty="0">
                <a:latin typeface="Arial" panose="020B0604020202020204" pitchFamily="34" charset="0"/>
                <a:cs typeface="Arial" panose="020B0604020202020204" pitchFamily="34" charset="0"/>
              </a:rPr>
              <a:t>)</a:t>
            </a:r>
            <a:endParaRPr sz="2000" b="1" dirty="0">
              <a:latin typeface="Arial" panose="020B0604020202020204" pitchFamily="34" charset="0"/>
              <a:cs typeface="Arial" panose="020B0604020202020204" pitchFamily="34" charset="0"/>
            </a:endParaRPr>
          </a:p>
          <a:p>
            <a:pPr marL="555498">
              <a:spcBef>
                <a:spcPts val="405"/>
              </a:spcBef>
            </a:pPr>
            <a:r>
              <a:rPr lang="en-US" sz="2000" spc="9" dirty="0">
                <a:latin typeface="Arial" panose="020B0604020202020204" pitchFamily="34" charset="0"/>
                <a:cs typeface="Arial" panose="020B0604020202020204" pitchFamily="34" charset="0"/>
              </a:rPr>
              <a:t>await</a:t>
            </a:r>
            <a:r>
              <a:rPr sz="2000" spc="9" dirty="0">
                <a:latin typeface="Arial" panose="020B0604020202020204" pitchFamily="34" charset="0"/>
                <a:cs typeface="Arial" panose="020B0604020202020204" pitchFamily="34" charset="0"/>
              </a:rPr>
              <a:t> </a:t>
            </a:r>
            <a:r>
              <a:rPr sz="2000" spc="23" dirty="0">
                <a:latin typeface="Arial" panose="020B0604020202020204" pitchFamily="34" charset="0"/>
                <a:cs typeface="Arial" panose="020B0604020202020204" pitchFamily="34" charset="0"/>
              </a:rPr>
              <a:t>S</a:t>
            </a:r>
            <a:r>
              <a:rPr sz="2000" spc="216" dirty="0">
                <a:latin typeface="Arial" panose="020B0604020202020204" pitchFamily="34" charset="0"/>
                <a:cs typeface="Arial" panose="020B0604020202020204" pitchFamily="34" charset="0"/>
              </a:rPr>
              <a:t> </a:t>
            </a:r>
            <a:r>
              <a:rPr sz="2000" spc="-72" dirty="0">
                <a:latin typeface="Arial" panose="020B0604020202020204" pitchFamily="34" charset="0"/>
                <a:cs typeface="Arial" panose="020B0604020202020204" pitchFamily="34" charset="0"/>
              </a:rPr>
              <a:t>&gt;</a:t>
            </a:r>
            <a:r>
              <a:rPr sz="2000" spc="-270" dirty="0">
                <a:latin typeface="Arial" panose="020B0604020202020204" pitchFamily="34" charset="0"/>
                <a:cs typeface="Arial" panose="020B0604020202020204" pitchFamily="34" charset="0"/>
              </a:rPr>
              <a:t> </a:t>
            </a:r>
            <a:r>
              <a:rPr sz="2000" spc="9" dirty="0">
                <a:latin typeface="Arial" panose="020B0604020202020204" pitchFamily="34" charset="0"/>
                <a:cs typeface="Arial" panose="020B0604020202020204" pitchFamily="34" charset="0"/>
              </a:rPr>
              <a:t>0</a:t>
            </a:r>
            <a:endParaRPr sz="2000" dirty="0">
              <a:latin typeface="Arial" panose="020B0604020202020204" pitchFamily="34" charset="0"/>
              <a:cs typeface="Arial" panose="020B0604020202020204" pitchFamily="34" charset="0"/>
            </a:endParaRPr>
          </a:p>
          <a:p>
            <a:pPr marL="1099566">
              <a:spcBef>
                <a:spcPts val="50"/>
              </a:spcBef>
            </a:pPr>
            <a:r>
              <a:rPr sz="2000" spc="23" dirty="0">
                <a:latin typeface="Arial" panose="020B0604020202020204" pitchFamily="34" charset="0"/>
                <a:cs typeface="Arial" panose="020B0604020202020204" pitchFamily="34" charset="0"/>
              </a:rPr>
              <a:t>S</a:t>
            </a:r>
            <a:r>
              <a:rPr sz="2000" spc="216" dirty="0">
                <a:latin typeface="Arial" panose="020B0604020202020204" pitchFamily="34" charset="0"/>
                <a:cs typeface="Arial" panose="020B0604020202020204" pitchFamily="34" charset="0"/>
              </a:rPr>
              <a:t> </a:t>
            </a:r>
            <a:r>
              <a:rPr sz="2000" spc="18" dirty="0">
                <a:latin typeface="Arial" panose="020B0604020202020204" pitchFamily="34" charset="0"/>
                <a:cs typeface="Arial" panose="020B0604020202020204" pitchFamily="34" charset="0"/>
              </a:rPr>
              <a:t>←</a:t>
            </a:r>
            <a:r>
              <a:rPr sz="2000" spc="-248" dirty="0">
                <a:latin typeface="Arial" panose="020B0604020202020204" pitchFamily="34" charset="0"/>
                <a:cs typeface="Arial" panose="020B0604020202020204" pitchFamily="34" charset="0"/>
              </a:rPr>
              <a:t> </a:t>
            </a:r>
            <a:r>
              <a:rPr sz="2000" spc="23" dirty="0">
                <a:latin typeface="Arial" panose="020B0604020202020204" pitchFamily="34" charset="0"/>
                <a:cs typeface="Arial" panose="020B0604020202020204" pitchFamily="34" charset="0"/>
              </a:rPr>
              <a:t>S</a:t>
            </a:r>
            <a:r>
              <a:rPr sz="2000" spc="36" dirty="0">
                <a:latin typeface="Arial" panose="020B0604020202020204" pitchFamily="34" charset="0"/>
                <a:cs typeface="Arial" panose="020B0604020202020204" pitchFamily="34" charset="0"/>
              </a:rPr>
              <a:t> </a:t>
            </a:r>
            <a:r>
              <a:rPr sz="2000" spc="-54" dirty="0">
                <a:latin typeface="Arial" panose="020B0604020202020204" pitchFamily="34" charset="0"/>
                <a:cs typeface="Arial" panose="020B0604020202020204" pitchFamily="34" charset="0"/>
              </a:rPr>
              <a:t>−</a:t>
            </a:r>
            <a:r>
              <a:rPr sz="2000" spc="-423" dirty="0">
                <a:latin typeface="Arial" panose="020B0604020202020204" pitchFamily="34" charset="0"/>
                <a:cs typeface="Arial" panose="020B0604020202020204" pitchFamily="34" charset="0"/>
              </a:rPr>
              <a:t> </a:t>
            </a:r>
            <a:r>
              <a:rPr sz="2000" spc="9" dirty="0">
                <a:latin typeface="Arial" panose="020B0604020202020204" pitchFamily="34" charset="0"/>
                <a:cs typeface="Arial" panose="020B0604020202020204" pitchFamily="34" charset="0"/>
              </a:rPr>
              <a:t>1</a:t>
            </a:r>
            <a:endParaRPr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sz="2000" dirty="0">
              <a:latin typeface="Arial" panose="020B0604020202020204" pitchFamily="34" charset="0"/>
              <a:cs typeface="Arial" panose="020B0604020202020204" pitchFamily="34" charset="0"/>
            </a:endParaRPr>
          </a:p>
        </p:txBody>
      </p:sp>
      <p:sp>
        <p:nvSpPr>
          <p:cNvPr id="5" name="object 8"/>
          <p:cNvSpPr txBox="1"/>
          <p:nvPr/>
        </p:nvSpPr>
        <p:spPr>
          <a:xfrm>
            <a:off x="4572000" y="4853955"/>
            <a:ext cx="4191000" cy="923330"/>
          </a:xfrm>
          <a:prstGeom prst="rect">
            <a:avLst/>
          </a:prstGeom>
        </p:spPr>
        <p:txBody>
          <a:bodyPr vert="horz" wrap="square" lIns="0" tIns="0" rIns="0" bIns="0" rtlCol="0">
            <a:spAutoFit/>
          </a:bodyPr>
          <a:lstStyle/>
          <a:p>
            <a:pPr marL="11430"/>
            <a:r>
              <a:rPr lang="en-US" sz="2000" b="1" dirty="0">
                <a:latin typeface="Arial" panose="020B0604020202020204" pitchFamily="34" charset="0"/>
                <a:cs typeface="Arial" panose="020B0604020202020204" pitchFamily="34" charset="0"/>
              </a:rPr>
              <a:t>s</a:t>
            </a:r>
            <a:r>
              <a:rPr sz="2000" b="1" dirty="0">
                <a:latin typeface="Arial" panose="020B0604020202020204" pitchFamily="34" charset="0"/>
                <a:cs typeface="Arial" panose="020B0604020202020204" pitchFamily="34" charset="0"/>
              </a:rPr>
              <a:t>igna</a:t>
            </a:r>
            <a:r>
              <a:rPr sz="2000" b="1" spc="-5" dirty="0">
                <a:latin typeface="Arial" panose="020B0604020202020204" pitchFamily="34" charset="0"/>
                <a:cs typeface="Arial" panose="020B0604020202020204" pitchFamily="34" charset="0"/>
              </a:rPr>
              <a:t>l</a:t>
            </a:r>
            <a:r>
              <a:rPr lang="en-US" sz="2000" b="1" spc="-5" dirty="0">
                <a:latin typeface="Arial" panose="020B0604020202020204" pitchFamily="34" charset="0"/>
                <a:cs typeface="Arial" panose="020B0604020202020204" pitchFamily="34" charset="0"/>
              </a:rPr>
              <a:t> </a:t>
            </a:r>
            <a:r>
              <a:rPr sz="2000" b="1" spc="5" dirty="0">
                <a:latin typeface="Arial" panose="020B0604020202020204" pitchFamily="34" charset="0"/>
                <a:cs typeface="Arial" panose="020B0604020202020204" pitchFamily="34" charset="0"/>
              </a:rPr>
              <a:t>(</a:t>
            </a:r>
            <a:r>
              <a:rPr sz="2000" b="1" spc="18" dirty="0">
                <a:latin typeface="Arial" panose="020B0604020202020204" pitchFamily="34" charset="0"/>
                <a:cs typeface="Arial" panose="020B0604020202020204" pitchFamily="34" charset="0"/>
              </a:rPr>
              <a:t>S</a:t>
            </a:r>
            <a:r>
              <a:rPr sz="2000" b="1" spc="5" dirty="0">
                <a:latin typeface="Arial" panose="020B0604020202020204" pitchFamily="34" charset="0"/>
                <a:cs typeface="Arial" panose="020B0604020202020204" pitchFamily="34" charset="0"/>
              </a:rPr>
              <a:t>)</a:t>
            </a:r>
            <a:endParaRPr lang="en-US" sz="2000" b="1" dirty="0">
              <a:latin typeface="Arial" panose="020B0604020202020204" pitchFamily="34" charset="0"/>
              <a:cs typeface="Arial" panose="020B0604020202020204" pitchFamily="34" charset="0"/>
            </a:endParaRPr>
          </a:p>
          <a:p>
            <a:pPr marL="11430"/>
            <a:r>
              <a:rPr lang="en-US" sz="2000" b="1" dirty="0">
                <a:latin typeface="Arial" panose="020B0604020202020204" pitchFamily="34" charset="0"/>
                <a:cs typeface="Arial" panose="020B0604020202020204" pitchFamily="34" charset="0"/>
              </a:rPr>
              <a:t>      </a:t>
            </a:r>
            <a:r>
              <a:rPr lang="en-US" sz="2000" spc="14" dirty="0">
                <a:latin typeface="Arial" panose="020B0604020202020204" pitchFamily="34" charset="0"/>
                <a:cs typeface="Arial" panose="020B0604020202020204" pitchFamily="34" charset="0"/>
                <a:sym typeface="Symbol"/>
              </a:rPr>
              <a:t>   </a:t>
            </a:r>
            <a:r>
              <a:rPr sz="2000" spc="14" dirty="0">
                <a:latin typeface="Arial" panose="020B0604020202020204" pitchFamily="34" charset="0"/>
                <a:cs typeface="Arial" panose="020B0604020202020204" pitchFamily="34" charset="0"/>
              </a:rPr>
              <a:t>S</a:t>
            </a:r>
            <a:r>
              <a:rPr sz="2000" spc="216"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t>
            </a:r>
            <a:r>
              <a:rPr sz="2000" spc="-122" dirty="0">
                <a:latin typeface="Arial" panose="020B0604020202020204" pitchFamily="34" charset="0"/>
                <a:cs typeface="Arial" panose="020B0604020202020204" pitchFamily="34" charset="0"/>
              </a:rPr>
              <a:t> </a:t>
            </a:r>
            <a:r>
              <a:rPr sz="2000" spc="18" dirty="0">
                <a:latin typeface="Arial" panose="020B0604020202020204" pitchFamily="34" charset="0"/>
                <a:cs typeface="Arial" panose="020B0604020202020204" pitchFamily="34" charset="0"/>
              </a:rPr>
              <a:t>S</a:t>
            </a:r>
            <a:r>
              <a:rPr sz="2000" spc="36" dirty="0">
                <a:latin typeface="Arial" panose="020B0604020202020204" pitchFamily="34" charset="0"/>
                <a:cs typeface="Arial" panose="020B0604020202020204" pitchFamily="34" charset="0"/>
              </a:rPr>
              <a:t> </a:t>
            </a:r>
            <a:r>
              <a:rPr sz="2000" spc="108" dirty="0">
                <a:latin typeface="Arial" panose="020B0604020202020204" pitchFamily="34" charset="0"/>
                <a:cs typeface="Arial" panose="020B0604020202020204" pitchFamily="34" charset="0"/>
              </a:rPr>
              <a:t>+</a:t>
            </a:r>
            <a:r>
              <a:rPr sz="2000" spc="-378"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1</a:t>
            </a:r>
          </a:p>
          <a:p>
            <a:pPr>
              <a:spcBef>
                <a:spcPts val="24"/>
              </a:spcBef>
            </a:pPr>
            <a:r>
              <a:rPr lang="en-US" sz="2000" dirty="0">
                <a:latin typeface="Arial" panose="020B0604020202020204" pitchFamily="34" charset="0"/>
                <a:cs typeface="Arial" panose="020B0604020202020204" pitchFamily="34" charset="0"/>
              </a:rPr>
              <a:t>      </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12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sp>
        <p:nvSpPr>
          <p:cNvPr id="3" name="Content Placeholder 2"/>
          <p:cNvSpPr>
            <a:spLocks noGrp="1"/>
          </p:cNvSpPr>
          <p:nvPr>
            <p:ph idx="1"/>
          </p:nvPr>
        </p:nvSpPr>
        <p:spPr/>
        <p:txBody>
          <a:bodyPr>
            <a:normAutofit/>
          </a:bodyPr>
          <a:lstStyle/>
          <a:p>
            <a:r>
              <a:rPr lang="en-US" dirty="0"/>
              <a:t>Semaphores are usually implemented by an underlying Operating System</a:t>
            </a:r>
          </a:p>
          <a:p>
            <a:r>
              <a:rPr lang="en-US" dirty="0"/>
              <a:t>However we attempt to define the behavior of a semaphore and assume that this behavior can be implemented</a:t>
            </a:r>
          </a:p>
          <a:p>
            <a:pPr lvl="1"/>
            <a:r>
              <a:rPr lang="en-US" dirty="0"/>
              <a:t>Define Semaphore Construct and solve CSP</a:t>
            </a:r>
          </a:p>
          <a:p>
            <a:pPr lvl="1"/>
            <a:r>
              <a:rPr lang="en-US" dirty="0"/>
              <a:t>Invariants on Semaphores to prove correctness</a:t>
            </a:r>
          </a:p>
          <a:p>
            <a:pPr lvl="1"/>
            <a:r>
              <a:rPr lang="en-US" dirty="0"/>
              <a:t>Various types of Semaphores</a:t>
            </a:r>
          </a:p>
          <a:p>
            <a:pPr lvl="1"/>
            <a:r>
              <a:rPr lang="en-US" dirty="0"/>
              <a:t>New problems where requirement is to achieve cooperation between process and not </a:t>
            </a:r>
            <a:r>
              <a:rPr lang="en-US" dirty="0" err="1"/>
              <a:t>mutex</a:t>
            </a:r>
            <a:endParaRPr lang="en-US" dirty="0"/>
          </a:p>
          <a:p>
            <a:pPr lvl="1"/>
            <a:r>
              <a:rPr lang="en-US" dirty="0"/>
              <a:t>Producer-Consumer, Reader-Writer, Dining Philosopher</a:t>
            </a:r>
          </a:p>
          <a:p>
            <a:pPr lvl="1"/>
            <a:endParaRPr lang="en-US" dirty="0"/>
          </a:p>
        </p:txBody>
      </p:sp>
    </p:spTree>
    <p:extLst>
      <p:ext uri="{BB962C8B-B14F-4D97-AF65-F5344CB8AC3E}">
        <p14:creationId xmlns:p14="http://schemas.microsoft.com/office/powerpoint/2010/main" val="1000388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a:t>
            </a:r>
          </a:p>
        </p:txBody>
      </p:sp>
      <p:sp>
        <p:nvSpPr>
          <p:cNvPr id="3" name="Content Placeholder 2"/>
          <p:cNvSpPr>
            <a:spLocks noGrp="1"/>
          </p:cNvSpPr>
          <p:nvPr>
            <p:ph idx="1"/>
          </p:nvPr>
        </p:nvSpPr>
        <p:spPr/>
        <p:txBody>
          <a:bodyPr/>
          <a:lstStyle/>
          <a:p>
            <a:r>
              <a:rPr lang="en-US" b="1" dirty="0"/>
              <a:t>Producers: </a:t>
            </a:r>
            <a:r>
              <a:rPr lang="en-US" dirty="0"/>
              <a:t>Producer process executes a statement </a:t>
            </a:r>
            <a:r>
              <a:rPr lang="en-US" b="1" dirty="0">
                <a:latin typeface="Courier New" panose="02070309020205020404" pitchFamily="49" charset="0"/>
                <a:cs typeface="Courier New" panose="02070309020205020404" pitchFamily="49" charset="0"/>
              </a:rPr>
              <a:t>produce</a:t>
            </a:r>
            <a:r>
              <a:rPr lang="en-US" b="1" dirty="0"/>
              <a:t> </a:t>
            </a:r>
            <a:r>
              <a:rPr lang="en-US" dirty="0"/>
              <a:t>to create a data element and then sends this element to the consumer process</a:t>
            </a:r>
          </a:p>
          <a:p>
            <a:r>
              <a:rPr lang="en-US" b="1" dirty="0"/>
              <a:t>Consumers: </a:t>
            </a:r>
            <a:r>
              <a:rPr lang="en-US" dirty="0"/>
              <a:t>Upon receipt of the data element from the producer processes, a consumer process executes a statement </a:t>
            </a:r>
            <a:r>
              <a:rPr lang="en-US" b="1" dirty="0">
                <a:latin typeface="Courier New" panose="02070309020205020404" pitchFamily="49" charset="0"/>
                <a:cs typeface="Courier New" panose="02070309020205020404" pitchFamily="49" charset="0"/>
              </a:rPr>
              <a:t>consume</a:t>
            </a:r>
            <a:r>
              <a:rPr lang="en-US" dirty="0"/>
              <a:t> with the data element as a parameter</a:t>
            </a:r>
          </a:p>
          <a:p>
            <a:r>
              <a:rPr lang="en-US" dirty="0"/>
              <a:t>Communication can be synchronous or asynchronous</a:t>
            </a:r>
          </a:p>
        </p:txBody>
      </p:sp>
    </p:spTree>
    <p:extLst>
      <p:ext uri="{BB962C8B-B14F-4D97-AF65-F5344CB8AC3E}">
        <p14:creationId xmlns:p14="http://schemas.microsoft.com/office/powerpoint/2010/main" val="4091353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a:t>
            </a:r>
          </a:p>
        </p:txBody>
      </p:sp>
      <p:sp>
        <p:nvSpPr>
          <p:cNvPr id="3" name="Content Placeholder 2"/>
          <p:cNvSpPr>
            <a:spLocks noGrp="1"/>
          </p:cNvSpPr>
          <p:nvPr>
            <p:ph idx="1"/>
          </p:nvPr>
        </p:nvSpPr>
        <p:spPr/>
        <p:txBody>
          <a:bodyPr/>
          <a:lstStyle/>
          <a:p>
            <a:r>
              <a:rPr lang="en-US" dirty="0"/>
              <a:t>Asynchronous communication involves a channel which has some capacity for storing elements</a:t>
            </a:r>
          </a:p>
          <a:p>
            <a:r>
              <a:rPr lang="en-US" dirty="0"/>
              <a:t>The store is a queue of elements called a </a:t>
            </a:r>
            <a:r>
              <a:rPr lang="en-US" i="1" dirty="0"/>
              <a:t>buffer</a:t>
            </a:r>
          </a:p>
          <a:p>
            <a:r>
              <a:rPr lang="en-US" dirty="0"/>
              <a:t>Producer executes an </a:t>
            </a:r>
            <a:r>
              <a:rPr lang="en-US" b="1" dirty="0">
                <a:latin typeface="Courier New" panose="02070309020205020404" pitchFamily="49" charset="0"/>
                <a:cs typeface="Courier New" panose="02070309020205020404" pitchFamily="49" charset="0"/>
              </a:rPr>
              <a:t>append</a:t>
            </a:r>
            <a:r>
              <a:rPr lang="en-US" dirty="0"/>
              <a:t> operation to place a data element on the tail of the queue</a:t>
            </a:r>
          </a:p>
          <a:p>
            <a:r>
              <a:rPr lang="en-US" dirty="0"/>
              <a:t>Consumer executes a </a:t>
            </a:r>
            <a:r>
              <a:rPr lang="en-US" b="1" dirty="0">
                <a:latin typeface="Courier New" panose="02070309020205020404" pitchFamily="49" charset="0"/>
                <a:cs typeface="Courier New" panose="02070309020205020404" pitchFamily="49" charset="0"/>
              </a:rPr>
              <a:t>take</a:t>
            </a:r>
            <a:r>
              <a:rPr lang="en-US" dirty="0"/>
              <a:t> operation to remove a data element from the head of the queue  </a:t>
            </a:r>
          </a:p>
          <a:p>
            <a:r>
              <a:rPr lang="en-US" dirty="0"/>
              <a:t>The use of buffer is to allow processes of average similar speeds to proceed smoothly </a:t>
            </a:r>
          </a:p>
          <a:p>
            <a:r>
              <a:rPr lang="en-US" dirty="0"/>
              <a:t>Buffer can also be used to resolve a clash in the structure of data</a:t>
            </a:r>
          </a:p>
        </p:txBody>
      </p:sp>
    </p:spTree>
    <p:extLst>
      <p:ext uri="{BB962C8B-B14F-4D97-AF65-F5344CB8AC3E}">
        <p14:creationId xmlns:p14="http://schemas.microsoft.com/office/powerpoint/2010/main" val="26083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sp>
        <p:nvSpPr>
          <p:cNvPr id="3" name="Content Placeholder 2"/>
          <p:cNvSpPr>
            <a:spLocks noGrp="1"/>
          </p:cNvSpPr>
          <p:nvPr>
            <p:ph idx="1"/>
          </p:nvPr>
        </p:nvSpPr>
        <p:spPr/>
        <p:txBody>
          <a:bodyPr/>
          <a:lstStyle/>
          <a:p>
            <a:r>
              <a:rPr lang="en-US" dirty="0"/>
              <a:t>Classical problem in field of concurrent programming</a:t>
            </a:r>
          </a:p>
          <a:p>
            <a:r>
              <a:rPr lang="en-US" dirty="0"/>
              <a:t>Sufficiently simple to be tractable yet subtle enough to be challenging</a:t>
            </a:r>
          </a:p>
          <a:p>
            <a:r>
              <a:rPr lang="en-US" dirty="0"/>
              <a:t>The problem is set in a secluded community of </a:t>
            </a:r>
            <a:r>
              <a:rPr lang="en-US" b="1" dirty="0"/>
              <a:t>five</a:t>
            </a:r>
            <a:r>
              <a:rPr lang="en-US" dirty="0"/>
              <a:t> philosophers who engage in only two activities – </a:t>
            </a:r>
            <a:r>
              <a:rPr lang="en-US" b="1" i="1" dirty="0"/>
              <a:t>thinking</a:t>
            </a:r>
            <a:r>
              <a:rPr lang="en-US" dirty="0"/>
              <a:t> and </a:t>
            </a:r>
            <a:r>
              <a:rPr lang="en-US" b="1" i="1" dirty="0"/>
              <a:t>eating</a:t>
            </a:r>
            <a:r>
              <a:rPr lang="en-US" dirty="0"/>
              <a:t> </a:t>
            </a:r>
          </a:p>
          <a:p>
            <a:r>
              <a:rPr lang="en-US" dirty="0"/>
              <a:t>Meals are taken communally at a table set with </a:t>
            </a:r>
            <a:r>
              <a:rPr lang="en-US" b="1" dirty="0"/>
              <a:t>five plates </a:t>
            </a:r>
            <a:r>
              <a:rPr lang="en-US" dirty="0"/>
              <a:t>and </a:t>
            </a:r>
            <a:r>
              <a:rPr lang="en-US" b="1" dirty="0"/>
              <a:t>five forks </a:t>
            </a:r>
            <a:r>
              <a:rPr lang="en-US" dirty="0"/>
              <a:t>with a bowl of spaghetti that is endlessly replenished</a:t>
            </a:r>
          </a:p>
        </p:txBody>
      </p:sp>
    </p:spTree>
    <p:extLst>
      <p:ext uri="{BB962C8B-B14F-4D97-AF65-F5344CB8AC3E}">
        <p14:creationId xmlns:p14="http://schemas.microsoft.com/office/powerpoint/2010/main" val="3192295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581" y="1714682"/>
            <a:ext cx="5265419" cy="4990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931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sp>
        <p:nvSpPr>
          <p:cNvPr id="3" name="Content Placeholder 2"/>
          <p:cNvSpPr>
            <a:spLocks noGrp="1"/>
          </p:cNvSpPr>
          <p:nvPr>
            <p:ph idx="1"/>
          </p:nvPr>
        </p:nvSpPr>
        <p:spPr/>
        <p:txBody>
          <a:bodyPr/>
          <a:lstStyle/>
          <a:p>
            <a:r>
              <a:rPr lang="en-US" dirty="0"/>
              <a:t>Philosopher needs two forks in order to eat</a:t>
            </a:r>
          </a:p>
          <a:p>
            <a:r>
              <a:rPr lang="en-US" dirty="0"/>
              <a:t>Each philosopher may pick up the forks on his left and right but only one at a time</a:t>
            </a:r>
          </a:p>
          <a:p>
            <a:r>
              <a:rPr lang="en-US" dirty="0"/>
              <a:t>The problem is to design pre and post protocols to ensure that a philosopher only eats if she has two forks</a:t>
            </a:r>
          </a:p>
          <a:p>
            <a:r>
              <a:rPr lang="en-US" dirty="0"/>
              <a:t>Solution should satisfy the correctness properties</a:t>
            </a:r>
          </a:p>
        </p:txBody>
      </p:sp>
    </p:spTree>
    <p:extLst>
      <p:ext uri="{BB962C8B-B14F-4D97-AF65-F5344CB8AC3E}">
        <p14:creationId xmlns:p14="http://schemas.microsoft.com/office/powerpoint/2010/main" val="1229953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5" y="2667000"/>
            <a:ext cx="8975634"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75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Writers Problem</a:t>
            </a:r>
          </a:p>
        </p:txBody>
      </p:sp>
      <p:sp>
        <p:nvSpPr>
          <p:cNvPr id="3" name="Content Placeholder 2"/>
          <p:cNvSpPr>
            <a:spLocks noGrp="1"/>
          </p:cNvSpPr>
          <p:nvPr>
            <p:ph idx="1"/>
          </p:nvPr>
        </p:nvSpPr>
        <p:spPr/>
        <p:txBody>
          <a:bodyPr/>
          <a:lstStyle/>
          <a:p>
            <a:r>
              <a:rPr lang="en-US" dirty="0"/>
              <a:t>Similar to </a:t>
            </a:r>
            <a:r>
              <a:rPr lang="en-US" dirty="0" err="1"/>
              <a:t>Mutex</a:t>
            </a:r>
            <a:r>
              <a:rPr lang="en-US" dirty="0"/>
              <a:t> problem where several processes are competing for access to a critical section </a:t>
            </a:r>
          </a:p>
          <a:p>
            <a:r>
              <a:rPr lang="en-US" dirty="0"/>
              <a:t>Readers are processes which require to exclude writers but not other readers </a:t>
            </a:r>
          </a:p>
          <a:p>
            <a:r>
              <a:rPr lang="en-US" dirty="0"/>
              <a:t>Writers are processes which require to exclude both readers and other writers</a:t>
            </a:r>
          </a:p>
          <a:p>
            <a:r>
              <a:rPr lang="en-US" dirty="0"/>
              <a:t>Several processes can read data concurrently, but writing or modifying data must be done under </a:t>
            </a:r>
            <a:r>
              <a:rPr lang="en-US" dirty="0" err="1"/>
              <a:t>Mutex</a:t>
            </a:r>
            <a:r>
              <a:rPr lang="en-US" dirty="0"/>
              <a:t> to ensure consistency of Data</a:t>
            </a:r>
          </a:p>
          <a:p>
            <a:endParaRPr lang="en-US" dirty="0"/>
          </a:p>
        </p:txBody>
      </p:sp>
    </p:spTree>
    <p:extLst>
      <p:ext uri="{BB962C8B-B14F-4D97-AF65-F5344CB8AC3E}">
        <p14:creationId xmlns:p14="http://schemas.microsoft.com/office/powerpoint/2010/main" val="3949916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a:t>
            </a:r>
          </a:p>
        </p:txBody>
      </p:sp>
      <p:sp>
        <p:nvSpPr>
          <p:cNvPr id="3" name="Content Placeholder 2"/>
          <p:cNvSpPr>
            <a:spLocks noGrp="1"/>
          </p:cNvSpPr>
          <p:nvPr>
            <p:ph idx="1"/>
          </p:nvPr>
        </p:nvSpPr>
        <p:spPr>
          <a:xfrm>
            <a:off x="457200" y="1600200"/>
            <a:ext cx="8229600" cy="3429000"/>
          </a:xfrm>
        </p:spPr>
        <p:txBody>
          <a:bodyPr/>
          <a:lstStyle/>
          <a:p>
            <a:r>
              <a:rPr lang="en-US" dirty="0"/>
              <a:t>Two Synchronization issues:</a:t>
            </a:r>
          </a:p>
          <a:p>
            <a:r>
              <a:rPr lang="en-US" dirty="0"/>
              <a:t>Consumer cannot take data from an empty buffer</a:t>
            </a:r>
          </a:p>
          <a:p>
            <a:r>
              <a:rPr lang="en-US" dirty="0"/>
              <a:t>Producer cannot append a data element to a full buffer as the buffer size is finite</a:t>
            </a:r>
          </a:p>
          <a:p>
            <a:endParaRPr lang="en-US" dirty="0"/>
          </a:p>
          <a:p>
            <a:endParaRPr lang="en-US" dirty="0"/>
          </a:p>
          <a:p>
            <a:r>
              <a:rPr lang="en-US" dirty="0"/>
              <a:t>We consider buffer can be infinite or bounded to devise a solution</a:t>
            </a:r>
          </a:p>
        </p:txBody>
      </p:sp>
    </p:spTree>
    <p:extLst>
      <p:ext uri="{BB962C8B-B14F-4D97-AF65-F5344CB8AC3E}">
        <p14:creationId xmlns:p14="http://schemas.microsoft.com/office/powerpoint/2010/main" val="4138661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Buffer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0"/>
            <a:ext cx="8466697" cy="2957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1219200"/>
          </a:xfrm>
        </p:spPr>
        <p:txBody>
          <a:bodyPr/>
          <a:lstStyle/>
          <a:p>
            <a:r>
              <a:rPr lang="en-US" dirty="0"/>
              <a:t>If there is an infinite buffer, there is only one interaction that must be synchronized: consumer must not attempt a take operation from an empty buffer </a:t>
            </a:r>
          </a:p>
        </p:txBody>
      </p:sp>
    </p:spTree>
    <p:extLst>
      <p:ext uri="{BB962C8B-B14F-4D97-AF65-F5344CB8AC3E}">
        <p14:creationId xmlns:p14="http://schemas.microsoft.com/office/powerpoint/2010/main" val="1495544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Buffer - Abbreviated</a:t>
            </a:r>
          </a:p>
        </p:txBody>
      </p:sp>
      <p:sp>
        <p:nvSpPr>
          <p:cNvPr id="3" name="Content Placeholder 2"/>
          <p:cNvSpPr>
            <a:spLocks noGrp="1"/>
          </p:cNvSpPr>
          <p:nvPr>
            <p:ph idx="1"/>
          </p:nvPr>
        </p:nvSpPr>
        <p:spPr/>
        <p:txBody>
          <a:bodyPr/>
          <a:lstStyle/>
          <a:p>
            <a:r>
              <a:rPr lang="en-US" dirty="0"/>
              <a:t>As buffer is infinite, it is impossible to construct a finite state diagram for the algorithm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55" y="3048000"/>
            <a:ext cx="874054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133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sp>
        <p:nvSpPr>
          <p:cNvPr id="3" name="Content Placeholder 2"/>
          <p:cNvSpPr>
            <a:spLocks noGrp="1"/>
          </p:cNvSpPr>
          <p:nvPr>
            <p:ph idx="1"/>
          </p:nvPr>
        </p:nvSpPr>
        <p:spPr/>
        <p:txBody>
          <a:bodyPr/>
          <a:lstStyle/>
          <a:p>
            <a:r>
              <a:rPr lang="en-US" dirty="0"/>
              <a:t>Multiprocessor system may have more processors than  processes in a program</a:t>
            </a:r>
          </a:p>
          <a:p>
            <a:pPr lvl="1"/>
            <a:r>
              <a:rPr lang="en-US" dirty="0"/>
              <a:t>Every process is always running on some processer</a:t>
            </a:r>
          </a:p>
          <a:p>
            <a:r>
              <a:rPr lang="en-US" dirty="0"/>
              <a:t>In a multitasking system (and like multiprocessor system, where there are more processes than processors)  </a:t>
            </a:r>
          </a:p>
          <a:p>
            <a:pPr lvl="1"/>
            <a:r>
              <a:rPr lang="en-US" dirty="0"/>
              <a:t>Several processes will share the computing resources of a single CPU</a:t>
            </a:r>
          </a:p>
          <a:p>
            <a:r>
              <a:rPr lang="en-US" b="1" dirty="0">
                <a:latin typeface="Courier New" panose="02070309020205020404" pitchFamily="49" charset="0"/>
                <a:cs typeface="Courier New" panose="02070309020205020404" pitchFamily="49" charset="0"/>
              </a:rPr>
              <a:t>Running</a:t>
            </a:r>
            <a:r>
              <a:rPr lang="en-US" dirty="0"/>
              <a:t> – process in execution </a:t>
            </a:r>
          </a:p>
          <a:p>
            <a:r>
              <a:rPr lang="en-US" b="1" dirty="0">
                <a:latin typeface="Courier New" panose="02070309020205020404" pitchFamily="49" charset="0"/>
                <a:cs typeface="Courier New" panose="02070309020205020404" pitchFamily="49" charset="0"/>
              </a:rPr>
              <a:t>Ready</a:t>
            </a:r>
            <a:r>
              <a:rPr lang="en-US" dirty="0"/>
              <a:t> – process that wants to run</a:t>
            </a:r>
          </a:p>
          <a:p>
            <a:pPr lvl="1"/>
            <a:r>
              <a:rPr lang="en-US" dirty="0"/>
              <a:t>One running and many ready processes at any given instant</a:t>
            </a:r>
          </a:p>
          <a:p>
            <a:r>
              <a:rPr lang="en-US" b="1" dirty="0">
                <a:latin typeface="Courier New" panose="02070309020205020404" pitchFamily="49" charset="0"/>
                <a:cs typeface="Courier New" panose="02070309020205020404" pitchFamily="49" charset="0"/>
              </a:rPr>
              <a:t>Idle</a:t>
            </a:r>
            <a:r>
              <a:rPr lang="en-US" dirty="0"/>
              <a:t> – process which runs when no processes are running</a:t>
            </a:r>
          </a:p>
        </p:txBody>
      </p:sp>
    </p:spTree>
    <p:extLst>
      <p:ext uri="{BB962C8B-B14F-4D97-AF65-F5344CB8AC3E}">
        <p14:creationId xmlns:p14="http://schemas.microsoft.com/office/powerpoint/2010/main" val="852553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Buffer – State Diagram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215" y="3657600"/>
            <a:ext cx="7180385" cy="306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1905000"/>
          </a:xfrm>
        </p:spPr>
        <p:txBody>
          <a:bodyPr>
            <a:normAutofit lnSpcReduction="10000"/>
          </a:bodyPr>
          <a:lstStyle/>
          <a:p>
            <a:r>
              <a:rPr lang="en-US" dirty="0"/>
              <a:t>Value of buffer is written with square brackets and a buffer element is denoted by x, consumer process is denoted by con. </a:t>
            </a:r>
          </a:p>
          <a:p>
            <a:r>
              <a:rPr lang="en-US" dirty="0"/>
              <a:t>Horizontal rows indicate execution of operations by the producer while vertical rows are for the consumer</a:t>
            </a:r>
          </a:p>
        </p:txBody>
      </p:sp>
    </p:spTree>
    <p:extLst>
      <p:ext uri="{BB962C8B-B14F-4D97-AF65-F5344CB8AC3E}">
        <p14:creationId xmlns:p14="http://schemas.microsoft.com/office/powerpoint/2010/main" val="3610271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Buffer - Correctness</a:t>
            </a:r>
          </a:p>
        </p:txBody>
      </p:sp>
      <p:sp>
        <p:nvSpPr>
          <p:cNvPr id="3" name="Content Placeholder 2"/>
          <p:cNvSpPr>
            <a:spLocks noGrp="1"/>
          </p:cNvSpPr>
          <p:nvPr>
            <p:ph idx="1"/>
          </p:nvPr>
        </p:nvSpPr>
        <p:spPr/>
        <p:txBody>
          <a:bodyPr/>
          <a:lstStyle/>
          <a:p>
            <a:r>
              <a:rPr lang="en-US" dirty="0"/>
              <a:t>Consumer does not remove an element from an empty buffer</a:t>
            </a:r>
          </a:p>
          <a:p>
            <a:r>
              <a:rPr lang="en-US" dirty="0"/>
              <a:t>Algorithm is free from deadlock – because – as long as producer continues to produce data elements, it will execute signal(</a:t>
            </a:r>
            <a:r>
              <a:rPr lang="en-US" dirty="0" err="1"/>
              <a:t>notEmpty</a:t>
            </a:r>
            <a:r>
              <a:rPr lang="en-US" dirty="0"/>
              <a:t>) operations and unblock the consumer</a:t>
            </a:r>
          </a:p>
          <a:p>
            <a:r>
              <a:rPr lang="en-US" dirty="0"/>
              <a:t>It is also free from starvation as there is only one possible blocked process  </a:t>
            </a:r>
          </a:p>
        </p:txBody>
      </p:sp>
    </p:spTree>
    <p:extLst>
      <p:ext uri="{BB962C8B-B14F-4D97-AF65-F5344CB8AC3E}">
        <p14:creationId xmlns:p14="http://schemas.microsoft.com/office/powerpoint/2010/main" val="42907225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sp>
        <p:nvSpPr>
          <p:cNvPr id="3" name="Content Placeholder 2"/>
          <p:cNvSpPr>
            <a:spLocks noGrp="1"/>
          </p:cNvSpPr>
          <p:nvPr>
            <p:ph idx="1"/>
          </p:nvPr>
        </p:nvSpPr>
        <p:spPr/>
        <p:txBody>
          <a:bodyPr/>
          <a:lstStyle/>
          <a:p>
            <a:r>
              <a:rPr lang="en-US" dirty="0"/>
              <a:t>The algorithm for producer-consumer problem with an infinite buffer can be easily extended to one with a finite buffer </a:t>
            </a:r>
          </a:p>
          <a:p>
            <a:r>
              <a:rPr lang="en-US" dirty="0"/>
              <a:t>Producer takes empty places from a buffer just as the consumer takes data elements from the buffer</a:t>
            </a:r>
          </a:p>
          <a:p>
            <a:r>
              <a:rPr lang="en-US" dirty="0"/>
              <a:t>We use a similar synchronization mechanism with a semaphore </a:t>
            </a:r>
            <a:r>
              <a:rPr lang="en-US" dirty="0" err="1"/>
              <a:t>notFull</a:t>
            </a:r>
            <a:r>
              <a:rPr lang="en-US" dirty="0"/>
              <a:t> that is initialized to N, the number of initially empty spaces in the finite buffer.</a:t>
            </a:r>
          </a:p>
        </p:txBody>
      </p:sp>
    </p:spTree>
    <p:extLst>
      <p:ext uri="{BB962C8B-B14F-4D97-AF65-F5344CB8AC3E}">
        <p14:creationId xmlns:p14="http://schemas.microsoft.com/office/powerpoint/2010/main" val="71359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4" y="1981200"/>
            <a:ext cx="9080890" cy="3859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550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Semaphore</a:t>
            </a:r>
          </a:p>
        </p:txBody>
      </p:sp>
      <p:sp>
        <p:nvSpPr>
          <p:cNvPr id="3" name="Content Placeholder 2"/>
          <p:cNvSpPr>
            <a:spLocks noGrp="1"/>
          </p:cNvSpPr>
          <p:nvPr>
            <p:ph idx="1"/>
          </p:nvPr>
        </p:nvSpPr>
        <p:spPr/>
        <p:txBody>
          <a:bodyPr/>
          <a:lstStyle/>
          <a:p>
            <a:r>
              <a:rPr lang="en-US" dirty="0"/>
              <a:t>The previous algorithm uses a technique called Split Semaphore</a:t>
            </a:r>
          </a:p>
          <a:p>
            <a:r>
              <a:rPr lang="en-US" dirty="0"/>
              <a:t>This is not a new Semaphore type but simply a term used to describe a synchronization mechanism built from semaphores. </a:t>
            </a:r>
          </a:p>
          <a:p>
            <a:r>
              <a:rPr lang="en-US" dirty="0"/>
              <a:t>A split semaphore is a group of two or more semaphores satisfying an invariant that the sum of their values is at most equal to a fixed number N.</a:t>
            </a:r>
          </a:p>
          <a:p>
            <a:r>
              <a:rPr lang="en-US" dirty="0" err="1"/>
              <a:t>notEmpty</a:t>
            </a:r>
            <a:r>
              <a:rPr lang="en-US" dirty="0"/>
              <a:t> + </a:t>
            </a:r>
            <a:r>
              <a:rPr lang="en-US" dirty="0" err="1"/>
              <a:t>notFull</a:t>
            </a:r>
            <a:r>
              <a:rPr lang="en-US" dirty="0"/>
              <a:t> = N</a:t>
            </a:r>
          </a:p>
          <a:p>
            <a:r>
              <a:rPr lang="en-US" dirty="0"/>
              <a:t>In case if N=1, its called a split </a:t>
            </a:r>
            <a:r>
              <a:rPr lang="en-US" b="1" i="1" dirty="0"/>
              <a:t>binary</a:t>
            </a:r>
            <a:r>
              <a:rPr lang="en-US" dirty="0"/>
              <a:t> semaphore</a:t>
            </a:r>
          </a:p>
          <a:p>
            <a:r>
              <a:rPr lang="en-US" dirty="0"/>
              <a:t>Split semaphores enable one process to wait for the completion of an event in another</a:t>
            </a:r>
          </a:p>
        </p:txBody>
      </p:sp>
    </p:spTree>
    <p:extLst>
      <p:ext uri="{BB962C8B-B14F-4D97-AF65-F5344CB8AC3E}">
        <p14:creationId xmlns:p14="http://schemas.microsoft.com/office/powerpoint/2010/main" val="976331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sp>
        <p:nvSpPr>
          <p:cNvPr id="3" name="Content Placeholder 2"/>
          <p:cNvSpPr>
            <a:spLocks noGrp="1"/>
          </p:cNvSpPr>
          <p:nvPr>
            <p:ph idx="1"/>
          </p:nvPr>
        </p:nvSpPr>
        <p:spPr/>
        <p:txBody>
          <a:bodyPr/>
          <a:lstStyle/>
          <a:p>
            <a:r>
              <a:rPr lang="en-US" dirty="0"/>
              <a:t>Classical problem in field of concurrent programming</a:t>
            </a:r>
          </a:p>
          <a:p>
            <a:r>
              <a:rPr lang="en-US" dirty="0"/>
              <a:t>Sufficiently simple to be tractable yet subtle enough to be challenging</a:t>
            </a:r>
          </a:p>
          <a:p>
            <a:r>
              <a:rPr lang="en-US" dirty="0"/>
              <a:t>The problem is set in a secluded community of </a:t>
            </a:r>
            <a:r>
              <a:rPr lang="en-US" b="1" dirty="0"/>
              <a:t>five</a:t>
            </a:r>
            <a:r>
              <a:rPr lang="en-US" dirty="0"/>
              <a:t> philosophers who engage in only two activities – </a:t>
            </a:r>
            <a:r>
              <a:rPr lang="en-US" b="1" i="1" dirty="0"/>
              <a:t>thinking</a:t>
            </a:r>
            <a:r>
              <a:rPr lang="en-US" dirty="0"/>
              <a:t> and </a:t>
            </a:r>
            <a:r>
              <a:rPr lang="en-US" b="1" i="1" dirty="0"/>
              <a:t>eating</a:t>
            </a:r>
            <a:r>
              <a:rPr lang="en-US" dirty="0"/>
              <a:t> </a:t>
            </a:r>
          </a:p>
          <a:p>
            <a:r>
              <a:rPr lang="en-US" dirty="0"/>
              <a:t>Meals are taken communally at a table set with </a:t>
            </a:r>
            <a:r>
              <a:rPr lang="en-US" b="1" dirty="0"/>
              <a:t>five plates </a:t>
            </a:r>
            <a:r>
              <a:rPr lang="en-US" dirty="0"/>
              <a:t>and </a:t>
            </a:r>
            <a:r>
              <a:rPr lang="en-US" b="1" dirty="0"/>
              <a:t>five forks </a:t>
            </a:r>
            <a:r>
              <a:rPr lang="en-US" dirty="0"/>
              <a:t>with a bowl of spaghetti that is endlessly replenished</a:t>
            </a:r>
          </a:p>
        </p:txBody>
      </p:sp>
    </p:spTree>
    <p:extLst>
      <p:ext uri="{BB962C8B-B14F-4D97-AF65-F5344CB8AC3E}">
        <p14:creationId xmlns:p14="http://schemas.microsoft.com/office/powerpoint/2010/main" val="3853265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581" y="1714682"/>
            <a:ext cx="5265419" cy="4990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5899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5" y="2590800"/>
            <a:ext cx="8975634"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9274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Philosophers Problem</a:t>
            </a:r>
          </a:p>
        </p:txBody>
      </p:sp>
      <p:sp>
        <p:nvSpPr>
          <p:cNvPr id="3" name="Content Placeholder 2"/>
          <p:cNvSpPr>
            <a:spLocks noGrp="1"/>
          </p:cNvSpPr>
          <p:nvPr>
            <p:ph idx="1"/>
          </p:nvPr>
        </p:nvSpPr>
        <p:spPr/>
        <p:txBody>
          <a:bodyPr/>
          <a:lstStyle/>
          <a:p>
            <a:r>
              <a:rPr lang="en-US" dirty="0"/>
              <a:t>Philosopher needs two forks in order to eat</a:t>
            </a:r>
          </a:p>
          <a:p>
            <a:r>
              <a:rPr lang="en-US" dirty="0"/>
              <a:t>Each philosopher may pick up the forks on his left and right but only one at a time</a:t>
            </a:r>
          </a:p>
          <a:p>
            <a:r>
              <a:rPr lang="en-US" dirty="0"/>
              <a:t>The problem is to design pre and post protocols to ensure that a philosopher only eats if she has two forks</a:t>
            </a:r>
          </a:p>
          <a:p>
            <a:r>
              <a:rPr lang="en-US" dirty="0"/>
              <a:t>Solution should satisfy the correctness properties</a:t>
            </a:r>
          </a:p>
        </p:txBody>
      </p:sp>
    </p:spTree>
    <p:extLst>
      <p:ext uri="{BB962C8B-B14F-4D97-AF65-F5344CB8AC3E}">
        <p14:creationId xmlns:p14="http://schemas.microsoft.com/office/powerpoint/2010/main" val="2535784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Correctness Properties</a:t>
            </a:r>
          </a:p>
        </p:txBody>
      </p:sp>
      <p:sp>
        <p:nvSpPr>
          <p:cNvPr id="3" name="Content Placeholder 2"/>
          <p:cNvSpPr>
            <a:spLocks noGrp="1"/>
          </p:cNvSpPr>
          <p:nvPr>
            <p:ph idx="1"/>
          </p:nvPr>
        </p:nvSpPr>
        <p:spPr/>
        <p:txBody>
          <a:bodyPr/>
          <a:lstStyle/>
          <a:p>
            <a:r>
              <a:rPr lang="en-US" dirty="0"/>
              <a:t>A philosopher can eat only if she has two forks</a:t>
            </a:r>
          </a:p>
          <a:p>
            <a:r>
              <a:rPr lang="en-US" dirty="0"/>
              <a:t>Mutual Exclusion: No two philosophers may hold the same fork simultaneously</a:t>
            </a:r>
          </a:p>
          <a:p>
            <a:r>
              <a:rPr lang="en-US" dirty="0"/>
              <a:t>Freedom from deadlock</a:t>
            </a:r>
          </a:p>
          <a:p>
            <a:r>
              <a:rPr lang="en-US" dirty="0"/>
              <a:t>Freedom from starvation</a:t>
            </a:r>
          </a:p>
          <a:p>
            <a:r>
              <a:rPr lang="en-US" dirty="0"/>
              <a:t>Efficient behavior in the absence of contention </a:t>
            </a:r>
          </a:p>
        </p:txBody>
      </p:sp>
    </p:spTree>
    <p:extLst>
      <p:ext uri="{BB962C8B-B14F-4D97-AF65-F5344CB8AC3E}">
        <p14:creationId xmlns:p14="http://schemas.microsoft.com/office/powerpoint/2010/main" val="156252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sp>
        <p:nvSpPr>
          <p:cNvPr id="3" name="Content Placeholder 2"/>
          <p:cNvSpPr>
            <a:spLocks noGrp="1"/>
          </p:cNvSpPr>
          <p:nvPr>
            <p:ph idx="1"/>
          </p:nvPr>
        </p:nvSpPr>
        <p:spPr/>
        <p:txBody>
          <a:bodyPr>
            <a:normAutofit/>
          </a:bodyPr>
          <a:lstStyle/>
          <a:p>
            <a:r>
              <a:rPr lang="en-US" dirty="0"/>
              <a:t>Scheduler is a system program responsible for:</a:t>
            </a:r>
          </a:p>
          <a:p>
            <a:pPr lvl="1"/>
            <a:r>
              <a:rPr lang="en-US" dirty="0"/>
              <a:t>deciding which of the ready processes should run</a:t>
            </a:r>
          </a:p>
          <a:p>
            <a:pPr lvl="1"/>
            <a:r>
              <a:rPr lang="en-US" dirty="0"/>
              <a:t>perform the context switch </a:t>
            </a:r>
          </a:p>
          <a:p>
            <a:pPr lvl="1"/>
            <a:r>
              <a:rPr lang="en-US" dirty="0"/>
              <a:t>replace the running process with a ready process  </a:t>
            </a:r>
          </a:p>
          <a:p>
            <a:pPr lvl="1"/>
            <a:r>
              <a:rPr lang="en-US" dirty="0"/>
              <a:t>changing the state of the running process to ready </a:t>
            </a:r>
          </a:p>
          <a:p>
            <a:r>
              <a:rPr lang="en-US" dirty="0"/>
              <a:t>Arbitrary interleaving simply means that the scheduler may perform context switch at any time</a:t>
            </a:r>
          </a:p>
          <a:p>
            <a:r>
              <a:rPr lang="en-US" dirty="0"/>
              <a:t>Refer text books on Operating System on design of schedulers </a:t>
            </a:r>
          </a:p>
          <a:p>
            <a:endParaRPr lang="en-US" dirty="0"/>
          </a:p>
        </p:txBody>
      </p:sp>
    </p:spTree>
    <p:extLst>
      <p:ext uri="{BB962C8B-B14F-4D97-AF65-F5344CB8AC3E}">
        <p14:creationId xmlns:p14="http://schemas.microsoft.com/office/powerpoint/2010/main" val="3431684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Dining Philosophers – First Attempt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8229600" cy="2828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2086162"/>
          </a:xfrm>
        </p:spPr>
        <p:txBody>
          <a:bodyPr>
            <a:normAutofit fontScale="92500"/>
          </a:bodyPr>
          <a:lstStyle/>
          <a:p>
            <a:r>
              <a:rPr lang="en-US" dirty="0"/>
              <a:t>We assume that each philosopher is initialized with its index </a:t>
            </a:r>
            <a:r>
              <a:rPr lang="en-US" dirty="0" err="1"/>
              <a:t>i</a:t>
            </a:r>
            <a:r>
              <a:rPr lang="en-US" dirty="0"/>
              <a:t>, and that addition is implicitly modulo 5.</a:t>
            </a:r>
          </a:p>
          <a:p>
            <a:r>
              <a:rPr lang="en-US" dirty="0"/>
              <a:t>Each fork is modelled as a semaphore: wait corresponds to taking a  fork and signal corresponds to putting down a fork </a:t>
            </a:r>
          </a:p>
          <a:p>
            <a:r>
              <a:rPr lang="en-US" dirty="0"/>
              <a:t>Philosopher hold both forks before eating</a:t>
            </a:r>
          </a:p>
        </p:txBody>
      </p:sp>
    </p:spTree>
    <p:extLst>
      <p:ext uri="{BB962C8B-B14F-4D97-AF65-F5344CB8AC3E}">
        <p14:creationId xmlns:p14="http://schemas.microsoft.com/office/powerpoint/2010/main" val="1334370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Dining Philosophers – First Attempt </a:t>
            </a:r>
          </a:p>
        </p:txBody>
      </p:sp>
      <p:sp>
        <p:nvSpPr>
          <p:cNvPr id="3" name="Content Placeholder 2"/>
          <p:cNvSpPr>
            <a:spLocks noGrp="1"/>
          </p:cNvSpPr>
          <p:nvPr>
            <p:ph idx="1"/>
          </p:nvPr>
        </p:nvSpPr>
        <p:spPr/>
        <p:txBody>
          <a:bodyPr/>
          <a:lstStyle/>
          <a:p>
            <a:r>
              <a:rPr lang="en-US" dirty="0"/>
              <a:t>This solution deadlocks under an interleaving that has all philosophers pick up their left forks – execute wait (fork[</a:t>
            </a:r>
            <a:r>
              <a:rPr lang="en-US" dirty="0" err="1"/>
              <a:t>i</a:t>
            </a:r>
            <a:r>
              <a:rPr lang="en-US" dirty="0"/>
              <a:t>]) – before any of them tries to pick up a right fork</a:t>
            </a:r>
          </a:p>
          <a:p>
            <a:r>
              <a:rPr lang="en-US" dirty="0"/>
              <a:t>All are waiting for a right fork and no process will execute a single instruction</a:t>
            </a:r>
          </a:p>
          <a:p>
            <a:endParaRPr lang="en-US" dirty="0"/>
          </a:p>
        </p:txBody>
      </p:sp>
    </p:spTree>
    <p:extLst>
      <p:ext uri="{BB962C8B-B14F-4D97-AF65-F5344CB8AC3E}">
        <p14:creationId xmlns:p14="http://schemas.microsoft.com/office/powerpoint/2010/main" val="243624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Dining Philosophers – Second Attempt </a:t>
            </a:r>
          </a:p>
        </p:txBody>
      </p:sp>
      <p:sp>
        <p:nvSpPr>
          <p:cNvPr id="3" name="Content Placeholder 2"/>
          <p:cNvSpPr>
            <a:spLocks noGrp="1"/>
          </p:cNvSpPr>
          <p:nvPr>
            <p:ph idx="1"/>
          </p:nvPr>
        </p:nvSpPr>
        <p:spPr>
          <a:xfrm>
            <a:off x="457200" y="1600200"/>
            <a:ext cx="8229600" cy="1295400"/>
          </a:xfrm>
        </p:spPr>
        <p:txBody>
          <a:bodyPr/>
          <a:lstStyle/>
          <a:p>
            <a:r>
              <a:rPr lang="en-US" dirty="0"/>
              <a:t>One way to ensure a liveness in a solution to the dining philosophers problem is to limit the number of philosophers entering the room to four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19083"/>
            <a:ext cx="8077200" cy="3686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686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Dining Philosophers – Third Attempt </a:t>
            </a:r>
          </a:p>
        </p:txBody>
      </p:sp>
      <p:sp>
        <p:nvSpPr>
          <p:cNvPr id="3" name="Content Placeholder 2"/>
          <p:cNvSpPr>
            <a:spLocks noGrp="1"/>
          </p:cNvSpPr>
          <p:nvPr>
            <p:ph idx="1"/>
          </p:nvPr>
        </p:nvSpPr>
        <p:spPr>
          <a:xfrm>
            <a:off x="457200" y="1600200"/>
            <a:ext cx="8229600" cy="1600200"/>
          </a:xfrm>
        </p:spPr>
        <p:txBody>
          <a:bodyPr/>
          <a:lstStyle/>
          <a:p>
            <a:r>
              <a:rPr lang="en-US" dirty="0"/>
              <a:t>Another solution that is free from starvation is an asymmetric algorithm which has first four philosophers execute the original solution but the fifth philosopher waits first for the right fork and then for the left fork</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52800"/>
            <a:ext cx="8622684"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033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5B4F-FB78-4113-B5FF-EB540C69AAB1}"/>
              </a:ext>
            </a:extLst>
          </p:cNvPr>
          <p:cNvSpPr>
            <a:spLocks noGrp="1"/>
          </p:cNvSpPr>
          <p:nvPr>
            <p:ph type="title"/>
          </p:nvPr>
        </p:nvSpPr>
        <p:spPr/>
        <p:txBody>
          <a:bodyPr/>
          <a:lstStyle/>
          <a:p>
            <a:r>
              <a:rPr lang="en-US" dirty="0"/>
              <a:t>Possible Solutions</a:t>
            </a:r>
          </a:p>
        </p:txBody>
      </p:sp>
      <p:sp>
        <p:nvSpPr>
          <p:cNvPr id="3" name="Content Placeholder 2">
            <a:extLst>
              <a:ext uri="{FF2B5EF4-FFF2-40B4-BE49-F238E27FC236}">
                <a16:creationId xmlns:a16="http://schemas.microsoft.com/office/drawing/2014/main" id="{F69C4013-D7F2-4196-92AE-6D360EA424BB}"/>
              </a:ext>
            </a:extLst>
          </p:cNvPr>
          <p:cNvSpPr>
            <a:spLocks noGrp="1"/>
          </p:cNvSpPr>
          <p:nvPr>
            <p:ph idx="1"/>
          </p:nvPr>
        </p:nvSpPr>
        <p:spPr/>
        <p:txBody>
          <a:bodyPr/>
          <a:lstStyle/>
          <a:p>
            <a:pPr lvl="1"/>
            <a:r>
              <a:rPr lang="en-US" altLang="he-IL" dirty="0"/>
              <a:t>Use a waiter</a:t>
            </a:r>
          </a:p>
          <a:p>
            <a:pPr lvl="1"/>
            <a:r>
              <a:rPr lang="en-US" altLang="he-IL" dirty="0"/>
              <a:t>Execute different code for odd/even</a:t>
            </a:r>
          </a:p>
          <a:p>
            <a:pPr lvl="1"/>
            <a:r>
              <a:rPr lang="en-US" altLang="he-IL" dirty="0"/>
              <a:t>Give them another chopstick</a:t>
            </a:r>
          </a:p>
          <a:p>
            <a:pPr lvl="1"/>
            <a:r>
              <a:rPr lang="en-US" altLang="he-IL" dirty="0"/>
              <a:t>Allow at most 4 philosophers at the table</a:t>
            </a:r>
          </a:p>
          <a:p>
            <a:pPr lvl="1"/>
            <a:r>
              <a:rPr lang="en-US" altLang="he-IL" dirty="0"/>
              <a:t>Randomized (Lehmann-Rabin)</a:t>
            </a:r>
          </a:p>
          <a:p>
            <a:endParaRPr lang="en-US" dirty="0"/>
          </a:p>
        </p:txBody>
      </p:sp>
    </p:spTree>
    <p:extLst>
      <p:ext uri="{BB962C8B-B14F-4D97-AF65-F5344CB8AC3E}">
        <p14:creationId xmlns:p14="http://schemas.microsoft.com/office/powerpoint/2010/main" val="4175635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0519B-4B55-41E6-8A05-F05A93CAC7C7}"/>
              </a:ext>
            </a:extLst>
          </p:cNvPr>
          <p:cNvSpPr>
            <a:spLocks noGrp="1"/>
          </p:cNvSpPr>
          <p:nvPr>
            <p:ph type="title"/>
          </p:nvPr>
        </p:nvSpPr>
        <p:spPr/>
        <p:txBody>
          <a:bodyPr/>
          <a:lstStyle/>
          <a:p>
            <a:r>
              <a:rPr lang="en-US" dirty="0"/>
              <a:t>Reader’s Writer’s Problem</a:t>
            </a:r>
          </a:p>
        </p:txBody>
      </p:sp>
      <p:sp>
        <p:nvSpPr>
          <p:cNvPr id="3" name="Content Placeholder 2">
            <a:extLst>
              <a:ext uri="{FF2B5EF4-FFF2-40B4-BE49-F238E27FC236}">
                <a16:creationId xmlns:a16="http://schemas.microsoft.com/office/drawing/2014/main" id="{8DE094F4-83D6-4170-8526-C7AE08DB28FB}"/>
              </a:ext>
            </a:extLst>
          </p:cNvPr>
          <p:cNvSpPr>
            <a:spLocks noGrp="1"/>
          </p:cNvSpPr>
          <p:nvPr>
            <p:ph idx="1"/>
          </p:nvPr>
        </p:nvSpPr>
        <p:spPr>
          <a:xfrm>
            <a:off x="457200" y="1524000"/>
            <a:ext cx="8229600" cy="4953000"/>
          </a:xfrm>
        </p:spPr>
        <p:txBody>
          <a:bodyPr>
            <a:normAutofit lnSpcReduction="10000"/>
          </a:bodyPr>
          <a:lstStyle/>
          <a:p>
            <a:pPr>
              <a:lnSpc>
                <a:spcPct val="80000"/>
              </a:lnSpc>
            </a:pPr>
            <a:r>
              <a:rPr lang="en-US" altLang="en-US" sz="2800" b="1" dirty="0"/>
              <a:t>A data structure is shared among a number of concurrent processes:</a:t>
            </a:r>
          </a:p>
          <a:p>
            <a:pPr lvl="1">
              <a:lnSpc>
                <a:spcPct val="80000"/>
              </a:lnSpc>
            </a:pPr>
            <a:r>
              <a:rPr lang="en-US" altLang="en-US" sz="2800" dirty="0"/>
              <a:t>Readers – Only read the data; They do not perform updates.</a:t>
            </a:r>
          </a:p>
          <a:p>
            <a:pPr lvl="1">
              <a:lnSpc>
                <a:spcPct val="80000"/>
              </a:lnSpc>
            </a:pPr>
            <a:r>
              <a:rPr lang="en-US" altLang="en-US" sz="2800" dirty="0"/>
              <a:t>Writers  – Can both read and write</a:t>
            </a:r>
            <a:r>
              <a:rPr lang="en-US" altLang="en-US" sz="2400" dirty="0"/>
              <a:t>.</a:t>
            </a:r>
          </a:p>
          <a:p>
            <a:pPr lvl="1">
              <a:lnSpc>
                <a:spcPct val="80000"/>
              </a:lnSpc>
            </a:pPr>
            <a:endParaRPr lang="en-US" altLang="en-US" sz="2400" dirty="0"/>
          </a:p>
          <a:p>
            <a:pPr>
              <a:lnSpc>
                <a:spcPct val="80000"/>
              </a:lnSpc>
            </a:pPr>
            <a:r>
              <a:rPr lang="en-US" altLang="en-US" sz="2800" b="1" dirty="0"/>
              <a:t>Problem</a:t>
            </a:r>
            <a:r>
              <a:rPr lang="en-US" altLang="en-US" sz="2800" dirty="0"/>
              <a:t> </a:t>
            </a:r>
          </a:p>
          <a:p>
            <a:pPr lvl="1">
              <a:lnSpc>
                <a:spcPct val="80000"/>
              </a:lnSpc>
            </a:pPr>
            <a:r>
              <a:rPr lang="en-US" altLang="en-US" sz="2800" dirty="0"/>
              <a:t>Allow multiple readers to read at the same time.  </a:t>
            </a:r>
          </a:p>
          <a:p>
            <a:pPr lvl="1">
              <a:lnSpc>
                <a:spcPct val="80000"/>
              </a:lnSpc>
            </a:pPr>
            <a:r>
              <a:rPr lang="en-US" altLang="en-US" sz="2800" dirty="0"/>
              <a:t>Only one writer can access the shared data</a:t>
            </a:r>
            <a:br>
              <a:rPr lang="en-US" altLang="en-US" sz="2800" dirty="0"/>
            </a:br>
            <a:r>
              <a:rPr lang="en-US" altLang="en-US" sz="2800" dirty="0"/>
              <a:t>at the same time.</a:t>
            </a:r>
          </a:p>
          <a:p>
            <a:pPr lvl="1">
              <a:lnSpc>
                <a:spcPct val="80000"/>
              </a:lnSpc>
            </a:pPr>
            <a:r>
              <a:rPr lang="en-US" altLang="en-US" sz="2800" dirty="0"/>
              <a:t>If a writer is writing to the data structure, no reader may read it.</a:t>
            </a:r>
          </a:p>
          <a:p>
            <a:endParaRPr lang="en-US" dirty="0"/>
          </a:p>
        </p:txBody>
      </p:sp>
    </p:spTree>
    <p:extLst>
      <p:ext uri="{BB962C8B-B14F-4D97-AF65-F5344CB8AC3E}">
        <p14:creationId xmlns:p14="http://schemas.microsoft.com/office/powerpoint/2010/main" val="75523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1CB8-C911-4520-B54A-934BC3B288A0}"/>
              </a:ext>
            </a:extLst>
          </p:cNvPr>
          <p:cNvSpPr>
            <a:spLocks noGrp="1"/>
          </p:cNvSpPr>
          <p:nvPr>
            <p:ph type="title"/>
          </p:nvPr>
        </p:nvSpPr>
        <p:spPr/>
        <p:txBody>
          <a:bodyPr/>
          <a:lstStyle/>
          <a:p>
            <a:r>
              <a:rPr lang="en-US" dirty="0"/>
              <a:t>First Solution</a:t>
            </a:r>
          </a:p>
        </p:txBody>
      </p:sp>
      <p:sp>
        <p:nvSpPr>
          <p:cNvPr id="3" name="Content Placeholder 2">
            <a:extLst>
              <a:ext uri="{FF2B5EF4-FFF2-40B4-BE49-F238E27FC236}">
                <a16:creationId xmlns:a16="http://schemas.microsoft.com/office/drawing/2014/main" id="{45838C12-A8AE-4F26-A136-2F6F63191142}"/>
              </a:ext>
            </a:extLst>
          </p:cNvPr>
          <p:cNvSpPr>
            <a:spLocks noGrp="1"/>
          </p:cNvSpPr>
          <p:nvPr>
            <p:ph idx="1"/>
          </p:nvPr>
        </p:nvSpPr>
        <p:spPr/>
        <p:txBody>
          <a:bodyPr/>
          <a:lstStyle/>
          <a:p>
            <a:r>
              <a:rPr lang="en-US" altLang="en-US" sz="3200" dirty="0"/>
              <a:t>Shared Data:</a:t>
            </a:r>
          </a:p>
          <a:p>
            <a:pPr lvl="1"/>
            <a:r>
              <a:rPr lang="en-US" altLang="en-US" sz="2800" dirty="0"/>
              <a:t>The data structure</a:t>
            </a:r>
          </a:p>
          <a:p>
            <a:pPr lvl="1"/>
            <a:r>
              <a:rPr lang="en-US" altLang="en-US" sz="2800" dirty="0"/>
              <a:t>Integer </a:t>
            </a:r>
            <a:r>
              <a:rPr lang="en-US" altLang="en-US" sz="2800" dirty="0" err="1">
                <a:solidFill>
                  <a:srgbClr val="FF0000"/>
                </a:solidFill>
              </a:rPr>
              <a:t>readcount</a:t>
            </a:r>
            <a:r>
              <a:rPr lang="en-US" altLang="en-US" sz="2800" dirty="0"/>
              <a:t> initialized to 0.</a:t>
            </a:r>
          </a:p>
          <a:p>
            <a:pPr lvl="1"/>
            <a:r>
              <a:rPr lang="en-US" altLang="en-US" sz="2800" dirty="0"/>
              <a:t>Semaphore </a:t>
            </a:r>
            <a:r>
              <a:rPr lang="en-US" altLang="en-US" sz="2800" dirty="0">
                <a:solidFill>
                  <a:srgbClr val="FF0000"/>
                </a:solidFill>
              </a:rPr>
              <a:t>mutex</a:t>
            </a:r>
            <a:r>
              <a:rPr lang="en-US" altLang="en-US" sz="2800" dirty="0"/>
              <a:t> initialized to 1.</a:t>
            </a:r>
          </a:p>
          <a:p>
            <a:pPr lvl="2"/>
            <a:r>
              <a:rPr lang="en-US" altLang="en-US" sz="2400" dirty="0"/>
              <a:t>Protects </a:t>
            </a:r>
            <a:r>
              <a:rPr lang="en-US" altLang="en-US" sz="2400" dirty="0" err="1"/>
              <a:t>readcount</a:t>
            </a:r>
            <a:endParaRPr lang="en-US" altLang="en-US" sz="2400" dirty="0"/>
          </a:p>
          <a:p>
            <a:pPr lvl="1"/>
            <a:r>
              <a:rPr lang="en-US" altLang="en-US" sz="2800" dirty="0"/>
              <a:t>Semaphore </a:t>
            </a:r>
            <a:r>
              <a:rPr lang="en-US" altLang="en-US" sz="2800" dirty="0">
                <a:solidFill>
                  <a:srgbClr val="FF0000"/>
                </a:solidFill>
              </a:rPr>
              <a:t>write</a:t>
            </a:r>
            <a:r>
              <a:rPr lang="en-US" altLang="en-US" sz="2800" dirty="0"/>
              <a:t> initialized to 1.</a:t>
            </a:r>
          </a:p>
          <a:p>
            <a:pPr lvl="2"/>
            <a:r>
              <a:rPr lang="en-US" altLang="en-US" sz="2400" dirty="0"/>
              <a:t>Makes sure the writer doesn’t use data at the same time as any readers</a:t>
            </a:r>
          </a:p>
          <a:p>
            <a:endParaRPr lang="en-US" dirty="0"/>
          </a:p>
        </p:txBody>
      </p:sp>
    </p:spTree>
    <p:extLst>
      <p:ext uri="{BB962C8B-B14F-4D97-AF65-F5344CB8AC3E}">
        <p14:creationId xmlns:p14="http://schemas.microsoft.com/office/powerpoint/2010/main" val="1404602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5831-AD5C-4DF7-B2E7-AC9B817AF7FE}"/>
              </a:ext>
            </a:extLst>
          </p:cNvPr>
          <p:cNvSpPr>
            <a:spLocks noGrp="1"/>
          </p:cNvSpPr>
          <p:nvPr>
            <p:ph type="title"/>
          </p:nvPr>
        </p:nvSpPr>
        <p:spPr/>
        <p:txBody>
          <a:bodyPr/>
          <a:lstStyle/>
          <a:p>
            <a:r>
              <a:rPr lang="en-US" dirty="0"/>
              <a:t>First Solution</a:t>
            </a:r>
          </a:p>
        </p:txBody>
      </p:sp>
      <p:sp>
        <p:nvSpPr>
          <p:cNvPr id="3" name="Content Placeholder 2">
            <a:extLst>
              <a:ext uri="{FF2B5EF4-FFF2-40B4-BE49-F238E27FC236}">
                <a16:creationId xmlns:a16="http://schemas.microsoft.com/office/drawing/2014/main" id="{979C40E6-4CF3-4790-97B7-2303A59EE7F8}"/>
              </a:ext>
            </a:extLst>
          </p:cNvPr>
          <p:cNvSpPr>
            <a:spLocks noGrp="1"/>
          </p:cNvSpPr>
          <p:nvPr>
            <p:ph idx="1"/>
          </p:nvPr>
        </p:nvSpPr>
        <p:spPr/>
        <p:txBody>
          <a:bodyPr/>
          <a:lstStyle/>
          <a:p>
            <a:pPr>
              <a:lnSpc>
                <a:spcPct val="90000"/>
              </a:lnSpc>
            </a:pPr>
            <a:r>
              <a:rPr lang="en-US" altLang="en-US" dirty="0"/>
              <a:t>The structure of a </a:t>
            </a:r>
            <a:r>
              <a:rPr lang="en-US" altLang="en-US" b="1" dirty="0"/>
              <a:t>writer</a:t>
            </a:r>
            <a:r>
              <a:rPr lang="en-US" altLang="en-US" dirty="0"/>
              <a:t> process:</a:t>
            </a:r>
          </a:p>
          <a:p>
            <a:pPr>
              <a:lnSpc>
                <a:spcPct val="90000"/>
              </a:lnSpc>
              <a:buNone/>
            </a:pPr>
            <a:r>
              <a:rPr lang="en-US" altLang="en-US" dirty="0">
                <a:solidFill>
                  <a:srgbClr val="0000FF"/>
                </a:solidFill>
              </a:rPr>
              <a:t>        </a:t>
            </a:r>
          </a:p>
          <a:p>
            <a:pPr>
              <a:lnSpc>
                <a:spcPct val="90000"/>
              </a:lnSpc>
              <a:buNone/>
            </a:pPr>
            <a:r>
              <a:rPr lang="en-US" altLang="en-US" dirty="0">
                <a:solidFill>
                  <a:srgbClr val="0000FF"/>
                </a:solidFill>
              </a:rPr>
              <a:t>              while (true) {</a:t>
            </a:r>
          </a:p>
          <a:p>
            <a:pPr>
              <a:lnSpc>
                <a:spcPct val="90000"/>
              </a:lnSpc>
              <a:buNone/>
            </a:pPr>
            <a:r>
              <a:rPr lang="en-US" altLang="en-US" dirty="0">
                <a:solidFill>
                  <a:srgbClr val="0000FF"/>
                </a:solidFill>
              </a:rPr>
              <a:t>                        P (write) ;</a:t>
            </a:r>
          </a:p>
          <a:p>
            <a:pPr>
              <a:lnSpc>
                <a:spcPct val="90000"/>
              </a:lnSpc>
              <a:buNone/>
            </a:pPr>
            <a:r>
              <a:rPr lang="en-US" altLang="en-US" dirty="0">
                <a:solidFill>
                  <a:srgbClr val="0000FF"/>
                </a:solidFill>
              </a:rPr>
              <a:t>                </a:t>
            </a:r>
          </a:p>
          <a:p>
            <a:pPr>
              <a:lnSpc>
                <a:spcPct val="90000"/>
              </a:lnSpc>
              <a:buNone/>
            </a:pPr>
            <a:r>
              <a:rPr lang="en-US" altLang="en-US" dirty="0">
                <a:solidFill>
                  <a:srgbClr val="0000FF"/>
                </a:solidFill>
              </a:rPr>
              <a:t>                             writing is performed</a:t>
            </a:r>
          </a:p>
          <a:p>
            <a:pPr>
              <a:lnSpc>
                <a:spcPct val="90000"/>
              </a:lnSpc>
              <a:buNone/>
            </a:pPr>
            <a:endParaRPr lang="en-US" altLang="en-US" dirty="0">
              <a:solidFill>
                <a:srgbClr val="0000FF"/>
              </a:solidFill>
            </a:endParaRPr>
          </a:p>
          <a:p>
            <a:pPr>
              <a:lnSpc>
                <a:spcPct val="90000"/>
              </a:lnSpc>
              <a:buNone/>
            </a:pPr>
            <a:r>
              <a:rPr lang="en-US" altLang="en-US" dirty="0">
                <a:solidFill>
                  <a:srgbClr val="0000FF"/>
                </a:solidFill>
              </a:rPr>
              <a:t>                        V (write) ;</a:t>
            </a:r>
          </a:p>
          <a:p>
            <a:pPr>
              <a:lnSpc>
                <a:spcPct val="90000"/>
              </a:lnSpc>
              <a:buNone/>
            </a:pPr>
            <a:r>
              <a:rPr lang="en-US" altLang="en-US" dirty="0">
                <a:solidFill>
                  <a:srgbClr val="0000FF"/>
                </a:solidFill>
              </a:rPr>
              <a:t>             }</a:t>
            </a:r>
            <a:endParaRPr lang="en-US" altLang="en-US" dirty="0"/>
          </a:p>
          <a:p>
            <a:endParaRPr lang="en-US" dirty="0"/>
          </a:p>
        </p:txBody>
      </p:sp>
    </p:spTree>
    <p:extLst>
      <p:ext uri="{BB962C8B-B14F-4D97-AF65-F5344CB8AC3E}">
        <p14:creationId xmlns:p14="http://schemas.microsoft.com/office/powerpoint/2010/main" val="1146239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74B-036E-4B9F-B231-4C94A0D1082A}"/>
              </a:ext>
            </a:extLst>
          </p:cNvPr>
          <p:cNvSpPr>
            <a:spLocks noGrp="1"/>
          </p:cNvSpPr>
          <p:nvPr>
            <p:ph type="title"/>
          </p:nvPr>
        </p:nvSpPr>
        <p:spPr/>
        <p:txBody>
          <a:bodyPr>
            <a:normAutofit fontScale="90000"/>
          </a:bodyPr>
          <a:lstStyle/>
          <a:p>
            <a:r>
              <a:rPr lang="en-US" dirty="0"/>
              <a:t>First Solution – Readers have Priority</a:t>
            </a:r>
          </a:p>
        </p:txBody>
      </p:sp>
      <p:sp>
        <p:nvSpPr>
          <p:cNvPr id="3" name="Content Placeholder 2">
            <a:extLst>
              <a:ext uri="{FF2B5EF4-FFF2-40B4-BE49-F238E27FC236}">
                <a16:creationId xmlns:a16="http://schemas.microsoft.com/office/drawing/2014/main" id="{B4048807-E184-40A7-B198-E774AC779F39}"/>
              </a:ext>
            </a:extLst>
          </p:cNvPr>
          <p:cNvSpPr>
            <a:spLocks noGrp="1"/>
          </p:cNvSpPr>
          <p:nvPr>
            <p:ph idx="1"/>
          </p:nvPr>
        </p:nvSpPr>
        <p:spPr/>
        <p:txBody>
          <a:bodyPr/>
          <a:lstStyle/>
          <a:p>
            <a:pPr>
              <a:lnSpc>
                <a:spcPct val="80000"/>
              </a:lnSpc>
            </a:pPr>
            <a:r>
              <a:rPr lang="en-US" altLang="en-US" sz="2000" dirty="0"/>
              <a:t>The structure of a </a:t>
            </a:r>
            <a:r>
              <a:rPr lang="en-US" altLang="en-US" sz="2000" b="1" dirty="0"/>
              <a:t>reader</a:t>
            </a:r>
            <a:r>
              <a:rPr lang="en-US" altLang="en-US" sz="2000" dirty="0"/>
              <a:t> process:</a:t>
            </a:r>
          </a:p>
          <a:p>
            <a:pPr>
              <a:lnSpc>
                <a:spcPct val="80000"/>
              </a:lnSpc>
              <a:buNone/>
            </a:pPr>
            <a:r>
              <a:rPr lang="en-US" altLang="en-US" sz="1800" dirty="0">
                <a:solidFill>
                  <a:srgbClr val="0000FF"/>
                </a:solidFill>
              </a:rPr>
              <a:t>        </a:t>
            </a:r>
          </a:p>
          <a:p>
            <a:pPr>
              <a:lnSpc>
                <a:spcPct val="80000"/>
              </a:lnSpc>
              <a:buNone/>
            </a:pPr>
            <a:r>
              <a:rPr lang="en-US" altLang="en-US" sz="1800" dirty="0">
                <a:solidFill>
                  <a:srgbClr val="0000FF"/>
                </a:solidFill>
              </a:rPr>
              <a:t>              </a:t>
            </a:r>
            <a:r>
              <a:rPr lang="en-US" altLang="en-US" sz="2000" dirty="0">
                <a:solidFill>
                  <a:srgbClr val="0000FF"/>
                </a:solidFill>
              </a:rPr>
              <a:t>while (true) {</a:t>
            </a:r>
          </a:p>
          <a:p>
            <a:pPr>
              <a:lnSpc>
                <a:spcPct val="80000"/>
              </a:lnSpc>
              <a:buNone/>
            </a:pPr>
            <a:r>
              <a:rPr lang="en-US" altLang="en-US" sz="2000" dirty="0">
                <a:solidFill>
                  <a:srgbClr val="0000FF"/>
                </a:solidFill>
              </a:rPr>
              <a:t>                       P (mutex) ;</a:t>
            </a:r>
          </a:p>
          <a:p>
            <a:pPr lvl="1">
              <a:lnSpc>
                <a:spcPct val="80000"/>
              </a:lnSpc>
              <a:buNone/>
            </a:pPr>
            <a:r>
              <a:rPr lang="en-US" altLang="en-US" dirty="0">
                <a:solidFill>
                  <a:srgbClr val="0000FF"/>
                </a:solidFill>
              </a:rPr>
              <a:t>                       </a:t>
            </a:r>
            <a:r>
              <a:rPr lang="en-US" altLang="en-US" dirty="0" err="1">
                <a:solidFill>
                  <a:srgbClr val="0000FF"/>
                </a:solidFill>
              </a:rPr>
              <a:t>readcount</a:t>
            </a:r>
            <a:r>
              <a:rPr lang="en-US" altLang="en-US" dirty="0">
                <a:solidFill>
                  <a:srgbClr val="0000FF"/>
                </a:solidFill>
              </a:rPr>
              <a:t> ++ ;</a:t>
            </a:r>
          </a:p>
          <a:p>
            <a:pPr lvl="1">
              <a:lnSpc>
                <a:spcPct val="80000"/>
              </a:lnSpc>
              <a:buNone/>
            </a:pPr>
            <a:r>
              <a:rPr lang="en-US" altLang="en-US" dirty="0">
                <a:solidFill>
                  <a:srgbClr val="0000FF"/>
                </a:solidFill>
              </a:rPr>
              <a:t>                       if (</a:t>
            </a:r>
            <a:r>
              <a:rPr lang="en-US" altLang="en-US" dirty="0" err="1">
                <a:solidFill>
                  <a:srgbClr val="0000FF"/>
                </a:solidFill>
              </a:rPr>
              <a:t>readcount</a:t>
            </a:r>
            <a:r>
              <a:rPr lang="en-US" altLang="en-US" dirty="0">
                <a:solidFill>
                  <a:srgbClr val="0000FF"/>
                </a:solidFill>
              </a:rPr>
              <a:t> == 1)  </a:t>
            </a:r>
          </a:p>
          <a:p>
            <a:pPr lvl="1">
              <a:lnSpc>
                <a:spcPct val="80000"/>
              </a:lnSpc>
              <a:buNone/>
            </a:pPr>
            <a:r>
              <a:rPr lang="en-US" altLang="en-US" dirty="0">
                <a:solidFill>
                  <a:srgbClr val="0000FF"/>
                </a:solidFill>
              </a:rPr>
              <a:t>			     P (write) ;</a:t>
            </a:r>
          </a:p>
          <a:p>
            <a:pPr>
              <a:lnSpc>
                <a:spcPct val="80000"/>
              </a:lnSpc>
              <a:buNone/>
            </a:pPr>
            <a:r>
              <a:rPr lang="en-US" altLang="en-US" sz="2000" dirty="0">
                <a:solidFill>
                  <a:srgbClr val="0000FF"/>
                </a:solidFill>
              </a:rPr>
              <a:t>	                 V (mutex)</a:t>
            </a:r>
          </a:p>
          <a:p>
            <a:pPr>
              <a:lnSpc>
                <a:spcPct val="80000"/>
              </a:lnSpc>
              <a:buNone/>
            </a:pPr>
            <a:r>
              <a:rPr lang="en-US" altLang="en-US" sz="2000" dirty="0">
                <a:solidFill>
                  <a:srgbClr val="0000FF"/>
                </a:solidFill>
              </a:rPr>
              <a:t>                      	reading is performed</a:t>
            </a:r>
          </a:p>
          <a:p>
            <a:pPr>
              <a:lnSpc>
                <a:spcPct val="80000"/>
              </a:lnSpc>
              <a:buNone/>
            </a:pPr>
            <a:r>
              <a:rPr lang="en-US" altLang="en-US" sz="2000" dirty="0">
                <a:solidFill>
                  <a:srgbClr val="0000FF"/>
                </a:solidFill>
              </a:rPr>
              <a:t>                      P (mutex) ;</a:t>
            </a:r>
          </a:p>
          <a:p>
            <a:pPr lvl="1">
              <a:lnSpc>
                <a:spcPct val="80000"/>
              </a:lnSpc>
              <a:buNone/>
            </a:pPr>
            <a:r>
              <a:rPr lang="en-US" altLang="en-US" dirty="0">
                <a:solidFill>
                  <a:srgbClr val="0000FF"/>
                </a:solidFill>
              </a:rPr>
              <a:t>                        </a:t>
            </a:r>
            <a:r>
              <a:rPr lang="en-US" altLang="en-US" dirty="0" err="1">
                <a:solidFill>
                  <a:srgbClr val="0000FF"/>
                </a:solidFill>
              </a:rPr>
              <a:t>readcount</a:t>
            </a:r>
            <a:r>
              <a:rPr lang="en-US" altLang="en-US" dirty="0">
                <a:solidFill>
                  <a:srgbClr val="0000FF"/>
                </a:solidFill>
              </a:rPr>
              <a:t> - - ;</a:t>
            </a:r>
          </a:p>
          <a:p>
            <a:pPr lvl="1">
              <a:lnSpc>
                <a:spcPct val="80000"/>
              </a:lnSpc>
              <a:buNone/>
            </a:pPr>
            <a:r>
              <a:rPr lang="en-US" altLang="en-US" dirty="0">
                <a:solidFill>
                  <a:srgbClr val="0000FF"/>
                </a:solidFill>
              </a:rPr>
              <a:t>                        if (</a:t>
            </a:r>
            <a:r>
              <a:rPr lang="en-US" altLang="en-US" dirty="0" err="1">
                <a:solidFill>
                  <a:srgbClr val="0000FF"/>
                </a:solidFill>
              </a:rPr>
              <a:t>readcount</a:t>
            </a:r>
            <a:r>
              <a:rPr lang="en-US" altLang="en-US" dirty="0">
                <a:solidFill>
                  <a:srgbClr val="0000FF"/>
                </a:solidFill>
              </a:rPr>
              <a:t>  == 0)  </a:t>
            </a:r>
          </a:p>
          <a:p>
            <a:pPr lvl="1">
              <a:lnSpc>
                <a:spcPct val="80000"/>
              </a:lnSpc>
              <a:buNone/>
            </a:pPr>
            <a:r>
              <a:rPr lang="en-US" altLang="en-US" dirty="0">
                <a:solidFill>
                  <a:srgbClr val="0000FF"/>
                </a:solidFill>
              </a:rPr>
              <a:t>                              V (write) ;</a:t>
            </a:r>
          </a:p>
          <a:p>
            <a:pPr>
              <a:lnSpc>
                <a:spcPct val="80000"/>
              </a:lnSpc>
              <a:buNone/>
            </a:pPr>
            <a:r>
              <a:rPr lang="en-US" altLang="en-US" sz="2000" dirty="0">
                <a:solidFill>
                  <a:srgbClr val="0000FF"/>
                </a:solidFill>
              </a:rPr>
              <a:t>                        V (mutex) ;</a:t>
            </a:r>
          </a:p>
          <a:p>
            <a:pPr>
              <a:lnSpc>
                <a:spcPct val="80000"/>
              </a:lnSpc>
              <a:buNone/>
            </a:pPr>
            <a:r>
              <a:rPr lang="en-US" altLang="en-US" sz="2000" dirty="0">
                <a:solidFill>
                  <a:srgbClr val="0000FF"/>
                </a:solidFill>
              </a:rPr>
              <a:t>              }</a:t>
            </a:r>
            <a:endParaRPr lang="en-US" altLang="en-US" sz="2000" dirty="0"/>
          </a:p>
          <a:p>
            <a:endParaRPr lang="en-US" dirty="0"/>
          </a:p>
        </p:txBody>
      </p:sp>
    </p:spTree>
    <p:extLst>
      <p:ext uri="{BB962C8B-B14F-4D97-AF65-F5344CB8AC3E}">
        <p14:creationId xmlns:p14="http://schemas.microsoft.com/office/powerpoint/2010/main" val="2776696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C5D7-8677-4C65-958D-CA32EEB93807}"/>
              </a:ext>
            </a:extLst>
          </p:cNvPr>
          <p:cNvSpPr>
            <a:spLocks noGrp="1"/>
          </p:cNvSpPr>
          <p:nvPr>
            <p:ph type="title"/>
          </p:nvPr>
        </p:nvSpPr>
        <p:spPr/>
        <p:txBody>
          <a:bodyPr>
            <a:normAutofit fontScale="90000"/>
          </a:bodyPr>
          <a:lstStyle/>
          <a:p>
            <a:r>
              <a:rPr lang="en-US" dirty="0"/>
              <a:t>First Solution – Readers have Priority</a:t>
            </a:r>
          </a:p>
        </p:txBody>
      </p:sp>
      <p:sp>
        <p:nvSpPr>
          <p:cNvPr id="4" name="Rectangle 3">
            <a:extLst>
              <a:ext uri="{FF2B5EF4-FFF2-40B4-BE49-F238E27FC236}">
                <a16:creationId xmlns:a16="http://schemas.microsoft.com/office/drawing/2014/main" id="{14E95C13-D26A-4451-9497-577615D15D68}"/>
              </a:ext>
            </a:extLst>
          </p:cNvPr>
          <p:cNvSpPr>
            <a:spLocks noGrp="1" noChangeArrowheads="1"/>
          </p:cNvSpPr>
          <p:nvPr>
            <p:ph idx="1"/>
          </p:nvPr>
        </p:nvSpPr>
        <p:spPr/>
        <p:txBody>
          <a:bodyPr/>
          <a:lstStyle/>
          <a:p>
            <a:pPr eaLnBrk="1" hangingPunct="1">
              <a:lnSpc>
                <a:spcPct val="80000"/>
              </a:lnSpc>
            </a:pPr>
            <a:r>
              <a:rPr lang="en-US" altLang="en-US" sz="2000" dirty="0"/>
              <a:t>The structure of a </a:t>
            </a:r>
            <a:r>
              <a:rPr lang="en-US" altLang="en-US" sz="2000" b="1" dirty="0"/>
              <a:t>reader</a:t>
            </a:r>
            <a:r>
              <a:rPr lang="en-US" altLang="en-US" sz="2000" dirty="0"/>
              <a:t> process:</a:t>
            </a:r>
          </a:p>
          <a:p>
            <a:pPr eaLnBrk="1" hangingPunct="1">
              <a:lnSpc>
                <a:spcPct val="80000"/>
              </a:lnSpc>
              <a:buFontTx/>
              <a:buNone/>
            </a:pPr>
            <a:r>
              <a:rPr lang="en-US" altLang="en-US" sz="1800" dirty="0">
                <a:solidFill>
                  <a:srgbClr val="0000FF"/>
                </a:solidFill>
              </a:rPr>
              <a:t>        </a:t>
            </a:r>
          </a:p>
          <a:p>
            <a:pPr eaLnBrk="1" hangingPunct="1">
              <a:lnSpc>
                <a:spcPct val="80000"/>
              </a:lnSpc>
              <a:buFontTx/>
              <a:buNone/>
            </a:pPr>
            <a:r>
              <a:rPr lang="en-US" altLang="en-US" sz="1800" dirty="0">
                <a:solidFill>
                  <a:srgbClr val="0000FF"/>
                </a:solidFill>
              </a:rPr>
              <a:t>              </a:t>
            </a:r>
            <a:r>
              <a:rPr lang="en-US" altLang="en-US" sz="2000" dirty="0">
                <a:solidFill>
                  <a:srgbClr val="0000FF"/>
                </a:solidFill>
              </a:rPr>
              <a:t>while (true) {</a:t>
            </a:r>
          </a:p>
          <a:p>
            <a:pPr eaLnBrk="1" hangingPunct="1">
              <a:lnSpc>
                <a:spcPct val="80000"/>
              </a:lnSpc>
              <a:buFontTx/>
              <a:buNone/>
            </a:pPr>
            <a:r>
              <a:rPr lang="en-US" altLang="en-US" sz="2000" dirty="0">
                <a:solidFill>
                  <a:srgbClr val="0000FF"/>
                </a:solidFill>
              </a:rPr>
              <a:t>                       P (mutex) ;</a:t>
            </a:r>
          </a:p>
          <a:p>
            <a:pPr lvl="1" eaLnBrk="1" hangingPunct="1">
              <a:lnSpc>
                <a:spcPct val="80000"/>
              </a:lnSpc>
              <a:buFontTx/>
              <a:buNone/>
            </a:pPr>
            <a:r>
              <a:rPr lang="en-US" altLang="en-US" sz="2000" dirty="0">
                <a:solidFill>
                  <a:srgbClr val="0000FF"/>
                </a:solidFill>
              </a:rPr>
              <a:t>                       </a:t>
            </a:r>
            <a:r>
              <a:rPr lang="en-US" altLang="en-US" sz="2000" dirty="0" err="1">
                <a:solidFill>
                  <a:srgbClr val="0000FF"/>
                </a:solidFill>
              </a:rPr>
              <a:t>readcount</a:t>
            </a:r>
            <a:r>
              <a:rPr lang="en-US" altLang="en-US" sz="2000" dirty="0">
                <a:solidFill>
                  <a:srgbClr val="0000FF"/>
                </a:solidFill>
              </a:rPr>
              <a:t> ++ ;</a:t>
            </a:r>
          </a:p>
          <a:p>
            <a:pPr lvl="1" eaLnBrk="1" hangingPunct="1">
              <a:lnSpc>
                <a:spcPct val="80000"/>
              </a:lnSpc>
              <a:buFontTx/>
              <a:buNone/>
            </a:pPr>
            <a:r>
              <a:rPr lang="en-US" altLang="en-US" sz="2000" dirty="0">
                <a:solidFill>
                  <a:srgbClr val="0000FF"/>
                </a:solidFill>
              </a:rPr>
              <a:t>                       if (</a:t>
            </a:r>
            <a:r>
              <a:rPr lang="en-US" altLang="en-US" sz="2000" dirty="0" err="1">
                <a:solidFill>
                  <a:srgbClr val="0000FF"/>
                </a:solidFill>
              </a:rPr>
              <a:t>readcount</a:t>
            </a:r>
            <a:r>
              <a:rPr lang="en-US" altLang="en-US" sz="2000" dirty="0">
                <a:solidFill>
                  <a:srgbClr val="0000FF"/>
                </a:solidFill>
              </a:rPr>
              <a:t> == 1)  </a:t>
            </a:r>
          </a:p>
          <a:p>
            <a:pPr lvl="1" eaLnBrk="1" hangingPunct="1">
              <a:lnSpc>
                <a:spcPct val="80000"/>
              </a:lnSpc>
              <a:buFontTx/>
              <a:buNone/>
            </a:pPr>
            <a:r>
              <a:rPr lang="en-US" altLang="en-US" sz="2000" dirty="0">
                <a:solidFill>
                  <a:srgbClr val="0000FF"/>
                </a:solidFill>
              </a:rPr>
              <a:t>			     P (write) ;</a:t>
            </a:r>
          </a:p>
          <a:p>
            <a:pPr eaLnBrk="1" hangingPunct="1">
              <a:lnSpc>
                <a:spcPct val="80000"/>
              </a:lnSpc>
              <a:buFontTx/>
              <a:buNone/>
            </a:pPr>
            <a:r>
              <a:rPr lang="en-US" altLang="en-US" sz="2000" dirty="0">
                <a:solidFill>
                  <a:srgbClr val="0000FF"/>
                </a:solidFill>
              </a:rPr>
              <a:t>	                 V (mutex)</a:t>
            </a:r>
          </a:p>
          <a:p>
            <a:pPr eaLnBrk="1" hangingPunct="1">
              <a:lnSpc>
                <a:spcPct val="80000"/>
              </a:lnSpc>
              <a:buFontTx/>
              <a:buNone/>
            </a:pPr>
            <a:r>
              <a:rPr lang="en-US" altLang="en-US" sz="2000" dirty="0">
                <a:solidFill>
                  <a:srgbClr val="0000FF"/>
                </a:solidFill>
              </a:rPr>
              <a:t>                      	reading is performed</a:t>
            </a:r>
          </a:p>
          <a:p>
            <a:pPr eaLnBrk="1" hangingPunct="1">
              <a:lnSpc>
                <a:spcPct val="80000"/>
              </a:lnSpc>
              <a:buFontTx/>
              <a:buNone/>
            </a:pPr>
            <a:r>
              <a:rPr lang="en-US" altLang="en-US" sz="2000" dirty="0">
                <a:solidFill>
                  <a:srgbClr val="0000FF"/>
                </a:solidFill>
              </a:rPr>
              <a:t>                      P (mutex) ;</a:t>
            </a:r>
          </a:p>
          <a:p>
            <a:pPr lvl="1" eaLnBrk="1" hangingPunct="1">
              <a:lnSpc>
                <a:spcPct val="80000"/>
              </a:lnSpc>
              <a:buFontTx/>
              <a:buNone/>
            </a:pPr>
            <a:r>
              <a:rPr lang="en-US" altLang="en-US" sz="2000" dirty="0">
                <a:solidFill>
                  <a:srgbClr val="0000FF"/>
                </a:solidFill>
              </a:rPr>
              <a:t>                        </a:t>
            </a:r>
            <a:r>
              <a:rPr lang="en-US" altLang="en-US" sz="2000" dirty="0" err="1">
                <a:solidFill>
                  <a:srgbClr val="0000FF"/>
                </a:solidFill>
              </a:rPr>
              <a:t>readcount</a:t>
            </a:r>
            <a:r>
              <a:rPr lang="en-US" altLang="en-US" sz="2000" dirty="0">
                <a:solidFill>
                  <a:srgbClr val="0000FF"/>
                </a:solidFill>
              </a:rPr>
              <a:t> - - ;</a:t>
            </a:r>
          </a:p>
          <a:p>
            <a:pPr lvl="1" eaLnBrk="1" hangingPunct="1">
              <a:lnSpc>
                <a:spcPct val="80000"/>
              </a:lnSpc>
              <a:buFontTx/>
              <a:buNone/>
            </a:pPr>
            <a:r>
              <a:rPr lang="en-US" altLang="en-US" sz="2000" dirty="0">
                <a:solidFill>
                  <a:srgbClr val="0000FF"/>
                </a:solidFill>
              </a:rPr>
              <a:t>                        if (</a:t>
            </a:r>
            <a:r>
              <a:rPr lang="en-US" altLang="en-US" sz="2000" dirty="0" err="1">
                <a:solidFill>
                  <a:srgbClr val="0000FF"/>
                </a:solidFill>
              </a:rPr>
              <a:t>readcount</a:t>
            </a:r>
            <a:r>
              <a:rPr lang="en-US" altLang="en-US" sz="2000" dirty="0">
                <a:solidFill>
                  <a:srgbClr val="0000FF"/>
                </a:solidFill>
              </a:rPr>
              <a:t>  == 0)  </a:t>
            </a:r>
          </a:p>
          <a:p>
            <a:pPr lvl="1" eaLnBrk="1" hangingPunct="1">
              <a:lnSpc>
                <a:spcPct val="80000"/>
              </a:lnSpc>
              <a:buFontTx/>
              <a:buNone/>
            </a:pPr>
            <a:r>
              <a:rPr lang="en-US" altLang="en-US" sz="2000" dirty="0">
                <a:solidFill>
                  <a:srgbClr val="0000FF"/>
                </a:solidFill>
              </a:rPr>
              <a:t>                              V (write) ;</a:t>
            </a:r>
          </a:p>
          <a:p>
            <a:pPr eaLnBrk="1" hangingPunct="1">
              <a:lnSpc>
                <a:spcPct val="80000"/>
              </a:lnSpc>
              <a:buFontTx/>
              <a:buNone/>
            </a:pPr>
            <a:r>
              <a:rPr lang="en-US" altLang="en-US" sz="2000" dirty="0">
                <a:solidFill>
                  <a:srgbClr val="0000FF"/>
                </a:solidFill>
              </a:rPr>
              <a:t>                        V (mutex) ;</a:t>
            </a:r>
          </a:p>
          <a:p>
            <a:pPr eaLnBrk="1" hangingPunct="1">
              <a:lnSpc>
                <a:spcPct val="80000"/>
              </a:lnSpc>
              <a:buFontTx/>
              <a:buNone/>
            </a:pPr>
            <a:r>
              <a:rPr lang="en-US" altLang="en-US" sz="2000" dirty="0">
                <a:solidFill>
                  <a:srgbClr val="0000FF"/>
                </a:solidFill>
              </a:rPr>
              <a:t>              }</a:t>
            </a:r>
            <a:endParaRPr lang="en-US" altLang="en-US" sz="2000" dirty="0"/>
          </a:p>
        </p:txBody>
      </p:sp>
      <p:sp>
        <p:nvSpPr>
          <p:cNvPr id="5" name="Text Box 4">
            <a:extLst>
              <a:ext uri="{FF2B5EF4-FFF2-40B4-BE49-F238E27FC236}">
                <a16:creationId xmlns:a16="http://schemas.microsoft.com/office/drawing/2014/main" id="{3E12C714-2FF3-46E5-A6E0-CD46384B3C06}"/>
              </a:ext>
            </a:extLst>
          </p:cNvPr>
          <p:cNvSpPr txBox="1">
            <a:spLocks noChangeArrowheads="1"/>
          </p:cNvSpPr>
          <p:nvPr/>
        </p:nvSpPr>
        <p:spPr bwMode="auto">
          <a:xfrm>
            <a:off x="5638800" y="1600200"/>
            <a:ext cx="25146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dirty="0">
                <a:latin typeface="Times New Roman" panose="02020603050405020304" pitchFamily="18" charset="0"/>
                <a:cs typeface="Times New Roman" panose="02020603050405020304" pitchFamily="18" charset="0"/>
              </a:rPr>
              <a:t>This solution is not perfect:</a:t>
            </a:r>
          </a:p>
          <a:p>
            <a:pPr eaLnBrk="1" hangingPunct="1">
              <a:spcBef>
                <a:spcPct val="50000"/>
              </a:spcBef>
            </a:pPr>
            <a:r>
              <a:rPr lang="en-US" altLang="en-US" sz="2400" dirty="0">
                <a:latin typeface="Times New Roman" panose="02020603050405020304" pitchFamily="18" charset="0"/>
                <a:cs typeface="Times New Roman" panose="02020603050405020304" pitchFamily="18" charset="0"/>
              </a:rPr>
              <a:t>What if a writer is waiting to write but there are readers that read all the time?</a:t>
            </a:r>
          </a:p>
        </p:txBody>
      </p:sp>
      <p:sp>
        <p:nvSpPr>
          <p:cNvPr id="6" name="Text Box 5">
            <a:extLst>
              <a:ext uri="{FF2B5EF4-FFF2-40B4-BE49-F238E27FC236}">
                <a16:creationId xmlns:a16="http://schemas.microsoft.com/office/drawing/2014/main" id="{FA4E07BB-E10F-4939-97DA-A8D4496A4DD9}"/>
              </a:ext>
            </a:extLst>
          </p:cNvPr>
          <p:cNvSpPr txBox="1">
            <a:spLocks noChangeArrowheads="1"/>
          </p:cNvSpPr>
          <p:nvPr/>
        </p:nvSpPr>
        <p:spPr bwMode="auto">
          <a:xfrm>
            <a:off x="5638800" y="5181600"/>
            <a:ext cx="2819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dirty="0">
                <a:solidFill>
                  <a:srgbClr val="FF0000"/>
                </a:solidFill>
                <a:latin typeface="Times New Roman" panose="02020603050405020304" pitchFamily="18" charset="0"/>
                <a:cs typeface="Times New Roman" panose="02020603050405020304" pitchFamily="18" charset="0"/>
              </a:rPr>
              <a:t>Writers are subject to starvation!</a:t>
            </a:r>
          </a:p>
        </p:txBody>
      </p:sp>
    </p:spTree>
    <p:extLst>
      <p:ext uri="{BB962C8B-B14F-4D97-AF65-F5344CB8AC3E}">
        <p14:creationId xmlns:p14="http://schemas.microsoft.com/office/powerpoint/2010/main" val="3757983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sp>
        <p:nvSpPr>
          <p:cNvPr id="3" name="Content Placeholder 2"/>
          <p:cNvSpPr>
            <a:spLocks noGrp="1"/>
          </p:cNvSpPr>
          <p:nvPr>
            <p:ph idx="1"/>
          </p:nvPr>
        </p:nvSpPr>
        <p:spPr/>
        <p:txBody>
          <a:bodyPr/>
          <a:lstStyle/>
          <a:p>
            <a:r>
              <a:rPr lang="en-US" b="1" dirty="0">
                <a:latin typeface="Courier New" panose="02070309020205020404" pitchFamily="49" charset="0"/>
                <a:cs typeface="Courier New" panose="02070309020205020404" pitchFamily="49" charset="0"/>
              </a:rPr>
              <a:t>Blocked</a:t>
            </a:r>
            <a:r>
              <a:rPr lang="en-US" dirty="0"/>
              <a:t> – when a process is blocked, its not </a:t>
            </a:r>
            <a:r>
              <a:rPr lang="en-US" b="1" dirty="0">
                <a:latin typeface="Courier New" panose="02070309020205020404" pitchFamily="49" charset="0"/>
                <a:cs typeface="Courier New" panose="02070309020205020404" pitchFamily="49" charset="0"/>
              </a:rPr>
              <a:t>ready</a:t>
            </a:r>
            <a:r>
              <a:rPr lang="en-US" dirty="0"/>
              <a:t> and is not a candidate for becoming a </a:t>
            </a:r>
            <a:r>
              <a:rPr lang="en-US" b="1" dirty="0">
                <a:latin typeface="Courier New" panose="02070309020205020404" pitchFamily="49" charset="0"/>
                <a:cs typeface="Courier New" panose="02070309020205020404" pitchFamily="49" charset="0"/>
              </a:rPr>
              <a:t>running</a:t>
            </a:r>
            <a:r>
              <a:rPr lang="en-US" dirty="0"/>
              <a:t> process  </a:t>
            </a:r>
          </a:p>
          <a:p>
            <a:r>
              <a:rPr lang="en-US" dirty="0"/>
              <a:t>A process can be </a:t>
            </a:r>
            <a:r>
              <a:rPr lang="en-US" b="1" dirty="0">
                <a:latin typeface="Courier New" panose="02070309020205020404" pitchFamily="49" charset="0"/>
                <a:cs typeface="Courier New" panose="02070309020205020404" pitchFamily="49" charset="0"/>
              </a:rPr>
              <a:t>Unblocked</a:t>
            </a:r>
            <a:r>
              <a:rPr lang="en-US" dirty="0"/>
              <a:t>, </a:t>
            </a:r>
            <a:r>
              <a:rPr lang="en-US" b="1" dirty="0">
                <a:latin typeface="Courier New" panose="02070309020205020404" pitchFamily="49" charset="0"/>
                <a:cs typeface="Courier New" panose="02070309020205020404" pitchFamily="49" charset="0"/>
              </a:rPr>
              <a:t>Awakened</a:t>
            </a:r>
            <a:r>
              <a:rPr lang="en-US" dirty="0"/>
              <a:t> or </a:t>
            </a:r>
            <a:r>
              <a:rPr lang="en-US" b="1" dirty="0">
                <a:latin typeface="Courier New" panose="02070309020205020404" pitchFamily="49" charset="0"/>
                <a:cs typeface="Courier New" panose="02070309020205020404" pitchFamily="49" charset="0"/>
              </a:rPr>
              <a:t>Released</a:t>
            </a:r>
            <a:r>
              <a:rPr lang="en-US" dirty="0"/>
              <a:t> – only if an external action changes the process state from </a:t>
            </a:r>
            <a:r>
              <a:rPr lang="en-US" b="1" dirty="0">
                <a:latin typeface="Courier New" panose="02070309020205020404" pitchFamily="49" charset="0"/>
                <a:cs typeface="Courier New" panose="02070309020205020404" pitchFamily="49" charset="0"/>
              </a:rPr>
              <a:t>blocked</a:t>
            </a:r>
            <a:r>
              <a:rPr lang="en-US" dirty="0"/>
              <a:t> to </a:t>
            </a:r>
            <a:r>
              <a:rPr lang="en-US" b="1" dirty="0">
                <a:latin typeface="Courier New" panose="02070309020205020404" pitchFamily="49" charset="0"/>
                <a:cs typeface="Courier New" panose="02070309020205020404" pitchFamily="49" charset="0"/>
              </a:rPr>
              <a:t>ready</a:t>
            </a:r>
          </a:p>
          <a:p>
            <a:r>
              <a:rPr lang="en-US" dirty="0"/>
              <a:t>The unblocked process becomes a candidate for execution along with all current </a:t>
            </a:r>
            <a:r>
              <a:rPr lang="en-US" b="1" dirty="0">
                <a:latin typeface="Courier New" panose="02070309020205020404" pitchFamily="49" charset="0"/>
                <a:cs typeface="Courier New" panose="02070309020205020404" pitchFamily="49" charset="0"/>
              </a:rPr>
              <a:t>ready</a:t>
            </a:r>
            <a:r>
              <a:rPr lang="en-US" dirty="0"/>
              <a:t> processes</a:t>
            </a:r>
          </a:p>
          <a:p>
            <a:r>
              <a:rPr lang="en-US" b="1" dirty="0">
                <a:latin typeface="Courier New" panose="02070309020205020404" pitchFamily="49" charset="0"/>
                <a:cs typeface="Courier New" panose="02070309020205020404" pitchFamily="49" charset="0"/>
              </a:rPr>
              <a:t>Inactive – </a:t>
            </a:r>
            <a:r>
              <a:rPr lang="en-US" dirty="0"/>
              <a:t>Initial state of a process. Process is activated at some point and becomes </a:t>
            </a:r>
            <a:r>
              <a:rPr lang="en-US" b="1" dirty="0">
                <a:latin typeface="Courier New" panose="02070309020205020404" pitchFamily="49" charset="0"/>
                <a:cs typeface="Courier New" panose="02070309020205020404" pitchFamily="49" charset="0"/>
              </a:rPr>
              <a:t>ready</a:t>
            </a:r>
          </a:p>
          <a:p>
            <a:r>
              <a:rPr lang="en-US" b="1" dirty="0">
                <a:latin typeface="Courier New" panose="02070309020205020404" pitchFamily="49" charset="0"/>
                <a:cs typeface="Courier New" panose="02070309020205020404" pitchFamily="49" charset="0"/>
              </a:rPr>
              <a:t>Complete – </a:t>
            </a:r>
            <a:r>
              <a:rPr lang="en-US" dirty="0"/>
              <a:t>When a process executes its final statement</a:t>
            </a:r>
          </a:p>
          <a:p>
            <a:endParaRPr lang="en-US" dirty="0"/>
          </a:p>
        </p:txBody>
      </p:sp>
    </p:spTree>
    <p:extLst>
      <p:ext uri="{BB962C8B-B14F-4D97-AF65-F5344CB8AC3E}">
        <p14:creationId xmlns:p14="http://schemas.microsoft.com/office/powerpoint/2010/main" val="3138579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6778-5F3A-455C-B10E-2D9EBA123873}"/>
              </a:ext>
            </a:extLst>
          </p:cNvPr>
          <p:cNvSpPr>
            <a:spLocks noGrp="1"/>
          </p:cNvSpPr>
          <p:nvPr>
            <p:ph type="title"/>
          </p:nvPr>
        </p:nvSpPr>
        <p:spPr/>
        <p:txBody>
          <a:bodyPr/>
          <a:lstStyle/>
          <a:p>
            <a:r>
              <a:rPr lang="en-US" dirty="0"/>
              <a:t>Second Solution – Writer Priority</a:t>
            </a:r>
          </a:p>
        </p:txBody>
      </p:sp>
      <p:sp>
        <p:nvSpPr>
          <p:cNvPr id="3" name="Content Placeholder 2">
            <a:extLst>
              <a:ext uri="{FF2B5EF4-FFF2-40B4-BE49-F238E27FC236}">
                <a16:creationId xmlns:a16="http://schemas.microsoft.com/office/drawing/2014/main" id="{B410A91A-2E82-43C9-AC7B-29A87F7BF4A7}"/>
              </a:ext>
            </a:extLst>
          </p:cNvPr>
          <p:cNvSpPr>
            <a:spLocks noGrp="1"/>
          </p:cNvSpPr>
          <p:nvPr>
            <p:ph idx="1"/>
          </p:nvPr>
        </p:nvSpPr>
        <p:spPr/>
        <p:txBody>
          <a:bodyPr/>
          <a:lstStyle/>
          <a:p>
            <a:r>
              <a:rPr lang="en-US" altLang="en-US" sz="2800" dirty="0"/>
              <a:t>Extra semaphores and variables:</a:t>
            </a:r>
          </a:p>
          <a:p>
            <a:pPr lvl="1"/>
            <a:r>
              <a:rPr lang="en-US" altLang="en-US" sz="2400" dirty="0"/>
              <a:t>Semaphore </a:t>
            </a:r>
            <a:r>
              <a:rPr lang="en-US" altLang="en-US" sz="2400" dirty="0">
                <a:solidFill>
                  <a:srgbClr val="FF0000"/>
                </a:solidFill>
              </a:rPr>
              <a:t>read</a:t>
            </a:r>
            <a:r>
              <a:rPr lang="en-US" altLang="en-US" sz="2400" dirty="0"/>
              <a:t> initialized to 1 – restrains readers when a writer wants to write.</a:t>
            </a:r>
          </a:p>
          <a:p>
            <a:pPr lvl="1"/>
            <a:r>
              <a:rPr lang="en-US" altLang="en-US" sz="2400" dirty="0"/>
              <a:t>Integer </a:t>
            </a:r>
            <a:r>
              <a:rPr lang="en-US" altLang="en-US" sz="2400" dirty="0" err="1">
                <a:solidFill>
                  <a:srgbClr val="FF0000"/>
                </a:solidFill>
              </a:rPr>
              <a:t>writecount</a:t>
            </a:r>
            <a:r>
              <a:rPr lang="en-US" altLang="en-US" sz="2400" dirty="0"/>
              <a:t> initialized to 0 – counts waiting writers.</a:t>
            </a:r>
          </a:p>
          <a:p>
            <a:pPr lvl="1"/>
            <a:r>
              <a:rPr lang="en-US" altLang="en-US" sz="2400" dirty="0"/>
              <a:t>Semaphore </a:t>
            </a:r>
            <a:r>
              <a:rPr lang="en-US" altLang="en-US" sz="2400" dirty="0" err="1">
                <a:solidFill>
                  <a:srgbClr val="FF0000"/>
                </a:solidFill>
              </a:rPr>
              <a:t>write_mutex</a:t>
            </a:r>
            <a:r>
              <a:rPr lang="en-US" altLang="en-US" sz="2400" dirty="0"/>
              <a:t> initialized to 1 – controls the updating of </a:t>
            </a:r>
            <a:r>
              <a:rPr lang="en-US" altLang="en-US" sz="2400" dirty="0" err="1"/>
              <a:t>writecount</a:t>
            </a:r>
            <a:r>
              <a:rPr lang="en-US" altLang="en-US" sz="2400" dirty="0"/>
              <a:t>.</a:t>
            </a:r>
          </a:p>
          <a:p>
            <a:pPr lvl="1"/>
            <a:r>
              <a:rPr lang="en-US" altLang="en-US" sz="2400" dirty="0"/>
              <a:t>Semaphore mutex now called </a:t>
            </a:r>
            <a:r>
              <a:rPr lang="en-US" altLang="en-US" sz="2400" dirty="0" err="1">
                <a:solidFill>
                  <a:srgbClr val="FF0000"/>
                </a:solidFill>
              </a:rPr>
              <a:t>read_mutex</a:t>
            </a:r>
            <a:endParaRPr lang="en-US" altLang="en-US" sz="2400" dirty="0">
              <a:solidFill>
                <a:srgbClr val="FF0000"/>
              </a:solidFill>
            </a:endParaRPr>
          </a:p>
          <a:p>
            <a:pPr lvl="1"/>
            <a:r>
              <a:rPr lang="en-US" altLang="en-US" sz="2400" dirty="0">
                <a:solidFill>
                  <a:srgbClr val="FF0000"/>
                </a:solidFill>
              </a:rPr>
              <a:t>Queue </a:t>
            </a:r>
            <a:r>
              <a:rPr lang="en-US" altLang="en-US" sz="2400" dirty="0"/>
              <a:t>semaphore used only in the reader</a:t>
            </a:r>
          </a:p>
          <a:p>
            <a:pPr>
              <a:lnSpc>
                <a:spcPct val="60000"/>
              </a:lnSpc>
              <a:buNone/>
            </a:pPr>
            <a:r>
              <a:rPr lang="en-US" altLang="en-US" sz="1600" dirty="0"/>
              <a:t>	</a:t>
            </a:r>
          </a:p>
          <a:p>
            <a:endParaRPr lang="en-US" dirty="0"/>
          </a:p>
        </p:txBody>
      </p:sp>
    </p:spTree>
    <p:extLst>
      <p:ext uri="{BB962C8B-B14F-4D97-AF65-F5344CB8AC3E}">
        <p14:creationId xmlns:p14="http://schemas.microsoft.com/office/powerpoint/2010/main" val="40693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58F2-CCB3-49B9-9F98-F38D51E40F82}"/>
              </a:ext>
            </a:extLst>
          </p:cNvPr>
          <p:cNvSpPr>
            <a:spLocks noGrp="1"/>
          </p:cNvSpPr>
          <p:nvPr>
            <p:ph type="title"/>
          </p:nvPr>
        </p:nvSpPr>
        <p:spPr/>
        <p:txBody>
          <a:bodyPr/>
          <a:lstStyle/>
          <a:p>
            <a:r>
              <a:rPr lang="en-US" dirty="0"/>
              <a:t>Second Solution – Writer Priority</a:t>
            </a:r>
          </a:p>
        </p:txBody>
      </p:sp>
      <p:sp>
        <p:nvSpPr>
          <p:cNvPr id="3" name="Content Placeholder 2">
            <a:extLst>
              <a:ext uri="{FF2B5EF4-FFF2-40B4-BE49-F238E27FC236}">
                <a16:creationId xmlns:a16="http://schemas.microsoft.com/office/drawing/2014/main" id="{FE163985-ED83-4733-9BA5-F48DF5CC8B35}"/>
              </a:ext>
            </a:extLst>
          </p:cNvPr>
          <p:cNvSpPr>
            <a:spLocks noGrp="1"/>
          </p:cNvSpPr>
          <p:nvPr>
            <p:ph idx="1"/>
          </p:nvPr>
        </p:nvSpPr>
        <p:spPr>
          <a:xfrm>
            <a:off x="457200" y="1752600"/>
            <a:ext cx="8229600" cy="4876800"/>
          </a:xfrm>
        </p:spPr>
        <p:txBody>
          <a:bodyPr>
            <a:normAutofit fontScale="92500" lnSpcReduction="20000"/>
          </a:bodyPr>
          <a:lstStyle/>
          <a:p>
            <a:pPr>
              <a:lnSpc>
                <a:spcPct val="60000"/>
              </a:lnSpc>
              <a:buNone/>
            </a:pPr>
            <a:r>
              <a:rPr lang="en-US" altLang="en-US" sz="3000" b="1" dirty="0"/>
              <a:t>The writer:</a:t>
            </a:r>
          </a:p>
          <a:p>
            <a:pPr>
              <a:lnSpc>
                <a:spcPct val="60000"/>
              </a:lnSpc>
              <a:buNone/>
            </a:pPr>
            <a:endParaRPr lang="en-US" altLang="en-US" sz="2000" b="1" dirty="0"/>
          </a:p>
          <a:p>
            <a:pPr>
              <a:lnSpc>
                <a:spcPct val="70000"/>
              </a:lnSpc>
              <a:buNone/>
            </a:pPr>
            <a:r>
              <a:rPr lang="en-US" altLang="en-US" dirty="0">
                <a:solidFill>
                  <a:srgbClr val="0000FF"/>
                </a:solidFill>
              </a:rPr>
              <a:t>while (true) {</a:t>
            </a:r>
          </a:p>
          <a:p>
            <a:pPr>
              <a:lnSpc>
                <a:spcPct val="70000"/>
              </a:lnSpc>
              <a:buNone/>
            </a:pPr>
            <a:r>
              <a:rPr lang="en-US" altLang="en-US" dirty="0">
                <a:solidFill>
                  <a:srgbClr val="0000FF"/>
                </a:solidFill>
              </a:rPr>
              <a:t>	P(</a:t>
            </a:r>
            <a:r>
              <a:rPr lang="en-US" altLang="en-US" dirty="0" err="1">
                <a:solidFill>
                  <a:srgbClr val="0000FF"/>
                </a:solidFill>
              </a:rPr>
              <a:t>write_mutex</a:t>
            </a:r>
            <a:r>
              <a:rPr lang="en-US" altLang="en-US" dirty="0">
                <a:solidFill>
                  <a:srgbClr val="0000FF"/>
                </a:solidFill>
              </a:rPr>
              <a:t>)</a:t>
            </a:r>
          </a:p>
          <a:p>
            <a:pPr>
              <a:lnSpc>
                <a:spcPct val="70000"/>
              </a:lnSpc>
              <a:buNone/>
            </a:pPr>
            <a:r>
              <a:rPr lang="en-US" altLang="en-US" dirty="0">
                <a:solidFill>
                  <a:srgbClr val="0000FF"/>
                </a:solidFill>
              </a:rPr>
              <a:t>		</a:t>
            </a:r>
            <a:r>
              <a:rPr lang="en-US" altLang="en-US" dirty="0" err="1">
                <a:solidFill>
                  <a:srgbClr val="0000FF"/>
                </a:solidFill>
              </a:rPr>
              <a:t>writecount</a:t>
            </a:r>
            <a:r>
              <a:rPr lang="en-US" altLang="en-US" dirty="0">
                <a:solidFill>
                  <a:srgbClr val="0000FF"/>
                </a:solidFill>
              </a:rPr>
              <a:t>++;   </a:t>
            </a:r>
            <a:r>
              <a:rPr lang="en-US" altLang="en-US" dirty="0"/>
              <a:t>//counts number of waiting writers</a:t>
            </a:r>
          </a:p>
          <a:p>
            <a:pPr>
              <a:lnSpc>
                <a:spcPct val="70000"/>
              </a:lnSpc>
              <a:buNone/>
            </a:pPr>
            <a:r>
              <a:rPr lang="en-US" altLang="en-US" dirty="0">
                <a:solidFill>
                  <a:srgbClr val="0000FF"/>
                </a:solidFill>
              </a:rPr>
              <a:t>		if (</a:t>
            </a:r>
            <a:r>
              <a:rPr lang="en-US" altLang="en-US" dirty="0" err="1">
                <a:solidFill>
                  <a:srgbClr val="0000FF"/>
                </a:solidFill>
              </a:rPr>
              <a:t>write_count</a:t>
            </a:r>
            <a:r>
              <a:rPr lang="en-US" altLang="en-US" dirty="0">
                <a:solidFill>
                  <a:srgbClr val="0000FF"/>
                </a:solidFill>
              </a:rPr>
              <a:t> ==1) </a:t>
            </a:r>
          </a:p>
          <a:p>
            <a:pPr>
              <a:lnSpc>
                <a:spcPct val="70000"/>
              </a:lnSpc>
              <a:buNone/>
            </a:pPr>
            <a:r>
              <a:rPr lang="en-US" altLang="en-US" dirty="0">
                <a:solidFill>
                  <a:srgbClr val="0000FF"/>
                </a:solidFill>
              </a:rPr>
              <a:t>			P(read) 	 		</a:t>
            </a:r>
          </a:p>
          <a:p>
            <a:pPr>
              <a:lnSpc>
                <a:spcPct val="70000"/>
              </a:lnSpc>
              <a:buNone/>
            </a:pPr>
            <a:r>
              <a:rPr lang="en-US" altLang="en-US" dirty="0">
                <a:solidFill>
                  <a:srgbClr val="0000FF"/>
                </a:solidFill>
              </a:rPr>
              <a:t>	V(</a:t>
            </a:r>
            <a:r>
              <a:rPr lang="en-US" altLang="en-US" dirty="0" err="1">
                <a:solidFill>
                  <a:srgbClr val="0000FF"/>
                </a:solidFill>
              </a:rPr>
              <a:t>write_mutex</a:t>
            </a:r>
            <a:r>
              <a:rPr lang="en-US" altLang="en-US" dirty="0">
                <a:solidFill>
                  <a:srgbClr val="0000FF"/>
                </a:solidFill>
              </a:rPr>
              <a:t>)</a:t>
            </a:r>
          </a:p>
          <a:p>
            <a:pPr>
              <a:lnSpc>
                <a:spcPct val="70000"/>
              </a:lnSpc>
              <a:buNone/>
            </a:pPr>
            <a:r>
              <a:rPr lang="en-US" altLang="en-US" dirty="0">
                <a:solidFill>
                  <a:srgbClr val="0000FF"/>
                </a:solidFill>
              </a:rPr>
              <a:t>	</a:t>
            </a:r>
          </a:p>
          <a:p>
            <a:pPr>
              <a:lnSpc>
                <a:spcPct val="70000"/>
              </a:lnSpc>
              <a:buNone/>
            </a:pPr>
            <a:r>
              <a:rPr lang="en-US" altLang="en-US" dirty="0">
                <a:solidFill>
                  <a:srgbClr val="0000FF"/>
                </a:solidFill>
              </a:rPr>
              <a:t>	P (write) ;</a:t>
            </a:r>
          </a:p>
          <a:p>
            <a:pPr>
              <a:lnSpc>
                <a:spcPct val="70000"/>
              </a:lnSpc>
              <a:buNone/>
            </a:pPr>
            <a:r>
              <a:rPr lang="en-US" altLang="en-US" dirty="0">
                <a:solidFill>
                  <a:srgbClr val="0000FF"/>
                </a:solidFill>
              </a:rPr>
              <a:t>		writing is performed</a:t>
            </a:r>
          </a:p>
          <a:p>
            <a:pPr>
              <a:lnSpc>
                <a:spcPct val="70000"/>
              </a:lnSpc>
              <a:buNone/>
            </a:pPr>
            <a:r>
              <a:rPr lang="en-US" altLang="en-US" dirty="0">
                <a:solidFill>
                  <a:srgbClr val="0000FF"/>
                </a:solidFill>
              </a:rPr>
              <a:t>      V(write) ;</a:t>
            </a:r>
          </a:p>
          <a:p>
            <a:pPr>
              <a:lnSpc>
                <a:spcPct val="70000"/>
              </a:lnSpc>
              <a:buNone/>
            </a:pPr>
            <a:r>
              <a:rPr lang="en-US" altLang="en-US" dirty="0">
                <a:solidFill>
                  <a:srgbClr val="0000FF"/>
                </a:solidFill>
              </a:rPr>
              <a:t>	</a:t>
            </a:r>
          </a:p>
          <a:p>
            <a:pPr>
              <a:lnSpc>
                <a:spcPct val="70000"/>
              </a:lnSpc>
              <a:buNone/>
            </a:pPr>
            <a:r>
              <a:rPr lang="en-US" altLang="en-US" dirty="0">
                <a:solidFill>
                  <a:srgbClr val="0000FF"/>
                </a:solidFill>
              </a:rPr>
              <a:t>	P(</a:t>
            </a:r>
            <a:r>
              <a:rPr lang="en-US" altLang="en-US" dirty="0" err="1">
                <a:solidFill>
                  <a:srgbClr val="0000FF"/>
                </a:solidFill>
              </a:rPr>
              <a:t>write_mutex</a:t>
            </a:r>
            <a:r>
              <a:rPr lang="en-US" altLang="en-US" dirty="0">
                <a:solidFill>
                  <a:srgbClr val="0000FF"/>
                </a:solidFill>
              </a:rPr>
              <a:t>)</a:t>
            </a:r>
          </a:p>
          <a:p>
            <a:pPr>
              <a:lnSpc>
                <a:spcPct val="70000"/>
              </a:lnSpc>
              <a:buNone/>
            </a:pPr>
            <a:r>
              <a:rPr lang="en-US" altLang="en-US" dirty="0">
                <a:solidFill>
                  <a:srgbClr val="0000FF"/>
                </a:solidFill>
              </a:rPr>
              <a:t>		</a:t>
            </a:r>
            <a:r>
              <a:rPr lang="en-US" altLang="en-US" dirty="0" err="1">
                <a:solidFill>
                  <a:srgbClr val="0000FF"/>
                </a:solidFill>
              </a:rPr>
              <a:t>writecount</a:t>
            </a:r>
            <a:r>
              <a:rPr lang="en-US" altLang="en-US" dirty="0">
                <a:solidFill>
                  <a:srgbClr val="0000FF"/>
                </a:solidFill>
              </a:rPr>
              <a:t>--;</a:t>
            </a:r>
          </a:p>
          <a:p>
            <a:pPr>
              <a:lnSpc>
                <a:spcPct val="70000"/>
              </a:lnSpc>
              <a:buNone/>
            </a:pPr>
            <a:r>
              <a:rPr lang="en-US" altLang="en-US" dirty="0">
                <a:solidFill>
                  <a:srgbClr val="0000FF"/>
                </a:solidFill>
              </a:rPr>
              <a:t>		if (</a:t>
            </a:r>
            <a:r>
              <a:rPr lang="en-US" altLang="en-US" dirty="0" err="1">
                <a:solidFill>
                  <a:srgbClr val="0000FF"/>
                </a:solidFill>
              </a:rPr>
              <a:t>writecount</a:t>
            </a:r>
            <a:r>
              <a:rPr lang="en-US" altLang="en-US" dirty="0">
                <a:solidFill>
                  <a:srgbClr val="0000FF"/>
                </a:solidFill>
              </a:rPr>
              <a:t> ==0) </a:t>
            </a:r>
          </a:p>
          <a:p>
            <a:pPr>
              <a:lnSpc>
                <a:spcPct val="70000"/>
              </a:lnSpc>
              <a:buNone/>
            </a:pPr>
            <a:r>
              <a:rPr lang="en-US" altLang="en-US" dirty="0">
                <a:solidFill>
                  <a:srgbClr val="0000FF"/>
                </a:solidFill>
              </a:rPr>
              <a:t>			V(read) 	 		</a:t>
            </a:r>
          </a:p>
          <a:p>
            <a:pPr>
              <a:lnSpc>
                <a:spcPct val="70000"/>
              </a:lnSpc>
              <a:buNone/>
            </a:pPr>
            <a:r>
              <a:rPr lang="en-US" altLang="en-US" dirty="0">
                <a:solidFill>
                  <a:srgbClr val="0000FF"/>
                </a:solidFill>
              </a:rPr>
              <a:t>	V(</a:t>
            </a:r>
            <a:r>
              <a:rPr lang="en-US" altLang="en-US" dirty="0" err="1">
                <a:solidFill>
                  <a:srgbClr val="0000FF"/>
                </a:solidFill>
              </a:rPr>
              <a:t>write_mutex</a:t>
            </a:r>
            <a:r>
              <a:rPr lang="en-US" altLang="en-US" dirty="0">
                <a:solidFill>
                  <a:srgbClr val="0000FF"/>
                </a:solidFill>
              </a:rPr>
              <a:t>)</a:t>
            </a:r>
          </a:p>
          <a:p>
            <a:pPr>
              <a:lnSpc>
                <a:spcPct val="70000"/>
              </a:lnSpc>
              <a:buNone/>
            </a:pPr>
            <a:r>
              <a:rPr lang="en-US" altLang="en-US" dirty="0">
                <a:solidFill>
                  <a:srgbClr val="0000FF"/>
                </a:solidFill>
              </a:rPr>
              <a:t>}</a:t>
            </a:r>
            <a:endParaRPr lang="en-US" dirty="0"/>
          </a:p>
        </p:txBody>
      </p:sp>
    </p:spTree>
    <p:extLst>
      <p:ext uri="{BB962C8B-B14F-4D97-AF65-F5344CB8AC3E}">
        <p14:creationId xmlns:p14="http://schemas.microsoft.com/office/powerpoint/2010/main" val="362309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3684-C297-46A0-9D92-AC9655B6E1F7}"/>
              </a:ext>
            </a:extLst>
          </p:cNvPr>
          <p:cNvSpPr>
            <a:spLocks noGrp="1"/>
          </p:cNvSpPr>
          <p:nvPr>
            <p:ph type="title"/>
          </p:nvPr>
        </p:nvSpPr>
        <p:spPr/>
        <p:txBody>
          <a:bodyPr/>
          <a:lstStyle/>
          <a:p>
            <a:r>
              <a:rPr lang="en-US" dirty="0"/>
              <a:t>Second Solution – Writer Priority</a:t>
            </a:r>
          </a:p>
        </p:txBody>
      </p:sp>
      <p:sp>
        <p:nvSpPr>
          <p:cNvPr id="3" name="Content Placeholder 2">
            <a:extLst>
              <a:ext uri="{FF2B5EF4-FFF2-40B4-BE49-F238E27FC236}">
                <a16:creationId xmlns:a16="http://schemas.microsoft.com/office/drawing/2014/main" id="{26850482-4C9F-451C-BDCE-3084E14B48F2}"/>
              </a:ext>
            </a:extLst>
          </p:cNvPr>
          <p:cNvSpPr>
            <a:spLocks noGrp="1"/>
          </p:cNvSpPr>
          <p:nvPr>
            <p:ph idx="1"/>
          </p:nvPr>
        </p:nvSpPr>
        <p:spPr/>
        <p:txBody>
          <a:bodyPr>
            <a:normAutofit fontScale="92500" lnSpcReduction="10000"/>
          </a:bodyPr>
          <a:lstStyle/>
          <a:p>
            <a:pPr>
              <a:lnSpc>
                <a:spcPct val="60000"/>
              </a:lnSpc>
              <a:buNone/>
            </a:pPr>
            <a:r>
              <a:rPr lang="en-US" altLang="en-US" sz="1000" dirty="0">
                <a:solidFill>
                  <a:srgbClr val="0000FF"/>
                </a:solidFill>
              </a:rPr>
              <a:t>	</a:t>
            </a:r>
          </a:p>
          <a:p>
            <a:pPr>
              <a:lnSpc>
                <a:spcPct val="60000"/>
              </a:lnSpc>
              <a:buNone/>
            </a:pPr>
            <a:r>
              <a:rPr lang="en-US" altLang="en-US" sz="2200" b="1" dirty="0"/>
              <a:t>The reader:</a:t>
            </a:r>
          </a:p>
          <a:p>
            <a:pPr>
              <a:lnSpc>
                <a:spcPct val="60000"/>
              </a:lnSpc>
              <a:buNone/>
            </a:pPr>
            <a:endParaRPr lang="en-US" altLang="en-US" sz="2200" b="1" dirty="0"/>
          </a:p>
          <a:p>
            <a:pPr>
              <a:lnSpc>
                <a:spcPct val="60000"/>
              </a:lnSpc>
              <a:buNone/>
            </a:pPr>
            <a:r>
              <a:rPr lang="en-US" altLang="en-US" sz="2200" dirty="0">
                <a:solidFill>
                  <a:srgbClr val="0000FF"/>
                </a:solidFill>
              </a:rPr>
              <a:t>while (true) {</a:t>
            </a:r>
          </a:p>
          <a:p>
            <a:pPr lvl="1">
              <a:lnSpc>
                <a:spcPct val="70000"/>
              </a:lnSpc>
              <a:buNone/>
            </a:pPr>
            <a:r>
              <a:rPr lang="en-US" altLang="en-US" sz="2200" dirty="0">
                <a:solidFill>
                  <a:srgbClr val="0000FF"/>
                </a:solidFill>
              </a:rPr>
              <a:t>P(queue)</a:t>
            </a:r>
          </a:p>
          <a:p>
            <a:pPr lvl="1">
              <a:lnSpc>
                <a:spcPct val="70000"/>
              </a:lnSpc>
              <a:buNone/>
            </a:pPr>
            <a:r>
              <a:rPr lang="en-US" altLang="en-US" sz="2200" dirty="0">
                <a:solidFill>
                  <a:srgbClr val="0000FF"/>
                </a:solidFill>
              </a:rPr>
              <a:t>	  P(read)</a:t>
            </a:r>
          </a:p>
          <a:p>
            <a:pPr lvl="1">
              <a:lnSpc>
                <a:spcPct val="70000"/>
              </a:lnSpc>
              <a:buNone/>
            </a:pPr>
            <a:r>
              <a:rPr lang="en-US" altLang="en-US" sz="2200" dirty="0">
                <a:solidFill>
                  <a:srgbClr val="0000FF"/>
                </a:solidFill>
              </a:rPr>
              <a:t>	      P(</a:t>
            </a:r>
            <a:r>
              <a:rPr lang="en-US" altLang="en-US" sz="2200" dirty="0" err="1">
                <a:solidFill>
                  <a:srgbClr val="0000FF"/>
                </a:solidFill>
              </a:rPr>
              <a:t>read_mutex</a:t>
            </a:r>
            <a:r>
              <a:rPr lang="en-US" altLang="en-US" sz="2200" dirty="0">
                <a:solidFill>
                  <a:srgbClr val="0000FF"/>
                </a:solidFill>
              </a:rPr>
              <a:t>) ;</a:t>
            </a:r>
          </a:p>
          <a:p>
            <a:pPr lvl="2">
              <a:lnSpc>
                <a:spcPct val="70000"/>
              </a:lnSpc>
              <a:buNone/>
            </a:pPr>
            <a:r>
              <a:rPr lang="en-US" altLang="en-US" sz="2200" dirty="0">
                <a:solidFill>
                  <a:srgbClr val="0000FF"/>
                </a:solidFill>
              </a:rPr>
              <a:t>          </a:t>
            </a:r>
            <a:r>
              <a:rPr lang="en-US" altLang="en-US" sz="2200" dirty="0" err="1">
                <a:solidFill>
                  <a:srgbClr val="0000FF"/>
                </a:solidFill>
              </a:rPr>
              <a:t>readcount</a:t>
            </a:r>
            <a:r>
              <a:rPr lang="en-US" altLang="en-US" sz="2200" dirty="0">
                <a:solidFill>
                  <a:srgbClr val="0000FF"/>
                </a:solidFill>
              </a:rPr>
              <a:t> ++ ;</a:t>
            </a:r>
          </a:p>
          <a:p>
            <a:pPr lvl="2">
              <a:lnSpc>
                <a:spcPct val="70000"/>
              </a:lnSpc>
              <a:buNone/>
            </a:pPr>
            <a:r>
              <a:rPr lang="en-US" altLang="en-US" sz="2200" dirty="0">
                <a:solidFill>
                  <a:srgbClr val="0000FF"/>
                </a:solidFill>
              </a:rPr>
              <a:t>          if (</a:t>
            </a:r>
            <a:r>
              <a:rPr lang="en-US" altLang="en-US" sz="2200" dirty="0" err="1">
                <a:solidFill>
                  <a:srgbClr val="0000FF"/>
                </a:solidFill>
              </a:rPr>
              <a:t>readcount</a:t>
            </a:r>
            <a:r>
              <a:rPr lang="en-US" altLang="en-US" sz="2200" dirty="0">
                <a:solidFill>
                  <a:srgbClr val="0000FF"/>
                </a:solidFill>
              </a:rPr>
              <a:t> == 1)  </a:t>
            </a:r>
          </a:p>
          <a:p>
            <a:pPr lvl="2">
              <a:lnSpc>
                <a:spcPct val="70000"/>
              </a:lnSpc>
              <a:buNone/>
            </a:pPr>
            <a:r>
              <a:rPr lang="en-US" altLang="en-US" sz="2200" dirty="0">
                <a:solidFill>
                  <a:srgbClr val="0000FF"/>
                </a:solidFill>
              </a:rPr>
              <a:t>		P(write) ;</a:t>
            </a:r>
          </a:p>
          <a:p>
            <a:pPr lvl="1">
              <a:lnSpc>
                <a:spcPct val="70000"/>
              </a:lnSpc>
              <a:buNone/>
            </a:pPr>
            <a:r>
              <a:rPr lang="en-US" altLang="en-US" sz="2200" dirty="0">
                <a:solidFill>
                  <a:srgbClr val="0000FF"/>
                </a:solidFill>
              </a:rPr>
              <a:t>	      V(</a:t>
            </a:r>
            <a:r>
              <a:rPr lang="en-US" altLang="en-US" sz="2200" dirty="0" err="1">
                <a:solidFill>
                  <a:srgbClr val="0000FF"/>
                </a:solidFill>
              </a:rPr>
              <a:t>read_mutex</a:t>
            </a:r>
            <a:r>
              <a:rPr lang="en-US" altLang="en-US" sz="2200" dirty="0">
                <a:solidFill>
                  <a:srgbClr val="0000FF"/>
                </a:solidFill>
              </a:rPr>
              <a:t>)</a:t>
            </a:r>
          </a:p>
          <a:p>
            <a:pPr lvl="1">
              <a:lnSpc>
                <a:spcPct val="70000"/>
              </a:lnSpc>
              <a:buNone/>
            </a:pPr>
            <a:r>
              <a:rPr lang="en-US" altLang="en-US" sz="2200" dirty="0">
                <a:solidFill>
                  <a:srgbClr val="0000FF"/>
                </a:solidFill>
              </a:rPr>
              <a:t>      V(read)</a:t>
            </a:r>
          </a:p>
          <a:p>
            <a:pPr lvl="1">
              <a:lnSpc>
                <a:spcPct val="70000"/>
              </a:lnSpc>
              <a:buNone/>
            </a:pPr>
            <a:r>
              <a:rPr lang="en-US" altLang="en-US" sz="2200" dirty="0">
                <a:solidFill>
                  <a:srgbClr val="0000FF"/>
                </a:solidFill>
              </a:rPr>
              <a:t>V(queue)          </a:t>
            </a:r>
          </a:p>
          <a:p>
            <a:pPr lvl="1">
              <a:lnSpc>
                <a:spcPct val="70000"/>
              </a:lnSpc>
              <a:buNone/>
            </a:pPr>
            <a:r>
              <a:rPr lang="en-US" altLang="en-US" sz="2200" dirty="0">
                <a:solidFill>
                  <a:srgbClr val="0000FF"/>
                </a:solidFill>
              </a:rPr>
              <a:t>reading is performed</a:t>
            </a:r>
          </a:p>
          <a:p>
            <a:pPr lvl="1">
              <a:lnSpc>
                <a:spcPct val="70000"/>
              </a:lnSpc>
              <a:buNone/>
            </a:pPr>
            <a:r>
              <a:rPr lang="en-US" altLang="en-US" sz="2200" dirty="0">
                <a:solidFill>
                  <a:srgbClr val="0000FF"/>
                </a:solidFill>
              </a:rPr>
              <a:t>P(</a:t>
            </a:r>
            <a:r>
              <a:rPr lang="en-US" altLang="en-US" sz="2200" dirty="0" err="1">
                <a:solidFill>
                  <a:srgbClr val="0000FF"/>
                </a:solidFill>
              </a:rPr>
              <a:t>read_mutex</a:t>
            </a:r>
            <a:r>
              <a:rPr lang="en-US" altLang="en-US" sz="2200" dirty="0">
                <a:solidFill>
                  <a:srgbClr val="0000FF"/>
                </a:solidFill>
              </a:rPr>
              <a:t>) ;</a:t>
            </a:r>
          </a:p>
          <a:p>
            <a:pPr lvl="2">
              <a:lnSpc>
                <a:spcPct val="70000"/>
              </a:lnSpc>
              <a:buNone/>
            </a:pPr>
            <a:r>
              <a:rPr lang="en-US" altLang="en-US" sz="2200" dirty="0" err="1">
                <a:solidFill>
                  <a:srgbClr val="0000FF"/>
                </a:solidFill>
              </a:rPr>
              <a:t>readcount</a:t>
            </a:r>
            <a:r>
              <a:rPr lang="en-US" altLang="en-US" sz="2200" dirty="0">
                <a:solidFill>
                  <a:srgbClr val="0000FF"/>
                </a:solidFill>
              </a:rPr>
              <a:t> - - ;</a:t>
            </a:r>
          </a:p>
          <a:p>
            <a:pPr lvl="2">
              <a:lnSpc>
                <a:spcPct val="70000"/>
              </a:lnSpc>
              <a:buNone/>
            </a:pPr>
            <a:r>
              <a:rPr lang="en-US" altLang="en-US" sz="2200" dirty="0">
                <a:solidFill>
                  <a:srgbClr val="0000FF"/>
                </a:solidFill>
              </a:rPr>
              <a:t>if (</a:t>
            </a:r>
            <a:r>
              <a:rPr lang="en-US" altLang="en-US" sz="2200" dirty="0" err="1">
                <a:solidFill>
                  <a:srgbClr val="0000FF"/>
                </a:solidFill>
              </a:rPr>
              <a:t>readcount</a:t>
            </a:r>
            <a:r>
              <a:rPr lang="en-US" altLang="en-US" sz="2200" dirty="0">
                <a:solidFill>
                  <a:srgbClr val="0000FF"/>
                </a:solidFill>
              </a:rPr>
              <a:t>  == 0)  </a:t>
            </a:r>
          </a:p>
          <a:p>
            <a:pPr lvl="2">
              <a:lnSpc>
                <a:spcPct val="70000"/>
              </a:lnSpc>
              <a:buNone/>
            </a:pPr>
            <a:r>
              <a:rPr lang="en-US" altLang="en-US" sz="2200" dirty="0">
                <a:solidFill>
                  <a:srgbClr val="0000FF"/>
                </a:solidFill>
              </a:rPr>
              <a:t>	V(write) ;</a:t>
            </a:r>
          </a:p>
          <a:p>
            <a:pPr lvl="1">
              <a:lnSpc>
                <a:spcPct val="70000"/>
              </a:lnSpc>
              <a:buNone/>
            </a:pPr>
            <a:r>
              <a:rPr lang="en-US" altLang="en-US" sz="2200" dirty="0">
                <a:solidFill>
                  <a:srgbClr val="0000FF"/>
                </a:solidFill>
              </a:rPr>
              <a:t>V(</a:t>
            </a:r>
            <a:r>
              <a:rPr lang="en-US" altLang="en-US" sz="2200" dirty="0" err="1">
                <a:solidFill>
                  <a:srgbClr val="0000FF"/>
                </a:solidFill>
              </a:rPr>
              <a:t>read_mutex</a:t>
            </a:r>
            <a:r>
              <a:rPr lang="en-US" altLang="en-US" sz="2200" dirty="0">
                <a:solidFill>
                  <a:srgbClr val="0000FF"/>
                </a:solidFill>
              </a:rPr>
              <a:t>) ;</a:t>
            </a:r>
          </a:p>
          <a:p>
            <a:pPr>
              <a:lnSpc>
                <a:spcPct val="70000"/>
              </a:lnSpc>
              <a:buNone/>
            </a:pPr>
            <a:r>
              <a:rPr lang="en-US" altLang="en-US" sz="2200" dirty="0">
                <a:solidFill>
                  <a:srgbClr val="0000FF"/>
                </a:solidFill>
              </a:rPr>
              <a:t>}</a:t>
            </a:r>
          </a:p>
          <a:p>
            <a:endParaRPr lang="en-US" dirty="0"/>
          </a:p>
        </p:txBody>
      </p:sp>
      <p:sp>
        <p:nvSpPr>
          <p:cNvPr id="4" name="Text Box 5">
            <a:extLst>
              <a:ext uri="{FF2B5EF4-FFF2-40B4-BE49-F238E27FC236}">
                <a16:creationId xmlns:a16="http://schemas.microsoft.com/office/drawing/2014/main" id="{EB8C204D-DF4E-416E-8093-5CBF125C7794}"/>
              </a:ext>
            </a:extLst>
          </p:cNvPr>
          <p:cNvSpPr txBox="1">
            <a:spLocks noChangeArrowheads="1"/>
          </p:cNvSpPr>
          <p:nvPr/>
        </p:nvSpPr>
        <p:spPr bwMode="auto">
          <a:xfrm>
            <a:off x="4800600" y="1905000"/>
            <a:ext cx="3657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C00000"/>
                </a:solidFill>
              </a:rPr>
              <a:t>Queue</a:t>
            </a:r>
            <a:r>
              <a:rPr lang="en-US" altLang="en-US" dirty="0"/>
              <a:t> semaphore, initialized to 1: </a:t>
            </a:r>
          </a:p>
          <a:p>
            <a:pPr eaLnBrk="1" hangingPunct="1"/>
            <a:r>
              <a:rPr lang="en-US" altLang="en-US" dirty="0"/>
              <a:t>Since we don’t want to allow more than one reader at a time in this section (otherwise the writer will be blocked by multiple readers when doing P(read). )</a:t>
            </a:r>
          </a:p>
        </p:txBody>
      </p:sp>
    </p:spTree>
    <p:extLst>
      <p:ext uri="{BB962C8B-B14F-4D97-AF65-F5344CB8AC3E}">
        <p14:creationId xmlns:p14="http://schemas.microsoft.com/office/powerpoint/2010/main" val="3769821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C4439A3-A3D6-4B63-8C01-68BCBB4EBBFF}"/>
              </a:ext>
            </a:extLst>
          </p:cNvPr>
          <p:cNvPicPr>
            <a:picLocks noChangeAspect="1"/>
          </p:cNvPicPr>
          <p:nvPr/>
        </p:nvPicPr>
        <p:blipFill rotWithShape="1">
          <a:blip r:embed="rId2">
            <a:extLst>
              <a:ext uri="{28A0092B-C50C-407E-A947-70E740481C1C}">
                <a14:useLocalDpi xmlns:a14="http://schemas.microsoft.com/office/drawing/2010/main" val="0"/>
              </a:ext>
            </a:extLst>
          </a:blip>
          <a:srcRect t="14444" b="8519"/>
          <a:stretch/>
        </p:blipFill>
        <p:spPr>
          <a:xfrm>
            <a:off x="0" y="1752600"/>
            <a:ext cx="9144000" cy="3962401"/>
          </a:xfrm>
          <a:prstGeom prst="rect">
            <a:avLst/>
          </a:prstGeom>
        </p:spPr>
      </p:pic>
    </p:spTree>
    <p:extLst>
      <p:ext uri="{BB962C8B-B14F-4D97-AF65-F5344CB8AC3E}">
        <p14:creationId xmlns:p14="http://schemas.microsoft.com/office/powerpoint/2010/main" val="314852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 y="2667000"/>
            <a:ext cx="9074968"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9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 y="2362200"/>
            <a:ext cx="912882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083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a:bodyPr>
          <a:lstStyle/>
          <a:p>
            <a:r>
              <a:rPr lang="en-US" spc="-18" dirty="0">
                <a:latin typeface="Arial" panose="020B0604020202020204" pitchFamily="34" charset="0"/>
                <a:cs typeface="Arial" panose="020B0604020202020204" pitchFamily="34" charset="0"/>
              </a:rPr>
              <a:t>Semaphore S is a compound data type with two fields</a:t>
            </a:r>
          </a:p>
          <a:p>
            <a:pPr lvl="1"/>
            <a:r>
              <a:rPr lang="en-US" spc="-18" dirty="0">
                <a:latin typeface="Arial" panose="020B0604020202020204" pitchFamily="34" charset="0"/>
                <a:cs typeface="Arial" panose="020B0604020202020204" pitchFamily="34" charset="0"/>
              </a:rPr>
              <a:t>Non-negative integer S.V</a:t>
            </a:r>
          </a:p>
          <a:p>
            <a:pPr lvl="1"/>
            <a:r>
              <a:rPr lang="en-US" spc="-18" dirty="0">
                <a:latin typeface="Arial" panose="020B0604020202020204" pitchFamily="34" charset="0"/>
                <a:cs typeface="Arial" panose="020B0604020202020204" pitchFamily="34" charset="0"/>
              </a:rPr>
              <a:t>Set of processes in a queue S.L</a:t>
            </a:r>
          </a:p>
          <a:p>
            <a:r>
              <a:rPr lang="en-US" spc="-18" dirty="0">
                <a:latin typeface="Arial" panose="020B0604020202020204" pitchFamily="34" charset="0"/>
                <a:cs typeface="Arial" panose="020B0604020202020204" pitchFamily="34" charset="0"/>
              </a:rPr>
              <a:t>A Semaphore whose integer component can take arbitrary non negative values is called a general semaphore</a:t>
            </a:r>
          </a:p>
          <a:p>
            <a:r>
              <a:rPr lang="en-US" spc="-18" dirty="0">
                <a:latin typeface="Arial" panose="020B0604020202020204" pitchFamily="34" charset="0"/>
                <a:cs typeface="Arial" panose="020B0604020202020204" pitchFamily="34" charset="0"/>
              </a:rPr>
              <a:t>There are two atomic operations defined on a semaphore – wait and signal</a:t>
            </a:r>
          </a:p>
          <a:p>
            <a:r>
              <a:rPr lang="en-US" spc="-18" dirty="0">
                <a:latin typeface="Arial" panose="020B0604020202020204" pitchFamily="34" charset="0"/>
                <a:cs typeface="Arial" panose="020B0604020202020204" pitchFamily="34" charset="0"/>
              </a:rPr>
              <a:t>Semaphore S must be initialized with a value of k ≥ 0 for S.V and with empty set </a:t>
            </a:r>
            <a:r>
              <a:rPr lang="en-US" sz="3200" i="1" spc="-18" dirty="0">
                <a:latin typeface="Arial" panose="020B0604020202020204" pitchFamily="34" charset="0"/>
                <a:cs typeface="Arial" panose="020B0604020202020204" pitchFamily="34" charset="0"/>
                <a:sym typeface="Symbol"/>
              </a:rPr>
              <a:t></a:t>
            </a:r>
            <a:r>
              <a:rPr lang="en-US" spc="-18" dirty="0">
                <a:latin typeface="Arial" panose="020B0604020202020204" pitchFamily="34" charset="0"/>
                <a:cs typeface="Arial" panose="020B0604020202020204" pitchFamily="34" charset="0"/>
                <a:sym typeface="Symbol"/>
              </a:rPr>
              <a:t> for S.L</a:t>
            </a:r>
            <a:endParaRPr lang="en-US" spc="-18"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012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2266</TotalTime>
  <Words>2786</Words>
  <Application>Microsoft Office PowerPoint</Application>
  <PresentationFormat>On-screen Show (4:3)</PresentationFormat>
  <Paragraphs>372</Paragraphs>
  <Slides>63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63</vt:i4>
      </vt:variant>
    </vt:vector>
  </HeadingPairs>
  <TitlesOfParts>
    <vt:vector size="72" baseType="lpstr">
      <vt:lpstr>Arial</vt:lpstr>
      <vt:lpstr>Calibri</vt:lpstr>
      <vt:lpstr>Century Gothic</vt:lpstr>
      <vt:lpstr>Courier New</vt:lpstr>
      <vt:lpstr>Gill Sans MT</vt:lpstr>
      <vt:lpstr>Symbol</vt:lpstr>
      <vt:lpstr>Times New Roman</vt:lpstr>
      <vt:lpstr>Clarity</vt:lpstr>
      <vt:lpstr>1_Clarity</vt:lpstr>
      <vt:lpstr>semaphores</vt:lpstr>
      <vt:lpstr>Semaphores</vt:lpstr>
      <vt:lpstr>Semaphores</vt:lpstr>
      <vt:lpstr>Process States</vt:lpstr>
      <vt:lpstr>Process States</vt:lpstr>
      <vt:lpstr>Process States</vt:lpstr>
      <vt:lpstr>Process States</vt:lpstr>
      <vt:lpstr>Process States</vt:lpstr>
      <vt:lpstr>Definition</vt:lpstr>
      <vt:lpstr>Initialization and Wait</vt:lpstr>
      <vt:lpstr>Wait</vt:lpstr>
      <vt:lpstr>Signal</vt:lpstr>
      <vt:lpstr>Signal</vt:lpstr>
      <vt:lpstr>Binary Semaphore</vt:lpstr>
      <vt:lpstr>Wait</vt:lpstr>
      <vt:lpstr>Signal</vt:lpstr>
      <vt:lpstr>Critical Section with two Processes</vt:lpstr>
      <vt:lpstr>Critical Section with two Processes</vt:lpstr>
      <vt:lpstr>Critical Section with two Processes</vt:lpstr>
      <vt:lpstr>Abbreviated Form</vt:lpstr>
      <vt:lpstr>State Diagram</vt:lpstr>
      <vt:lpstr>Correctness Specifications</vt:lpstr>
      <vt:lpstr>Critical Section with N processes</vt:lpstr>
      <vt:lpstr>Critical Section with N processes</vt:lpstr>
      <vt:lpstr>Scenario for Starvation</vt:lpstr>
      <vt:lpstr>Order of Execution</vt:lpstr>
      <vt:lpstr>Types of Semaphores</vt:lpstr>
      <vt:lpstr>Types of Semaphores</vt:lpstr>
      <vt:lpstr>Types of Semaphores</vt:lpstr>
      <vt:lpstr>Producer Consumer Problem</vt:lpstr>
      <vt:lpstr>Producer Consumer Problem</vt:lpstr>
      <vt:lpstr>Dining Philosophers Problem</vt:lpstr>
      <vt:lpstr>Dining Philosophers Problem</vt:lpstr>
      <vt:lpstr>Dining Philosophers Problem</vt:lpstr>
      <vt:lpstr>Dining Philosophers Problem</vt:lpstr>
      <vt:lpstr>Readers Writers Problem</vt:lpstr>
      <vt:lpstr>Producer Consumer Problem</vt:lpstr>
      <vt:lpstr>Infinite Buffer</vt:lpstr>
      <vt:lpstr>Infinite Buffer - Abbreviated</vt:lpstr>
      <vt:lpstr>Infinite Buffer – State Diagram</vt:lpstr>
      <vt:lpstr>Infinite Buffer - Correctness</vt:lpstr>
      <vt:lpstr>Bounded Buffer</vt:lpstr>
      <vt:lpstr>Bounded Buffer</vt:lpstr>
      <vt:lpstr>Split Semaphore</vt:lpstr>
      <vt:lpstr>Dining Philosophers Problem</vt:lpstr>
      <vt:lpstr>Dining Philosophers Problem</vt:lpstr>
      <vt:lpstr>Dining Philosophers Problem</vt:lpstr>
      <vt:lpstr>Dining Philosophers Problem</vt:lpstr>
      <vt:lpstr>Correctness Properties</vt:lpstr>
      <vt:lpstr>Dining Philosophers – First Attempt </vt:lpstr>
      <vt:lpstr>Dining Philosophers – First Attempt </vt:lpstr>
      <vt:lpstr>Dining Philosophers – Second Attempt </vt:lpstr>
      <vt:lpstr>Dining Philosophers – Third Attempt </vt:lpstr>
      <vt:lpstr>Possible Solutions</vt:lpstr>
      <vt:lpstr>Reader’s Writer’s Problem</vt:lpstr>
      <vt:lpstr>First Solution</vt:lpstr>
      <vt:lpstr>First Solution</vt:lpstr>
      <vt:lpstr>First Solution – Readers have Priority</vt:lpstr>
      <vt:lpstr>First Solution – Readers have Priority</vt:lpstr>
      <vt:lpstr>Second Solution – Writer Priority</vt:lpstr>
      <vt:lpstr>Second Solution – Writer Priority</vt:lpstr>
      <vt:lpstr>Second Solution – Writer Priority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S</dc:creator>
  <cp:lastModifiedBy>Murari Mandal</cp:lastModifiedBy>
  <cp:revision>66</cp:revision>
  <dcterms:created xsi:type="dcterms:W3CDTF">2014-10-27T02:28:15Z</dcterms:created>
  <dcterms:modified xsi:type="dcterms:W3CDTF">2017-08-23T09:18:31Z</dcterms:modified>
</cp:coreProperties>
</file>