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5526F-63B5-42D7-8128-DB970A53A440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4A538-AC0A-42E5-838D-BEDB91A4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69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The University of Adelaide, School of Computer Science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07E17712-4D6E-4864-BA20-C31CF2236FF8}" type="datetime3">
              <a:rPr lang="en-US" sz="1200">
                <a:latin typeface="Times New Roman" pitchFamily="18" charset="0"/>
              </a:rPr>
              <a:pPr/>
              <a:t>19 April 2012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14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Chapter 2 — Instructions: Language of the Computer</a:t>
            </a:r>
          </a:p>
        </p:txBody>
      </p:sp>
      <p:sp>
        <p:nvSpPr>
          <p:cNvPr id="214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4A0B58D1-FA0F-4C22-A766-A9BA8DEC0EEF}" type="slidenum">
              <a:rPr lang="en-US" sz="1200">
                <a:latin typeface="Times New Roman" pitchFamily="18" charset="0"/>
              </a:rPr>
              <a:pPr/>
              <a:t>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14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The University of Adelaide, School of Computer Science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53E18489-D8BC-437D-A317-61070A8B5516}" type="datetime3">
              <a:rPr lang="en-US" sz="1200">
                <a:latin typeface="Times New Roman" pitchFamily="18" charset="0"/>
              </a:rPr>
              <a:pPr/>
              <a:t>19 April 2012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232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Chapter 2 — Instructions: Language of the Computer</a:t>
            </a:r>
          </a:p>
        </p:txBody>
      </p:sp>
      <p:sp>
        <p:nvSpPr>
          <p:cNvPr id="2232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56F60BF5-DE80-47A3-B78B-3C1D29558246}" type="slidenum">
              <a:rPr lang="en-US" sz="1200">
                <a:latin typeface="Times New Roman" pitchFamily="18" charset="0"/>
              </a:rPr>
              <a:pPr/>
              <a:t>11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232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The University of Adelaide, School of Computer Science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741B59E8-A7F7-4284-A525-1E41B62531C7}" type="datetime3">
              <a:rPr lang="en-US" sz="1200">
                <a:latin typeface="Times New Roman" pitchFamily="18" charset="0"/>
              </a:rPr>
              <a:pPr/>
              <a:t>19 April 2012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24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Chapter 2 — Instructions: Language of the Computer</a:t>
            </a:r>
          </a:p>
        </p:txBody>
      </p:sp>
      <p:sp>
        <p:nvSpPr>
          <p:cNvPr id="224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11802369-A60C-4FAD-B59E-A53ECAEE6A25}" type="slidenum">
              <a:rPr lang="en-US" sz="1200">
                <a:latin typeface="Times New Roman" pitchFamily="18" charset="0"/>
              </a:rPr>
              <a:pPr/>
              <a:t>12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24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The University of Adelaide, School of Computer Science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F0C566C4-38AF-4E10-BD19-990407672799}" type="datetime3">
              <a:rPr lang="en-US" sz="1200">
                <a:latin typeface="Times New Roman" pitchFamily="18" charset="0"/>
              </a:rPr>
              <a:pPr/>
              <a:t>19 April 2012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252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Chapter 2 — Instructions: Language of the Computer</a:t>
            </a:r>
          </a:p>
        </p:txBody>
      </p:sp>
      <p:sp>
        <p:nvSpPr>
          <p:cNvPr id="2252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4B549440-47B7-435F-8B93-EF9BCD43B2BB}" type="slidenum">
              <a:rPr lang="en-US" sz="1200">
                <a:latin typeface="Times New Roman" pitchFamily="18" charset="0"/>
              </a:rPr>
              <a:pPr/>
              <a:t>13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252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The University of Adelaide, School of Computer Science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DA684CC8-1CEA-4AD2-89F9-73DEF3F0A00B}" type="datetime3">
              <a:rPr lang="en-US" sz="1200">
                <a:latin typeface="Times New Roman" pitchFamily="18" charset="0"/>
              </a:rPr>
              <a:pPr/>
              <a:t>19 April 2012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263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Chapter 2 — Instructions: Language of the Computer</a:t>
            </a:r>
          </a:p>
        </p:txBody>
      </p:sp>
      <p:sp>
        <p:nvSpPr>
          <p:cNvPr id="2263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46A8CEA8-1057-481B-A4D7-431722BF5B92}" type="slidenum">
              <a:rPr lang="en-US" sz="1200">
                <a:latin typeface="Times New Roman" pitchFamily="18" charset="0"/>
              </a:rPr>
              <a:pPr/>
              <a:t>14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263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The University of Adelaide, School of Computer Science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65443F93-2EB8-4FB4-AE21-F01A66627591}" type="datetime3">
              <a:rPr lang="en-US" sz="1200">
                <a:latin typeface="Times New Roman" pitchFamily="18" charset="0"/>
              </a:rPr>
              <a:pPr/>
              <a:t>19 April 2012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273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Chapter 2 — Instructions: Language of the Computer</a:t>
            </a:r>
          </a:p>
        </p:txBody>
      </p:sp>
      <p:sp>
        <p:nvSpPr>
          <p:cNvPr id="2273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2AF6D48B-0F4C-4872-A6E5-37B5F317BA44}" type="slidenum">
              <a:rPr lang="en-US" sz="1200">
                <a:latin typeface="Times New Roman" pitchFamily="18" charset="0"/>
              </a:rPr>
              <a:pPr/>
              <a:t>15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273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The University of Adelaide, School of Computer Science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0C0C8D99-6EB6-479C-9A17-C326B0ABB752}" type="datetime3">
              <a:rPr lang="en-US" sz="1200">
                <a:latin typeface="Times New Roman" pitchFamily="18" charset="0"/>
              </a:rPr>
              <a:pPr/>
              <a:t>19 April 2012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28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Chapter 2 — Instructions: Language of the Computer</a:t>
            </a:r>
          </a:p>
        </p:txBody>
      </p:sp>
      <p:sp>
        <p:nvSpPr>
          <p:cNvPr id="228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EBC5F248-E1D4-4D7B-BA57-9CF5D2E6E8C0}" type="slidenum">
              <a:rPr lang="en-US" sz="1200">
                <a:latin typeface="Times New Roman" pitchFamily="18" charset="0"/>
              </a:rPr>
              <a:pPr/>
              <a:t>16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28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The University of Adelaide, School of Computer Science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E5862C55-CB1F-4236-8BFE-F06CE0FF3D9A}" type="datetime3">
              <a:rPr lang="en-US" sz="1200">
                <a:latin typeface="Times New Roman" pitchFamily="18" charset="0"/>
              </a:rPr>
              <a:pPr/>
              <a:t>19 April 2012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293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Chapter 2 — Instructions: Language of the Computer</a:t>
            </a:r>
          </a:p>
        </p:txBody>
      </p:sp>
      <p:sp>
        <p:nvSpPr>
          <p:cNvPr id="2293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40B1FB95-9D49-4D2B-82F6-0742439B025C}" type="slidenum">
              <a:rPr lang="en-US" sz="1200">
                <a:latin typeface="Times New Roman" pitchFamily="18" charset="0"/>
              </a:rPr>
              <a:pPr/>
              <a:t>17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293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The University of Adelaide, School of Computer Science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59EA5190-EE40-4D4E-9B9C-28DD9ABBBDF5}" type="datetime3">
              <a:rPr lang="en-US" sz="1200">
                <a:latin typeface="Times New Roman" pitchFamily="18" charset="0"/>
              </a:rPr>
              <a:pPr/>
              <a:t>19 April 2012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304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Chapter 2 — Instructions: Language of the Computer</a:t>
            </a:r>
          </a:p>
        </p:txBody>
      </p:sp>
      <p:sp>
        <p:nvSpPr>
          <p:cNvPr id="2304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39182EFA-505E-4F83-BBB4-215A21CBDC65}" type="slidenum">
              <a:rPr lang="en-US" sz="1200">
                <a:latin typeface="Times New Roman" pitchFamily="18" charset="0"/>
              </a:rPr>
              <a:pPr/>
              <a:t>18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304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The University of Adelaide, School of Computer Science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3B3AFE75-B86D-4E2D-9CCD-CC875BBCBD7E}" type="datetime3">
              <a:rPr lang="en-US" sz="1200">
                <a:latin typeface="Times New Roman" pitchFamily="18" charset="0"/>
              </a:rPr>
              <a:pPr/>
              <a:t>19 April 2012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314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Chapter 2 — Instructions: Language of the Computer</a:t>
            </a:r>
          </a:p>
        </p:txBody>
      </p:sp>
      <p:sp>
        <p:nvSpPr>
          <p:cNvPr id="2314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191C3D77-064F-4CEF-93ED-1A27F479ED5F}" type="slidenum">
              <a:rPr lang="en-US" sz="1200">
                <a:latin typeface="Times New Roman" pitchFamily="18" charset="0"/>
              </a:rPr>
              <a:pPr/>
              <a:t>19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314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The University of Adelaide, School of Computer Science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5058CC6B-655A-40C8-A714-8403B6D89075}" type="datetime3">
              <a:rPr lang="en-US" sz="1200">
                <a:latin typeface="Times New Roman" pitchFamily="18" charset="0"/>
              </a:rPr>
              <a:pPr/>
              <a:t>19 April 2012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324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Chapter 2 — Instructions: Language of the Computer</a:t>
            </a:r>
          </a:p>
        </p:txBody>
      </p:sp>
      <p:sp>
        <p:nvSpPr>
          <p:cNvPr id="2324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CBF30130-4C40-4E02-AAE4-AC5C459D794C}" type="slidenum">
              <a:rPr lang="en-US" sz="1200">
                <a:latin typeface="Times New Roman" pitchFamily="18" charset="0"/>
              </a:rPr>
              <a:pPr/>
              <a:t>20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324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The University of Adelaide, School of Computer Science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1DDAA166-56EB-4631-935E-87279837B84C}" type="datetime3">
              <a:rPr lang="en-US" sz="1200">
                <a:latin typeface="Times New Roman" pitchFamily="18" charset="0"/>
              </a:rPr>
              <a:pPr/>
              <a:t>19 April 2012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150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Chapter 2 — Instructions: Language of the Computer</a:t>
            </a:r>
          </a:p>
        </p:txBody>
      </p:sp>
      <p:sp>
        <p:nvSpPr>
          <p:cNvPr id="2150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137268F8-AA1B-473A-BD63-67A4017A711D}" type="slidenum">
              <a:rPr lang="en-US" sz="1200">
                <a:latin typeface="Times New Roman" pitchFamily="18" charset="0"/>
              </a:rPr>
              <a:pPr/>
              <a:t>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150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The University of Adelaide, School of Computer Science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301679B5-4B75-4AFF-B8AC-AABF5A62049C}" type="datetime3">
              <a:rPr lang="en-US" sz="1200">
                <a:latin typeface="Times New Roman" pitchFamily="18" charset="0"/>
              </a:rPr>
              <a:pPr/>
              <a:t>19 April 2012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334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Chapter 2 — Instructions: Language of the Computer</a:t>
            </a:r>
          </a:p>
        </p:txBody>
      </p:sp>
      <p:sp>
        <p:nvSpPr>
          <p:cNvPr id="2334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AC358E4F-90A7-424F-A7E6-870E86DE0CCE}" type="slidenum">
              <a:rPr lang="en-US" sz="1200">
                <a:latin typeface="Times New Roman" pitchFamily="18" charset="0"/>
              </a:rPr>
              <a:pPr/>
              <a:t>21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334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The University of Adelaide, School of Computer Science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AF2BD7F6-4616-4EC7-87F0-48347B52B4B9}" type="datetime3">
              <a:rPr lang="en-US" sz="1200">
                <a:latin typeface="Times New Roman" pitchFamily="18" charset="0"/>
              </a:rPr>
              <a:pPr/>
              <a:t>19 April 2012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345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Chapter 2 — Instructions: Language of the Computer</a:t>
            </a:r>
          </a:p>
        </p:txBody>
      </p:sp>
      <p:sp>
        <p:nvSpPr>
          <p:cNvPr id="2345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AF9AC865-F3AF-4827-A444-7ED048EDC754}" type="slidenum">
              <a:rPr lang="en-US" sz="1200">
                <a:latin typeface="Times New Roman" pitchFamily="18" charset="0"/>
              </a:rPr>
              <a:pPr/>
              <a:t>22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345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5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The University of Adelaide, School of Computer Science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4F66A29C-24FB-4CA5-90C2-C903BA4189A5}" type="datetime3">
              <a:rPr lang="en-US" sz="1200">
                <a:latin typeface="Times New Roman" pitchFamily="18" charset="0"/>
              </a:rPr>
              <a:pPr/>
              <a:t>19 April 2012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355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Chapter 2 — Instructions: Language of the Computer</a:t>
            </a:r>
          </a:p>
        </p:txBody>
      </p:sp>
      <p:sp>
        <p:nvSpPr>
          <p:cNvPr id="2355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FFB16A3D-C7DC-4542-AF26-4BB54DB05D16}" type="slidenum">
              <a:rPr lang="en-US" sz="1200">
                <a:latin typeface="Times New Roman" pitchFamily="18" charset="0"/>
              </a:rPr>
              <a:pPr/>
              <a:t>23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355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The University of Adelaide, School of Computer Science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08A46BE7-606F-481D-8391-ADB91E86798E}" type="datetime3">
              <a:rPr lang="en-US" sz="1200">
                <a:latin typeface="Times New Roman" pitchFamily="18" charset="0"/>
              </a:rPr>
              <a:pPr/>
              <a:t>19 April 2012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365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Chapter 2 — Instructions: Language of the Computer</a:t>
            </a:r>
          </a:p>
        </p:txBody>
      </p:sp>
      <p:sp>
        <p:nvSpPr>
          <p:cNvPr id="2365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87632CF4-5825-4645-B554-BA74F5F6F17D}" type="slidenum">
              <a:rPr lang="en-US" sz="1200">
                <a:latin typeface="Times New Roman" pitchFamily="18" charset="0"/>
              </a:rPr>
              <a:pPr/>
              <a:t>24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365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The University of Adelaide, School of Computer Science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661384EE-FFBD-4C04-B886-AC27D22734BB}" type="datetime3">
              <a:rPr lang="en-US" sz="1200">
                <a:latin typeface="Times New Roman" pitchFamily="18" charset="0"/>
              </a:rPr>
              <a:pPr/>
              <a:t>19 April 2012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375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Chapter 2 — Instructions: Language of the Computer</a:t>
            </a:r>
          </a:p>
        </p:txBody>
      </p:sp>
      <p:sp>
        <p:nvSpPr>
          <p:cNvPr id="2375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1508F195-DB66-49BE-8049-31AC4684BCB5}" type="slidenum">
              <a:rPr lang="en-US" sz="1200">
                <a:latin typeface="Times New Roman" pitchFamily="18" charset="0"/>
              </a:rPr>
              <a:pPr/>
              <a:t>25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375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The University of Adelaide, School of Computer Science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E242118C-3863-4291-8A34-DF620FED3CF3}" type="datetime3">
              <a:rPr lang="en-US" sz="1200">
                <a:latin typeface="Times New Roman" pitchFamily="18" charset="0"/>
              </a:rPr>
              <a:pPr/>
              <a:t>19 April 2012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385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Chapter 2 — Instructions: Language of the Computer</a:t>
            </a:r>
          </a:p>
        </p:txBody>
      </p:sp>
      <p:sp>
        <p:nvSpPr>
          <p:cNvPr id="2385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7ED8A15D-889D-4924-B62F-CA69EEFAB673}" type="slidenum">
              <a:rPr lang="en-US" sz="1200">
                <a:latin typeface="Times New Roman" pitchFamily="18" charset="0"/>
              </a:rPr>
              <a:pPr/>
              <a:t>26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385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The University of Adelaide, School of Computer Science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C446D0CD-C87D-423D-8768-DDA3B1810EB5}" type="datetime3">
              <a:rPr lang="en-US" sz="1200">
                <a:latin typeface="Times New Roman" pitchFamily="18" charset="0"/>
              </a:rPr>
              <a:pPr/>
              <a:t>19 April 2012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396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Chapter 2 — Instructions: Language of the Computer</a:t>
            </a:r>
          </a:p>
        </p:txBody>
      </p:sp>
      <p:sp>
        <p:nvSpPr>
          <p:cNvPr id="2396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758977A3-825A-495F-8963-65F1B621B347}" type="slidenum">
              <a:rPr lang="en-US" sz="1200">
                <a:latin typeface="Times New Roman" pitchFamily="18" charset="0"/>
              </a:rPr>
              <a:pPr/>
              <a:t>27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396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The University of Adelaide, School of Computer Science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BC6D4BDC-1030-4AB5-9E57-53CBAD61659F}" type="datetime3">
              <a:rPr lang="en-US" sz="1200">
                <a:latin typeface="Times New Roman" pitchFamily="18" charset="0"/>
              </a:rPr>
              <a:pPr/>
              <a:t>19 April 2012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40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Chapter 2 — Instructions: Language of the Computer</a:t>
            </a:r>
          </a:p>
        </p:txBody>
      </p:sp>
      <p:sp>
        <p:nvSpPr>
          <p:cNvPr id="240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7AF65119-89EB-4E3A-92C7-3B175FEB5AF3}" type="slidenum">
              <a:rPr lang="en-US" sz="1200">
                <a:latin typeface="Times New Roman" pitchFamily="18" charset="0"/>
              </a:rPr>
              <a:pPr/>
              <a:t>28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40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The University of Adelaide, School of Computer Science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8F302E41-184F-45D4-AC66-1480D6C0D691}" type="datetime3">
              <a:rPr lang="en-US" sz="1200">
                <a:latin typeface="Times New Roman" pitchFamily="18" charset="0"/>
              </a:rPr>
              <a:pPr/>
              <a:t>19 April 2012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41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Chapter 2 — Instructions: Language of the Computer</a:t>
            </a:r>
          </a:p>
        </p:txBody>
      </p:sp>
      <p:sp>
        <p:nvSpPr>
          <p:cNvPr id="241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B3E307D0-4409-4E60-BA87-CDCE0CD9DAF6}" type="slidenum">
              <a:rPr lang="en-US" sz="1200">
                <a:latin typeface="Times New Roman" pitchFamily="18" charset="0"/>
              </a:rPr>
              <a:pPr/>
              <a:t>29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41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The University of Adelaide, School of Computer Science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2951F133-9B25-41F8-8E6A-554729867171}" type="datetime3">
              <a:rPr lang="en-US" sz="1200">
                <a:latin typeface="Times New Roman" pitchFamily="18" charset="0"/>
              </a:rPr>
              <a:pPr/>
              <a:t>19 April 2012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16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Chapter 2 — Instructions: Language of the Computer</a:t>
            </a:r>
          </a:p>
        </p:txBody>
      </p:sp>
      <p:sp>
        <p:nvSpPr>
          <p:cNvPr id="216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721F5C13-D193-4DB4-A09B-6ADC14728F29}" type="slidenum">
              <a:rPr lang="en-US" sz="1200">
                <a:latin typeface="Times New Roman" pitchFamily="18" charset="0"/>
              </a:rPr>
              <a:pPr/>
              <a:t>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160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The University of Adelaide, School of Computer Science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E8B59027-D5F7-4059-A1BF-27A70F3BB66B}" type="datetime3">
              <a:rPr lang="en-US" sz="1200">
                <a:latin typeface="Times New Roman" pitchFamily="18" charset="0"/>
              </a:rPr>
              <a:pPr/>
              <a:t>19 April 2012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17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Chapter 2 — Instructions: Language of the Computer</a:t>
            </a:r>
          </a:p>
        </p:txBody>
      </p:sp>
      <p:sp>
        <p:nvSpPr>
          <p:cNvPr id="217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D0F92011-4582-4F65-BE6F-DC24104ED8D9}" type="slidenum">
              <a:rPr lang="en-US" sz="1200">
                <a:latin typeface="Times New Roman" pitchFamily="18" charset="0"/>
              </a:rPr>
              <a:pPr/>
              <a:t>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17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The University of Adelaide, School of Computer Science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533163AB-F8C2-4997-8A8C-5FE73973E17F}" type="datetime3">
              <a:rPr lang="en-US" sz="1200">
                <a:latin typeface="Times New Roman" pitchFamily="18" charset="0"/>
              </a:rPr>
              <a:pPr/>
              <a:t>19 April 2012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181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Chapter 2 — Instructions: Language of the Computer</a:t>
            </a:r>
          </a:p>
        </p:txBody>
      </p:sp>
      <p:sp>
        <p:nvSpPr>
          <p:cNvPr id="2181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9CDB4893-9BB7-4466-8AD0-89660CED855D}" type="slidenum">
              <a:rPr lang="en-US" sz="1200">
                <a:latin typeface="Times New Roman" pitchFamily="18" charset="0"/>
              </a:rPr>
              <a:pPr/>
              <a:t>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181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The University of Adelaide, School of Computer Science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E01C5EF7-EA85-4FEE-888E-FC33A184A2DA}" type="datetime3">
              <a:rPr lang="en-US" sz="1200">
                <a:latin typeface="Times New Roman" pitchFamily="18" charset="0"/>
              </a:rPr>
              <a:pPr/>
              <a:t>19 April 2012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191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Chapter 2 — Instructions: Language of the Computer</a:t>
            </a:r>
          </a:p>
        </p:txBody>
      </p:sp>
      <p:sp>
        <p:nvSpPr>
          <p:cNvPr id="2191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3C0D0D95-C729-413B-8D19-951E9781ECED}" type="slidenum">
              <a:rPr lang="en-US" sz="1200">
                <a:latin typeface="Times New Roman" pitchFamily="18" charset="0"/>
              </a:rPr>
              <a:pPr/>
              <a:t>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191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The University of Adelaide, School of Computer Science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7FBBD223-FBCF-4CF9-B3C7-9A2A3412C02A}" type="datetime3">
              <a:rPr lang="en-US" sz="1200">
                <a:latin typeface="Times New Roman" pitchFamily="18" charset="0"/>
              </a:rPr>
              <a:pPr/>
              <a:t>19 April 2012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20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Chapter 2 — Instructions: Language of the Computer</a:t>
            </a:r>
          </a:p>
        </p:txBody>
      </p:sp>
      <p:sp>
        <p:nvSpPr>
          <p:cNvPr id="220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77259B41-22A6-4325-A9D0-46B9B6DFB8AA}" type="slidenum">
              <a:rPr lang="en-US" sz="1200">
                <a:latin typeface="Times New Roman" pitchFamily="18" charset="0"/>
              </a:rPr>
              <a:pPr/>
              <a:t>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20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The University of Adelaide, School of Computer Science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C18BAC89-4DD9-468E-88CA-61D80E54A997}" type="datetime3">
              <a:rPr lang="en-US" sz="1200">
                <a:latin typeface="Times New Roman" pitchFamily="18" charset="0"/>
              </a:rPr>
              <a:pPr/>
              <a:t>19 April 2012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21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Chapter 2 — Instructions: Language of the Computer</a:t>
            </a:r>
          </a:p>
        </p:txBody>
      </p:sp>
      <p:sp>
        <p:nvSpPr>
          <p:cNvPr id="221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31F68555-372D-4114-805C-0466F08B9D27}" type="slidenum">
              <a:rPr lang="en-US" sz="1200">
                <a:latin typeface="Times New Roman" pitchFamily="18" charset="0"/>
              </a:rPr>
              <a:pPr/>
              <a:t>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21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The University of Adelaide, School of Computer Science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A6AAC1B0-5430-4298-9DB1-C7CD06552084}" type="datetime3">
              <a:rPr lang="en-US" sz="1200">
                <a:latin typeface="Times New Roman" pitchFamily="18" charset="0"/>
              </a:rPr>
              <a:pPr/>
              <a:t>19 April 2012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222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Chapter 2 — Instructions: Language of the Computer</a:t>
            </a:r>
          </a:p>
        </p:txBody>
      </p:sp>
      <p:sp>
        <p:nvSpPr>
          <p:cNvPr id="2222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070987A1-7C23-4498-BEEE-DF8D8AF0B80A}" type="slidenum">
              <a:rPr lang="en-US" sz="1200">
                <a:latin typeface="Times New Roman" pitchFamily="18" charset="0"/>
              </a:rPr>
              <a:pPr/>
              <a:t>10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222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AF6B-A407-4D76-9CBA-7F69D139BD9F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4758-79CB-445F-8F20-6DF6C21C2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AF6B-A407-4D76-9CBA-7F69D139BD9F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4758-79CB-445F-8F20-6DF6C21C2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5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AF6B-A407-4D76-9CBA-7F69D139BD9F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4758-79CB-445F-8F20-6DF6C21C2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8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AF6B-A407-4D76-9CBA-7F69D139BD9F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4758-79CB-445F-8F20-6DF6C21C2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7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AF6B-A407-4D76-9CBA-7F69D139BD9F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4758-79CB-445F-8F20-6DF6C21C2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4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AF6B-A407-4D76-9CBA-7F69D139BD9F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4758-79CB-445F-8F20-6DF6C21C2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5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AF6B-A407-4D76-9CBA-7F69D139BD9F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4758-79CB-445F-8F20-6DF6C21C2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9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AF6B-A407-4D76-9CBA-7F69D139BD9F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4758-79CB-445F-8F20-6DF6C21C2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1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AF6B-A407-4D76-9CBA-7F69D139BD9F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4758-79CB-445F-8F20-6DF6C21C2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8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AF6B-A407-4D76-9CBA-7F69D139BD9F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4758-79CB-445F-8F20-6DF6C21C2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5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AF6B-A407-4D76-9CBA-7F69D139BD9F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4758-79CB-445F-8F20-6DF6C21C2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3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AAF6B-A407-4D76-9CBA-7F69D139BD9F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F4758-79CB-445F-8F20-6DF6C21C2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7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60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"/>
            <a:ext cx="8281987" cy="769938"/>
          </a:xfrm>
        </p:spPr>
        <p:txBody>
          <a:bodyPr/>
          <a:lstStyle/>
          <a:p>
            <a:pPr eaLnBrk="1" hangingPunct="1"/>
            <a:r>
              <a:rPr lang="en-US" sz="4400" smtClean="0"/>
              <a:t>Ethernet</a:t>
            </a:r>
            <a:endParaRPr lang="en-AU" sz="4400" smtClean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New Technologies in Ethernet</a:t>
            </a:r>
          </a:p>
          <a:p>
            <a:pPr lvl="1" eaLnBrk="1" hangingPunct="1"/>
            <a:r>
              <a:rPr lang="en-US" sz="2400" smtClean="0"/>
              <a:t>Another cable technology is 10BaseT</a:t>
            </a:r>
          </a:p>
          <a:p>
            <a:pPr lvl="2" eaLnBrk="1" hangingPunct="1"/>
            <a:r>
              <a:rPr lang="en-US" sz="2000" smtClean="0"/>
              <a:t>T stands for twisted pair</a:t>
            </a:r>
          </a:p>
          <a:p>
            <a:pPr lvl="2" eaLnBrk="1" hangingPunct="1"/>
            <a:r>
              <a:rPr lang="en-US" sz="2000" smtClean="0"/>
              <a:t>Limited to 100 m in length</a:t>
            </a:r>
          </a:p>
          <a:p>
            <a:pPr lvl="1" eaLnBrk="1" hangingPunct="1"/>
            <a:r>
              <a:rPr lang="en-US" sz="2400" smtClean="0"/>
              <a:t>With 10BaseT, the common configuration is to have several point to point segments coming out of a multiway repeater, called </a:t>
            </a:r>
            <a:r>
              <a:rPr lang="en-US" sz="2400" i="1" smtClean="0"/>
              <a:t>Hub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/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224712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5" descr="f02-24-9780123850591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203450"/>
            <a:ext cx="4895850" cy="245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"/>
            <a:ext cx="8281987" cy="769938"/>
          </a:xfrm>
        </p:spPr>
        <p:txBody>
          <a:bodyPr/>
          <a:lstStyle/>
          <a:p>
            <a:pPr eaLnBrk="1" hangingPunct="1"/>
            <a:r>
              <a:rPr lang="en-US" sz="4400" smtClean="0"/>
              <a:t>Ethernet</a:t>
            </a:r>
            <a:endParaRPr lang="en-AU" sz="4400" smtClean="0"/>
          </a:p>
        </p:txBody>
      </p:sp>
      <p:sp>
        <p:nvSpPr>
          <p:cNvPr id="91140" name="Text Box 8"/>
          <p:cNvSpPr txBox="1">
            <a:spLocks noChangeArrowheads="1"/>
          </p:cNvSpPr>
          <p:nvPr/>
        </p:nvSpPr>
        <p:spPr bwMode="auto">
          <a:xfrm>
            <a:off x="3779838" y="4941888"/>
            <a:ext cx="169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000066"/>
                </a:solidFill>
                <a:latin typeface="Arial" charset="0"/>
              </a:rPr>
              <a:t>Ethernet Hub</a:t>
            </a:r>
            <a:endParaRPr lang="en-GB" sz="2000">
              <a:solidFill>
                <a:srgbClr val="000066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02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"/>
            <a:ext cx="8281987" cy="769938"/>
          </a:xfrm>
        </p:spPr>
        <p:txBody>
          <a:bodyPr/>
          <a:lstStyle/>
          <a:p>
            <a:pPr eaLnBrk="1" hangingPunct="1"/>
            <a:r>
              <a:rPr lang="en-US" sz="4400" smtClean="0"/>
              <a:t>Access Protocol for Ethernet</a:t>
            </a:r>
            <a:endParaRPr lang="en-AU" sz="4400" smtClean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 smtClean="0"/>
              <a:t>The algorithm is commonly called Ethernet’s Media Access Control (MAC).</a:t>
            </a:r>
          </a:p>
          <a:p>
            <a:pPr lvl="1" eaLnBrk="1" hangingPunct="1"/>
            <a:r>
              <a:rPr lang="en-US" sz="2000" smtClean="0"/>
              <a:t>It is implemented in Hardware on the network adaptor.</a:t>
            </a:r>
          </a:p>
          <a:p>
            <a:pPr eaLnBrk="1" hangingPunct="1"/>
            <a:r>
              <a:rPr lang="en-US" sz="2400" smtClean="0"/>
              <a:t>Frame format</a:t>
            </a:r>
          </a:p>
          <a:p>
            <a:pPr lvl="1" eaLnBrk="1" hangingPunct="1"/>
            <a:r>
              <a:rPr lang="en-US" sz="2000" smtClean="0"/>
              <a:t>Preamble (64bit): allows the receiver to synchronize with the signal (sequence of alternating 0s and 1s).</a:t>
            </a:r>
          </a:p>
          <a:p>
            <a:pPr lvl="1" eaLnBrk="1" hangingPunct="1"/>
            <a:r>
              <a:rPr lang="en-US" sz="2000" smtClean="0"/>
              <a:t>Host and Destination Address (48bit each).</a:t>
            </a:r>
          </a:p>
          <a:p>
            <a:pPr lvl="1" eaLnBrk="1" hangingPunct="1"/>
            <a:r>
              <a:rPr lang="en-US" sz="2000" smtClean="0"/>
              <a:t>Packet type (16bit): acts as demux key to identify the higher level protocol.</a:t>
            </a:r>
          </a:p>
          <a:p>
            <a:pPr lvl="1" eaLnBrk="1" hangingPunct="1"/>
            <a:r>
              <a:rPr lang="en-US" sz="2000" smtClean="0"/>
              <a:t>Data (up to 1500 bytes)</a:t>
            </a:r>
          </a:p>
          <a:p>
            <a:pPr lvl="2" eaLnBrk="1" hangingPunct="1"/>
            <a:r>
              <a:rPr lang="en-US" sz="1800" smtClean="0"/>
              <a:t>Minimally a frame must contain at least 46 bytes of data.</a:t>
            </a:r>
          </a:p>
          <a:p>
            <a:pPr lvl="2" eaLnBrk="1" hangingPunct="1"/>
            <a:r>
              <a:rPr lang="en-US" sz="1800" smtClean="0"/>
              <a:t>Frame must be long enough to detect collision.</a:t>
            </a:r>
          </a:p>
          <a:p>
            <a:pPr lvl="1" eaLnBrk="1" hangingPunct="1"/>
            <a:r>
              <a:rPr lang="en-US" sz="2000" smtClean="0"/>
              <a:t>CRC (32bit)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/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20595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5" descr="f02-25-9780123850591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036888"/>
            <a:ext cx="5473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"/>
            <a:ext cx="8281987" cy="769938"/>
          </a:xfrm>
        </p:spPr>
        <p:txBody>
          <a:bodyPr/>
          <a:lstStyle/>
          <a:p>
            <a:pPr eaLnBrk="1" hangingPunct="1"/>
            <a:r>
              <a:rPr lang="en-US" sz="4400" smtClean="0"/>
              <a:t>Ethernet Frame</a:t>
            </a:r>
            <a:endParaRPr lang="en-AU" sz="4400" smtClean="0"/>
          </a:p>
        </p:txBody>
      </p:sp>
      <p:sp>
        <p:nvSpPr>
          <p:cNvPr id="93188" name="Text Box 8"/>
          <p:cNvSpPr txBox="1">
            <a:spLocks noChangeArrowheads="1"/>
          </p:cNvSpPr>
          <p:nvPr/>
        </p:nvSpPr>
        <p:spPr bwMode="auto">
          <a:xfrm>
            <a:off x="2916238" y="4508500"/>
            <a:ext cx="284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000066"/>
                </a:solidFill>
                <a:latin typeface="Arial" charset="0"/>
              </a:rPr>
              <a:t>Ethernet Frame Format</a:t>
            </a:r>
            <a:endParaRPr lang="en-GB" sz="2000">
              <a:solidFill>
                <a:srgbClr val="000066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4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42988" y="6381750"/>
            <a:ext cx="7272337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AU"/>
              <a:t>Copyright © 2010, Elsevier Inc. All rights Reserved</a:t>
            </a: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"/>
            <a:ext cx="8281987" cy="769938"/>
          </a:xfrm>
        </p:spPr>
        <p:txBody>
          <a:bodyPr/>
          <a:lstStyle/>
          <a:p>
            <a:pPr eaLnBrk="1" hangingPunct="1"/>
            <a:r>
              <a:rPr lang="en-US" sz="4400" smtClean="0"/>
              <a:t>Ethernet Addresses</a:t>
            </a:r>
            <a:endParaRPr lang="en-AU" sz="4400" smtClean="0"/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 smtClean="0"/>
              <a:t>Each host on an Ethernet (in fact, every Ethernet host in the world) has a unique Ethernet Address.</a:t>
            </a:r>
          </a:p>
          <a:p>
            <a:pPr eaLnBrk="1" hangingPunct="1"/>
            <a:r>
              <a:rPr lang="en-US" sz="2400" smtClean="0"/>
              <a:t>The address belongs to the adaptor, not the host.</a:t>
            </a:r>
          </a:p>
          <a:p>
            <a:pPr lvl="1" eaLnBrk="1" hangingPunct="1"/>
            <a:r>
              <a:rPr lang="en-US" sz="2000" smtClean="0"/>
              <a:t>It is usually burnt into ROM.</a:t>
            </a:r>
          </a:p>
          <a:p>
            <a:pPr eaLnBrk="1" hangingPunct="1"/>
            <a:r>
              <a:rPr lang="en-US" sz="2400" smtClean="0"/>
              <a:t>Ethernet addresses are typically printed in a human readable format</a:t>
            </a:r>
          </a:p>
          <a:p>
            <a:pPr lvl="1" eaLnBrk="1" hangingPunct="1"/>
            <a:r>
              <a:rPr lang="en-US" sz="2000" smtClean="0"/>
              <a:t>As a sequence of six numbers separated by colons.</a:t>
            </a:r>
          </a:p>
          <a:p>
            <a:pPr lvl="1" eaLnBrk="1" hangingPunct="1"/>
            <a:r>
              <a:rPr lang="en-US" sz="2000" smtClean="0"/>
              <a:t>Each number corresponds to 1 byte of the 6 byte address and is given by a pair of hexadecimal digits, one for each of the 4-bit nibbles in the byte</a:t>
            </a:r>
          </a:p>
          <a:p>
            <a:pPr lvl="1" eaLnBrk="1" hangingPunct="1"/>
            <a:r>
              <a:rPr lang="en-US" sz="2000" smtClean="0"/>
              <a:t>Leading 0s are dropped.</a:t>
            </a:r>
          </a:p>
          <a:p>
            <a:pPr lvl="1" eaLnBrk="1" hangingPunct="1"/>
            <a:r>
              <a:rPr lang="en-US" sz="2000" smtClean="0"/>
              <a:t>For example, 8:0:2b:e4:b1:2 is</a:t>
            </a:r>
          </a:p>
          <a:p>
            <a:pPr lvl="2" eaLnBrk="1" hangingPunct="1"/>
            <a:r>
              <a:rPr lang="en-US" sz="1800" smtClean="0"/>
              <a:t>00001000 00000000 00101011 11100100 10110001 00000010</a:t>
            </a:r>
          </a:p>
          <a:p>
            <a:pPr lvl="1" eaLnBrk="1" hangingPunct="1"/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/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98825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"/>
            <a:ext cx="8281987" cy="769938"/>
          </a:xfrm>
        </p:spPr>
        <p:txBody>
          <a:bodyPr/>
          <a:lstStyle/>
          <a:p>
            <a:pPr eaLnBrk="1" hangingPunct="1"/>
            <a:r>
              <a:rPr lang="en-US" sz="4400" smtClean="0"/>
              <a:t>Ethernet Addresses</a:t>
            </a:r>
            <a:endParaRPr lang="en-AU" sz="4400" smtClean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To ensure that every adaptor gets a unique address, each manufacturer of Ethernet devices is allocated a different prefix that must be prepended to the address on every adaptor they build</a:t>
            </a:r>
          </a:p>
          <a:p>
            <a:pPr lvl="2" eaLnBrk="1" hangingPunct="1"/>
            <a:r>
              <a:rPr lang="en-US" sz="2000" smtClean="0"/>
              <a:t>AMD has been assigned the 24bit prefix 8:0:20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/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302275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"/>
            <a:ext cx="8281987" cy="769938"/>
          </a:xfrm>
        </p:spPr>
        <p:txBody>
          <a:bodyPr/>
          <a:lstStyle/>
          <a:p>
            <a:pPr eaLnBrk="1" hangingPunct="1"/>
            <a:r>
              <a:rPr lang="en-US" sz="4400" smtClean="0"/>
              <a:t>Ethernet Addresses</a:t>
            </a:r>
            <a:endParaRPr lang="en-AU" sz="4400" smtClean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Each frame transmitted on an Ethernet is received by every adaptor connected to that Ethernet.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Each adaptor recognizes those frames addressed to its address and passes only those frames on to the host.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In addition, to </a:t>
            </a:r>
            <a:r>
              <a:rPr lang="en-US" sz="2400" i="1" smtClean="0"/>
              <a:t>unicast</a:t>
            </a:r>
            <a:r>
              <a:rPr lang="en-US" sz="2400" smtClean="0"/>
              <a:t> address, an Ethernet address consisting of all 1s is treated as a </a:t>
            </a:r>
            <a:r>
              <a:rPr lang="en-US" sz="2400" i="1" smtClean="0"/>
              <a:t>broadcast</a:t>
            </a:r>
            <a:r>
              <a:rPr lang="en-US" sz="2400" smtClean="0"/>
              <a:t> address.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All adaptors pass frames addressed to the </a:t>
            </a:r>
            <a:r>
              <a:rPr lang="en-US" sz="2000" i="1" smtClean="0"/>
              <a:t>broadcast</a:t>
            </a:r>
            <a:r>
              <a:rPr lang="en-US" sz="2000" smtClean="0"/>
              <a:t> address up to the host.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Similarly, an address that has the first bit set to 1 but is not the </a:t>
            </a:r>
            <a:r>
              <a:rPr lang="en-US" sz="2400" i="1" smtClean="0"/>
              <a:t>broadcast</a:t>
            </a:r>
            <a:r>
              <a:rPr lang="en-US" sz="2400" smtClean="0"/>
              <a:t> address is called a </a:t>
            </a:r>
            <a:r>
              <a:rPr lang="en-US" sz="2400" i="1" smtClean="0"/>
              <a:t>multicast</a:t>
            </a:r>
            <a:r>
              <a:rPr lang="en-US" sz="2400" smtClean="0"/>
              <a:t> address.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 given host can program its adaptor to accept some set of </a:t>
            </a:r>
            <a:r>
              <a:rPr lang="en-US" sz="2000" i="1" smtClean="0"/>
              <a:t>multicast</a:t>
            </a:r>
            <a:r>
              <a:rPr lang="en-US" sz="2000" smtClean="0"/>
              <a:t> addresses.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/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244539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"/>
            <a:ext cx="8281987" cy="769938"/>
          </a:xfrm>
        </p:spPr>
        <p:txBody>
          <a:bodyPr/>
          <a:lstStyle/>
          <a:p>
            <a:pPr eaLnBrk="1" hangingPunct="1"/>
            <a:r>
              <a:rPr lang="en-US" sz="4400" smtClean="0"/>
              <a:t>Ethernet Addresses</a:t>
            </a:r>
            <a:endParaRPr lang="en-AU" sz="4400" smtClean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To summarize, an Ethernet adaptor receives all frames and accepts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Frames addressed to its own address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Frames addressed to the broadcast address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Frames addressed to a multicast addressed if it has been instructed 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/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232118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Ethernet Transmitter Algorithm</a:t>
            </a:r>
            <a:endParaRPr lang="en-AU" smtClean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When the adaptor has a frame to send and the line is idle, it transmits the frame immediately.</a:t>
            </a:r>
          </a:p>
          <a:p>
            <a:pPr lvl="1" eaLnBrk="1" hangingPunct="1"/>
            <a:r>
              <a:rPr lang="en-US" sz="2000" smtClean="0"/>
              <a:t>The upper bound of 1500 bytes in the message means that the adaptor can occupy the line for a fixed length of time.</a:t>
            </a:r>
          </a:p>
          <a:p>
            <a:pPr eaLnBrk="1" hangingPunct="1"/>
            <a:r>
              <a:rPr lang="en-US" sz="2400" smtClean="0"/>
              <a:t>When the adaptor has a frame to send and the line is busy, it waits for the line to go idle and then transmits immediately.</a:t>
            </a:r>
          </a:p>
          <a:p>
            <a:pPr eaLnBrk="1" hangingPunct="1"/>
            <a:r>
              <a:rPr lang="en-US" sz="2400" smtClean="0"/>
              <a:t>The Ethernet is said to be 1-persistent protocol because an adaptor with a frame to send transmits with probability 1 whenever a busy line goes idle.</a:t>
            </a:r>
          </a:p>
        </p:txBody>
      </p:sp>
    </p:spTree>
    <p:extLst>
      <p:ext uri="{BB962C8B-B14F-4D97-AF65-F5344CB8AC3E}">
        <p14:creationId xmlns:p14="http://schemas.microsoft.com/office/powerpoint/2010/main" val="258591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Ethernet Transmitter Algorithm</a:t>
            </a:r>
            <a:endParaRPr lang="en-AU" smtClean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Since there is no centralized control it is possible for two (or more) adaptors to begin transmitting at the same time,</a:t>
            </a:r>
          </a:p>
          <a:p>
            <a:pPr lvl="1" eaLnBrk="1" hangingPunct="1"/>
            <a:r>
              <a:rPr lang="en-US" sz="2000" smtClean="0"/>
              <a:t>Either because both found the line to be idle,</a:t>
            </a:r>
          </a:p>
          <a:p>
            <a:pPr lvl="1" eaLnBrk="1" hangingPunct="1"/>
            <a:r>
              <a:rPr lang="en-US" sz="2000" smtClean="0"/>
              <a:t>Or, both had been waiting for a busy line to become idle.</a:t>
            </a:r>
          </a:p>
          <a:p>
            <a:pPr eaLnBrk="1" hangingPunct="1"/>
            <a:r>
              <a:rPr lang="en-US" sz="2400" smtClean="0"/>
              <a:t>When this happens, the two (or more) frames are said to be </a:t>
            </a:r>
            <a:r>
              <a:rPr lang="en-US" sz="2400" i="1" smtClean="0"/>
              <a:t>collide</a:t>
            </a:r>
            <a:r>
              <a:rPr lang="en-US" sz="2400" smtClean="0"/>
              <a:t> on the network.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/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414291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"/>
            <a:ext cx="8281987" cy="769938"/>
          </a:xfrm>
        </p:spPr>
        <p:txBody>
          <a:bodyPr/>
          <a:lstStyle/>
          <a:p>
            <a:pPr eaLnBrk="1" hangingPunct="1"/>
            <a:r>
              <a:rPr lang="en-US" sz="4400" smtClean="0"/>
              <a:t>Ethernet</a:t>
            </a:r>
            <a:endParaRPr lang="en-AU" sz="4400" smtClean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Most successful local area networking technology of last 20 years.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Developed in the mid-1970s by researchers at the Xerox Palo Alto Research Centers (PARC).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Uses CSMA/CD technology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Carrier Sense Multiple Access with Collision Detection.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 set of nodes send and receive frames over a shared link.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Carrier sense means that all nodes can distinguish between an idle and a busy link.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Collision detection means that a node listens as it transmits and can therefore detect when a frame it is transmitting has collided with a frame transmitted by another node.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/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20227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Ethernet Transmitter Algorithm</a:t>
            </a:r>
            <a:endParaRPr lang="en-AU" smtClean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Since Ethernet supports collision detection, each sender is able to determine that a collision is in progress.</a:t>
            </a:r>
          </a:p>
          <a:p>
            <a:pPr eaLnBrk="1" hangingPunct="1"/>
            <a:r>
              <a:rPr lang="en-US" sz="2400" smtClean="0"/>
              <a:t>At the moment an adaptor detects that its frame is colliding with another, it first makes sure to transmit a 32-bit jamming sequence and then stops transmission.</a:t>
            </a:r>
          </a:p>
          <a:p>
            <a:pPr lvl="1" eaLnBrk="1" hangingPunct="1"/>
            <a:r>
              <a:rPr lang="en-US" sz="2000" smtClean="0"/>
              <a:t>Thus, a transmitter will minimally send 96 bits in the case of collision</a:t>
            </a:r>
          </a:p>
          <a:p>
            <a:pPr lvl="2" eaLnBrk="1" hangingPunct="1"/>
            <a:r>
              <a:rPr lang="en-US" sz="1800" smtClean="0"/>
              <a:t>64-bit preamble + 32-bit jamming sequence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/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2660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Ethernet Transmitter Algorithm</a:t>
            </a:r>
            <a:endParaRPr lang="en-AU" smtClean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One way that an adaptor will send only 96 bit (called a </a:t>
            </a:r>
            <a:r>
              <a:rPr lang="en-US" sz="2400" i="1" smtClean="0"/>
              <a:t>runt frame</a:t>
            </a:r>
            <a:r>
              <a:rPr lang="en-US" sz="2400" smtClean="0"/>
              <a:t>) is if the two hosts are close to each other.</a:t>
            </a:r>
          </a:p>
          <a:p>
            <a:pPr eaLnBrk="1" hangingPunct="1"/>
            <a:r>
              <a:rPr lang="en-US" sz="2400" smtClean="0"/>
              <a:t>Had they been farther apart,</a:t>
            </a:r>
          </a:p>
          <a:p>
            <a:pPr lvl="1" eaLnBrk="1" hangingPunct="1"/>
            <a:r>
              <a:rPr lang="en-US" sz="2000" smtClean="0"/>
              <a:t>They would have had to transmit longer, and thus send more bits, before detecting the collision. 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/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272450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Ethernet Transmitter Algorithm</a:t>
            </a:r>
            <a:endParaRPr lang="en-AU" smtClean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The worst case scenario happens when the two hosts are at opposite ends of the Ethernet.</a:t>
            </a:r>
          </a:p>
          <a:p>
            <a:pPr eaLnBrk="1" hangingPunct="1"/>
            <a:r>
              <a:rPr lang="en-US" sz="2400" smtClean="0"/>
              <a:t>To know for sure that the frame its just sent did not collide with another frame, the transmitter may need to send as many as 512 bits.</a:t>
            </a:r>
          </a:p>
          <a:p>
            <a:pPr lvl="1" eaLnBrk="1" hangingPunct="1"/>
            <a:r>
              <a:rPr lang="en-US" sz="2000" smtClean="0"/>
              <a:t>Every Ethernet frame must be at least 512 bits (64 bytes) long.</a:t>
            </a:r>
          </a:p>
          <a:p>
            <a:pPr lvl="2" eaLnBrk="1" hangingPunct="1"/>
            <a:r>
              <a:rPr lang="en-US" sz="1800" smtClean="0"/>
              <a:t>14 bytes of header + 46 bytes of data + 4 bytes of CRC</a:t>
            </a:r>
          </a:p>
        </p:txBody>
      </p:sp>
    </p:spTree>
    <p:extLst>
      <p:ext uri="{BB962C8B-B14F-4D97-AF65-F5344CB8AC3E}">
        <p14:creationId xmlns:p14="http://schemas.microsoft.com/office/powerpoint/2010/main" val="42698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Ethernet Transmitter Algorithm</a:t>
            </a:r>
            <a:endParaRPr lang="en-AU" smtClean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Why 512 bits?</a:t>
            </a:r>
          </a:p>
          <a:p>
            <a:pPr lvl="1" eaLnBrk="1" hangingPunct="1"/>
            <a:r>
              <a:rPr lang="en-US" sz="2000" smtClean="0"/>
              <a:t>Why is its length limited to 2500 m?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z="2400" smtClean="0"/>
              <a:t>The farther apart two nodes are, the longer it takes for a frame sent by one to reach the other, and the network is vulnerable to collision during this time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/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361364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Ethernet Transmitter Algorithm</a:t>
            </a:r>
            <a:endParaRPr lang="en-AU" smtClean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A begins transmitting a frame at time </a:t>
            </a:r>
            <a:r>
              <a:rPr lang="en-US" sz="2400" i="1" smtClean="0"/>
              <a:t>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i="1" smtClean="0"/>
              <a:t>d</a:t>
            </a:r>
            <a:r>
              <a:rPr lang="en-US" sz="2400" smtClean="0"/>
              <a:t> denotes the one link latency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The first bit of A’s frame arrives at B at time </a:t>
            </a:r>
            <a:r>
              <a:rPr lang="en-US" sz="2400" i="1" smtClean="0"/>
              <a:t>t</a:t>
            </a:r>
            <a:r>
              <a:rPr lang="en-US" sz="2400" smtClean="0"/>
              <a:t> + </a:t>
            </a:r>
            <a:r>
              <a:rPr lang="en-US" sz="2400" i="1" smtClean="0"/>
              <a:t>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Suppose an instant before host A’s frame arrives, host B begins to transmit its own frame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B’s frame will immediately collide with A’s frame and this collision will be detected by host B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Host B will send the 32-bit jamming sequence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Host A will not know that the collision occurred until B’s frame reaches it, which will happen at </a:t>
            </a:r>
            <a:r>
              <a:rPr lang="en-US" sz="2400" i="1" smtClean="0"/>
              <a:t>t</a:t>
            </a:r>
            <a:r>
              <a:rPr lang="en-US" sz="2400" smtClean="0"/>
              <a:t> + 2 * </a:t>
            </a:r>
            <a:r>
              <a:rPr lang="en-US" sz="2400" i="1" smtClean="0"/>
              <a:t>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Host A must continue to transmit until this time in order to detect the collision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Host A must transmit for </a:t>
            </a:r>
            <a:r>
              <a:rPr lang="en-US" sz="2000" i="1" smtClean="0"/>
              <a:t>2</a:t>
            </a:r>
            <a:r>
              <a:rPr lang="en-US" sz="2000" smtClean="0"/>
              <a:t> * </a:t>
            </a:r>
            <a:r>
              <a:rPr lang="en-US" sz="2000" i="1" smtClean="0"/>
              <a:t>d</a:t>
            </a:r>
            <a:r>
              <a:rPr lang="en-US" sz="2000" smtClean="0"/>
              <a:t> to be sure that it detects all possible collisions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/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4597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Ethernet Transmitter Algorithm</a:t>
            </a:r>
            <a:endParaRPr lang="en-AU" smtClean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95288" y="5229225"/>
            <a:ext cx="8601075" cy="1033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99"/>
                </a:solidFill>
                <a:latin typeface="+mj-lt"/>
              </a:rPr>
              <a:t>Worst-case scenario: (a) A sends a frame at time </a:t>
            </a:r>
            <a:r>
              <a:rPr lang="en-US" sz="1800" i="1" dirty="0">
                <a:solidFill>
                  <a:srgbClr val="000099"/>
                </a:solidFill>
                <a:latin typeface="+mj-lt"/>
              </a:rPr>
              <a:t>t; (b) A’s frame arrives</a:t>
            </a:r>
          </a:p>
          <a:p>
            <a:pPr>
              <a:defRPr/>
            </a:pPr>
            <a:r>
              <a:rPr lang="en-US" sz="1800" dirty="0">
                <a:solidFill>
                  <a:srgbClr val="000099"/>
                </a:solidFill>
                <a:latin typeface="+mj-lt"/>
              </a:rPr>
              <a:t>at B at time </a:t>
            </a:r>
            <a:r>
              <a:rPr lang="en-US" sz="1800" i="1" dirty="0">
                <a:solidFill>
                  <a:srgbClr val="000099"/>
                </a:solidFill>
                <a:latin typeface="+mj-lt"/>
              </a:rPr>
              <a:t>t + d; (c) B begins transmitting at time t + d and collides with A’s frame;</a:t>
            </a:r>
          </a:p>
          <a:p>
            <a:pPr>
              <a:defRPr/>
            </a:pPr>
            <a:r>
              <a:rPr lang="en-US" sz="1800" dirty="0">
                <a:solidFill>
                  <a:srgbClr val="000099"/>
                </a:solidFill>
                <a:latin typeface="+mj-lt"/>
              </a:rPr>
              <a:t>(d) B’s runt (32-bit) frame arrives at A at time </a:t>
            </a:r>
            <a:r>
              <a:rPr lang="en-US" sz="1800" i="1" dirty="0">
                <a:solidFill>
                  <a:srgbClr val="000099"/>
                </a:solidFill>
                <a:latin typeface="+mj-lt"/>
              </a:rPr>
              <a:t>t + 2d.</a:t>
            </a:r>
            <a:endParaRPr lang="en-GB" sz="1800" dirty="0">
              <a:solidFill>
                <a:srgbClr val="000099"/>
              </a:solidFill>
              <a:latin typeface="+mj-lt"/>
            </a:endParaRPr>
          </a:p>
        </p:txBody>
      </p:sp>
      <p:pic>
        <p:nvPicPr>
          <p:cNvPr id="105476" name="Picture 5" descr="f02-26-9780123850591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836613"/>
            <a:ext cx="2952750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163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42988" y="6381750"/>
            <a:ext cx="7272337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AU"/>
              <a:t>Copyright © 2010, Elsevier Inc. All rights Reserved</a:t>
            </a:r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Ethernet Transmitter Algorithm</a:t>
            </a:r>
            <a:endParaRPr lang="en-AU" smtClean="0"/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 dirty="0" smtClean="0"/>
              <a:t>Consider that a maximally configured Ethernet is 2500 m long, and there may be up to four repeaters between any two hosts, the round trip delay has been determined to be 51.2 </a:t>
            </a:r>
            <a:r>
              <a:rPr lang="en-US" sz="2800" dirty="0" smtClean="0">
                <a:sym typeface="Symbol" pitchFamily="18" charset="2"/>
              </a:rPr>
              <a:t></a:t>
            </a:r>
            <a:r>
              <a:rPr lang="en-US" sz="2800" dirty="0" smtClean="0"/>
              <a:t>s</a:t>
            </a:r>
          </a:p>
          <a:p>
            <a:pPr lvl="1" eaLnBrk="1" hangingPunct="1"/>
            <a:r>
              <a:rPr lang="en-US" sz="2400" dirty="0" smtClean="0"/>
              <a:t>Which on 10 Mbps Ethernet corresponds to 512 bits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sz="2800" dirty="0" smtClean="0"/>
              <a:t>The other way to look at this situation,</a:t>
            </a:r>
          </a:p>
          <a:p>
            <a:pPr lvl="1" eaLnBrk="1" hangingPunct="1"/>
            <a:r>
              <a:rPr lang="en-US" sz="2400" dirty="0" smtClean="0"/>
              <a:t>We need to limit the Ethernet’s maximum latency to a fairly small value (51.2 </a:t>
            </a:r>
            <a:r>
              <a:rPr lang="en-US" sz="2400" dirty="0" smtClean="0">
                <a:sym typeface="Symbol" pitchFamily="18" charset="2"/>
              </a:rPr>
              <a:t></a:t>
            </a:r>
            <a:r>
              <a:rPr lang="en-US" sz="2400" dirty="0" smtClean="0"/>
              <a:t>s) for the access algorithm to work</a:t>
            </a:r>
          </a:p>
          <a:p>
            <a:pPr lvl="2" eaLnBrk="1" hangingPunct="1"/>
            <a:r>
              <a:rPr lang="en-US" sz="2000" dirty="0" smtClean="0"/>
              <a:t>Hence the maximum length for the Ethernet is on the order of 2500 m.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90678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Ethernet Transmitter Algorithm</a:t>
            </a:r>
            <a:endParaRPr lang="en-AU" smtClean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Once an adaptor has detected a collision, and stopped its transmission, it waits a certain amount of time and tries again.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Each time the adaptor tries to transmit but fails, it doubles the amount of time it waits before trying again.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This strategy of doubling the delay interval between each retransmission attempt is known as </a:t>
            </a:r>
            <a:r>
              <a:rPr lang="en-US" sz="2400" i="1" smtClean="0">
                <a:solidFill>
                  <a:srgbClr val="000099"/>
                </a:solidFill>
              </a:rPr>
              <a:t>Exponential</a:t>
            </a:r>
            <a:r>
              <a:rPr lang="en-US" sz="2400" smtClean="0">
                <a:solidFill>
                  <a:srgbClr val="000099"/>
                </a:solidFill>
              </a:rPr>
              <a:t> </a:t>
            </a:r>
            <a:r>
              <a:rPr lang="en-US" sz="2400" i="1" smtClean="0">
                <a:solidFill>
                  <a:srgbClr val="000099"/>
                </a:solidFill>
              </a:rPr>
              <a:t>Backoff</a:t>
            </a:r>
            <a:r>
              <a:rPr lang="en-US" sz="2400" smtClean="0"/>
              <a:t>.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/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233917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Ethernet Transmitter Algorithm</a:t>
            </a:r>
            <a:endParaRPr lang="en-AU" smtClean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 adaptor first delays either 0 or 51.2 </a:t>
            </a:r>
            <a:r>
              <a:rPr lang="en-US" sz="2400" smtClean="0">
                <a:sym typeface="Symbol" pitchFamily="18" charset="2"/>
              </a:rPr>
              <a:t></a:t>
            </a:r>
            <a:r>
              <a:rPr lang="en-US" sz="2400" smtClean="0"/>
              <a:t>s, selected at random.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If this effort fails, it then waits 0, 51.2, 102.4, 153.6 </a:t>
            </a:r>
            <a:r>
              <a:rPr lang="en-US" sz="2400" smtClean="0">
                <a:sym typeface="Symbol" pitchFamily="18" charset="2"/>
              </a:rPr>
              <a:t></a:t>
            </a:r>
            <a:r>
              <a:rPr lang="en-US" sz="2400" smtClean="0"/>
              <a:t>s (selected randomly) before trying again;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This is </a:t>
            </a:r>
            <a:r>
              <a:rPr lang="en-US" sz="2000" i="1" smtClean="0"/>
              <a:t>k</a:t>
            </a:r>
            <a:r>
              <a:rPr lang="en-US" sz="2000" smtClean="0"/>
              <a:t> * 51.2 for </a:t>
            </a:r>
            <a:r>
              <a:rPr lang="en-US" sz="2000" i="1" smtClean="0"/>
              <a:t>k</a:t>
            </a:r>
            <a:r>
              <a:rPr lang="en-US" sz="2000" smtClean="0"/>
              <a:t> = 0, 1, 2, 3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After the third collision, it waits </a:t>
            </a:r>
            <a:r>
              <a:rPr lang="en-US" sz="2400" i="1" smtClean="0"/>
              <a:t>k</a:t>
            </a:r>
            <a:r>
              <a:rPr lang="en-US" sz="2400" smtClean="0"/>
              <a:t> * 51.2 for </a:t>
            </a:r>
            <a:r>
              <a:rPr lang="en-US" sz="2400" i="1" smtClean="0"/>
              <a:t>k</a:t>
            </a:r>
            <a:r>
              <a:rPr lang="en-US" sz="2400" smtClean="0"/>
              <a:t> = 0…2</a:t>
            </a:r>
            <a:r>
              <a:rPr lang="en-US" sz="2400" baseline="30000" smtClean="0"/>
              <a:t>3</a:t>
            </a:r>
            <a:r>
              <a:rPr lang="en-US" sz="2400" smtClean="0"/>
              <a:t> – 1 (again selected at random).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In general, the algorithm randomly selects a </a:t>
            </a:r>
            <a:r>
              <a:rPr lang="en-US" sz="2400" i="1" smtClean="0"/>
              <a:t>k</a:t>
            </a:r>
            <a:r>
              <a:rPr lang="en-US" sz="2400" smtClean="0"/>
              <a:t> between 0 and 2</a:t>
            </a:r>
            <a:r>
              <a:rPr lang="en-US" sz="2400" baseline="30000" smtClean="0"/>
              <a:t>n</a:t>
            </a:r>
            <a:r>
              <a:rPr lang="en-US" sz="2400" smtClean="0"/>
              <a:t> – 1 and waits for </a:t>
            </a:r>
            <a:r>
              <a:rPr lang="en-US" sz="2400" i="1" smtClean="0"/>
              <a:t>k</a:t>
            </a:r>
            <a:r>
              <a:rPr lang="en-US" sz="2400" smtClean="0"/>
              <a:t> * 51.2 </a:t>
            </a:r>
            <a:r>
              <a:rPr lang="en-US" sz="2400" smtClean="0">
                <a:sym typeface="Symbol" pitchFamily="18" charset="2"/>
              </a:rPr>
              <a:t></a:t>
            </a:r>
            <a:r>
              <a:rPr lang="en-US" sz="2400" smtClean="0"/>
              <a:t>s, where </a:t>
            </a:r>
            <a:r>
              <a:rPr lang="en-US" sz="2400" i="1" smtClean="0"/>
              <a:t>n</a:t>
            </a:r>
            <a:r>
              <a:rPr lang="en-US" sz="2400" smtClean="0"/>
              <a:t> is the number of collisions experienced so far. 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/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138184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42988" y="6381750"/>
            <a:ext cx="7272337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AU"/>
              <a:t>Copyright © 2010, Elsevier Inc. All rights Reserved</a:t>
            </a: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Experience with Ethernet</a:t>
            </a:r>
            <a:endParaRPr lang="en-AU" smtClean="0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400" dirty="0" smtClean="0"/>
              <a:t>Ethernets work best under lightly loaded conditions.</a:t>
            </a:r>
          </a:p>
          <a:p>
            <a:pPr lvl="1" eaLnBrk="1" hangingPunct="1"/>
            <a:r>
              <a:rPr lang="en-US" sz="2000" dirty="0" smtClean="0"/>
              <a:t>Under heavy loads, too much of the network’s capacity is wasted by collisions.</a:t>
            </a:r>
          </a:p>
          <a:p>
            <a:pPr eaLnBrk="1" hangingPunct="1"/>
            <a:r>
              <a:rPr lang="en-US" sz="2400" dirty="0" smtClean="0"/>
              <a:t>Most Ethernets are used in a conservative way.</a:t>
            </a:r>
          </a:p>
          <a:p>
            <a:pPr lvl="1" eaLnBrk="1" hangingPunct="1"/>
            <a:r>
              <a:rPr lang="en-US" sz="2000" dirty="0" smtClean="0"/>
              <a:t>Have fewer than 200 hosts connected to them which is far fewer than the maximum of 1024.</a:t>
            </a:r>
          </a:p>
          <a:p>
            <a:pPr eaLnBrk="1" hangingPunct="1"/>
            <a:r>
              <a:rPr lang="en-US" sz="2400" dirty="0" smtClean="0"/>
              <a:t>Most Ethernets are far shorter than 2500m with a round-trip delay of closer to 5 </a:t>
            </a:r>
            <a:r>
              <a:rPr lang="en-US" sz="2400" dirty="0" smtClean="0">
                <a:sym typeface="Symbol" pitchFamily="18" charset="2"/>
              </a:rPr>
              <a:t>s than 51.2 s.</a:t>
            </a:r>
            <a:endParaRPr lang="en-US" dirty="0" smtClean="0">
              <a:sym typeface="Symbol" pitchFamily="18" charset="2"/>
            </a:endParaRPr>
          </a:p>
          <a:p>
            <a:pPr eaLnBrk="1" hangingPunct="1"/>
            <a:r>
              <a:rPr lang="en-US" sz="2400" dirty="0" smtClean="0">
                <a:sym typeface="Symbol" pitchFamily="18" charset="2"/>
              </a:rPr>
              <a:t>Ethernets are easy to administer and maintain.</a:t>
            </a:r>
          </a:p>
          <a:p>
            <a:pPr lvl="1" eaLnBrk="1" hangingPunct="1"/>
            <a:r>
              <a:rPr lang="en-US" sz="2000" dirty="0" smtClean="0">
                <a:sym typeface="Symbol" pitchFamily="18" charset="2"/>
              </a:rPr>
              <a:t>There are no switches that can fail and no routing and configuration tables that have to be kept up-to-date.</a:t>
            </a:r>
          </a:p>
          <a:p>
            <a:pPr lvl="1" eaLnBrk="1" hangingPunct="1"/>
            <a:r>
              <a:rPr lang="en-US" sz="2000" dirty="0" smtClean="0">
                <a:sym typeface="Symbol" pitchFamily="18" charset="2"/>
              </a:rPr>
              <a:t>It is easy to add a new host to the network.</a:t>
            </a:r>
          </a:p>
          <a:p>
            <a:pPr lvl="1" eaLnBrk="1" hangingPunct="1"/>
            <a:r>
              <a:rPr lang="en-US" sz="2000" smtClean="0">
                <a:sym typeface="Symbol" pitchFamily="18" charset="2"/>
              </a:rPr>
              <a:t>It is inexpensive.</a:t>
            </a:r>
          </a:p>
          <a:p>
            <a:pPr lvl="2" eaLnBrk="1" hangingPunct="1"/>
            <a:r>
              <a:rPr lang="en-US" sz="1600" smtClean="0">
                <a:sym typeface="Symbol" pitchFamily="18" charset="2"/>
              </a:rPr>
              <a:t>Cable is cheap, and only other cost is the network adaptor on each host. 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7948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"/>
            <a:ext cx="8281987" cy="769938"/>
          </a:xfrm>
        </p:spPr>
        <p:txBody>
          <a:bodyPr/>
          <a:lstStyle/>
          <a:p>
            <a:pPr eaLnBrk="1" hangingPunct="1"/>
            <a:r>
              <a:rPr lang="en-US" sz="4400" smtClean="0"/>
              <a:t>Ethernet</a:t>
            </a:r>
            <a:endParaRPr lang="en-AU" sz="4400" smtClean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Uses ALOHA (packet radio network) as the root protocol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Developed at the University of Hawaii to support communication across the Hawaiian Islands.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For ALOHA the medium was atmosphere, for Ethernet the medium is a coax cable.</a:t>
            </a:r>
          </a:p>
          <a:p>
            <a:pPr eaLnBrk="1" hangingPunct="1"/>
            <a:r>
              <a:rPr lang="en-US" sz="2400" smtClean="0"/>
              <a:t>DEC and Intel joined Xerox to define a 10-Mbps Ethernet standard in 1978.</a:t>
            </a:r>
          </a:p>
          <a:p>
            <a:pPr eaLnBrk="1" hangingPunct="1"/>
            <a:r>
              <a:rPr lang="en-US" sz="2400" smtClean="0"/>
              <a:t>This standard formed the basis for IEEE standard 802.3</a:t>
            </a:r>
          </a:p>
          <a:p>
            <a:pPr eaLnBrk="1" hangingPunct="1"/>
            <a:r>
              <a:rPr lang="en-US" sz="2400" smtClean="0"/>
              <a:t>More recently 802.3 has been extended to include a 100-Mbps version called Fast Ethernet and a 1000-Mbps version called Gigabit Ethernet</a:t>
            </a:r>
            <a:r>
              <a:rPr lang="en-US" smtClean="0"/>
              <a:t>.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/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318505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"/>
            <a:ext cx="8281987" cy="769938"/>
          </a:xfrm>
        </p:spPr>
        <p:txBody>
          <a:bodyPr/>
          <a:lstStyle/>
          <a:p>
            <a:pPr eaLnBrk="1" hangingPunct="1"/>
            <a:r>
              <a:rPr lang="en-US" sz="4400" smtClean="0"/>
              <a:t>Ethernet</a:t>
            </a:r>
            <a:endParaRPr lang="en-AU" sz="4400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200" smtClean="0"/>
              <a:t>An Ethernet segment is implemented on a coaxial cable of up to 500 m.</a:t>
            </a:r>
          </a:p>
          <a:p>
            <a:pPr lvl="1" eaLnBrk="1" hangingPunct="1"/>
            <a:r>
              <a:rPr lang="en-US" sz="2000" smtClean="0"/>
              <a:t>This cable is similar to the type used for cable TV except that it typically has an impedance of 50 ohms instead of cable TV’s 75 ohms.</a:t>
            </a:r>
          </a:p>
          <a:p>
            <a:pPr eaLnBrk="1" hangingPunct="1"/>
            <a:r>
              <a:rPr lang="en-US" sz="2200" smtClean="0"/>
              <a:t>Hosts connect to an Ethernet segment by tapping into it.</a:t>
            </a:r>
          </a:p>
          <a:p>
            <a:pPr eaLnBrk="1" hangingPunct="1"/>
            <a:r>
              <a:rPr lang="en-US" sz="2200" smtClean="0"/>
              <a:t>A transceiver (a small device directly attached to the tap) detects when the line is idle and drives signal when the host is transmitting.</a:t>
            </a:r>
          </a:p>
          <a:p>
            <a:pPr eaLnBrk="1" hangingPunct="1"/>
            <a:r>
              <a:rPr lang="en-US" sz="2200" smtClean="0"/>
              <a:t>The transceiver also receives incoming signal.</a:t>
            </a:r>
          </a:p>
          <a:p>
            <a:pPr eaLnBrk="1" hangingPunct="1"/>
            <a:r>
              <a:rPr lang="en-US" sz="2200" smtClean="0"/>
              <a:t>The transceiver is connected to an Ethernet adaptor which is plugged into the host.</a:t>
            </a:r>
          </a:p>
          <a:p>
            <a:pPr eaLnBrk="1" hangingPunct="1"/>
            <a:r>
              <a:rPr lang="en-US" sz="2200" smtClean="0"/>
              <a:t>The protocol is implemented on the adaptor.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/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9105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5" descr="f02-22-9780123850591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700213"/>
            <a:ext cx="374332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"/>
            <a:ext cx="8281987" cy="769938"/>
          </a:xfrm>
        </p:spPr>
        <p:txBody>
          <a:bodyPr/>
          <a:lstStyle/>
          <a:p>
            <a:pPr eaLnBrk="1" hangingPunct="1"/>
            <a:r>
              <a:rPr lang="en-US" sz="4400" smtClean="0"/>
              <a:t>Ethernet</a:t>
            </a:r>
            <a:endParaRPr lang="en-AU" sz="4400" smtClean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124075" y="5157788"/>
            <a:ext cx="3914775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99"/>
                </a:solidFill>
                <a:latin typeface="+mj-lt"/>
              </a:rPr>
              <a:t>Ethernet transceiver and adaptor</a:t>
            </a:r>
            <a:endParaRPr lang="en-GB" sz="2000" dirty="0">
              <a:solidFill>
                <a:srgbClr val="00009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817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"/>
            <a:ext cx="8281987" cy="769938"/>
          </a:xfrm>
        </p:spPr>
        <p:txBody>
          <a:bodyPr/>
          <a:lstStyle/>
          <a:p>
            <a:pPr eaLnBrk="1" hangingPunct="1"/>
            <a:r>
              <a:rPr lang="en-US" sz="4400" smtClean="0"/>
              <a:t>Ethernet</a:t>
            </a:r>
            <a:endParaRPr lang="en-AU" sz="4400" smtClean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Multiple Ethernet segments can be joined together by </a:t>
            </a:r>
            <a:r>
              <a:rPr lang="en-US" sz="2400" i="1" smtClean="0"/>
              <a:t>repeaters.</a:t>
            </a:r>
          </a:p>
          <a:p>
            <a:pPr eaLnBrk="1" hangingPunct="1"/>
            <a:r>
              <a:rPr lang="en-US" sz="2400" smtClean="0"/>
              <a:t>A </a:t>
            </a:r>
            <a:r>
              <a:rPr lang="en-US" sz="2400" i="1" smtClean="0"/>
              <a:t>repeater</a:t>
            </a:r>
            <a:r>
              <a:rPr lang="en-US" sz="2400" smtClean="0"/>
              <a:t> is a device that forwards digital signals.</a:t>
            </a:r>
          </a:p>
          <a:p>
            <a:pPr eaLnBrk="1" hangingPunct="1"/>
            <a:r>
              <a:rPr lang="en-US" sz="2400" smtClean="0"/>
              <a:t>No more than four repeaters may be positioned between any pair of hosts.</a:t>
            </a:r>
          </a:p>
          <a:p>
            <a:pPr lvl="1" eaLnBrk="1" hangingPunct="1"/>
            <a:r>
              <a:rPr lang="en-US" sz="2000" smtClean="0"/>
              <a:t>An Ethernet has a total reach of only 2500 m.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/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156828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5" descr="f02-23-9780123850591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125538"/>
            <a:ext cx="6946900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"/>
            <a:ext cx="8281987" cy="769938"/>
          </a:xfrm>
        </p:spPr>
        <p:txBody>
          <a:bodyPr/>
          <a:lstStyle/>
          <a:p>
            <a:pPr eaLnBrk="1" hangingPunct="1"/>
            <a:r>
              <a:rPr lang="en-US" sz="4400" smtClean="0"/>
              <a:t>Ethernet</a:t>
            </a:r>
            <a:endParaRPr lang="en-AU" sz="4400" smtClean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779838" y="5805488"/>
            <a:ext cx="2176462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99"/>
                </a:solidFill>
                <a:latin typeface="+mj-lt"/>
              </a:rPr>
              <a:t>Ethernet repeater</a:t>
            </a:r>
            <a:endParaRPr lang="en-GB" sz="2000" dirty="0">
              <a:solidFill>
                <a:srgbClr val="00009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497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"/>
            <a:ext cx="8281987" cy="769938"/>
          </a:xfrm>
        </p:spPr>
        <p:txBody>
          <a:bodyPr/>
          <a:lstStyle/>
          <a:p>
            <a:pPr eaLnBrk="1" hangingPunct="1"/>
            <a:r>
              <a:rPr lang="en-US" sz="4400" smtClean="0"/>
              <a:t>Ethernet</a:t>
            </a:r>
            <a:endParaRPr lang="en-AU" sz="4400" smtClean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Any signal placed on the Ethernet by a host is broadcast over the entire network</a:t>
            </a:r>
          </a:p>
          <a:p>
            <a:pPr lvl="1" eaLnBrk="1" hangingPunct="1"/>
            <a:r>
              <a:rPr lang="en-US" sz="2400" smtClean="0"/>
              <a:t>Signal is propagated in both directions.</a:t>
            </a:r>
          </a:p>
          <a:p>
            <a:pPr lvl="1" eaLnBrk="1" hangingPunct="1"/>
            <a:r>
              <a:rPr lang="en-US" sz="2400" smtClean="0"/>
              <a:t>Repeaters forward the signal on all outgoing segments.</a:t>
            </a:r>
          </a:p>
          <a:p>
            <a:pPr lvl="1" eaLnBrk="1" hangingPunct="1"/>
            <a:r>
              <a:rPr lang="en-US" sz="2400" smtClean="0"/>
              <a:t>Terminators attached to the end of each segment absorb the signal.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z="2800" smtClean="0"/>
              <a:t>Ethernet uses Manchester encoding scheme.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/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157013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"/>
            <a:ext cx="8281987" cy="769938"/>
          </a:xfrm>
        </p:spPr>
        <p:txBody>
          <a:bodyPr/>
          <a:lstStyle/>
          <a:p>
            <a:pPr eaLnBrk="1" hangingPunct="1"/>
            <a:r>
              <a:rPr lang="en-US" sz="4400" smtClean="0"/>
              <a:t>Ethernet</a:t>
            </a:r>
            <a:endParaRPr lang="en-AU" sz="4400" smtClean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New Technologies in Ethernet</a:t>
            </a:r>
          </a:p>
          <a:p>
            <a:pPr lvl="1" eaLnBrk="1" hangingPunct="1"/>
            <a:r>
              <a:rPr lang="en-US" sz="2400" smtClean="0"/>
              <a:t>Instead of using coax cable, an Ethernet can be constructed from a thinner cable known as 10Base2 (the original was 10Base5)</a:t>
            </a:r>
          </a:p>
          <a:p>
            <a:pPr lvl="2" eaLnBrk="1" hangingPunct="1"/>
            <a:r>
              <a:rPr lang="en-US" sz="2000" smtClean="0"/>
              <a:t>10 means the network operates at 10 Mbps</a:t>
            </a:r>
          </a:p>
          <a:p>
            <a:pPr lvl="2" eaLnBrk="1" hangingPunct="1"/>
            <a:r>
              <a:rPr lang="en-US" sz="2000" smtClean="0"/>
              <a:t>Base means the cable is used in a baseband system</a:t>
            </a:r>
          </a:p>
          <a:p>
            <a:pPr lvl="2" eaLnBrk="1" hangingPunct="1"/>
            <a:r>
              <a:rPr lang="en-US" sz="2000" smtClean="0"/>
              <a:t>2 means that a given segment can be no longer than 200 m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/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163003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2537</Words>
  <Application>Microsoft Office PowerPoint</Application>
  <PresentationFormat>On-screen Show (4:3)</PresentationFormat>
  <Paragraphs>279</Paragraphs>
  <Slides>29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Ethernet</vt:lpstr>
      <vt:lpstr>Ethernet</vt:lpstr>
      <vt:lpstr>Ethernet</vt:lpstr>
      <vt:lpstr>Ethernet</vt:lpstr>
      <vt:lpstr>Ethernet</vt:lpstr>
      <vt:lpstr>Ethernet</vt:lpstr>
      <vt:lpstr>Ethernet</vt:lpstr>
      <vt:lpstr>Ethernet</vt:lpstr>
      <vt:lpstr>Ethernet</vt:lpstr>
      <vt:lpstr>Ethernet</vt:lpstr>
      <vt:lpstr>Ethernet</vt:lpstr>
      <vt:lpstr>Access Protocol for Ethernet</vt:lpstr>
      <vt:lpstr>Ethernet Frame</vt:lpstr>
      <vt:lpstr>Ethernet Addresses</vt:lpstr>
      <vt:lpstr>Ethernet Addresses</vt:lpstr>
      <vt:lpstr>Ethernet Addresses</vt:lpstr>
      <vt:lpstr>Ethernet Addresses</vt:lpstr>
      <vt:lpstr>Ethernet Transmitter Algorithm</vt:lpstr>
      <vt:lpstr>Ethernet Transmitter Algorithm</vt:lpstr>
      <vt:lpstr>Ethernet Transmitter Algorithm</vt:lpstr>
      <vt:lpstr>Ethernet Transmitter Algorithm</vt:lpstr>
      <vt:lpstr>Ethernet Transmitter Algorithm</vt:lpstr>
      <vt:lpstr>Ethernet Transmitter Algorithm</vt:lpstr>
      <vt:lpstr>Ethernet Transmitter Algorithm</vt:lpstr>
      <vt:lpstr>Ethernet Transmitter Algorithm</vt:lpstr>
      <vt:lpstr>Ethernet Transmitter Algorithm</vt:lpstr>
      <vt:lpstr>Ethernet Transmitter Algorithm</vt:lpstr>
      <vt:lpstr>Ethernet Transmitter Algorithm</vt:lpstr>
      <vt:lpstr>Experience with Ethernet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Ethernet</dc:title>
  <dc:creator>IITH</dc:creator>
  <cp:lastModifiedBy>IITH</cp:lastModifiedBy>
  <cp:revision>1</cp:revision>
  <dcterms:created xsi:type="dcterms:W3CDTF">2012-04-16T05:46:47Z</dcterms:created>
  <dcterms:modified xsi:type="dcterms:W3CDTF">2012-04-19T03:07:04Z</dcterms:modified>
</cp:coreProperties>
</file>