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5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A2B46-21CD-4C99-B69E-E789F178C6FA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D9AB0-1AFB-4628-972E-92A6693BA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97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610" y="4343704"/>
            <a:ext cx="5488782" cy="4113892"/>
          </a:xfrm>
          <a:noFill/>
          <a:ln/>
        </p:spPr>
        <p:txBody>
          <a:bodyPr/>
          <a:lstStyle/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3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F02-1D61-44AF-91E3-D858F7A867B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1A6-BCFB-4DAE-9C9A-F202062B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4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F02-1D61-44AF-91E3-D858F7A867B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1A6-BCFB-4DAE-9C9A-F202062B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2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F02-1D61-44AF-91E3-D858F7A867B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1A6-BCFB-4DAE-9C9A-F202062B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95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6985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F02-1D61-44AF-91E3-D858F7A867B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1A6-BCFB-4DAE-9C9A-F202062B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0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F02-1D61-44AF-91E3-D858F7A867B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1A6-BCFB-4DAE-9C9A-F202062B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2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F02-1D61-44AF-91E3-D858F7A867B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1A6-BCFB-4DAE-9C9A-F202062B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4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F02-1D61-44AF-91E3-D858F7A867B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1A6-BCFB-4DAE-9C9A-F202062B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2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F02-1D61-44AF-91E3-D858F7A867B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1A6-BCFB-4DAE-9C9A-F202062B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7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F02-1D61-44AF-91E3-D858F7A867B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1A6-BCFB-4DAE-9C9A-F202062B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5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F02-1D61-44AF-91E3-D858F7A867B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1A6-BCFB-4DAE-9C9A-F202062B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1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0F02-1D61-44AF-91E3-D858F7A867B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41A6-BCFB-4DAE-9C9A-F202062B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3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20F02-1D61-44AF-91E3-D858F7A867B6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741A6-BCFB-4DAE-9C9A-F202062B2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8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39753" y="20782"/>
            <a:ext cx="5123022" cy="933337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sz="3000" dirty="0"/>
              <a:t>Finite Difference Method</a:t>
            </a:r>
            <a:r>
              <a:rPr lang="en-US" sz="4000" dirty="0"/>
              <a:t> </a:t>
            </a:r>
            <a:br>
              <a:rPr lang="en-US" sz="4000" dirty="0"/>
            </a:br>
            <a:r>
              <a:rPr lang="en-US" sz="2800" dirty="0"/>
              <a:t>Example 1</a:t>
            </a:r>
          </a:p>
        </p:txBody>
      </p:sp>
      <p:sp>
        <p:nvSpPr>
          <p:cNvPr id="14353" name="Text Box 15"/>
          <p:cNvSpPr txBox="1">
            <a:spLocks noChangeArrowheads="1"/>
          </p:cNvSpPr>
          <p:nvPr/>
        </p:nvSpPr>
        <p:spPr bwMode="auto">
          <a:xfrm>
            <a:off x="4101428" y="4968112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=0</a:t>
            </a:r>
          </a:p>
        </p:txBody>
      </p:sp>
      <p:sp>
        <p:nvSpPr>
          <p:cNvPr id="14354" name="Text Box 16"/>
          <p:cNvSpPr txBox="1">
            <a:spLocks noChangeArrowheads="1"/>
          </p:cNvSpPr>
          <p:nvPr/>
        </p:nvSpPr>
        <p:spPr bwMode="auto">
          <a:xfrm>
            <a:off x="284951" y="3266827"/>
            <a:ext cx="2438400" cy="29084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Divide the interval [0,75 ] into n = 4 intervals</a:t>
            </a:r>
          </a:p>
          <a:p>
            <a:pPr>
              <a:spcBef>
                <a:spcPct val="50000"/>
              </a:spcBef>
            </a:pPr>
            <a:r>
              <a:rPr lang="en-US" dirty="0"/>
              <a:t>Base points are 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x0=0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x1=25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x2=50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x3=75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4294967295"/>
          </p:nvPr>
        </p:nvSpPr>
        <p:spPr>
          <a:xfrm>
            <a:off x="2819400" y="6354763"/>
            <a:ext cx="39624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 dirty="0"/>
              <a:t>NM    Dr PV Ramana</a:t>
            </a:r>
            <a:endParaRPr lang="en-US" dirty="0"/>
          </a:p>
        </p:txBody>
      </p:sp>
      <p:sp>
        <p:nvSpPr>
          <p:cNvPr id="22" name="Line 4"/>
          <p:cNvSpPr>
            <a:spLocks noChangeShapeType="1"/>
          </p:cNvSpPr>
          <p:nvPr/>
        </p:nvSpPr>
        <p:spPr bwMode="auto">
          <a:xfrm flipV="1">
            <a:off x="4744251" y="3069606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5"/>
          <p:cNvSpPr>
            <a:spLocks noChangeShapeType="1"/>
          </p:cNvSpPr>
          <p:nvPr/>
        </p:nvSpPr>
        <p:spPr bwMode="auto">
          <a:xfrm>
            <a:off x="4363251" y="5431806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4648504" y="53348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7220254" y="5314042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 flipV="1">
            <a:off x="7296454" y="2841006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7411251" y="4933042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y</a:t>
            </a:r>
            <a:r>
              <a:rPr lang="en-US" baseline="-25000" dirty="0"/>
              <a:t>4</a:t>
            </a:r>
            <a:r>
              <a:rPr lang="en-US" dirty="0"/>
              <a:t>=0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4439451" y="5508006"/>
            <a:ext cx="47244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0             25             50        75                           x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x0               x1           x2            x3</a:t>
            </a:r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V="1">
            <a:off x="6420651" y="4212606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13"/>
          <p:cNvSpPr>
            <a:spLocks noChangeShapeType="1"/>
          </p:cNvSpPr>
          <p:nvPr/>
        </p:nvSpPr>
        <p:spPr bwMode="auto">
          <a:xfrm flipV="1">
            <a:off x="5582451" y="3755406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4439451" y="3145806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</a:t>
            </a: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5049051" y="3374406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y</a:t>
            </a:r>
            <a:r>
              <a:rPr lang="en-US" sz="2000" baseline="-25000" dirty="0">
                <a:solidFill>
                  <a:srgbClr val="FF0000"/>
                </a:solidFill>
              </a:rPr>
              <a:t>2</a:t>
            </a:r>
            <a:r>
              <a:rPr lang="en-US" sz="2000" dirty="0">
                <a:solidFill>
                  <a:srgbClr val="FF0000"/>
                </a:solidFill>
              </a:rPr>
              <a:t>=?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5887251" y="3755406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</a:rPr>
              <a:t>y</a:t>
            </a:r>
            <a:r>
              <a:rPr lang="en-US" sz="2400" baseline="-25000" dirty="0">
                <a:solidFill>
                  <a:srgbClr val="FF0000"/>
                </a:solidFill>
              </a:rPr>
              <a:t>3</a:t>
            </a:r>
            <a:r>
              <a:rPr lang="en-US" sz="2400" dirty="0">
                <a:solidFill>
                  <a:srgbClr val="FF0000"/>
                </a:solidFill>
              </a:rPr>
              <a:t>=?</a:t>
            </a:r>
          </a:p>
        </p:txBody>
      </p:sp>
      <p:sp>
        <p:nvSpPr>
          <p:cNvPr id="37" name="AutoShape 20"/>
          <p:cNvSpPr>
            <a:spLocks noChangeArrowheads="1"/>
          </p:cNvSpPr>
          <p:nvPr/>
        </p:nvSpPr>
        <p:spPr bwMode="auto">
          <a:xfrm>
            <a:off x="5049051" y="2248724"/>
            <a:ext cx="2667000" cy="1295400"/>
          </a:xfrm>
          <a:prstGeom prst="cloudCallout">
            <a:avLst>
              <a:gd name="adj1" fmla="val -14046"/>
              <a:gd name="adj2" fmla="val 29903"/>
            </a:avLst>
          </a:prstGeom>
          <a:solidFill>
            <a:srgbClr val="FF99CC">
              <a:alpha val="3098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To be determined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8" name="Canvas 78"/>
          <p:cNvGrpSpPr/>
          <p:nvPr/>
        </p:nvGrpSpPr>
        <p:grpSpPr>
          <a:xfrm>
            <a:off x="4839501" y="38511"/>
            <a:ext cx="5143500" cy="2497691"/>
            <a:chOff x="0" y="0"/>
            <a:chExt cx="5143500" cy="2171700"/>
          </a:xfrm>
        </p:grpSpPr>
        <p:sp>
          <p:nvSpPr>
            <p:cNvPr id="39" name="Rectangle 38"/>
            <p:cNvSpPr/>
            <p:nvPr/>
          </p:nvSpPr>
          <p:spPr>
            <a:xfrm>
              <a:off x="0" y="0"/>
              <a:ext cx="5143500" cy="2171700"/>
            </a:xfrm>
            <a:prstGeom prst="rect">
              <a:avLst/>
            </a:prstGeom>
            <a:noFill/>
            <a:ln>
              <a:noFill/>
            </a:ln>
          </p:spPr>
        </p:sp>
        <p:cxnSp>
          <p:nvCxnSpPr>
            <p:cNvPr id="40" name="Line 30"/>
            <p:cNvCxnSpPr/>
            <p:nvPr/>
          </p:nvCxnSpPr>
          <p:spPr bwMode="auto">
            <a:xfrm>
              <a:off x="3703349" y="1257300"/>
              <a:ext cx="525816" cy="7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Line 31"/>
            <p:cNvCxnSpPr/>
            <p:nvPr/>
          </p:nvCxnSpPr>
          <p:spPr bwMode="auto">
            <a:xfrm>
              <a:off x="686482" y="870823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Line 32"/>
            <p:cNvCxnSpPr/>
            <p:nvPr/>
          </p:nvCxnSpPr>
          <p:spPr bwMode="auto">
            <a:xfrm>
              <a:off x="686482" y="683657"/>
              <a:ext cx="30263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Line 33"/>
            <p:cNvCxnSpPr/>
            <p:nvPr/>
          </p:nvCxnSpPr>
          <p:spPr bwMode="auto">
            <a:xfrm>
              <a:off x="3712843" y="683657"/>
              <a:ext cx="0" cy="374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Line 34"/>
            <p:cNvCxnSpPr/>
            <p:nvPr/>
          </p:nvCxnSpPr>
          <p:spPr bwMode="auto">
            <a:xfrm>
              <a:off x="3376905" y="683657"/>
              <a:ext cx="0" cy="374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Line 35"/>
            <p:cNvCxnSpPr/>
            <p:nvPr/>
          </p:nvCxnSpPr>
          <p:spPr bwMode="auto">
            <a:xfrm>
              <a:off x="3040967" y="683657"/>
              <a:ext cx="0" cy="374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Line 36"/>
            <p:cNvCxnSpPr/>
            <p:nvPr/>
          </p:nvCxnSpPr>
          <p:spPr bwMode="auto">
            <a:xfrm>
              <a:off x="2705030" y="683657"/>
              <a:ext cx="0" cy="374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Line 37"/>
            <p:cNvCxnSpPr/>
            <p:nvPr/>
          </p:nvCxnSpPr>
          <p:spPr bwMode="auto">
            <a:xfrm>
              <a:off x="2369092" y="683657"/>
              <a:ext cx="0" cy="374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Line 38"/>
            <p:cNvCxnSpPr/>
            <p:nvPr/>
          </p:nvCxnSpPr>
          <p:spPr bwMode="auto">
            <a:xfrm>
              <a:off x="2032424" y="683657"/>
              <a:ext cx="0" cy="374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Line 39"/>
            <p:cNvCxnSpPr/>
            <p:nvPr/>
          </p:nvCxnSpPr>
          <p:spPr bwMode="auto">
            <a:xfrm>
              <a:off x="1695756" y="683657"/>
              <a:ext cx="0" cy="374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Line 40"/>
            <p:cNvCxnSpPr/>
            <p:nvPr/>
          </p:nvCxnSpPr>
          <p:spPr bwMode="auto">
            <a:xfrm>
              <a:off x="1359818" y="683657"/>
              <a:ext cx="0" cy="374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Line 41"/>
            <p:cNvCxnSpPr/>
            <p:nvPr/>
          </p:nvCxnSpPr>
          <p:spPr bwMode="auto">
            <a:xfrm>
              <a:off x="1023150" y="683657"/>
              <a:ext cx="0" cy="374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Line 42"/>
            <p:cNvCxnSpPr/>
            <p:nvPr/>
          </p:nvCxnSpPr>
          <p:spPr bwMode="auto">
            <a:xfrm>
              <a:off x="686482" y="1057989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Line 43"/>
            <p:cNvCxnSpPr/>
            <p:nvPr/>
          </p:nvCxnSpPr>
          <p:spPr bwMode="auto">
            <a:xfrm>
              <a:off x="686482" y="1057989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Line 44"/>
            <p:cNvCxnSpPr/>
            <p:nvPr/>
          </p:nvCxnSpPr>
          <p:spPr bwMode="auto">
            <a:xfrm>
              <a:off x="686482" y="1057989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Line 45"/>
            <p:cNvCxnSpPr/>
            <p:nvPr/>
          </p:nvCxnSpPr>
          <p:spPr bwMode="auto">
            <a:xfrm>
              <a:off x="3712843" y="1057989"/>
              <a:ext cx="0" cy="3736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Line 46"/>
            <p:cNvCxnSpPr/>
            <p:nvPr/>
          </p:nvCxnSpPr>
          <p:spPr bwMode="auto">
            <a:xfrm>
              <a:off x="686482" y="1244441"/>
              <a:ext cx="8413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Text Box 47"/>
            <p:cNvSpPr txBox="1">
              <a:spLocks noChangeArrowheads="1"/>
            </p:cNvSpPr>
            <p:nvPr/>
          </p:nvSpPr>
          <p:spPr bwMode="auto">
            <a:xfrm>
              <a:off x="2057254" y="457200"/>
              <a:ext cx="457168" cy="2286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endParaRPr lang="en-US" sz="1200">
                <a:effectLst/>
                <a:latin typeface="Times New Roman"/>
                <a:ea typeface="Times New Roman"/>
              </a:endParaRP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/>
                  <a:ea typeface="Times New Roman"/>
                </a:rPr>
                <a:t> </a:t>
              </a:r>
            </a:p>
          </p:txBody>
        </p:sp>
        <p:sp>
          <p:nvSpPr>
            <p:cNvPr id="58" name="Text Box 48"/>
            <p:cNvSpPr txBox="1">
              <a:spLocks noChangeArrowheads="1"/>
            </p:cNvSpPr>
            <p:nvPr/>
          </p:nvSpPr>
          <p:spPr bwMode="auto">
            <a:xfrm>
              <a:off x="343241" y="114300"/>
              <a:ext cx="342511" cy="3429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endParaRPr lang="en-US" sz="1200">
                <a:effectLst/>
                <a:latin typeface="Times New Roman"/>
                <a:ea typeface="Times New Roman"/>
              </a:endParaRP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/>
                  <a:ea typeface="Times New Roman"/>
                </a:rPr>
                <a:t> </a:t>
              </a:r>
            </a:p>
          </p:txBody>
        </p:sp>
        <p:cxnSp>
          <p:nvCxnSpPr>
            <p:cNvPr id="59" name="Line 49"/>
            <p:cNvCxnSpPr/>
            <p:nvPr/>
          </p:nvCxnSpPr>
          <p:spPr bwMode="auto">
            <a:xfrm flipH="1">
              <a:off x="686482" y="1797368"/>
              <a:ext cx="1337909" cy="100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Line 50"/>
            <p:cNvCxnSpPr/>
            <p:nvPr/>
          </p:nvCxnSpPr>
          <p:spPr bwMode="auto">
            <a:xfrm>
              <a:off x="2535600" y="180594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Line 51"/>
            <p:cNvCxnSpPr/>
            <p:nvPr/>
          </p:nvCxnSpPr>
          <p:spPr bwMode="auto">
            <a:xfrm>
              <a:off x="2024390" y="1797368"/>
              <a:ext cx="1681150" cy="142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Text Box 52"/>
            <p:cNvSpPr txBox="1">
              <a:spLocks noChangeArrowheads="1"/>
            </p:cNvSpPr>
            <p:nvPr/>
          </p:nvSpPr>
          <p:spPr bwMode="auto">
            <a:xfrm>
              <a:off x="2057254" y="1485900"/>
              <a:ext cx="343241" cy="3429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effectLst/>
                <a:latin typeface="Times New Roman"/>
                <a:ea typeface="Times New Roman"/>
              </a:endParaRP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   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  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 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</p:txBody>
        </p:sp>
        <p:sp>
          <p:nvSpPr>
            <p:cNvPr id="63" name="Text Box 53"/>
            <p:cNvSpPr txBox="1">
              <a:spLocks noChangeArrowheads="1"/>
            </p:cNvSpPr>
            <p:nvPr/>
          </p:nvSpPr>
          <p:spPr bwMode="auto">
            <a:xfrm>
              <a:off x="1527787" y="1057989"/>
              <a:ext cx="335938" cy="3736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effectLst/>
                <a:latin typeface="Times New Roman"/>
                <a:ea typeface="Times New Roman"/>
              </a:endParaRP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</p:txBody>
        </p:sp>
        <p:cxnSp>
          <p:nvCxnSpPr>
            <p:cNvPr id="64" name="Line 55"/>
            <p:cNvCxnSpPr/>
            <p:nvPr/>
          </p:nvCxnSpPr>
          <p:spPr bwMode="auto">
            <a:xfrm>
              <a:off x="686482" y="1057989"/>
              <a:ext cx="30263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Line 56"/>
            <p:cNvCxnSpPr/>
            <p:nvPr/>
          </p:nvCxnSpPr>
          <p:spPr bwMode="auto">
            <a:xfrm>
              <a:off x="686482" y="1057989"/>
              <a:ext cx="0" cy="3736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Line 57"/>
            <p:cNvCxnSpPr/>
            <p:nvPr/>
          </p:nvCxnSpPr>
          <p:spPr bwMode="auto">
            <a:xfrm>
              <a:off x="854451" y="1431608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Line 58"/>
            <p:cNvCxnSpPr/>
            <p:nvPr/>
          </p:nvCxnSpPr>
          <p:spPr bwMode="auto">
            <a:xfrm flipH="1">
              <a:off x="518513" y="1431608"/>
              <a:ext cx="167969" cy="187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Line 59"/>
            <p:cNvCxnSpPr/>
            <p:nvPr/>
          </p:nvCxnSpPr>
          <p:spPr bwMode="auto">
            <a:xfrm>
              <a:off x="686482" y="1431608"/>
              <a:ext cx="167969" cy="187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Line 60"/>
            <p:cNvCxnSpPr/>
            <p:nvPr/>
          </p:nvCxnSpPr>
          <p:spPr bwMode="auto">
            <a:xfrm>
              <a:off x="518513" y="1618774"/>
              <a:ext cx="3359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3545605" y="1431608"/>
              <a:ext cx="175272" cy="19431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71" name="Line 62"/>
            <p:cNvCxnSpPr/>
            <p:nvPr/>
          </p:nvCxnSpPr>
          <p:spPr bwMode="auto">
            <a:xfrm flipH="1">
              <a:off x="3545605" y="1618774"/>
              <a:ext cx="1461" cy="14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Line 63"/>
            <p:cNvCxnSpPr/>
            <p:nvPr/>
          </p:nvCxnSpPr>
          <p:spPr bwMode="auto">
            <a:xfrm>
              <a:off x="3545605" y="1618774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Line 64"/>
            <p:cNvCxnSpPr/>
            <p:nvPr/>
          </p:nvCxnSpPr>
          <p:spPr bwMode="auto">
            <a:xfrm>
              <a:off x="3376905" y="1618774"/>
              <a:ext cx="5053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Line 65"/>
            <p:cNvCxnSpPr/>
            <p:nvPr/>
          </p:nvCxnSpPr>
          <p:spPr bwMode="auto">
            <a:xfrm>
              <a:off x="518513" y="1618774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Line 66"/>
            <p:cNvCxnSpPr/>
            <p:nvPr/>
          </p:nvCxnSpPr>
          <p:spPr bwMode="auto">
            <a:xfrm flipH="1">
              <a:off x="3376905" y="1618774"/>
              <a:ext cx="1686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484189" y="1617345"/>
              <a:ext cx="81063" cy="91440"/>
            </a:xfrm>
            <a:custGeom>
              <a:avLst/>
              <a:gdLst>
                <a:gd name="T0" fmla="*/ 87 w 87"/>
                <a:gd name="T1" fmla="*/ 1 h 88"/>
                <a:gd name="T2" fmla="*/ 77 w 87"/>
                <a:gd name="T3" fmla="*/ 31 h 88"/>
                <a:gd name="T4" fmla="*/ 17 w 87"/>
                <a:gd name="T5" fmla="*/ 71 h 88"/>
                <a:gd name="T6" fmla="*/ 47 w 87"/>
                <a:gd name="T7" fmla="*/ 41 h 88"/>
                <a:gd name="T8" fmla="*/ 87 w 87"/>
                <a:gd name="T9" fmla="*/ 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8">
                  <a:moveTo>
                    <a:pt x="87" y="1"/>
                  </a:moveTo>
                  <a:cubicBezTo>
                    <a:pt x="84" y="11"/>
                    <a:pt x="84" y="24"/>
                    <a:pt x="77" y="31"/>
                  </a:cubicBezTo>
                  <a:cubicBezTo>
                    <a:pt x="60" y="48"/>
                    <a:pt x="0" y="88"/>
                    <a:pt x="17" y="71"/>
                  </a:cubicBezTo>
                  <a:cubicBezTo>
                    <a:pt x="27" y="61"/>
                    <a:pt x="38" y="52"/>
                    <a:pt x="47" y="41"/>
                  </a:cubicBezTo>
                  <a:cubicBezTo>
                    <a:pt x="81" y="0"/>
                    <a:pt x="50" y="20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595924" y="1600200"/>
              <a:ext cx="71569" cy="119301"/>
            </a:xfrm>
            <a:custGeom>
              <a:avLst/>
              <a:gdLst>
                <a:gd name="T0" fmla="*/ 47 w 77"/>
                <a:gd name="T1" fmla="*/ 18 h 115"/>
                <a:gd name="T2" fmla="*/ 17 w 77"/>
                <a:gd name="T3" fmla="*/ 78 h 115"/>
                <a:gd name="T4" fmla="*/ 7 w 77"/>
                <a:gd name="T5" fmla="*/ 108 h 115"/>
                <a:gd name="T6" fmla="*/ 47 w 77"/>
                <a:gd name="T7" fmla="*/ 48 h 115"/>
                <a:gd name="T8" fmla="*/ 77 w 77"/>
                <a:gd name="T9" fmla="*/ 18 h 115"/>
                <a:gd name="T10" fmla="*/ 47 w 77"/>
                <a:gd name="T11" fmla="*/ 1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15">
                  <a:moveTo>
                    <a:pt x="47" y="18"/>
                  </a:moveTo>
                  <a:cubicBezTo>
                    <a:pt x="22" y="93"/>
                    <a:pt x="56" y="0"/>
                    <a:pt x="17" y="78"/>
                  </a:cubicBezTo>
                  <a:cubicBezTo>
                    <a:pt x="12" y="87"/>
                    <a:pt x="0" y="115"/>
                    <a:pt x="7" y="108"/>
                  </a:cubicBezTo>
                  <a:cubicBezTo>
                    <a:pt x="24" y="91"/>
                    <a:pt x="34" y="68"/>
                    <a:pt x="47" y="48"/>
                  </a:cubicBezTo>
                  <a:cubicBezTo>
                    <a:pt x="55" y="36"/>
                    <a:pt x="77" y="32"/>
                    <a:pt x="77" y="18"/>
                  </a:cubicBezTo>
                  <a:cubicBezTo>
                    <a:pt x="77" y="8"/>
                    <a:pt x="57" y="18"/>
                    <a:pt x="47" y="1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3386399" y="1615202"/>
              <a:ext cx="72300" cy="86439"/>
            </a:xfrm>
            <a:custGeom>
              <a:avLst/>
              <a:gdLst>
                <a:gd name="T0" fmla="*/ 50 w 77"/>
                <a:gd name="T1" fmla="*/ 3 h 83"/>
                <a:gd name="T2" fmla="*/ 0 w 77"/>
                <a:gd name="T3" fmla="*/ 83 h 83"/>
                <a:gd name="T4" fmla="*/ 20 w 77"/>
                <a:gd name="T5" fmla="*/ 53 h 83"/>
                <a:gd name="T6" fmla="*/ 50 w 77"/>
                <a:gd name="T7" fmla="*/ 33 h 83"/>
                <a:gd name="T8" fmla="*/ 50 w 77"/>
                <a:gd name="T9" fmla="*/ 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83">
                  <a:moveTo>
                    <a:pt x="50" y="3"/>
                  </a:moveTo>
                  <a:cubicBezTo>
                    <a:pt x="26" y="74"/>
                    <a:pt x="48" y="51"/>
                    <a:pt x="0" y="83"/>
                  </a:cubicBezTo>
                  <a:cubicBezTo>
                    <a:pt x="7" y="73"/>
                    <a:pt x="12" y="61"/>
                    <a:pt x="20" y="53"/>
                  </a:cubicBezTo>
                  <a:cubicBezTo>
                    <a:pt x="28" y="45"/>
                    <a:pt x="42" y="42"/>
                    <a:pt x="50" y="33"/>
                  </a:cubicBezTo>
                  <a:cubicBezTo>
                    <a:pt x="77" y="0"/>
                    <a:pt x="66" y="3"/>
                    <a:pt x="50" y="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3479878" y="1613059"/>
              <a:ext cx="68648" cy="99298"/>
            </a:xfrm>
            <a:custGeom>
              <a:avLst/>
              <a:gdLst>
                <a:gd name="T0" fmla="*/ 30 w 74"/>
                <a:gd name="T1" fmla="*/ 6 h 96"/>
                <a:gd name="T2" fmla="*/ 10 w 74"/>
                <a:gd name="T3" fmla="*/ 66 h 96"/>
                <a:gd name="T4" fmla="*/ 0 w 74"/>
                <a:gd name="T5" fmla="*/ 96 h 96"/>
                <a:gd name="T6" fmla="*/ 10 w 74"/>
                <a:gd name="T7" fmla="*/ 66 h 96"/>
                <a:gd name="T8" fmla="*/ 30 w 74"/>
                <a:gd name="T9" fmla="*/ 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96">
                  <a:moveTo>
                    <a:pt x="30" y="6"/>
                  </a:moveTo>
                  <a:cubicBezTo>
                    <a:pt x="23" y="26"/>
                    <a:pt x="17" y="46"/>
                    <a:pt x="10" y="66"/>
                  </a:cubicBezTo>
                  <a:cubicBezTo>
                    <a:pt x="7" y="76"/>
                    <a:pt x="0" y="96"/>
                    <a:pt x="0" y="96"/>
                  </a:cubicBezTo>
                  <a:cubicBezTo>
                    <a:pt x="0" y="96"/>
                    <a:pt x="4" y="75"/>
                    <a:pt x="10" y="66"/>
                  </a:cubicBezTo>
                  <a:cubicBezTo>
                    <a:pt x="54" y="0"/>
                    <a:pt x="74" y="6"/>
                    <a:pt x="30" y="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3547795" y="1618774"/>
              <a:ext cx="59885" cy="82868"/>
            </a:xfrm>
            <a:custGeom>
              <a:avLst/>
              <a:gdLst>
                <a:gd name="T0" fmla="*/ 37 w 64"/>
                <a:gd name="T1" fmla="*/ 0 h 80"/>
                <a:gd name="T2" fmla="*/ 27 w 64"/>
                <a:gd name="T3" fmla="*/ 40 h 80"/>
                <a:gd name="T4" fmla="*/ 7 w 64"/>
                <a:gd name="T5" fmla="*/ 70 h 80"/>
                <a:gd name="T6" fmla="*/ 37 w 64"/>
                <a:gd name="T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80">
                  <a:moveTo>
                    <a:pt x="37" y="0"/>
                  </a:moveTo>
                  <a:cubicBezTo>
                    <a:pt x="34" y="13"/>
                    <a:pt x="32" y="27"/>
                    <a:pt x="27" y="40"/>
                  </a:cubicBezTo>
                  <a:cubicBezTo>
                    <a:pt x="22" y="51"/>
                    <a:pt x="0" y="80"/>
                    <a:pt x="7" y="70"/>
                  </a:cubicBezTo>
                  <a:cubicBezTo>
                    <a:pt x="50" y="6"/>
                    <a:pt x="64" y="27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3631780" y="1618774"/>
              <a:ext cx="53312" cy="116443"/>
            </a:xfrm>
            <a:custGeom>
              <a:avLst/>
              <a:gdLst>
                <a:gd name="T0" fmla="*/ 58 w 58"/>
                <a:gd name="T1" fmla="*/ 0 h 113"/>
                <a:gd name="T2" fmla="*/ 48 w 58"/>
                <a:gd name="T3" fmla="*/ 30 h 113"/>
                <a:gd name="T4" fmla="*/ 8 w 58"/>
                <a:gd name="T5" fmla="*/ 90 h 113"/>
                <a:gd name="T6" fmla="*/ 18 w 58"/>
                <a:gd name="T7" fmla="*/ 60 h 113"/>
                <a:gd name="T8" fmla="*/ 58 w 58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13">
                  <a:moveTo>
                    <a:pt x="58" y="0"/>
                  </a:moveTo>
                  <a:cubicBezTo>
                    <a:pt x="55" y="10"/>
                    <a:pt x="53" y="21"/>
                    <a:pt x="48" y="30"/>
                  </a:cubicBezTo>
                  <a:cubicBezTo>
                    <a:pt x="36" y="51"/>
                    <a:pt x="0" y="113"/>
                    <a:pt x="8" y="90"/>
                  </a:cubicBezTo>
                  <a:cubicBezTo>
                    <a:pt x="11" y="80"/>
                    <a:pt x="13" y="69"/>
                    <a:pt x="18" y="60"/>
                  </a:cubicBezTo>
                  <a:cubicBezTo>
                    <a:pt x="30" y="39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3731831" y="1618774"/>
              <a:ext cx="29212" cy="95726"/>
            </a:xfrm>
            <a:custGeom>
              <a:avLst/>
              <a:gdLst>
                <a:gd name="T0" fmla="*/ 30 w 30"/>
                <a:gd name="T1" fmla="*/ 0 h 92"/>
                <a:gd name="T2" fmla="*/ 20 w 30"/>
                <a:gd name="T3" fmla="*/ 50 h 92"/>
                <a:gd name="T4" fmla="*/ 0 w 30"/>
                <a:gd name="T5" fmla="*/ 80 h 92"/>
                <a:gd name="T6" fmla="*/ 30 w 30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92">
                  <a:moveTo>
                    <a:pt x="30" y="0"/>
                  </a:moveTo>
                  <a:cubicBezTo>
                    <a:pt x="27" y="17"/>
                    <a:pt x="26" y="34"/>
                    <a:pt x="20" y="50"/>
                  </a:cubicBezTo>
                  <a:cubicBezTo>
                    <a:pt x="16" y="61"/>
                    <a:pt x="0" y="92"/>
                    <a:pt x="0" y="80"/>
                  </a:cubicBezTo>
                  <a:cubicBezTo>
                    <a:pt x="0" y="58"/>
                    <a:pt x="18" y="23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3793906" y="1618774"/>
              <a:ext cx="91287" cy="98584"/>
            </a:xfrm>
            <a:custGeom>
              <a:avLst/>
              <a:gdLst>
                <a:gd name="T0" fmla="*/ 54 w 98"/>
                <a:gd name="T1" fmla="*/ 0 h 95"/>
                <a:gd name="T2" fmla="*/ 4 w 98"/>
                <a:gd name="T3" fmla="*/ 90 h 95"/>
                <a:gd name="T4" fmla="*/ 14 w 98"/>
                <a:gd name="T5" fmla="*/ 90 h 95"/>
                <a:gd name="T6" fmla="*/ 54 w 98"/>
                <a:gd name="T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95">
                  <a:moveTo>
                    <a:pt x="54" y="0"/>
                  </a:moveTo>
                  <a:cubicBezTo>
                    <a:pt x="36" y="53"/>
                    <a:pt x="50" y="21"/>
                    <a:pt x="4" y="90"/>
                  </a:cubicBezTo>
                  <a:cubicBezTo>
                    <a:pt x="0" y="95"/>
                    <a:pt x="98" y="62"/>
                    <a:pt x="14" y="90"/>
                  </a:cubicBezTo>
                  <a:cubicBezTo>
                    <a:pt x="34" y="60"/>
                    <a:pt x="38" y="31"/>
                    <a:pt x="54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687942" y="1618774"/>
              <a:ext cx="51121" cy="116443"/>
            </a:xfrm>
            <a:custGeom>
              <a:avLst/>
              <a:gdLst>
                <a:gd name="T0" fmla="*/ 38 w 54"/>
                <a:gd name="T1" fmla="*/ 0 h 113"/>
                <a:gd name="T2" fmla="*/ 18 w 54"/>
                <a:gd name="T3" fmla="*/ 60 h 113"/>
                <a:gd name="T4" fmla="*/ 48 w 54"/>
                <a:gd name="T5" fmla="*/ 30 h 113"/>
                <a:gd name="T6" fmla="*/ 38 w 54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13">
                  <a:moveTo>
                    <a:pt x="38" y="0"/>
                  </a:moveTo>
                  <a:cubicBezTo>
                    <a:pt x="31" y="20"/>
                    <a:pt x="25" y="40"/>
                    <a:pt x="18" y="60"/>
                  </a:cubicBezTo>
                  <a:cubicBezTo>
                    <a:pt x="0" y="113"/>
                    <a:pt x="2" y="99"/>
                    <a:pt x="48" y="30"/>
                  </a:cubicBezTo>
                  <a:cubicBezTo>
                    <a:pt x="54" y="21"/>
                    <a:pt x="41" y="10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785802" y="1618774"/>
              <a:ext cx="32133" cy="86439"/>
            </a:xfrm>
            <a:custGeom>
              <a:avLst/>
              <a:gdLst>
                <a:gd name="T0" fmla="*/ 24 w 35"/>
                <a:gd name="T1" fmla="*/ 0 h 83"/>
                <a:gd name="T2" fmla="*/ 14 w 35"/>
                <a:gd name="T3" fmla="*/ 30 h 83"/>
                <a:gd name="T4" fmla="*/ 4 w 35"/>
                <a:gd name="T5" fmla="*/ 70 h 83"/>
                <a:gd name="T6" fmla="*/ 14 w 35"/>
                <a:gd name="T7" fmla="*/ 40 h 83"/>
                <a:gd name="T8" fmla="*/ 14 w 35"/>
                <a:gd name="T9" fmla="*/ 40 h 83"/>
                <a:gd name="T10" fmla="*/ 34 w 35"/>
                <a:gd name="T11" fmla="*/ 10 h 83"/>
                <a:gd name="T12" fmla="*/ 24 w 35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83">
                  <a:moveTo>
                    <a:pt x="24" y="0"/>
                  </a:moveTo>
                  <a:cubicBezTo>
                    <a:pt x="21" y="10"/>
                    <a:pt x="17" y="20"/>
                    <a:pt x="14" y="30"/>
                  </a:cubicBezTo>
                  <a:cubicBezTo>
                    <a:pt x="10" y="43"/>
                    <a:pt x="0" y="83"/>
                    <a:pt x="4" y="70"/>
                  </a:cubicBezTo>
                  <a:cubicBezTo>
                    <a:pt x="7" y="60"/>
                    <a:pt x="11" y="50"/>
                    <a:pt x="14" y="40"/>
                  </a:cubicBezTo>
                  <a:lnTo>
                    <a:pt x="14" y="40"/>
                  </a:lnTo>
                  <a:cubicBezTo>
                    <a:pt x="21" y="30"/>
                    <a:pt x="31" y="22"/>
                    <a:pt x="34" y="10"/>
                  </a:cubicBezTo>
                  <a:cubicBezTo>
                    <a:pt x="35" y="5"/>
                    <a:pt x="27" y="3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86" name="Line 77"/>
            <p:cNvCxnSpPr/>
            <p:nvPr/>
          </p:nvCxnSpPr>
          <p:spPr bwMode="auto">
            <a:xfrm flipV="1">
              <a:off x="686482" y="122873"/>
              <a:ext cx="0" cy="9351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Line 78"/>
            <p:cNvCxnSpPr/>
            <p:nvPr/>
          </p:nvCxnSpPr>
          <p:spPr bwMode="auto">
            <a:xfrm flipH="1">
              <a:off x="679909" y="1610201"/>
              <a:ext cx="730" cy="37433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Line 79"/>
            <p:cNvCxnSpPr/>
            <p:nvPr/>
          </p:nvCxnSpPr>
          <p:spPr bwMode="auto">
            <a:xfrm flipH="1">
              <a:off x="3705540" y="1610201"/>
              <a:ext cx="1461" cy="37433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" name="Text Box 80"/>
            <p:cNvSpPr txBox="1">
              <a:spLocks noChangeArrowheads="1"/>
            </p:cNvSpPr>
            <p:nvPr/>
          </p:nvSpPr>
          <p:spPr bwMode="auto">
            <a:xfrm>
              <a:off x="3885924" y="1028700"/>
              <a:ext cx="32639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t" anchorCtr="0" upright="1">
              <a:spAutoFit/>
            </a:bodyPr>
            <a:lstStyle/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90" name="Line 81"/>
            <p:cNvCxnSpPr/>
            <p:nvPr/>
          </p:nvCxnSpPr>
          <p:spPr bwMode="auto">
            <a:xfrm flipH="1">
              <a:off x="228584" y="1243013"/>
              <a:ext cx="457168" cy="7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" name="Text Box 82"/>
            <p:cNvSpPr txBox="1">
              <a:spLocks noChangeArrowheads="1"/>
            </p:cNvSpPr>
            <p:nvPr/>
          </p:nvSpPr>
          <p:spPr bwMode="auto">
            <a:xfrm>
              <a:off x="228584" y="1028700"/>
              <a:ext cx="32639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t" anchorCtr="0" upright="1">
              <a:spAutoFit/>
            </a:bodyPr>
            <a:lstStyle/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DF50FE4-242D-4127-992C-63D51F7974B1}"/>
              </a:ext>
            </a:extLst>
          </p:cNvPr>
          <p:cNvSpPr txBox="1"/>
          <p:nvPr/>
        </p:nvSpPr>
        <p:spPr>
          <a:xfrm>
            <a:off x="129509" y="994750"/>
            <a:ext cx="4941479" cy="203132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T=7200lbs, q=5400lbs/in, L=75in, E=30Msi, and I=120in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2900" indent="-342900">
              <a:buAutoNum type="alphaL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deflection of beam at x=50”. Use a step of              and approximate the derivatives by central divided difference approximation. </a:t>
            </a:r>
          </a:p>
          <a:p>
            <a:pPr marL="342900" indent="-342900">
              <a:buAutoNum type="alphaL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relative true error in calculation of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y(50).</a:t>
            </a:r>
          </a:p>
        </p:txBody>
      </p:sp>
      <p:graphicFrame>
        <p:nvGraphicFramePr>
          <p:cNvPr id="94" name="Object 93">
            <a:extLst>
              <a:ext uri="{FF2B5EF4-FFF2-40B4-BE49-F238E27FC236}">
                <a16:creationId xmlns:a16="http://schemas.microsoft.com/office/drawing/2014/main" xmlns="" id="{E9EEB004-F043-489C-A861-71A63F3163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424034"/>
              </p:ext>
            </p:extLst>
          </p:nvPr>
        </p:nvGraphicFramePr>
        <p:xfrm>
          <a:off x="1204288" y="1858592"/>
          <a:ext cx="699716" cy="273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r:id="rId4" imgW="571004" imgH="177646" progId="Equation.3">
                  <p:embed/>
                </p:oleObj>
              </mc:Choice>
              <mc:Fallback>
                <p:oleObj r:id="rId4" imgW="571004" imgH="177646" progId="Equation.3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xmlns="" id="{B790865D-6A3B-415F-B9A7-3ED5E07516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288" y="1858592"/>
                        <a:ext cx="699716" cy="2739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638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3" grpId="0"/>
      <p:bldP spid="14354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1" grpId="0" animBg="1"/>
      <p:bldP spid="32" grpId="0" animBg="1"/>
      <p:bldP spid="33" grpId="0"/>
      <p:bldP spid="34" grpId="0"/>
      <p:bldP spid="35" grpId="0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314698C0-89DF-4FEF-B04F-1D204EBA38C6}"/>
              </a:ext>
            </a:extLst>
          </p:cNvPr>
          <p:cNvSpPr txBox="1">
            <a:spLocks noChangeArrowheads="1"/>
          </p:cNvSpPr>
          <p:nvPr/>
        </p:nvSpPr>
        <p:spPr>
          <a:xfrm>
            <a:off x="27708" y="0"/>
            <a:ext cx="4544291" cy="609600"/>
          </a:xfrm>
          <a:prstGeom prst="rect">
            <a:avLst/>
          </a:prstGeom>
          <a:solidFill>
            <a:srgbClr val="FFFF00"/>
          </a:solidFill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FF0000"/>
                </a:solidFill>
              </a:rPr>
              <a:t>Beam Problem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xmlns="" id="{4957A91A-8F85-45A8-BFD4-A2C1A31E6B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710775"/>
              </p:ext>
            </p:extLst>
          </p:nvPr>
        </p:nvGraphicFramePr>
        <p:xfrm>
          <a:off x="50511" y="774686"/>
          <a:ext cx="4648200" cy="663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0" r:id="rId3" imgW="2603500" imgH="444500" progId="Equation.3">
                  <p:embed/>
                </p:oleObj>
              </mc:Choice>
              <mc:Fallback>
                <p:oleObj r:id="rId3" imgW="2603500" imgH="4445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11" y="774686"/>
                        <a:ext cx="4648200" cy="66342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xmlns="" id="{557A13CF-D6C0-4C38-A7F2-425A1CD4ED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090533"/>
              </p:ext>
            </p:extLst>
          </p:nvPr>
        </p:nvGraphicFramePr>
        <p:xfrm>
          <a:off x="131487" y="1668015"/>
          <a:ext cx="3886200" cy="663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1" r:id="rId5" imgW="2324100" imgH="419100" progId="Equation.3">
                  <p:embed/>
                </p:oleObj>
              </mc:Choice>
              <mc:Fallback>
                <p:oleObj r:id="rId5" imgW="23241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87" y="1668015"/>
                        <a:ext cx="3886200" cy="663427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xmlns="" id="{9B1447AF-FA43-43A3-A67D-FFB2FB5C95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020546"/>
              </p:ext>
            </p:extLst>
          </p:nvPr>
        </p:nvGraphicFramePr>
        <p:xfrm>
          <a:off x="164847" y="3367749"/>
          <a:ext cx="2444197" cy="725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2" r:id="rId7" imgW="1459866" imgH="444307" progId="Equation.3">
                  <p:embed/>
                </p:oleObj>
              </mc:Choice>
              <mc:Fallback>
                <p:oleObj r:id="rId7" imgW="1459866" imgH="44430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847" y="3367749"/>
                        <a:ext cx="2444197" cy="72524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xmlns="" id="{5B4AA7DE-E5F8-4AC2-B1B7-322CAF3F31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08022"/>
              </p:ext>
            </p:extLst>
          </p:nvPr>
        </p:nvGraphicFramePr>
        <p:xfrm>
          <a:off x="44967" y="4302296"/>
          <a:ext cx="5302970" cy="743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3" r:id="rId9" imgW="3175000" imgH="444500" progId="Equation.3">
                  <p:embed/>
                </p:oleObj>
              </mc:Choice>
              <mc:Fallback>
                <p:oleObj r:id="rId9" imgW="3175000" imgH="444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67" y="4302296"/>
                        <a:ext cx="5302970" cy="743956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78A320A7-F33B-42A3-BAF5-BAC308CFDB2B}"/>
              </a:ext>
            </a:extLst>
          </p:cNvPr>
          <p:cNvGrpSpPr/>
          <p:nvPr/>
        </p:nvGrpSpPr>
        <p:grpSpPr>
          <a:xfrm>
            <a:off x="107960" y="2496467"/>
            <a:ext cx="4582391" cy="809266"/>
            <a:chOff x="904009" y="2515088"/>
            <a:chExt cx="4343400" cy="809266"/>
          </a:xfrm>
        </p:grpSpPr>
        <p:grpSp>
          <p:nvGrpSpPr>
            <p:cNvPr id="34" name="Canvas 15">
              <a:extLst>
                <a:ext uri="{FF2B5EF4-FFF2-40B4-BE49-F238E27FC236}">
                  <a16:creationId xmlns:a16="http://schemas.microsoft.com/office/drawing/2014/main" xmlns="" id="{BBA630E4-056F-4026-A4A6-B3112C53EEB0}"/>
                </a:ext>
              </a:extLst>
            </p:cNvPr>
            <p:cNvGrpSpPr/>
            <p:nvPr/>
          </p:nvGrpSpPr>
          <p:grpSpPr>
            <a:xfrm>
              <a:off x="904009" y="2515088"/>
              <a:ext cx="4343400" cy="800100"/>
              <a:chOff x="0" y="0"/>
              <a:chExt cx="4343400" cy="8001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xmlns="" id="{DBBA4C88-2FB2-4148-AB66-7F164778EBDC}"/>
                  </a:ext>
                </a:extLst>
              </p:cNvPr>
              <p:cNvSpPr/>
              <p:nvPr/>
            </p:nvSpPr>
            <p:spPr>
              <a:xfrm>
                <a:off x="0" y="0"/>
                <a:ext cx="4343400" cy="800100"/>
              </a:xfrm>
              <a:prstGeom prst="rect">
                <a:avLst/>
              </a:prstGeom>
              <a:noFill/>
            </p:spPr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xmlns="" id="{942091BC-0F54-4F8A-ACFE-E4FF80BD83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900" y="114700"/>
                <a:ext cx="3314700" cy="619570"/>
                <a:chOff x="2977" y="1054"/>
                <a:chExt cx="4350" cy="835"/>
              </a:xfrm>
            </p:grpSpPr>
            <p:cxnSp>
              <p:nvCxnSpPr>
                <p:cNvPr id="37" name="Line 5">
                  <a:extLst>
                    <a:ext uri="{FF2B5EF4-FFF2-40B4-BE49-F238E27FC236}">
                      <a16:creationId xmlns:a16="http://schemas.microsoft.com/office/drawing/2014/main" xmlns="" id="{E8560D68-2B80-4BED-81BB-B2675684D0E3}"/>
                    </a:ext>
                  </a:extLst>
                </p:cNvPr>
                <p:cNvCxnSpPr/>
                <p:nvPr/>
              </p:nvCxnSpPr>
              <p:spPr bwMode="auto">
                <a:xfrm>
                  <a:off x="3577" y="1527"/>
                  <a:ext cx="105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oval" w="med" len="med"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" name="Line 6">
                  <a:extLst>
                    <a:ext uri="{FF2B5EF4-FFF2-40B4-BE49-F238E27FC236}">
                      <a16:creationId xmlns:a16="http://schemas.microsoft.com/office/drawing/2014/main" xmlns="" id="{63BF9FA3-65D4-4DAD-BC21-E8064A167D3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977" y="1527"/>
                  <a:ext cx="6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" name="Line 7">
                  <a:extLst>
                    <a:ext uri="{FF2B5EF4-FFF2-40B4-BE49-F238E27FC236}">
                      <a16:creationId xmlns:a16="http://schemas.microsoft.com/office/drawing/2014/main" xmlns="" id="{EC731F28-463C-4BF6-8F7E-F691914ECFD3}"/>
                    </a:ext>
                  </a:extLst>
                </p:cNvPr>
                <p:cNvCxnSpPr/>
                <p:nvPr/>
              </p:nvCxnSpPr>
              <p:spPr bwMode="auto">
                <a:xfrm>
                  <a:off x="4627" y="1527"/>
                  <a:ext cx="105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0" name="Line 8">
                  <a:extLst>
                    <a:ext uri="{FF2B5EF4-FFF2-40B4-BE49-F238E27FC236}">
                      <a16:creationId xmlns:a16="http://schemas.microsoft.com/office/drawing/2014/main" xmlns="" id="{52B35D23-3A4B-43E2-8ECF-A42A31816DAC}"/>
                    </a:ext>
                  </a:extLst>
                </p:cNvPr>
                <p:cNvCxnSpPr/>
                <p:nvPr/>
              </p:nvCxnSpPr>
              <p:spPr bwMode="auto">
                <a:xfrm flipH="1">
                  <a:off x="6727" y="1527"/>
                  <a:ext cx="60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1" name="Text Box 9">
                  <a:extLst>
                    <a:ext uri="{FF2B5EF4-FFF2-40B4-BE49-F238E27FC236}">
                      <a16:creationId xmlns:a16="http://schemas.microsoft.com/office/drawing/2014/main" xmlns="" id="{3117F40A-FCA8-4563-B817-094A63F9F9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27" y="1517"/>
                  <a:ext cx="806" cy="3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91440" tIns="45720" rIns="91440" bIns="45720" anchor="t" anchorCtr="0" upright="1">
                  <a:spAutoFit/>
                </a:bodyPr>
                <a:lstStyle/>
                <a:p>
                  <a:pPr algn="just" hangingPunct="0"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 </a:t>
                  </a:r>
                  <a:endParaRPr lang="en-IN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2" name="Text Box 10">
                  <a:extLst>
                    <a:ext uri="{FF2B5EF4-FFF2-40B4-BE49-F238E27FC236}">
                      <a16:creationId xmlns:a16="http://schemas.microsoft.com/office/drawing/2014/main" xmlns="" id="{573C7EAC-5AAD-4C1B-8B7F-94F96522F5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77" y="1517"/>
                  <a:ext cx="905" cy="3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91440" tIns="45720" rIns="91440" bIns="45720" anchor="t" anchorCtr="0" upright="1">
                  <a:spAutoFit/>
                </a:bodyPr>
                <a:lstStyle/>
                <a:p>
                  <a:pPr algn="just" hangingPunct="0"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 </a:t>
                  </a:r>
                  <a:endParaRPr lang="en-IN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3" name="Text Box 11">
                  <a:extLst>
                    <a:ext uri="{FF2B5EF4-FFF2-40B4-BE49-F238E27FC236}">
                      <a16:creationId xmlns:a16="http://schemas.microsoft.com/office/drawing/2014/main" xmlns="" id="{80CA13A0-5918-4C2C-9EBE-27F7F4F7AE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7" y="1517"/>
                  <a:ext cx="905" cy="3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91440" tIns="45720" rIns="91440" bIns="45720" anchor="t" anchorCtr="0" upright="1">
                  <a:spAutoFit/>
                </a:bodyPr>
                <a:lstStyle/>
                <a:p>
                  <a:pPr algn="just" hangingPunct="0"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 </a:t>
                  </a:r>
                  <a:endParaRPr lang="en-IN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cxnSp>
              <p:nvCxnSpPr>
                <p:cNvPr id="44" name="Line 12">
                  <a:extLst>
                    <a:ext uri="{FF2B5EF4-FFF2-40B4-BE49-F238E27FC236}">
                      <a16:creationId xmlns:a16="http://schemas.microsoft.com/office/drawing/2014/main" xmlns="" id="{0EF1E80C-E7A2-4F06-8E4F-A6260A436797}"/>
                    </a:ext>
                  </a:extLst>
                </p:cNvPr>
                <p:cNvCxnSpPr/>
                <p:nvPr/>
              </p:nvCxnSpPr>
              <p:spPr bwMode="auto">
                <a:xfrm>
                  <a:off x="5677" y="1517"/>
                  <a:ext cx="105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5" name="Text Box 13">
                  <a:extLst>
                    <a:ext uri="{FF2B5EF4-FFF2-40B4-BE49-F238E27FC236}">
                      <a16:creationId xmlns:a16="http://schemas.microsoft.com/office/drawing/2014/main" xmlns="" id="{BEB9AC8E-1994-4C3E-86D1-79BB2D9F77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77" y="1054"/>
                  <a:ext cx="643" cy="3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91440" tIns="45720" rIns="91440" bIns="45720" anchor="t" anchorCtr="0" upright="1">
                  <a:spAutoFit/>
                </a:bodyPr>
                <a:lstStyle/>
                <a:p>
                  <a:pPr algn="just" hangingPunct="0">
                    <a:spcAft>
                      <a:spcPts val="0"/>
                    </a:spcAft>
                  </a:pP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6" name="Text Box 14">
                  <a:extLst>
                    <a:ext uri="{FF2B5EF4-FFF2-40B4-BE49-F238E27FC236}">
                      <a16:creationId xmlns:a16="http://schemas.microsoft.com/office/drawing/2014/main" xmlns="" id="{ED6E7CB9-1D7A-488D-94A3-6B6DC8BE8A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7" y="1054"/>
                  <a:ext cx="653" cy="3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91440" tIns="45720" rIns="91440" bIns="45720" anchor="t" anchorCtr="0" upright="1">
                  <a:spAutoFit/>
                </a:bodyPr>
                <a:lstStyle/>
                <a:p>
                  <a:pPr algn="just" hangingPunct="0">
                    <a:spcAft>
                      <a:spcPts val="0"/>
                    </a:spcAft>
                  </a:pP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7" name="Text Box 15">
                  <a:extLst>
                    <a:ext uri="{FF2B5EF4-FFF2-40B4-BE49-F238E27FC236}">
                      <a16:creationId xmlns:a16="http://schemas.microsoft.com/office/drawing/2014/main" xmlns="" id="{A02F31F6-1651-4A7D-88F7-8DC38F3634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77" y="1054"/>
                  <a:ext cx="653" cy="3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91440" tIns="45720" rIns="91440" bIns="45720" anchor="t" anchorCtr="0" upright="1">
                  <a:spAutoFit/>
                </a:bodyPr>
                <a:lstStyle/>
                <a:p>
                  <a:pPr algn="just" hangingPunct="0">
                    <a:spcAft>
                      <a:spcPts val="0"/>
                    </a:spcAft>
                  </a:pP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8" name="Text Box 16">
                  <a:extLst>
                    <a:ext uri="{FF2B5EF4-FFF2-40B4-BE49-F238E27FC236}">
                      <a16:creationId xmlns:a16="http://schemas.microsoft.com/office/drawing/2014/main" xmlns="" id="{937B6412-25BD-4458-A782-1A8F3509B5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27" y="1054"/>
                  <a:ext cx="680" cy="3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91440" tIns="45720" rIns="91440" bIns="45720" anchor="t" anchorCtr="0" upright="1">
                  <a:spAutoFit/>
                </a:bodyPr>
                <a:lstStyle/>
                <a:p>
                  <a:pPr algn="just" hangingPunct="0">
                    <a:spcAft>
                      <a:spcPts val="0"/>
                    </a:spcAft>
                  </a:pPr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9" name="Text Box 17">
                  <a:extLst>
                    <a:ext uri="{FF2B5EF4-FFF2-40B4-BE49-F238E27FC236}">
                      <a16:creationId xmlns:a16="http://schemas.microsoft.com/office/drawing/2014/main" xmlns="" id="{D6359537-0CFA-488B-BF3C-CB75373629B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77" y="1517"/>
                  <a:ext cx="905" cy="3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91440" tIns="45720" rIns="91440" bIns="45720" anchor="t" anchorCtr="0" upright="1">
                  <a:spAutoFit/>
                </a:bodyPr>
                <a:lstStyle/>
                <a:p>
                  <a:pPr algn="just" hangingPunct="0"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  </a:t>
                  </a:r>
                  <a:endParaRPr lang="en-IN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C28279D8-0993-49FA-BEB0-94AEBE91C5FB}"/>
                </a:ext>
              </a:extLst>
            </p:cNvPr>
            <p:cNvSpPr txBox="1"/>
            <p:nvPr/>
          </p:nvSpPr>
          <p:spPr>
            <a:xfrm>
              <a:off x="1475509" y="2629788"/>
              <a:ext cx="3477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=1         </a:t>
              </a:r>
              <a:r>
                <a:rPr lang="en-I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=2            </a:t>
              </a:r>
              <a:r>
                <a:rPr lang="en-I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=3         </a:t>
              </a:r>
              <a:r>
                <a:rPr lang="en-I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45DC5081-18E1-47E7-823F-DAD3B7755B6C}"/>
                </a:ext>
              </a:extLst>
            </p:cNvPr>
            <p:cNvSpPr txBox="1"/>
            <p:nvPr/>
          </p:nvSpPr>
          <p:spPr>
            <a:xfrm>
              <a:off x="1429599" y="2955022"/>
              <a:ext cx="3477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X=0        x=25         x=50      x=75</a:t>
              </a:r>
            </a:p>
          </p:txBody>
        </p:sp>
      </p:grpSp>
      <p:grpSp>
        <p:nvGrpSpPr>
          <p:cNvPr id="61" name="Canvas 78">
            <a:extLst>
              <a:ext uri="{FF2B5EF4-FFF2-40B4-BE49-F238E27FC236}">
                <a16:creationId xmlns:a16="http://schemas.microsoft.com/office/drawing/2014/main" xmlns="" id="{1A344423-772C-4D27-8003-D7AB4083CC3D}"/>
              </a:ext>
            </a:extLst>
          </p:cNvPr>
          <p:cNvGrpSpPr/>
          <p:nvPr/>
        </p:nvGrpSpPr>
        <p:grpSpPr>
          <a:xfrm>
            <a:off x="4800600" y="-74909"/>
            <a:ext cx="5105400" cy="2767178"/>
            <a:chOff x="0" y="0"/>
            <a:chExt cx="5143500" cy="21717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F904273B-822E-4A70-8806-DD78C586ED67}"/>
                </a:ext>
              </a:extLst>
            </p:cNvPr>
            <p:cNvSpPr/>
            <p:nvPr/>
          </p:nvSpPr>
          <p:spPr>
            <a:xfrm>
              <a:off x="0" y="0"/>
              <a:ext cx="5143500" cy="2171700"/>
            </a:xfrm>
            <a:prstGeom prst="rect">
              <a:avLst/>
            </a:prstGeom>
            <a:noFill/>
            <a:ln>
              <a:noFill/>
            </a:ln>
          </p:spPr>
        </p:sp>
        <p:cxnSp>
          <p:nvCxnSpPr>
            <p:cNvPr id="63" name="Line 30">
              <a:extLst>
                <a:ext uri="{FF2B5EF4-FFF2-40B4-BE49-F238E27FC236}">
                  <a16:creationId xmlns:a16="http://schemas.microsoft.com/office/drawing/2014/main" xmlns="" id="{38246A1E-E928-48F7-B940-B2E349E85736}"/>
                </a:ext>
              </a:extLst>
            </p:cNvPr>
            <p:cNvCxnSpPr/>
            <p:nvPr/>
          </p:nvCxnSpPr>
          <p:spPr bwMode="auto">
            <a:xfrm>
              <a:off x="3703349" y="1257300"/>
              <a:ext cx="525816" cy="7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Line 31">
              <a:extLst>
                <a:ext uri="{FF2B5EF4-FFF2-40B4-BE49-F238E27FC236}">
                  <a16:creationId xmlns:a16="http://schemas.microsoft.com/office/drawing/2014/main" xmlns="" id="{6B6B85E0-5A9E-4335-9467-AE7DBA398E47}"/>
                </a:ext>
              </a:extLst>
            </p:cNvPr>
            <p:cNvCxnSpPr/>
            <p:nvPr/>
          </p:nvCxnSpPr>
          <p:spPr bwMode="auto">
            <a:xfrm>
              <a:off x="686482" y="870823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Line 32">
              <a:extLst>
                <a:ext uri="{FF2B5EF4-FFF2-40B4-BE49-F238E27FC236}">
                  <a16:creationId xmlns:a16="http://schemas.microsoft.com/office/drawing/2014/main" xmlns="" id="{CBFE1F85-6611-49EB-9662-80305716449E}"/>
                </a:ext>
              </a:extLst>
            </p:cNvPr>
            <p:cNvCxnSpPr/>
            <p:nvPr/>
          </p:nvCxnSpPr>
          <p:spPr bwMode="auto">
            <a:xfrm>
              <a:off x="686482" y="683657"/>
              <a:ext cx="30263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Line 33">
              <a:extLst>
                <a:ext uri="{FF2B5EF4-FFF2-40B4-BE49-F238E27FC236}">
                  <a16:creationId xmlns:a16="http://schemas.microsoft.com/office/drawing/2014/main" xmlns="" id="{1579F7CB-4D36-438C-9F88-F9FCA1CA10F1}"/>
                </a:ext>
              </a:extLst>
            </p:cNvPr>
            <p:cNvCxnSpPr/>
            <p:nvPr/>
          </p:nvCxnSpPr>
          <p:spPr bwMode="auto">
            <a:xfrm>
              <a:off x="3712843" y="683657"/>
              <a:ext cx="0" cy="374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Line 34">
              <a:extLst>
                <a:ext uri="{FF2B5EF4-FFF2-40B4-BE49-F238E27FC236}">
                  <a16:creationId xmlns:a16="http://schemas.microsoft.com/office/drawing/2014/main" xmlns="" id="{D25465A8-FFCA-4838-B5A4-1FF571439F6B}"/>
                </a:ext>
              </a:extLst>
            </p:cNvPr>
            <p:cNvCxnSpPr/>
            <p:nvPr/>
          </p:nvCxnSpPr>
          <p:spPr bwMode="auto">
            <a:xfrm>
              <a:off x="3376905" y="683657"/>
              <a:ext cx="0" cy="374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Line 35">
              <a:extLst>
                <a:ext uri="{FF2B5EF4-FFF2-40B4-BE49-F238E27FC236}">
                  <a16:creationId xmlns:a16="http://schemas.microsoft.com/office/drawing/2014/main" xmlns="" id="{5FC01782-7D0F-4C68-8A09-03F47E14DA74}"/>
                </a:ext>
              </a:extLst>
            </p:cNvPr>
            <p:cNvCxnSpPr/>
            <p:nvPr/>
          </p:nvCxnSpPr>
          <p:spPr bwMode="auto">
            <a:xfrm>
              <a:off x="3040967" y="683657"/>
              <a:ext cx="0" cy="374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Line 36">
              <a:extLst>
                <a:ext uri="{FF2B5EF4-FFF2-40B4-BE49-F238E27FC236}">
                  <a16:creationId xmlns:a16="http://schemas.microsoft.com/office/drawing/2014/main" xmlns="" id="{B171E2D2-97FC-41BC-B9A9-30D6560C6563}"/>
                </a:ext>
              </a:extLst>
            </p:cNvPr>
            <p:cNvCxnSpPr/>
            <p:nvPr/>
          </p:nvCxnSpPr>
          <p:spPr bwMode="auto">
            <a:xfrm>
              <a:off x="2705030" y="683657"/>
              <a:ext cx="0" cy="374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Line 37">
              <a:extLst>
                <a:ext uri="{FF2B5EF4-FFF2-40B4-BE49-F238E27FC236}">
                  <a16:creationId xmlns:a16="http://schemas.microsoft.com/office/drawing/2014/main" xmlns="" id="{942EAA3C-7556-49D9-9464-8732E9D57933}"/>
                </a:ext>
              </a:extLst>
            </p:cNvPr>
            <p:cNvCxnSpPr/>
            <p:nvPr/>
          </p:nvCxnSpPr>
          <p:spPr bwMode="auto">
            <a:xfrm>
              <a:off x="2369092" y="683657"/>
              <a:ext cx="0" cy="374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Line 38">
              <a:extLst>
                <a:ext uri="{FF2B5EF4-FFF2-40B4-BE49-F238E27FC236}">
                  <a16:creationId xmlns:a16="http://schemas.microsoft.com/office/drawing/2014/main" xmlns="" id="{BE7A2F3E-E7E6-4BE4-8AEA-7B38090F7B9E}"/>
                </a:ext>
              </a:extLst>
            </p:cNvPr>
            <p:cNvCxnSpPr/>
            <p:nvPr/>
          </p:nvCxnSpPr>
          <p:spPr bwMode="auto">
            <a:xfrm>
              <a:off x="2032424" y="683657"/>
              <a:ext cx="0" cy="374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Line 39">
              <a:extLst>
                <a:ext uri="{FF2B5EF4-FFF2-40B4-BE49-F238E27FC236}">
                  <a16:creationId xmlns:a16="http://schemas.microsoft.com/office/drawing/2014/main" xmlns="" id="{214E25ED-5605-4E76-8BA4-F87736CEE95A}"/>
                </a:ext>
              </a:extLst>
            </p:cNvPr>
            <p:cNvCxnSpPr/>
            <p:nvPr/>
          </p:nvCxnSpPr>
          <p:spPr bwMode="auto">
            <a:xfrm>
              <a:off x="1695756" y="683657"/>
              <a:ext cx="0" cy="374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Line 40">
              <a:extLst>
                <a:ext uri="{FF2B5EF4-FFF2-40B4-BE49-F238E27FC236}">
                  <a16:creationId xmlns:a16="http://schemas.microsoft.com/office/drawing/2014/main" xmlns="" id="{9F102A64-67C8-4F48-B2DB-448F1D6DBD1B}"/>
                </a:ext>
              </a:extLst>
            </p:cNvPr>
            <p:cNvCxnSpPr/>
            <p:nvPr/>
          </p:nvCxnSpPr>
          <p:spPr bwMode="auto">
            <a:xfrm>
              <a:off x="1359818" y="683657"/>
              <a:ext cx="0" cy="374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Line 41">
              <a:extLst>
                <a:ext uri="{FF2B5EF4-FFF2-40B4-BE49-F238E27FC236}">
                  <a16:creationId xmlns:a16="http://schemas.microsoft.com/office/drawing/2014/main" xmlns="" id="{D3E9EF58-8505-40D2-BA41-94CFD227A304}"/>
                </a:ext>
              </a:extLst>
            </p:cNvPr>
            <p:cNvCxnSpPr/>
            <p:nvPr/>
          </p:nvCxnSpPr>
          <p:spPr bwMode="auto">
            <a:xfrm>
              <a:off x="1023150" y="683657"/>
              <a:ext cx="0" cy="37433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Line 42">
              <a:extLst>
                <a:ext uri="{FF2B5EF4-FFF2-40B4-BE49-F238E27FC236}">
                  <a16:creationId xmlns:a16="http://schemas.microsoft.com/office/drawing/2014/main" xmlns="" id="{70E8B935-8B1C-4C18-93E8-A74E051756D7}"/>
                </a:ext>
              </a:extLst>
            </p:cNvPr>
            <p:cNvCxnSpPr/>
            <p:nvPr/>
          </p:nvCxnSpPr>
          <p:spPr bwMode="auto">
            <a:xfrm>
              <a:off x="686482" y="1057989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Line 43">
              <a:extLst>
                <a:ext uri="{FF2B5EF4-FFF2-40B4-BE49-F238E27FC236}">
                  <a16:creationId xmlns:a16="http://schemas.microsoft.com/office/drawing/2014/main" xmlns="" id="{DFC8158A-971F-4127-81CD-41E304254130}"/>
                </a:ext>
              </a:extLst>
            </p:cNvPr>
            <p:cNvCxnSpPr/>
            <p:nvPr/>
          </p:nvCxnSpPr>
          <p:spPr bwMode="auto">
            <a:xfrm>
              <a:off x="686482" y="1057989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Line 44">
              <a:extLst>
                <a:ext uri="{FF2B5EF4-FFF2-40B4-BE49-F238E27FC236}">
                  <a16:creationId xmlns:a16="http://schemas.microsoft.com/office/drawing/2014/main" xmlns="" id="{0C582401-2DDC-400F-9866-B87446AE3DB1}"/>
                </a:ext>
              </a:extLst>
            </p:cNvPr>
            <p:cNvCxnSpPr/>
            <p:nvPr/>
          </p:nvCxnSpPr>
          <p:spPr bwMode="auto">
            <a:xfrm>
              <a:off x="686482" y="1057989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Line 45">
              <a:extLst>
                <a:ext uri="{FF2B5EF4-FFF2-40B4-BE49-F238E27FC236}">
                  <a16:creationId xmlns:a16="http://schemas.microsoft.com/office/drawing/2014/main" xmlns="" id="{0CECC364-E131-46CC-A9ED-93671A358A67}"/>
                </a:ext>
              </a:extLst>
            </p:cNvPr>
            <p:cNvCxnSpPr/>
            <p:nvPr/>
          </p:nvCxnSpPr>
          <p:spPr bwMode="auto">
            <a:xfrm>
              <a:off x="3712843" y="1057989"/>
              <a:ext cx="0" cy="3736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Line 46">
              <a:extLst>
                <a:ext uri="{FF2B5EF4-FFF2-40B4-BE49-F238E27FC236}">
                  <a16:creationId xmlns:a16="http://schemas.microsoft.com/office/drawing/2014/main" xmlns="" id="{4FC139EC-4E1A-4E58-A9DE-036DBDDB5D50}"/>
                </a:ext>
              </a:extLst>
            </p:cNvPr>
            <p:cNvCxnSpPr/>
            <p:nvPr/>
          </p:nvCxnSpPr>
          <p:spPr bwMode="auto">
            <a:xfrm>
              <a:off x="686482" y="1244441"/>
              <a:ext cx="84130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" name="Text Box 47">
              <a:extLst>
                <a:ext uri="{FF2B5EF4-FFF2-40B4-BE49-F238E27FC236}">
                  <a16:creationId xmlns:a16="http://schemas.microsoft.com/office/drawing/2014/main" xmlns="" id="{756F48C1-0546-49BE-BEBC-50DE10DE1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254" y="457200"/>
              <a:ext cx="457168" cy="2286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endParaRPr lang="en-US" sz="1200">
                <a:effectLst/>
                <a:latin typeface="Times New Roman"/>
                <a:ea typeface="Times New Roman"/>
              </a:endParaRP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/>
                  <a:ea typeface="Times New Roman"/>
                </a:rPr>
                <a:t> </a:t>
              </a:r>
            </a:p>
          </p:txBody>
        </p:sp>
        <p:sp>
          <p:nvSpPr>
            <p:cNvPr id="81" name="Text Box 48">
              <a:extLst>
                <a:ext uri="{FF2B5EF4-FFF2-40B4-BE49-F238E27FC236}">
                  <a16:creationId xmlns:a16="http://schemas.microsoft.com/office/drawing/2014/main" xmlns="" id="{9B2A96EB-7C06-43E1-9864-C86F4AE6B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241" y="114300"/>
              <a:ext cx="342511" cy="3429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endParaRPr lang="en-US" sz="1200">
                <a:effectLst/>
                <a:latin typeface="Times New Roman"/>
                <a:ea typeface="Times New Roman"/>
              </a:endParaRP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>
                  <a:effectLst/>
                  <a:latin typeface="Times New Roman"/>
                  <a:ea typeface="Times New Roman"/>
                </a:rPr>
                <a:t> </a:t>
              </a:r>
            </a:p>
          </p:txBody>
        </p:sp>
        <p:cxnSp>
          <p:nvCxnSpPr>
            <p:cNvPr id="82" name="Line 49">
              <a:extLst>
                <a:ext uri="{FF2B5EF4-FFF2-40B4-BE49-F238E27FC236}">
                  <a16:creationId xmlns:a16="http://schemas.microsoft.com/office/drawing/2014/main" xmlns="" id="{8DC626B1-0BD5-4BAF-8C7C-4D3348626A89}"/>
                </a:ext>
              </a:extLst>
            </p:cNvPr>
            <p:cNvCxnSpPr/>
            <p:nvPr/>
          </p:nvCxnSpPr>
          <p:spPr bwMode="auto">
            <a:xfrm flipH="1">
              <a:off x="686482" y="1797368"/>
              <a:ext cx="1337909" cy="100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Line 50">
              <a:extLst>
                <a:ext uri="{FF2B5EF4-FFF2-40B4-BE49-F238E27FC236}">
                  <a16:creationId xmlns:a16="http://schemas.microsoft.com/office/drawing/2014/main" xmlns="" id="{3035D3B3-A3D7-40C3-9EA7-B66997ABE6DD}"/>
                </a:ext>
              </a:extLst>
            </p:cNvPr>
            <p:cNvCxnSpPr/>
            <p:nvPr/>
          </p:nvCxnSpPr>
          <p:spPr bwMode="auto">
            <a:xfrm>
              <a:off x="2535600" y="180594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Line 51">
              <a:extLst>
                <a:ext uri="{FF2B5EF4-FFF2-40B4-BE49-F238E27FC236}">
                  <a16:creationId xmlns:a16="http://schemas.microsoft.com/office/drawing/2014/main" xmlns="" id="{326AE382-E1BC-41DB-B883-3F8F8C3C51C1}"/>
                </a:ext>
              </a:extLst>
            </p:cNvPr>
            <p:cNvCxnSpPr/>
            <p:nvPr/>
          </p:nvCxnSpPr>
          <p:spPr bwMode="auto">
            <a:xfrm>
              <a:off x="2024390" y="1797368"/>
              <a:ext cx="1681150" cy="142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" name="Text Box 52">
              <a:extLst>
                <a:ext uri="{FF2B5EF4-FFF2-40B4-BE49-F238E27FC236}">
                  <a16:creationId xmlns:a16="http://schemas.microsoft.com/office/drawing/2014/main" xmlns="" id="{595CA71D-08F5-4E5B-AAF5-9FCFAFAED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254" y="1485900"/>
              <a:ext cx="343241" cy="3429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effectLst/>
                <a:latin typeface="Times New Roman"/>
                <a:ea typeface="Times New Roman"/>
              </a:endParaRP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   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  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 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</p:txBody>
        </p:sp>
        <p:sp>
          <p:nvSpPr>
            <p:cNvPr id="86" name="Text Box 53">
              <a:extLst>
                <a:ext uri="{FF2B5EF4-FFF2-40B4-BE49-F238E27FC236}">
                  <a16:creationId xmlns:a16="http://schemas.microsoft.com/office/drawing/2014/main" xmlns="" id="{72228CC1-B675-46E9-A20A-85060499D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7787" y="1057989"/>
              <a:ext cx="335938" cy="37361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endParaRPr lang="en-US" sz="1200" dirty="0">
                <a:effectLst/>
                <a:latin typeface="Times New Roman"/>
                <a:ea typeface="Times New Roman"/>
              </a:endParaRP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/>
                  <a:ea typeface="Times New Roman"/>
                </a:rPr>
                <a:t> </a:t>
              </a:r>
            </a:p>
          </p:txBody>
        </p:sp>
        <p:cxnSp>
          <p:nvCxnSpPr>
            <p:cNvPr id="87" name="Line 55">
              <a:extLst>
                <a:ext uri="{FF2B5EF4-FFF2-40B4-BE49-F238E27FC236}">
                  <a16:creationId xmlns:a16="http://schemas.microsoft.com/office/drawing/2014/main" xmlns="" id="{E5F69C96-2AD7-4C8E-847D-C7EA6C54DBD3}"/>
                </a:ext>
              </a:extLst>
            </p:cNvPr>
            <p:cNvCxnSpPr/>
            <p:nvPr/>
          </p:nvCxnSpPr>
          <p:spPr bwMode="auto">
            <a:xfrm>
              <a:off x="686482" y="1057989"/>
              <a:ext cx="30263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Line 56">
              <a:extLst>
                <a:ext uri="{FF2B5EF4-FFF2-40B4-BE49-F238E27FC236}">
                  <a16:creationId xmlns:a16="http://schemas.microsoft.com/office/drawing/2014/main" xmlns="" id="{6C59FABF-67B1-4B94-8228-E40BEBDE5C62}"/>
                </a:ext>
              </a:extLst>
            </p:cNvPr>
            <p:cNvCxnSpPr/>
            <p:nvPr/>
          </p:nvCxnSpPr>
          <p:spPr bwMode="auto">
            <a:xfrm>
              <a:off x="686482" y="1057989"/>
              <a:ext cx="0" cy="3736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Line 57">
              <a:extLst>
                <a:ext uri="{FF2B5EF4-FFF2-40B4-BE49-F238E27FC236}">
                  <a16:creationId xmlns:a16="http://schemas.microsoft.com/office/drawing/2014/main" xmlns="" id="{C2EDA349-A54D-44D5-966D-8348903998F4}"/>
                </a:ext>
              </a:extLst>
            </p:cNvPr>
            <p:cNvCxnSpPr/>
            <p:nvPr/>
          </p:nvCxnSpPr>
          <p:spPr bwMode="auto">
            <a:xfrm>
              <a:off x="854451" y="1431608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" name="Line 58">
              <a:extLst>
                <a:ext uri="{FF2B5EF4-FFF2-40B4-BE49-F238E27FC236}">
                  <a16:creationId xmlns:a16="http://schemas.microsoft.com/office/drawing/2014/main" xmlns="" id="{B6D545AC-F538-4AEB-A6DD-BAA9CB77AB8C}"/>
                </a:ext>
              </a:extLst>
            </p:cNvPr>
            <p:cNvCxnSpPr/>
            <p:nvPr/>
          </p:nvCxnSpPr>
          <p:spPr bwMode="auto">
            <a:xfrm flipH="1">
              <a:off x="518513" y="1431608"/>
              <a:ext cx="167969" cy="187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Line 59">
              <a:extLst>
                <a:ext uri="{FF2B5EF4-FFF2-40B4-BE49-F238E27FC236}">
                  <a16:creationId xmlns:a16="http://schemas.microsoft.com/office/drawing/2014/main" xmlns="" id="{717C4676-5729-4D5F-80BD-021756C4AC79}"/>
                </a:ext>
              </a:extLst>
            </p:cNvPr>
            <p:cNvCxnSpPr/>
            <p:nvPr/>
          </p:nvCxnSpPr>
          <p:spPr bwMode="auto">
            <a:xfrm>
              <a:off x="686482" y="1431608"/>
              <a:ext cx="167969" cy="187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Line 60">
              <a:extLst>
                <a:ext uri="{FF2B5EF4-FFF2-40B4-BE49-F238E27FC236}">
                  <a16:creationId xmlns:a16="http://schemas.microsoft.com/office/drawing/2014/main" xmlns="" id="{B361D72D-2F53-4C5D-8AB0-76344030DC86}"/>
                </a:ext>
              </a:extLst>
            </p:cNvPr>
            <p:cNvCxnSpPr/>
            <p:nvPr/>
          </p:nvCxnSpPr>
          <p:spPr bwMode="auto">
            <a:xfrm>
              <a:off x="518513" y="1618774"/>
              <a:ext cx="3359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xmlns="" id="{72F73587-FA2F-448F-9667-90A3424EA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5605" y="1431608"/>
              <a:ext cx="175272" cy="19431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94" name="Line 62">
              <a:extLst>
                <a:ext uri="{FF2B5EF4-FFF2-40B4-BE49-F238E27FC236}">
                  <a16:creationId xmlns:a16="http://schemas.microsoft.com/office/drawing/2014/main" xmlns="" id="{AFD9D63F-037B-41A6-9EC7-A2C5A93B7564}"/>
                </a:ext>
              </a:extLst>
            </p:cNvPr>
            <p:cNvCxnSpPr/>
            <p:nvPr/>
          </p:nvCxnSpPr>
          <p:spPr bwMode="auto">
            <a:xfrm flipH="1">
              <a:off x="3545605" y="1618774"/>
              <a:ext cx="1461" cy="14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Line 63">
              <a:extLst>
                <a:ext uri="{FF2B5EF4-FFF2-40B4-BE49-F238E27FC236}">
                  <a16:creationId xmlns:a16="http://schemas.microsoft.com/office/drawing/2014/main" xmlns="" id="{6E0F5B9D-E951-4989-8B09-FDCE834E9CE8}"/>
                </a:ext>
              </a:extLst>
            </p:cNvPr>
            <p:cNvCxnSpPr/>
            <p:nvPr/>
          </p:nvCxnSpPr>
          <p:spPr bwMode="auto">
            <a:xfrm>
              <a:off x="3545605" y="1618774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" name="Line 64">
              <a:extLst>
                <a:ext uri="{FF2B5EF4-FFF2-40B4-BE49-F238E27FC236}">
                  <a16:creationId xmlns:a16="http://schemas.microsoft.com/office/drawing/2014/main" xmlns="" id="{2C906894-25CF-4F26-A8D1-74D5929C1F46}"/>
                </a:ext>
              </a:extLst>
            </p:cNvPr>
            <p:cNvCxnSpPr/>
            <p:nvPr/>
          </p:nvCxnSpPr>
          <p:spPr bwMode="auto">
            <a:xfrm>
              <a:off x="3376905" y="1618774"/>
              <a:ext cx="5053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Line 65">
              <a:extLst>
                <a:ext uri="{FF2B5EF4-FFF2-40B4-BE49-F238E27FC236}">
                  <a16:creationId xmlns:a16="http://schemas.microsoft.com/office/drawing/2014/main" xmlns="" id="{B769EBB2-69E5-46DA-A4C4-B8F41789598B}"/>
                </a:ext>
              </a:extLst>
            </p:cNvPr>
            <p:cNvCxnSpPr/>
            <p:nvPr/>
          </p:nvCxnSpPr>
          <p:spPr bwMode="auto">
            <a:xfrm>
              <a:off x="518513" y="1618774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" name="Line 66">
              <a:extLst>
                <a:ext uri="{FF2B5EF4-FFF2-40B4-BE49-F238E27FC236}">
                  <a16:creationId xmlns:a16="http://schemas.microsoft.com/office/drawing/2014/main" xmlns="" id="{EB410BA2-9F2C-4F6B-9061-35BD2D665E57}"/>
                </a:ext>
              </a:extLst>
            </p:cNvPr>
            <p:cNvCxnSpPr/>
            <p:nvPr/>
          </p:nvCxnSpPr>
          <p:spPr bwMode="auto">
            <a:xfrm flipH="1">
              <a:off x="3376905" y="1618774"/>
              <a:ext cx="1686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" name="Freeform 75">
              <a:extLst>
                <a:ext uri="{FF2B5EF4-FFF2-40B4-BE49-F238E27FC236}">
                  <a16:creationId xmlns:a16="http://schemas.microsoft.com/office/drawing/2014/main" xmlns="" id="{4D6C225A-A768-4042-9228-585E1894F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9" y="1617345"/>
              <a:ext cx="81063" cy="91440"/>
            </a:xfrm>
            <a:custGeom>
              <a:avLst/>
              <a:gdLst>
                <a:gd name="T0" fmla="*/ 87 w 87"/>
                <a:gd name="T1" fmla="*/ 1 h 88"/>
                <a:gd name="T2" fmla="*/ 77 w 87"/>
                <a:gd name="T3" fmla="*/ 31 h 88"/>
                <a:gd name="T4" fmla="*/ 17 w 87"/>
                <a:gd name="T5" fmla="*/ 71 h 88"/>
                <a:gd name="T6" fmla="*/ 47 w 87"/>
                <a:gd name="T7" fmla="*/ 41 h 88"/>
                <a:gd name="T8" fmla="*/ 87 w 87"/>
                <a:gd name="T9" fmla="*/ 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8">
                  <a:moveTo>
                    <a:pt x="87" y="1"/>
                  </a:moveTo>
                  <a:cubicBezTo>
                    <a:pt x="84" y="11"/>
                    <a:pt x="84" y="24"/>
                    <a:pt x="77" y="31"/>
                  </a:cubicBezTo>
                  <a:cubicBezTo>
                    <a:pt x="60" y="48"/>
                    <a:pt x="0" y="88"/>
                    <a:pt x="17" y="71"/>
                  </a:cubicBezTo>
                  <a:cubicBezTo>
                    <a:pt x="27" y="61"/>
                    <a:pt x="38" y="52"/>
                    <a:pt x="47" y="41"/>
                  </a:cubicBezTo>
                  <a:cubicBezTo>
                    <a:pt x="81" y="0"/>
                    <a:pt x="50" y="20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0" name="Freeform 76">
              <a:extLst>
                <a:ext uri="{FF2B5EF4-FFF2-40B4-BE49-F238E27FC236}">
                  <a16:creationId xmlns:a16="http://schemas.microsoft.com/office/drawing/2014/main" xmlns="" id="{8C2460F3-2330-4D65-AFDC-EAC265275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924" y="1600200"/>
              <a:ext cx="71569" cy="119301"/>
            </a:xfrm>
            <a:custGeom>
              <a:avLst/>
              <a:gdLst>
                <a:gd name="T0" fmla="*/ 47 w 77"/>
                <a:gd name="T1" fmla="*/ 18 h 115"/>
                <a:gd name="T2" fmla="*/ 17 w 77"/>
                <a:gd name="T3" fmla="*/ 78 h 115"/>
                <a:gd name="T4" fmla="*/ 7 w 77"/>
                <a:gd name="T5" fmla="*/ 108 h 115"/>
                <a:gd name="T6" fmla="*/ 47 w 77"/>
                <a:gd name="T7" fmla="*/ 48 h 115"/>
                <a:gd name="T8" fmla="*/ 77 w 77"/>
                <a:gd name="T9" fmla="*/ 18 h 115"/>
                <a:gd name="T10" fmla="*/ 47 w 77"/>
                <a:gd name="T11" fmla="*/ 1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115">
                  <a:moveTo>
                    <a:pt x="47" y="18"/>
                  </a:moveTo>
                  <a:cubicBezTo>
                    <a:pt x="22" y="93"/>
                    <a:pt x="56" y="0"/>
                    <a:pt x="17" y="78"/>
                  </a:cubicBezTo>
                  <a:cubicBezTo>
                    <a:pt x="12" y="87"/>
                    <a:pt x="0" y="115"/>
                    <a:pt x="7" y="108"/>
                  </a:cubicBezTo>
                  <a:cubicBezTo>
                    <a:pt x="24" y="91"/>
                    <a:pt x="34" y="68"/>
                    <a:pt x="47" y="48"/>
                  </a:cubicBezTo>
                  <a:cubicBezTo>
                    <a:pt x="55" y="36"/>
                    <a:pt x="77" y="32"/>
                    <a:pt x="77" y="18"/>
                  </a:cubicBezTo>
                  <a:cubicBezTo>
                    <a:pt x="77" y="8"/>
                    <a:pt x="57" y="18"/>
                    <a:pt x="47" y="1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1" name="Freeform 77">
              <a:extLst>
                <a:ext uri="{FF2B5EF4-FFF2-40B4-BE49-F238E27FC236}">
                  <a16:creationId xmlns:a16="http://schemas.microsoft.com/office/drawing/2014/main" xmlns="" id="{AFEF71DF-A5E9-4274-AE13-C8FEF9A8F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6399" y="1615202"/>
              <a:ext cx="72300" cy="86439"/>
            </a:xfrm>
            <a:custGeom>
              <a:avLst/>
              <a:gdLst>
                <a:gd name="T0" fmla="*/ 50 w 77"/>
                <a:gd name="T1" fmla="*/ 3 h 83"/>
                <a:gd name="T2" fmla="*/ 0 w 77"/>
                <a:gd name="T3" fmla="*/ 83 h 83"/>
                <a:gd name="T4" fmla="*/ 20 w 77"/>
                <a:gd name="T5" fmla="*/ 53 h 83"/>
                <a:gd name="T6" fmla="*/ 50 w 77"/>
                <a:gd name="T7" fmla="*/ 33 h 83"/>
                <a:gd name="T8" fmla="*/ 50 w 77"/>
                <a:gd name="T9" fmla="*/ 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83">
                  <a:moveTo>
                    <a:pt x="50" y="3"/>
                  </a:moveTo>
                  <a:cubicBezTo>
                    <a:pt x="26" y="74"/>
                    <a:pt x="48" y="51"/>
                    <a:pt x="0" y="83"/>
                  </a:cubicBezTo>
                  <a:cubicBezTo>
                    <a:pt x="7" y="73"/>
                    <a:pt x="12" y="61"/>
                    <a:pt x="20" y="53"/>
                  </a:cubicBezTo>
                  <a:cubicBezTo>
                    <a:pt x="28" y="45"/>
                    <a:pt x="42" y="42"/>
                    <a:pt x="50" y="33"/>
                  </a:cubicBezTo>
                  <a:cubicBezTo>
                    <a:pt x="77" y="0"/>
                    <a:pt x="66" y="3"/>
                    <a:pt x="50" y="3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2" name="Freeform 78">
              <a:extLst>
                <a:ext uri="{FF2B5EF4-FFF2-40B4-BE49-F238E27FC236}">
                  <a16:creationId xmlns:a16="http://schemas.microsoft.com/office/drawing/2014/main" xmlns="" id="{AFBA0FE4-30B2-4EF6-9F39-27CDD69DB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9878" y="1613059"/>
              <a:ext cx="68648" cy="99298"/>
            </a:xfrm>
            <a:custGeom>
              <a:avLst/>
              <a:gdLst>
                <a:gd name="T0" fmla="*/ 30 w 74"/>
                <a:gd name="T1" fmla="*/ 6 h 96"/>
                <a:gd name="T2" fmla="*/ 10 w 74"/>
                <a:gd name="T3" fmla="*/ 66 h 96"/>
                <a:gd name="T4" fmla="*/ 0 w 74"/>
                <a:gd name="T5" fmla="*/ 96 h 96"/>
                <a:gd name="T6" fmla="*/ 10 w 74"/>
                <a:gd name="T7" fmla="*/ 66 h 96"/>
                <a:gd name="T8" fmla="*/ 30 w 74"/>
                <a:gd name="T9" fmla="*/ 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96">
                  <a:moveTo>
                    <a:pt x="30" y="6"/>
                  </a:moveTo>
                  <a:cubicBezTo>
                    <a:pt x="23" y="26"/>
                    <a:pt x="17" y="46"/>
                    <a:pt x="10" y="66"/>
                  </a:cubicBezTo>
                  <a:cubicBezTo>
                    <a:pt x="7" y="76"/>
                    <a:pt x="0" y="96"/>
                    <a:pt x="0" y="96"/>
                  </a:cubicBezTo>
                  <a:cubicBezTo>
                    <a:pt x="0" y="96"/>
                    <a:pt x="4" y="75"/>
                    <a:pt x="10" y="66"/>
                  </a:cubicBezTo>
                  <a:cubicBezTo>
                    <a:pt x="54" y="0"/>
                    <a:pt x="74" y="6"/>
                    <a:pt x="30" y="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3" name="Freeform 79">
              <a:extLst>
                <a:ext uri="{FF2B5EF4-FFF2-40B4-BE49-F238E27FC236}">
                  <a16:creationId xmlns:a16="http://schemas.microsoft.com/office/drawing/2014/main" xmlns="" id="{142916F0-EEC8-4899-A8FA-03899CFFD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7795" y="1618774"/>
              <a:ext cx="59885" cy="82868"/>
            </a:xfrm>
            <a:custGeom>
              <a:avLst/>
              <a:gdLst>
                <a:gd name="T0" fmla="*/ 37 w 64"/>
                <a:gd name="T1" fmla="*/ 0 h 80"/>
                <a:gd name="T2" fmla="*/ 27 w 64"/>
                <a:gd name="T3" fmla="*/ 40 h 80"/>
                <a:gd name="T4" fmla="*/ 7 w 64"/>
                <a:gd name="T5" fmla="*/ 70 h 80"/>
                <a:gd name="T6" fmla="*/ 37 w 64"/>
                <a:gd name="T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" h="80">
                  <a:moveTo>
                    <a:pt x="37" y="0"/>
                  </a:moveTo>
                  <a:cubicBezTo>
                    <a:pt x="34" y="13"/>
                    <a:pt x="32" y="27"/>
                    <a:pt x="27" y="40"/>
                  </a:cubicBezTo>
                  <a:cubicBezTo>
                    <a:pt x="22" y="51"/>
                    <a:pt x="0" y="80"/>
                    <a:pt x="7" y="70"/>
                  </a:cubicBezTo>
                  <a:cubicBezTo>
                    <a:pt x="50" y="6"/>
                    <a:pt x="64" y="27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4" name="Freeform 80">
              <a:extLst>
                <a:ext uri="{FF2B5EF4-FFF2-40B4-BE49-F238E27FC236}">
                  <a16:creationId xmlns:a16="http://schemas.microsoft.com/office/drawing/2014/main" xmlns="" id="{4D1D2AD7-90E3-41F5-9CA4-05E566E59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1780" y="1618774"/>
              <a:ext cx="53312" cy="116443"/>
            </a:xfrm>
            <a:custGeom>
              <a:avLst/>
              <a:gdLst>
                <a:gd name="T0" fmla="*/ 58 w 58"/>
                <a:gd name="T1" fmla="*/ 0 h 113"/>
                <a:gd name="T2" fmla="*/ 48 w 58"/>
                <a:gd name="T3" fmla="*/ 30 h 113"/>
                <a:gd name="T4" fmla="*/ 8 w 58"/>
                <a:gd name="T5" fmla="*/ 90 h 113"/>
                <a:gd name="T6" fmla="*/ 18 w 58"/>
                <a:gd name="T7" fmla="*/ 60 h 113"/>
                <a:gd name="T8" fmla="*/ 58 w 58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13">
                  <a:moveTo>
                    <a:pt x="58" y="0"/>
                  </a:moveTo>
                  <a:cubicBezTo>
                    <a:pt x="55" y="10"/>
                    <a:pt x="53" y="21"/>
                    <a:pt x="48" y="30"/>
                  </a:cubicBezTo>
                  <a:cubicBezTo>
                    <a:pt x="36" y="51"/>
                    <a:pt x="0" y="113"/>
                    <a:pt x="8" y="90"/>
                  </a:cubicBezTo>
                  <a:cubicBezTo>
                    <a:pt x="11" y="80"/>
                    <a:pt x="13" y="69"/>
                    <a:pt x="18" y="60"/>
                  </a:cubicBezTo>
                  <a:cubicBezTo>
                    <a:pt x="30" y="39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5" name="Freeform 81">
              <a:extLst>
                <a:ext uri="{FF2B5EF4-FFF2-40B4-BE49-F238E27FC236}">
                  <a16:creationId xmlns:a16="http://schemas.microsoft.com/office/drawing/2014/main" xmlns="" id="{19CE957D-B3E0-470C-A625-7C9D1FF71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1831" y="1618774"/>
              <a:ext cx="29212" cy="95726"/>
            </a:xfrm>
            <a:custGeom>
              <a:avLst/>
              <a:gdLst>
                <a:gd name="T0" fmla="*/ 30 w 30"/>
                <a:gd name="T1" fmla="*/ 0 h 92"/>
                <a:gd name="T2" fmla="*/ 20 w 30"/>
                <a:gd name="T3" fmla="*/ 50 h 92"/>
                <a:gd name="T4" fmla="*/ 0 w 30"/>
                <a:gd name="T5" fmla="*/ 80 h 92"/>
                <a:gd name="T6" fmla="*/ 30 w 30"/>
                <a:gd name="T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92">
                  <a:moveTo>
                    <a:pt x="30" y="0"/>
                  </a:moveTo>
                  <a:cubicBezTo>
                    <a:pt x="27" y="17"/>
                    <a:pt x="26" y="34"/>
                    <a:pt x="20" y="50"/>
                  </a:cubicBezTo>
                  <a:cubicBezTo>
                    <a:pt x="16" y="61"/>
                    <a:pt x="0" y="92"/>
                    <a:pt x="0" y="80"/>
                  </a:cubicBezTo>
                  <a:cubicBezTo>
                    <a:pt x="0" y="58"/>
                    <a:pt x="18" y="23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6" name="Freeform 82">
              <a:extLst>
                <a:ext uri="{FF2B5EF4-FFF2-40B4-BE49-F238E27FC236}">
                  <a16:creationId xmlns:a16="http://schemas.microsoft.com/office/drawing/2014/main" xmlns="" id="{18ED55D9-81FC-487C-8C36-13FB02A57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3906" y="1618774"/>
              <a:ext cx="91287" cy="98584"/>
            </a:xfrm>
            <a:custGeom>
              <a:avLst/>
              <a:gdLst>
                <a:gd name="T0" fmla="*/ 54 w 98"/>
                <a:gd name="T1" fmla="*/ 0 h 95"/>
                <a:gd name="T2" fmla="*/ 4 w 98"/>
                <a:gd name="T3" fmla="*/ 90 h 95"/>
                <a:gd name="T4" fmla="*/ 14 w 98"/>
                <a:gd name="T5" fmla="*/ 90 h 95"/>
                <a:gd name="T6" fmla="*/ 54 w 98"/>
                <a:gd name="T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95">
                  <a:moveTo>
                    <a:pt x="54" y="0"/>
                  </a:moveTo>
                  <a:cubicBezTo>
                    <a:pt x="36" y="53"/>
                    <a:pt x="50" y="21"/>
                    <a:pt x="4" y="90"/>
                  </a:cubicBezTo>
                  <a:cubicBezTo>
                    <a:pt x="0" y="95"/>
                    <a:pt x="98" y="62"/>
                    <a:pt x="14" y="90"/>
                  </a:cubicBezTo>
                  <a:cubicBezTo>
                    <a:pt x="34" y="60"/>
                    <a:pt x="38" y="31"/>
                    <a:pt x="54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7" name="Freeform 83">
              <a:extLst>
                <a:ext uri="{FF2B5EF4-FFF2-40B4-BE49-F238E27FC236}">
                  <a16:creationId xmlns:a16="http://schemas.microsoft.com/office/drawing/2014/main" xmlns="" id="{6FE2C4A5-1DCB-4AB2-B608-5F615DF96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42" y="1618774"/>
              <a:ext cx="51121" cy="116443"/>
            </a:xfrm>
            <a:custGeom>
              <a:avLst/>
              <a:gdLst>
                <a:gd name="T0" fmla="*/ 38 w 54"/>
                <a:gd name="T1" fmla="*/ 0 h 113"/>
                <a:gd name="T2" fmla="*/ 18 w 54"/>
                <a:gd name="T3" fmla="*/ 60 h 113"/>
                <a:gd name="T4" fmla="*/ 48 w 54"/>
                <a:gd name="T5" fmla="*/ 30 h 113"/>
                <a:gd name="T6" fmla="*/ 38 w 54"/>
                <a:gd name="T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13">
                  <a:moveTo>
                    <a:pt x="38" y="0"/>
                  </a:moveTo>
                  <a:cubicBezTo>
                    <a:pt x="31" y="20"/>
                    <a:pt x="25" y="40"/>
                    <a:pt x="18" y="60"/>
                  </a:cubicBezTo>
                  <a:cubicBezTo>
                    <a:pt x="0" y="113"/>
                    <a:pt x="2" y="99"/>
                    <a:pt x="48" y="30"/>
                  </a:cubicBezTo>
                  <a:cubicBezTo>
                    <a:pt x="54" y="21"/>
                    <a:pt x="41" y="10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8" name="Freeform 84">
              <a:extLst>
                <a:ext uri="{FF2B5EF4-FFF2-40B4-BE49-F238E27FC236}">
                  <a16:creationId xmlns:a16="http://schemas.microsoft.com/office/drawing/2014/main" xmlns="" id="{3E532D94-601D-4E92-8DEF-CD901806A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802" y="1618774"/>
              <a:ext cx="32133" cy="86439"/>
            </a:xfrm>
            <a:custGeom>
              <a:avLst/>
              <a:gdLst>
                <a:gd name="T0" fmla="*/ 24 w 35"/>
                <a:gd name="T1" fmla="*/ 0 h 83"/>
                <a:gd name="T2" fmla="*/ 14 w 35"/>
                <a:gd name="T3" fmla="*/ 30 h 83"/>
                <a:gd name="T4" fmla="*/ 4 w 35"/>
                <a:gd name="T5" fmla="*/ 70 h 83"/>
                <a:gd name="T6" fmla="*/ 14 w 35"/>
                <a:gd name="T7" fmla="*/ 40 h 83"/>
                <a:gd name="T8" fmla="*/ 14 w 35"/>
                <a:gd name="T9" fmla="*/ 40 h 83"/>
                <a:gd name="T10" fmla="*/ 34 w 35"/>
                <a:gd name="T11" fmla="*/ 10 h 83"/>
                <a:gd name="T12" fmla="*/ 24 w 35"/>
                <a:gd name="T13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83">
                  <a:moveTo>
                    <a:pt x="24" y="0"/>
                  </a:moveTo>
                  <a:cubicBezTo>
                    <a:pt x="21" y="10"/>
                    <a:pt x="17" y="20"/>
                    <a:pt x="14" y="30"/>
                  </a:cubicBezTo>
                  <a:cubicBezTo>
                    <a:pt x="10" y="43"/>
                    <a:pt x="0" y="83"/>
                    <a:pt x="4" y="70"/>
                  </a:cubicBezTo>
                  <a:cubicBezTo>
                    <a:pt x="7" y="60"/>
                    <a:pt x="11" y="50"/>
                    <a:pt x="14" y="40"/>
                  </a:cubicBezTo>
                  <a:lnTo>
                    <a:pt x="14" y="40"/>
                  </a:lnTo>
                  <a:cubicBezTo>
                    <a:pt x="21" y="30"/>
                    <a:pt x="31" y="22"/>
                    <a:pt x="34" y="10"/>
                  </a:cubicBezTo>
                  <a:cubicBezTo>
                    <a:pt x="35" y="5"/>
                    <a:pt x="27" y="3"/>
                    <a:pt x="24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109" name="Line 77">
              <a:extLst>
                <a:ext uri="{FF2B5EF4-FFF2-40B4-BE49-F238E27FC236}">
                  <a16:creationId xmlns:a16="http://schemas.microsoft.com/office/drawing/2014/main" xmlns="" id="{9C5D35A2-3B4C-46DB-8115-8288C377C858}"/>
                </a:ext>
              </a:extLst>
            </p:cNvPr>
            <p:cNvCxnSpPr/>
            <p:nvPr/>
          </p:nvCxnSpPr>
          <p:spPr bwMode="auto">
            <a:xfrm flipV="1">
              <a:off x="686482" y="122873"/>
              <a:ext cx="0" cy="9351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" name="Line 78">
              <a:extLst>
                <a:ext uri="{FF2B5EF4-FFF2-40B4-BE49-F238E27FC236}">
                  <a16:creationId xmlns:a16="http://schemas.microsoft.com/office/drawing/2014/main" xmlns="" id="{6391950F-7CFD-41DD-B966-408EE6E98459}"/>
                </a:ext>
              </a:extLst>
            </p:cNvPr>
            <p:cNvCxnSpPr/>
            <p:nvPr/>
          </p:nvCxnSpPr>
          <p:spPr bwMode="auto">
            <a:xfrm flipH="1">
              <a:off x="679909" y="1610201"/>
              <a:ext cx="730" cy="37433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1" name="Line 79">
              <a:extLst>
                <a:ext uri="{FF2B5EF4-FFF2-40B4-BE49-F238E27FC236}">
                  <a16:creationId xmlns:a16="http://schemas.microsoft.com/office/drawing/2014/main" xmlns="" id="{C3BB4A8C-5E9D-4297-80F1-7DE2C2F56092}"/>
                </a:ext>
              </a:extLst>
            </p:cNvPr>
            <p:cNvCxnSpPr/>
            <p:nvPr/>
          </p:nvCxnSpPr>
          <p:spPr bwMode="auto">
            <a:xfrm flipH="1">
              <a:off x="3705540" y="1610201"/>
              <a:ext cx="1461" cy="37433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" name="Text Box 80">
              <a:extLst>
                <a:ext uri="{FF2B5EF4-FFF2-40B4-BE49-F238E27FC236}">
                  <a16:creationId xmlns:a16="http://schemas.microsoft.com/office/drawing/2014/main" xmlns="" id="{BC8D0C87-D86E-482B-8A87-CFEF8E6E91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5924" y="1028700"/>
              <a:ext cx="32639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t" anchorCtr="0" upright="1">
              <a:spAutoFit/>
            </a:bodyPr>
            <a:lstStyle/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13" name="Line 81">
              <a:extLst>
                <a:ext uri="{FF2B5EF4-FFF2-40B4-BE49-F238E27FC236}">
                  <a16:creationId xmlns:a16="http://schemas.microsoft.com/office/drawing/2014/main" xmlns="" id="{E3F39886-99E3-4C38-94B4-A7B53A8F9BF0}"/>
                </a:ext>
              </a:extLst>
            </p:cNvPr>
            <p:cNvCxnSpPr/>
            <p:nvPr/>
          </p:nvCxnSpPr>
          <p:spPr bwMode="auto">
            <a:xfrm flipH="1">
              <a:off x="228584" y="1243013"/>
              <a:ext cx="457168" cy="7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4" name="Text Box 82">
              <a:extLst>
                <a:ext uri="{FF2B5EF4-FFF2-40B4-BE49-F238E27FC236}">
                  <a16:creationId xmlns:a16="http://schemas.microsoft.com/office/drawing/2014/main" xmlns="" id="{A05238D5-1EDF-464B-92E4-2E5EB06A4E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584" y="1028700"/>
              <a:ext cx="32639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t" anchorCtr="0" upright="1">
              <a:spAutoFit/>
            </a:bodyPr>
            <a:lstStyle/>
            <a:p>
              <a:pPr marL="0" marR="0" algn="just" hangingPunct="0">
                <a:spcBef>
                  <a:spcPts val="0"/>
                </a:spcBef>
                <a:spcAft>
                  <a:spcPts val="0"/>
                </a:spcAft>
              </a:pPr>
              <a:endParaRPr lang="en-US" sz="1200">
                <a:effectLst/>
                <a:latin typeface="Times New Roman"/>
                <a:ea typeface="Times New Roman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xmlns="" id="{DA4D8568-4F57-46F1-AE35-1D48DF76DF20}"/>
                  </a:ext>
                </a:extLst>
              </p:cNvPr>
              <p:cNvSpPr/>
              <p:nvPr/>
            </p:nvSpPr>
            <p:spPr>
              <a:xfrm>
                <a:off x="140134" y="5166496"/>
                <a:ext cx="3981217" cy="1477328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>
                <a:spAutoFit/>
              </a:bodyPr>
              <a:lstStyle/>
              <a:p>
                <a:pPr hangingPunct="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𝐵𝑎𝑠𝑒</m:t>
                      </m:r>
                      <m:r>
                        <a:rPr lang="en-IN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en-IN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𝑃𝑜𝑖𝑛𝑡𝑠</m:t>
                      </m:r>
                      <m:r>
                        <a:rPr lang="en-IN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i="1" dirty="0"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hangingPunct="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IN" i="1" dirty="0"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hangingPunct="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𝛥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=0+25=25</m:t>
                      </m:r>
                    </m:oMath>
                  </m:oMathPara>
                </a14:m>
                <a:endParaRPr lang="en-IN" i="1" dirty="0"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hangingPunct="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𝛥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=25+25=50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hangingPunct="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𝛥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=50+25=75</m:t>
                      </m:r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DA4D8568-4F57-46F1-AE35-1D48DF76D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34" y="5166496"/>
                <a:ext cx="3981217" cy="147732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Text Box 15">
            <a:extLst>
              <a:ext uri="{FF2B5EF4-FFF2-40B4-BE49-F238E27FC236}">
                <a16:creationId xmlns:a16="http://schemas.microsoft.com/office/drawing/2014/main" xmlns="" id="{C6C9BA36-982C-4845-B06C-2CBFD01BC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128" y="5282555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y</a:t>
            </a:r>
            <a:r>
              <a:rPr lang="en-US" baseline="-25000" dirty="0"/>
              <a:t>1</a:t>
            </a:r>
            <a:r>
              <a:rPr lang="en-US" dirty="0"/>
              <a:t>=0</a:t>
            </a:r>
          </a:p>
        </p:txBody>
      </p:sp>
      <p:sp>
        <p:nvSpPr>
          <p:cNvPr id="117" name="Line 4">
            <a:extLst>
              <a:ext uri="{FF2B5EF4-FFF2-40B4-BE49-F238E27FC236}">
                <a16:creationId xmlns:a16="http://schemas.microsoft.com/office/drawing/2014/main" xmlns="" id="{F526CC76-10E6-45A5-B02B-C6551F899E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8951" y="3384049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8" name="Line 5">
            <a:extLst>
              <a:ext uri="{FF2B5EF4-FFF2-40B4-BE49-F238E27FC236}">
                <a16:creationId xmlns:a16="http://schemas.microsoft.com/office/drawing/2014/main" xmlns="" id="{1B3F51B1-1E0A-4175-9793-FA50485FC1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7951" y="5746249"/>
            <a:ext cx="383163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9" name="Oval 6">
            <a:extLst>
              <a:ext uri="{FF2B5EF4-FFF2-40B4-BE49-F238E27FC236}">
                <a16:creationId xmlns:a16="http://schemas.microsoft.com/office/drawing/2014/main" xmlns="" id="{BD4D615A-8AFB-430C-A875-7EF242289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3204" y="564926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Oval 7">
            <a:extLst>
              <a:ext uri="{FF2B5EF4-FFF2-40B4-BE49-F238E27FC236}">
                <a16:creationId xmlns:a16="http://schemas.microsoft.com/office/drawing/2014/main" xmlns="" id="{77065DB7-9A01-4797-BE49-BCD483B39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954" y="562848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Line 8">
            <a:extLst>
              <a:ext uri="{FF2B5EF4-FFF2-40B4-BE49-F238E27FC236}">
                <a16:creationId xmlns:a16="http://schemas.microsoft.com/office/drawing/2014/main" xmlns="" id="{47A652A7-EE0D-418B-A175-83516054DB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41154" y="3155449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" name="Text Box 9">
            <a:extLst>
              <a:ext uri="{FF2B5EF4-FFF2-40B4-BE49-F238E27FC236}">
                <a16:creationId xmlns:a16="http://schemas.microsoft.com/office/drawing/2014/main" xmlns="" id="{8F2AFC0A-AE60-449C-A869-5C90A3090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5951" y="5247485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y</a:t>
            </a:r>
            <a:r>
              <a:rPr lang="en-US" baseline="-25000" dirty="0"/>
              <a:t>4</a:t>
            </a:r>
            <a:r>
              <a:rPr lang="en-US" dirty="0"/>
              <a:t>=0</a:t>
            </a:r>
          </a:p>
        </p:txBody>
      </p:sp>
      <p:sp>
        <p:nvSpPr>
          <p:cNvPr id="123" name="Text Box 10">
            <a:extLst>
              <a:ext uri="{FF2B5EF4-FFF2-40B4-BE49-F238E27FC236}">
                <a16:creationId xmlns:a16="http://schemas.microsoft.com/office/drawing/2014/main" xmlns="" id="{671476D6-F407-4562-B4D0-D907CA0D8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151" y="5822449"/>
            <a:ext cx="47244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0             25             50        75                   x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x0               x1           x2            x3</a:t>
            </a:r>
          </a:p>
        </p:txBody>
      </p:sp>
      <p:sp>
        <p:nvSpPr>
          <p:cNvPr id="124" name="Line 12">
            <a:extLst>
              <a:ext uri="{FF2B5EF4-FFF2-40B4-BE49-F238E27FC236}">
                <a16:creationId xmlns:a16="http://schemas.microsoft.com/office/drawing/2014/main" xmlns="" id="{7432EC28-E2E5-45EC-91B7-DBEDD329EC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5351" y="4527049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5" name="Line 13">
            <a:extLst>
              <a:ext uri="{FF2B5EF4-FFF2-40B4-BE49-F238E27FC236}">
                <a16:creationId xmlns:a16="http://schemas.microsoft.com/office/drawing/2014/main" xmlns="" id="{1C8F8667-C1C3-4A9E-A17A-72362C9AFE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7151" y="4069849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" name="Text Box 14">
            <a:extLst>
              <a:ext uri="{FF2B5EF4-FFF2-40B4-BE49-F238E27FC236}">
                <a16:creationId xmlns:a16="http://schemas.microsoft.com/office/drawing/2014/main" xmlns="" id="{242DE15A-4970-4C1B-A97D-831EB391C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151" y="3460249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</a:t>
            </a:r>
          </a:p>
        </p:txBody>
      </p:sp>
      <p:sp>
        <p:nvSpPr>
          <p:cNvPr id="127" name="Text Box 17">
            <a:extLst>
              <a:ext uri="{FF2B5EF4-FFF2-40B4-BE49-F238E27FC236}">
                <a16:creationId xmlns:a16="http://schemas.microsoft.com/office/drawing/2014/main" xmlns="" id="{6451B680-8A74-40DF-9BC1-DF753A7EA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3751" y="3688849"/>
            <a:ext cx="121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y</a:t>
            </a:r>
            <a:r>
              <a:rPr lang="en-US" sz="2000" baseline="-25000" dirty="0">
                <a:solidFill>
                  <a:srgbClr val="FF0000"/>
                </a:solidFill>
              </a:rPr>
              <a:t>2</a:t>
            </a:r>
            <a:r>
              <a:rPr lang="en-US" sz="2000" dirty="0">
                <a:solidFill>
                  <a:srgbClr val="FF0000"/>
                </a:solidFill>
              </a:rPr>
              <a:t>=?</a:t>
            </a:r>
          </a:p>
        </p:txBody>
      </p:sp>
      <p:sp>
        <p:nvSpPr>
          <p:cNvPr id="128" name="Text Box 18">
            <a:extLst>
              <a:ext uri="{FF2B5EF4-FFF2-40B4-BE49-F238E27FC236}">
                <a16:creationId xmlns:a16="http://schemas.microsoft.com/office/drawing/2014/main" xmlns="" id="{763C9D9A-DB79-496D-967E-04FC642F7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951" y="4069849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</a:rPr>
              <a:t>y</a:t>
            </a:r>
            <a:r>
              <a:rPr lang="en-US" sz="2400" baseline="-25000" dirty="0">
                <a:solidFill>
                  <a:srgbClr val="FF0000"/>
                </a:solidFill>
              </a:rPr>
              <a:t>3</a:t>
            </a:r>
            <a:r>
              <a:rPr lang="en-US" sz="2400" dirty="0">
                <a:solidFill>
                  <a:srgbClr val="FF0000"/>
                </a:solidFill>
              </a:rPr>
              <a:t>=?</a:t>
            </a:r>
          </a:p>
        </p:txBody>
      </p:sp>
      <p:sp>
        <p:nvSpPr>
          <p:cNvPr id="129" name="AutoShape 20">
            <a:extLst>
              <a:ext uri="{FF2B5EF4-FFF2-40B4-BE49-F238E27FC236}">
                <a16:creationId xmlns:a16="http://schemas.microsoft.com/office/drawing/2014/main" xmlns="" id="{DBAB4AEE-BD48-4246-9238-92BD71510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601" y="2436381"/>
            <a:ext cx="2667000" cy="1295400"/>
          </a:xfrm>
          <a:prstGeom prst="cloudCallout">
            <a:avLst>
              <a:gd name="adj1" fmla="val -14046"/>
              <a:gd name="adj2" fmla="val 29903"/>
            </a:avLst>
          </a:prstGeom>
          <a:solidFill>
            <a:srgbClr val="FF99CC">
              <a:alpha val="3098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dirty="0"/>
              <a:t>To be determined</a:t>
            </a:r>
          </a:p>
        </p:txBody>
      </p:sp>
    </p:spTree>
    <p:extLst>
      <p:ext uri="{BB962C8B-B14F-4D97-AF65-F5344CB8AC3E}">
        <p14:creationId xmlns:p14="http://schemas.microsoft.com/office/powerpoint/2010/main" val="280231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/>
      <p:bldP spid="117" grpId="0" animBg="1"/>
      <p:bldP spid="118" grpId="0" animBg="1"/>
      <p:bldP spid="119" grpId="0" animBg="1"/>
      <p:bldP spid="120" grpId="0" animBg="1"/>
      <p:bldP spid="121" grpId="0" animBg="1"/>
      <p:bldP spid="122" grpId="0"/>
      <p:bldP spid="123" grpId="0"/>
      <p:bldP spid="124" grpId="0" animBg="1"/>
      <p:bldP spid="125" grpId="0" animBg="1"/>
      <p:bldP spid="126" grpId="0"/>
      <p:bldP spid="127" grpId="0"/>
      <p:bldP spid="128" grpId="0"/>
      <p:bldP spid="1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ADD8CE1F-0908-434D-9CA3-A8EBE53427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618342"/>
              </p:ext>
            </p:extLst>
          </p:nvPr>
        </p:nvGraphicFramePr>
        <p:xfrm>
          <a:off x="256395" y="4419600"/>
          <a:ext cx="6855729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r:id="rId3" imgW="4114800" imgH="965200" progId="Equation.3">
                  <p:embed/>
                </p:oleObj>
              </mc:Choice>
              <mc:Fallback>
                <p:oleObj r:id="rId3" imgW="4114800" imgH="965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95" y="4419600"/>
                        <a:ext cx="6855729" cy="16002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37F6ECB9-C121-4063-AD0D-2E9AB01BC494}"/>
                  </a:ext>
                </a:extLst>
              </p:cNvPr>
              <p:cNvSpPr/>
              <p:nvPr/>
            </p:nvSpPr>
            <p:spPr>
              <a:xfrm>
                <a:off x="2598174" y="6291496"/>
                <a:ext cx="3459793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(50)=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)≈</m:t>
                      </m:r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=−0.5852"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7F6ECB9-C121-4063-AD0D-2E9AB01BC4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174" y="6291496"/>
                <a:ext cx="3459793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B54961B5-86C5-4179-9F00-FF6380398501}"/>
              </a:ext>
            </a:extLst>
          </p:cNvPr>
          <p:cNvCxnSpPr>
            <a:cxnSpLocks/>
          </p:cNvCxnSpPr>
          <p:nvPr/>
        </p:nvCxnSpPr>
        <p:spPr>
          <a:xfrm>
            <a:off x="145026" y="4591914"/>
            <a:ext cx="708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76D88022-F7EF-4921-8254-1A8D3F7DD44E}"/>
              </a:ext>
            </a:extLst>
          </p:cNvPr>
          <p:cNvCxnSpPr>
            <a:cxnSpLocks/>
          </p:cNvCxnSpPr>
          <p:nvPr/>
        </p:nvCxnSpPr>
        <p:spPr>
          <a:xfrm>
            <a:off x="227925" y="5811114"/>
            <a:ext cx="7086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E60AAB6B-3C4A-4F74-8681-46D0DD1952A8}"/>
              </a:ext>
            </a:extLst>
          </p:cNvPr>
          <p:cNvCxnSpPr/>
          <p:nvPr/>
        </p:nvCxnSpPr>
        <p:spPr>
          <a:xfrm>
            <a:off x="754626" y="4419600"/>
            <a:ext cx="0" cy="1696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5F945FA4-F257-4A6C-88C4-49C750AB6B1E}"/>
              </a:ext>
            </a:extLst>
          </p:cNvPr>
          <p:cNvCxnSpPr/>
          <p:nvPr/>
        </p:nvCxnSpPr>
        <p:spPr>
          <a:xfrm>
            <a:off x="4412226" y="4344261"/>
            <a:ext cx="0" cy="1696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40DD31D6-D885-4829-B9EE-20CE940DDF51}"/>
                  </a:ext>
                </a:extLst>
              </p:cNvPr>
              <p:cNvSpPr txBox="1"/>
              <p:nvPr/>
            </p:nvSpPr>
            <p:spPr>
              <a:xfrm>
                <a:off x="446886" y="6135828"/>
                <a:ext cx="2075088" cy="70134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−0.5852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−.05852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DD31D6-D885-4829-B9EE-20CE940DD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86" y="6135828"/>
                <a:ext cx="2075088" cy="7013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0FF70E7-D553-479D-B8F7-218AE1DDDC0E}"/>
              </a:ext>
            </a:extLst>
          </p:cNvPr>
          <p:cNvSpPr txBox="1"/>
          <p:nvPr/>
        </p:nvSpPr>
        <p:spPr>
          <a:xfrm>
            <a:off x="-7374" y="553314"/>
            <a:ext cx="1295400" cy="378565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IN" sz="2400" dirty="0"/>
              <a:t>Solution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2043BC30-411B-406C-A96D-0A25625747AB}"/>
                  </a:ext>
                </a:extLst>
              </p:cNvPr>
              <p:cNvSpPr/>
              <p:nvPr/>
            </p:nvSpPr>
            <p:spPr>
              <a:xfrm>
                <a:off x="1142325" y="564431"/>
                <a:ext cx="7994301" cy="3778278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just" hangingPunct="0">
                  <a:spcAft>
                    <a:spcPts val="0"/>
                  </a:spcAft>
                </a:pPr>
                <a:r>
                  <a:rPr lang="en-US" u="sng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Step 1: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</a:t>
                </a:r>
              </a:p>
              <a:p>
                <a:pPr algn="just" hangingPunct="0">
                  <a:spcAft>
                    <a:spcPts val="0"/>
                  </a:spcAft>
                </a:pPr>
                <a:endParaRPr lang="en-US" u="sng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</a:pPr>
                <a:r>
                  <a:rPr lang="en-US" u="sng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Step 2:  </a:t>
                </a:r>
                <a:r>
                  <a:rPr lang="en-US" sz="2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000" i="1">
                                <a:latin typeface="Cambria Math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IN" sz="2000" i="1">
                                <a:latin typeface="Cambria Math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000" i="1">
                                <a:latin typeface="Cambria Math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(25</m:t>
                        </m:r>
                        <m:sSup>
                          <m:sSupPr>
                            <m:ctrlPr>
                              <a:rPr lang="en-IN" sz="2000" i="1">
                                <a:latin typeface="Cambria Math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−2×1</m:t>
                    </m:r>
                    <m:sSup>
                      <m:sSupPr>
                        <m:ctrlPr>
                          <a:rPr lang="en-IN" sz="2000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−6</m:t>
                        </m:r>
                      </m:sup>
                    </m:sSup>
                    <m:sSub>
                      <m:sSubPr>
                        <m:ctrlPr>
                          <a:rPr lang="en-IN" sz="2000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=7.5×1</m:t>
                    </m:r>
                    <m:sSup>
                      <m:sSupPr>
                        <m:ctrlPr>
                          <a:rPr lang="en-IN" sz="2000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−7</m:t>
                        </m:r>
                      </m:sup>
                    </m:sSup>
                    <m:sSub>
                      <m:sSubPr>
                        <m:ctrlPr>
                          <a:rPr lang="en-IN" sz="2000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(75−</m:t>
                    </m:r>
                    <m:sSub>
                      <m:sSubPr>
                        <m:ctrlPr>
                          <a:rPr lang="en-IN" sz="2000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endParaRPr lang="en-IN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</a:pPr>
                <a:endParaRPr lang="en-IN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  <a:tabLst>
                    <a:tab pos="457200" algn="l"/>
                    <a:tab pos="914400" algn="l"/>
                    <a:tab pos="5486400" algn="r"/>
                  </a:tabLs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0.0016</m:t>
                    </m:r>
                    <m:sSub>
                      <m:sSub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−0.003202</m:t>
                    </m:r>
                    <m:sSub>
                      <m:sSub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+0.0016</m:t>
                    </m:r>
                    <m:sSub>
                      <m:sSub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=7.5×1</m:t>
                    </m:r>
                    <m:sSup>
                      <m:sSup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−7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(25)(75−25)</m:t>
                    </m:r>
                  </m:oMath>
                </a14:m>
                <a:endParaRPr lang="en-IN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  <a:tabLst>
                    <a:tab pos="457200" algn="l"/>
                    <a:tab pos="914400" algn="l"/>
                    <a:tab pos="2609850" algn="l"/>
                    <a:tab pos="2743200" algn="ctr"/>
                    <a:tab pos="5715000" algn="r"/>
                  </a:tabLs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0.0016</m:t>
                    </m:r>
                    <m:sSub>
                      <m:sSub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−0.003202</m:t>
                    </m:r>
                    <m:sSub>
                      <m:sSub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+0.0016</m:t>
                    </m:r>
                    <m:sSub>
                      <m:sSub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=9.375×1</m:t>
                    </m:r>
                    <m:sSup>
                      <m:sSup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</a:t>
                </a:r>
                <a:endParaRPr lang="en-IN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  <a:tabLst>
                    <a:tab pos="457200" algn="l"/>
                    <a:tab pos="914400" algn="l"/>
                    <a:tab pos="5486400" algn="r"/>
                  </a:tabLst>
                </a:pPr>
                <a:endParaRPr lang="en-US" u="sng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  <a:tabLst>
                    <a:tab pos="457200" algn="l"/>
                    <a:tab pos="914400" algn="l"/>
                    <a:tab pos="5486400" algn="r"/>
                  </a:tabLst>
                </a:pPr>
                <a:r>
                  <a:rPr lang="en-US" u="sng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Step 3: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(25</m:t>
                        </m:r>
                        <m:sSup>
                          <m:sSupPr>
                            <m:ctrlPr>
                              <a:rPr lang="en-IN" i="1">
                                <a:latin typeface="Cambria Math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−2×1</m:t>
                    </m:r>
                    <m:sSup>
                      <m:sSup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−6</m:t>
                        </m:r>
                      </m:sup>
                    </m:sSup>
                    <m:sSub>
                      <m:sSub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=7.5×1</m:t>
                    </m:r>
                    <m:sSup>
                      <m:sSup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−7</m:t>
                        </m:r>
                      </m:sup>
                    </m:sSup>
                    <m:sSub>
                      <m:sSub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75−</m:t>
                        </m:r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IN" i="1" dirty="0"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lvl="1" algn="just" hangingPunct="0">
                  <a:tabLst>
                    <a:tab pos="5486400" algn="r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0.0016</m:t>
                      </m:r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−0.003202</m:t>
                      </m:r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+0.0016</m:t>
                      </m:r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=7.5×1</m:t>
                      </m:r>
                      <m:sSup>
                        <m:sSupPr>
                          <m:ctrlPr>
                            <a:rPr lang="en-I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(50)(75−50)</m:t>
                      </m:r>
                    </m:oMath>
                  </m:oMathPara>
                </a14:m>
                <a:endParaRPr lang="en-IN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0.0016</m:t>
                      </m:r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−0.003202</m:t>
                      </m:r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+0.0016</m:t>
                      </m:r>
                      <m:sSub>
                        <m:sSubPr>
                          <m:ctrlPr>
                            <a:rPr lang="en-I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=9.375×1</m:t>
                      </m:r>
                      <m:sSup>
                        <m:sSupPr>
                          <m:ctrlPr>
                            <a:rPr lang="en-IN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  <a:tabLst>
                    <a:tab pos="457200" algn="l"/>
                    <a:tab pos="914400" algn="l"/>
                    <a:tab pos="5486400" algn="r"/>
                  </a:tabLs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</a:p>
              <a:p>
                <a:pPr algn="just" hangingPunct="0">
                  <a:spcAft>
                    <a:spcPts val="0"/>
                  </a:spcAft>
                  <a:tabLst>
                    <a:tab pos="457200" algn="l"/>
                    <a:tab pos="914400" algn="l"/>
                    <a:tab pos="5486400" algn="r"/>
                  </a:tabLst>
                </a:pPr>
                <a:r>
                  <a:rPr lang="en-US" u="sng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Step 4: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=75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:endParaRPr lang="en-IN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043BC30-411B-406C-A96D-0A25625747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325" y="564431"/>
                <a:ext cx="7994301" cy="3778278"/>
              </a:xfrm>
              <a:prstGeom prst="rect">
                <a:avLst/>
              </a:prstGeom>
              <a:blipFill>
                <a:blip r:embed="rId7"/>
                <a:stretch>
                  <a:fillRect l="-610" t="-969" b="-12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334F3308-5D89-4594-BF60-A55C68AFE312}"/>
              </a:ext>
            </a:extLst>
          </p:cNvPr>
          <p:cNvSpPr txBox="1">
            <a:spLocks noChangeArrowheads="1"/>
          </p:cNvSpPr>
          <p:nvPr/>
        </p:nvSpPr>
        <p:spPr>
          <a:xfrm>
            <a:off x="-7374" y="0"/>
            <a:ext cx="9144000" cy="609600"/>
          </a:xfrm>
          <a:prstGeom prst="rect">
            <a:avLst/>
          </a:prstGeom>
          <a:solidFill>
            <a:srgbClr val="00B050"/>
          </a:solidFill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bg1"/>
                </a:solidFill>
              </a:rPr>
              <a:t>Beam Problem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48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id="{6B183143-6134-4784-BA8D-FB81748259AE}"/>
                  </a:ext>
                </a:extLst>
              </p:cNvPr>
              <p:cNvSpPr/>
              <p:nvPr/>
            </p:nvSpPr>
            <p:spPr>
              <a:xfrm>
                <a:off x="3131574" y="-51621"/>
                <a:ext cx="4731774" cy="738664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 algn="just" hangingPunct="0"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 exact solution</a:t>
                </a:r>
                <a:endParaRPr lang="en-IN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0.0014142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−0.0014142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IN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B183143-6134-4784-BA8D-FB81748259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574" y="-51621"/>
                <a:ext cx="4731774" cy="738664"/>
              </a:xfrm>
              <a:prstGeom prst="rect">
                <a:avLst/>
              </a:prstGeom>
              <a:blipFill>
                <a:blip r:embed="rId2"/>
                <a:stretch>
                  <a:fillRect l="-2062" t="-6612" b="-33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8392DA25-2B63-4E00-90AA-5739AA5D0EB2}"/>
                  </a:ext>
                </a:extLst>
              </p:cNvPr>
              <p:cNvSpPr/>
              <p:nvPr/>
            </p:nvSpPr>
            <p:spPr>
              <a:xfrm>
                <a:off x="159774" y="725195"/>
                <a:ext cx="8541774" cy="2387257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>
                <a:spAutoFit/>
              </a:bodyPr>
              <a:lstStyle/>
              <a:p>
                <a:pPr algn="just" hangingPunct="0">
                  <a:spcAft>
                    <a:spcPts val="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 particular part of the solution is given by</a:t>
                </a:r>
                <a:endParaRPr lang="en-IN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𝐵𝑥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𝐶</m:t>
                    </m:r>
                  </m:oMath>
                </a14:m>
                <a:endParaRPr lang="en-IN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IN" i="1">
                                <a:latin typeface="Cambria Math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IN" i="1">
                                <a:latin typeface="Cambria Math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−2×1</m:t>
                    </m:r>
                    <m:sSup>
                      <m:sSup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−6</m:t>
                        </m:r>
                      </m:sup>
                    </m:sSup>
                    <m:sSub>
                      <m:sSub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=7.5×1</m:t>
                    </m:r>
                    <m:sSup>
                      <m:sSup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−7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(75−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endParaRPr lang="en-IN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IN" i="1">
                                <a:latin typeface="Cambria Math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𝐵𝑥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)−2×1</m:t>
                    </m:r>
                    <m:sSup>
                      <m:sSup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−6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𝐵𝑥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)=7.5×1</m:t>
                    </m:r>
                    <m:sSup>
                      <m:sSup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−7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(75−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endParaRPr lang="en-IN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−2×1</m:t>
                    </m:r>
                    <m:sSup>
                      <m:sSup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−6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𝐵𝑥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)=7.5×1</m:t>
                    </m:r>
                    <m:sSup>
                      <m:sSup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−7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(75−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endParaRPr lang="en-IN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−2×1</m:t>
                    </m:r>
                    <m:sSup>
                      <m:sSup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−6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−2×1</m:t>
                    </m:r>
                    <m:sSup>
                      <m:sSup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−6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𝐵𝑥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+(2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−2×1</m:t>
                    </m:r>
                    <m:sSup>
                      <m:sSup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−6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)=5.625×1</m:t>
                    </m:r>
                    <m:sSup>
                      <m:sSup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−5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−7.5×1</m:t>
                    </m:r>
                    <m:sSup>
                      <m:sSup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−7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92DA25-2B63-4E00-90AA-5739AA5D0E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74" y="725195"/>
                <a:ext cx="8541774" cy="2387257"/>
              </a:xfrm>
              <a:prstGeom prst="rect">
                <a:avLst/>
              </a:prstGeom>
              <a:blipFill>
                <a:blip r:embed="rId3"/>
                <a:stretch>
                  <a:fillRect l="-571" t="-15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7CB9BD76-7027-4DD8-9EF3-96BE49B17025}"/>
                  </a:ext>
                </a:extLst>
              </p:cNvPr>
              <p:cNvSpPr/>
              <p:nvPr/>
            </p:nvSpPr>
            <p:spPr>
              <a:xfrm>
                <a:off x="132735" y="3207037"/>
                <a:ext cx="8541774" cy="364708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just" hangingPunct="0">
                  <a:spcAft>
                    <a:spcPts val="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Solving the above equation gives</a:t>
                </a:r>
                <a:endParaRPr lang="en-IN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=0.375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=−28.125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=3.75×1</m:t>
                    </m:r>
                    <m:sSup>
                      <m:sSup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IN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=0.375</m:t>
                    </m:r>
                    <m:sSup>
                      <m:sSup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−28.125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+3.75×1</m:t>
                    </m:r>
                    <m:sSup>
                      <m:sSup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IN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=0.375</m:t>
                    </m:r>
                    <m:sSup>
                      <m:sSup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−28.125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+3.75×1</m:t>
                    </m:r>
                    <m:sSup>
                      <m:sSup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5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0.0014142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−0.0014142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IN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Applying the following boundary conditions</a:t>
                </a:r>
                <a:endParaRPr lang="en-IN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=0)=0</m:t>
                    </m:r>
                  </m:oMath>
                </a14:m>
                <a:endParaRPr lang="en-IN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=75)=0</m:t>
                    </m:r>
                  </m:oMath>
                </a14:m>
                <a:endParaRPr lang="en-IN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latin typeface="Cambria Math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=−3.75×1</m:t>
                      </m:r>
                      <m:sSup>
                        <m:sSupPr>
                          <m:ctrlPr>
                            <a:rPr lang="en-IN" i="1">
                              <a:latin typeface="Cambria Math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1.1119</m:t>
                    </m:r>
                    <m:sSub>
                      <m:sSub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+0.89937</m:t>
                    </m:r>
                    <m:sSub>
                      <m:sSub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=−3.75×1</m:t>
                    </m:r>
                    <m:sSup>
                      <m:sSupPr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IN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1.1119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0.89937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−3.75×1</m:t>
                              </m:r>
                              <m:sSup>
                                <m:sSupPr>
                                  <m:ctrlPr>
                                    <a:rPr lang="en-IN" i="1">
                                      <a:latin typeface="Cambria Math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−3.75×1</m:t>
                              </m:r>
                              <m:sSup>
                                <m:sSupPr>
                                  <m:ctrlPr>
                                    <a:rPr lang="en-IN" i="1">
                                      <a:latin typeface="Cambria Math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 hangingPunct="0">
                  <a:spcAft>
                    <a:spcPts val="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−1.775656226×1</m:t>
                              </m:r>
                              <m:sSup>
                                <m:sSupPr>
                                  <m:ctrlPr>
                                    <a:rPr lang="en-IN" i="1">
                                      <a:latin typeface="Cambria Math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−1.974343774×1</m:t>
                              </m:r>
                              <m:sSup>
                                <m:sSupPr>
                                  <m:ctrlPr>
                                    <a:rPr lang="en-IN" i="1">
                                      <a:latin typeface="Cambria Math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IN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B9BD76-7027-4DD8-9EF3-96BE49B17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35" y="3207037"/>
                <a:ext cx="8541774" cy="3647089"/>
              </a:xfrm>
              <a:prstGeom prst="rect">
                <a:avLst/>
              </a:prstGeom>
              <a:blipFill>
                <a:blip r:embed="rId4"/>
                <a:stretch>
                  <a:fillRect l="-642" t="-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2358B19B-2480-4C3E-B79A-C0A5E5B6F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74" y="753412"/>
            <a:ext cx="8534400" cy="238725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454777CD-8DBB-4B8D-A595-F24107BE2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74" y="3207037"/>
            <a:ext cx="8534400" cy="3636214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A019A5ED-3A2B-458C-9818-DAC8EBB10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574" y="-13469"/>
            <a:ext cx="4739148" cy="73866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30741556-989A-40C4-9197-FE01E81E2008}"/>
              </a:ext>
            </a:extLst>
          </p:cNvPr>
          <p:cNvSpPr txBox="1">
            <a:spLocks noChangeArrowheads="1"/>
          </p:cNvSpPr>
          <p:nvPr/>
        </p:nvSpPr>
        <p:spPr>
          <a:xfrm>
            <a:off x="27708" y="0"/>
            <a:ext cx="3096491" cy="714320"/>
          </a:xfrm>
          <a:prstGeom prst="rect">
            <a:avLst/>
          </a:prstGeom>
          <a:solidFill>
            <a:srgbClr val="FFFF00"/>
          </a:solidFill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FF0000"/>
                </a:solidFill>
              </a:rPr>
              <a:t>Beam Problem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85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235</Words>
  <Application>Microsoft Office PowerPoint</Application>
  <PresentationFormat>On-screen Show (4:3)</PresentationFormat>
  <Paragraphs>352</Paragraphs>
  <Slides>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Microsoft Equation 3.0</vt:lpstr>
      <vt:lpstr>Finite Difference Method  Example 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Difference Method  Example 1</dc:title>
  <dc:creator>Windows User</dc:creator>
  <cp:lastModifiedBy>Windows User</cp:lastModifiedBy>
  <cp:revision>30</cp:revision>
  <dcterms:created xsi:type="dcterms:W3CDTF">2018-10-31T01:10:02Z</dcterms:created>
  <dcterms:modified xsi:type="dcterms:W3CDTF">2018-10-31T23:43:40Z</dcterms:modified>
</cp:coreProperties>
</file>