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364" r:id="rId3"/>
    <p:sldId id="261" r:id="rId4"/>
    <p:sldId id="365" r:id="rId5"/>
    <p:sldId id="366" r:id="rId6"/>
    <p:sldId id="367" r:id="rId7"/>
    <p:sldId id="368" r:id="rId8"/>
    <p:sldId id="369" r:id="rId9"/>
    <p:sldId id="370" r:id="rId10"/>
    <p:sldId id="371" r:id="rId11"/>
    <p:sldId id="372" r:id="rId12"/>
    <p:sldId id="416" r:id="rId13"/>
    <p:sldId id="374" r:id="rId14"/>
    <p:sldId id="375" r:id="rId15"/>
    <p:sldId id="376" r:id="rId16"/>
    <p:sldId id="377" r:id="rId17"/>
    <p:sldId id="404" r:id="rId18"/>
    <p:sldId id="378" r:id="rId19"/>
    <p:sldId id="379" r:id="rId20"/>
    <p:sldId id="380" r:id="rId21"/>
    <p:sldId id="381" r:id="rId22"/>
    <p:sldId id="382" r:id="rId23"/>
    <p:sldId id="384" r:id="rId24"/>
    <p:sldId id="385" r:id="rId25"/>
    <p:sldId id="387" r:id="rId26"/>
    <p:sldId id="388" r:id="rId27"/>
    <p:sldId id="389" r:id="rId28"/>
    <p:sldId id="390" r:id="rId29"/>
    <p:sldId id="391" r:id="rId30"/>
    <p:sldId id="392" r:id="rId31"/>
    <p:sldId id="393" r:id="rId32"/>
    <p:sldId id="394" r:id="rId33"/>
    <p:sldId id="402" r:id="rId34"/>
    <p:sldId id="405" r:id="rId35"/>
    <p:sldId id="406" r:id="rId36"/>
    <p:sldId id="407" r:id="rId37"/>
    <p:sldId id="408" r:id="rId38"/>
    <p:sldId id="409" r:id="rId39"/>
    <p:sldId id="410" r:id="rId40"/>
    <p:sldId id="411" r:id="rId41"/>
    <p:sldId id="412" r:id="rId42"/>
    <p:sldId id="413" r:id="rId43"/>
    <p:sldId id="358" r:id="rId44"/>
    <p:sldId id="41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07F98-EB9F-48CB-A1DF-2391585BEB94}" type="doc">
      <dgm:prSet loTypeId="urn:microsoft.com/office/officeart/2011/layout/TabList" loCatId="list" qsTypeId="urn:microsoft.com/office/officeart/2005/8/quickstyle/simple2" qsCatId="simple" csTypeId="urn:microsoft.com/office/officeart/2005/8/colors/accent0_1" csCatId="mainScheme" phldr="1"/>
      <dgm:spPr/>
      <dgm:t>
        <a:bodyPr/>
        <a:lstStyle/>
        <a:p>
          <a:endParaRPr lang="en-US"/>
        </a:p>
      </dgm:t>
    </dgm:pt>
    <dgm:pt modelId="{8572C9CF-F35C-49AD-8DAD-7A4C7110ECBE}">
      <dgm:prSet phldrT="[Text]" custT="1"/>
      <dgm:spPr/>
      <dgm:t>
        <a:bodyPr/>
        <a:lstStyle/>
        <a:p>
          <a:r>
            <a:rPr lang="en-US" sz="3200" b="1" dirty="0" smtClean="0">
              <a:latin typeface="Rockwell"/>
            </a:rPr>
            <a:t>1</a:t>
          </a:r>
          <a:endParaRPr lang="en-US" sz="1800" b="1" dirty="0">
            <a:latin typeface="Rockwell"/>
          </a:endParaRPr>
        </a:p>
      </dgm:t>
    </dgm:pt>
    <dgm:pt modelId="{E549177A-9B81-4497-BABC-46C0C4D5452F}" type="parTrans" cxnId="{B5DA42EA-6686-48E4-B26C-8837686AA004}">
      <dgm:prSet/>
      <dgm:spPr/>
      <dgm:t>
        <a:bodyPr/>
        <a:lstStyle/>
        <a:p>
          <a:endParaRPr lang="en-US"/>
        </a:p>
      </dgm:t>
    </dgm:pt>
    <dgm:pt modelId="{0CECAAAD-3003-4C81-A8A2-8F2BEAFFC9C6}" type="sibTrans" cxnId="{B5DA42EA-6686-48E4-B26C-8837686AA004}">
      <dgm:prSet/>
      <dgm:spPr/>
      <dgm:t>
        <a:bodyPr/>
        <a:lstStyle/>
        <a:p>
          <a:endParaRPr lang="en-US"/>
        </a:p>
      </dgm:t>
    </dgm:pt>
    <dgm:pt modelId="{2EBB372F-09DF-4E10-ADA3-82A1A429F689}">
      <dgm:prSet phldrT="[Text]" custT="1"/>
      <dgm:spPr/>
      <dgm:t>
        <a:bodyPr/>
        <a:lstStyle/>
        <a:p>
          <a:pPr algn="just">
            <a:lnSpc>
              <a:spcPct val="100000"/>
            </a:lnSpc>
          </a:pPr>
          <a:r>
            <a:rPr lang="en-US" sz="2000" dirty="0" smtClean="0">
              <a:latin typeface="Book Antiqua" pitchFamily="18" charset="0"/>
            </a:rPr>
            <a:t>The Process of making a “Hire” or “No Hire” decision regarding each applicant for a job.</a:t>
          </a:r>
          <a:endParaRPr lang="en-US" sz="2000" dirty="0">
            <a:latin typeface="Book Antiqua" pitchFamily="18" charset="0"/>
          </a:endParaRPr>
        </a:p>
      </dgm:t>
    </dgm:pt>
    <dgm:pt modelId="{4587129B-7741-4B33-90E0-B922CCE69AFC}" type="parTrans" cxnId="{6A15FAF7-CADA-4289-B6B4-071C63A8D154}">
      <dgm:prSet/>
      <dgm:spPr/>
      <dgm:t>
        <a:bodyPr/>
        <a:lstStyle/>
        <a:p>
          <a:endParaRPr lang="en-US"/>
        </a:p>
      </dgm:t>
    </dgm:pt>
    <dgm:pt modelId="{6CC4E3B7-29CF-4D09-949F-569202303AFF}" type="sibTrans" cxnId="{6A15FAF7-CADA-4289-B6B4-071C63A8D154}">
      <dgm:prSet/>
      <dgm:spPr/>
      <dgm:t>
        <a:bodyPr/>
        <a:lstStyle/>
        <a:p>
          <a:endParaRPr lang="en-US"/>
        </a:p>
      </dgm:t>
    </dgm:pt>
    <dgm:pt modelId="{37BC3331-A00B-49B3-8A39-CD343D4A70AE}">
      <dgm:prSet phldrT="[Text]" custT="1"/>
      <dgm:spPr/>
      <dgm:t>
        <a:bodyPr/>
        <a:lstStyle/>
        <a:p>
          <a:r>
            <a:rPr lang="en-US" sz="2800" b="1" dirty="0" smtClean="0">
              <a:latin typeface="Rockwell"/>
            </a:rPr>
            <a:t>2</a:t>
          </a:r>
          <a:endParaRPr lang="en-US" sz="1800" b="1" dirty="0">
            <a:latin typeface="Rockwell"/>
          </a:endParaRPr>
        </a:p>
      </dgm:t>
    </dgm:pt>
    <dgm:pt modelId="{B66B79ED-C2D1-419C-8555-7B22FBB0FFD9}" type="parTrans" cxnId="{8B30B745-D09A-4602-9009-E00C4881B798}">
      <dgm:prSet/>
      <dgm:spPr/>
      <dgm:t>
        <a:bodyPr/>
        <a:lstStyle/>
        <a:p>
          <a:endParaRPr lang="en-US"/>
        </a:p>
      </dgm:t>
    </dgm:pt>
    <dgm:pt modelId="{041B1455-D81D-4199-9745-7BAF8F2E4556}" type="sibTrans" cxnId="{8B30B745-D09A-4602-9009-E00C4881B798}">
      <dgm:prSet/>
      <dgm:spPr/>
      <dgm:t>
        <a:bodyPr/>
        <a:lstStyle/>
        <a:p>
          <a:endParaRPr lang="en-US"/>
        </a:p>
      </dgm:t>
    </dgm:pt>
    <dgm:pt modelId="{679D4860-CEE9-43BE-8160-BD5A55E064D3}">
      <dgm:prSet phldrT="[Text]" custT="1"/>
      <dgm:spPr/>
      <dgm:t>
        <a:bodyPr/>
        <a:lstStyle/>
        <a:p>
          <a:pPr algn="just">
            <a:lnSpc>
              <a:spcPct val="100000"/>
            </a:lnSpc>
          </a:pPr>
          <a:r>
            <a:rPr lang="en-US" sz="2000" dirty="0" smtClean="0">
              <a:latin typeface="Book Antiqua" pitchFamily="18" charset="0"/>
            </a:rPr>
            <a:t>Selection is the process of choosing qualified individuals who are available to fill the positions in organization.</a:t>
          </a:r>
          <a:endParaRPr lang="en-US" sz="2000" dirty="0">
            <a:latin typeface="Book Antiqua" pitchFamily="18" charset="0"/>
          </a:endParaRPr>
        </a:p>
      </dgm:t>
    </dgm:pt>
    <dgm:pt modelId="{ACA88AE9-BA34-4D4D-AD13-F521812BE534}" type="parTrans" cxnId="{782A852E-DC81-4797-925C-9C63B7D5CF1E}">
      <dgm:prSet/>
      <dgm:spPr/>
      <dgm:t>
        <a:bodyPr/>
        <a:lstStyle/>
        <a:p>
          <a:endParaRPr lang="en-US"/>
        </a:p>
      </dgm:t>
    </dgm:pt>
    <dgm:pt modelId="{4E589A20-09C5-4996-ACD2-3D71D7B12703}" type="sibTrans" cxnId="{782A852E-DC81-4797-925C-9C63B7D5CF1E}">
      <dgm:prSet/>
      <dgm:spPr/>
      <dgm:t>
        <a:bodyPr/>
        <a:lstStyle/>
        <a:p>
          <a:endParaRPr lang="en-US"/>
        </a:p>
      </dgm:t>
    </dgm:pt>
    <dgm:pt modelId="{AFDCA4C5-490D-409B-998F-8A0A0BD99735}">
      <dgm:prSet phldrT="[Text]" custT="1"/>
      <dgm:spPr/>
      <dgm:t>
        <a:bodyPr/>
        <a:lstStyle/>
        <a:p>
          <a:pPr algn="l">
            <a:lnSpc>
              <a:spcPct val="90000"/>
            </a:lnSpc>
          </a:pPr>
          <a:endParaRPr lang="en-US" sz="2000" dirty="0">
            <a:latin typeface="Book Antiqua" pitchFamily="18" charset="0"/>
          </a:endParaRPr>
        </a:p>
      </dgm:t>
    </dgm:pt>
    <dgm:pt modelId="{8C62772F-8BA4-4154-A3B3-200584A24A00}" type="parTrans" cxnId="{FE1D6756-B622-48BA-9921-9B627BAE6C19}">
      <dgm:prSet/>
      <dgm:spPr/>
      <dgm:t>
        <a:bodyPr/>
        <a:lstStyle/>
        <a:p>
          <a:endParaRPr lang="en-US"/>
        </a:p>
      </dgm:t>
    </dgm:pt>
    <dgm:pt modelId="{99698A92-CA81-4980-B94A-ED53E7E1429A}" type="sibTrans" cxnId="{FE1D6756-B622-48BA-9921-9B627BAE6C19}">
      <dgm:prSet/>
      <dgm:spPr/>
      <dgm:t>
        <a:bodyPr/>
        <a:lstStyle/>
        <a:p>
          <a:endParaRPr lang="en-US"/>
        </a:p>
      </dgm:t>
    </dgm:pt>
    <dgm:pt modelId="{746E09CC-F385-4B3C-B027-DDE19BC96A2B}">
      <dgm:prSet phldrT="[Text]" custT="1"/>
      <dgm:spPr/>
      <dgm:t>
        <a:bodyPr/>
        <a:lstStyle/>
        <a:p>
          <a:pPr algn="just">
            <a:lnSpc>
              <a:spcPct val="90000"/>
            </a:lnSpc>
          </a:pPr>
          <a:endParaRPr lang="en-US" sz="1800" dirty="0">
            <a:latin typeface="Book Antiqua" pitchFamily="18" charset="0"/>
          </a:endParaRPr>
        </a:p>
      </dgm:t>
    </dgm:pt>
    <dgm:pt modelId="{FA9106C5-B222-485B-92CC-37C3362B6D9E}" type="sibTrans" cxnId="{FA0742F2-6F92-4D03-8FD7-23C712AD8FCC}">
      <dgm:prSet/>
      <dgm:spPr/>
      <dgm:t>
        <a:bodyPr/>
        <a:lstStyle/>
        <a:p>
          <a:endParaRPr lang="en-US"/>
        </a:p>
      </dgm:t>
    </dgm:pt>
    <dgm:pt modelId="{16C74994-1472-4B66-B458-0894E61B4F11}" type="parTrans" cxnId="{FA0742F2-6F92-4D03-8FD7-23C712AD8FCC}">
      <dgm:prSet/>
      <dgm:spPr/>
      <dgm:t>
        <a:bodyPr/>
        <a:lstStyle/>
        <a:p>
          <a:endParaRPr lang="en-US"/>
        </a:p>
      </dgm:t>
    </dgm:pt>
    <dgm:pt modelId="{78BBD541-A6E7-489B-82A0-5D21EDA45655}" type="pres">
      <dgm:prSet presAssocID="{C0D07F98-EB9F-48CB-A1DF-2391585BEB94}" presName="Name0" presStyleCnt="0">
        <dgm:presLayoutVars>
          <dgm:chMax/>
          <dgm:chPref val="3"/>
          <dgm:dir/>
          <dgm:animOne val="branch"/>
          <dgm:animLvl val="lvl"/>
        </dgm:presLayoutVars>
      </dgm:prSet>
      <dgm:spPr/>
      <dgm:t>
        <a:bodyPr/>
        <a:lstStyle/>
        <a:p>
          <a:endParaRPr lang="en-US"/>
        </a:p>
      </dgm:t>
    </dgm:pt>
    <dgm:pt modelId="{CF88C04B-2360-4D41-874F-1B1A0E13BD49}" type="pres">
      <dgm:prSet presAssocID="{8572C9CF-F35C-49AD-8DAD-7A4C7110ECBE}" presName="composite" presStyleCnt="0"/>
      <dgm:spPr/>
      <dgm:t>
        <a:bodyPr/>
        <a:lstStyle/>
        <a:p>
          <a:endParaRPr lang="en-US"/>
        </a:p>
      </dgm:t>
    </dgm:pt>
    <dgm:pt modelId="{2C805D73-1358-4491-997D-EB59B490B65D}" type="pres">
      <dgm:prSet presAssocID="{8572C9CF-F35C-49AD-8DAD-7A4C7110ECBE}" presName="FirstChild" presStyleLbl="revTx" presStyleIdx="0" presStyleCnt="4">
        <dgm:presLayoutVars>
          <dgm:chMax val="0"/>
          <dgm:chPref val="0"/>
          <dgm:bulletEnabled val="1"/>
        </dgm:presLayoutVars>
      </dgm:prSet>
      <dgm:spPr/>
      <dgm:t>
        <a:bodyPr/>
        <a:lstStyle/>
        <a:p>
          <a:endParaRPr lang="en-US"/>
        </a:p>
      </dgm:t>
    </dgm:pt>
    <dgm:pt modelId="{0262EEC9-B405-47A2-B596-4214DF5E8E62}" type="pres">
      <dgm:prSet presAssocID="{8572C9CF-F35C-49AD-8DAD-7A4C7110ECBE}" presName="Parent" presStyleLbl="alignNode1" presStyleIdx="0" presStyleCnt="2" custScaleX="82692">
        <dgm:presLayoutVars>
          <dgm:chMax val="3"/>
          <dgm:chPref val="3"/>
          <dgm:bulletEnabled val="1"/>
        </dgm:presLayoutVars>
      </dgm:prSet>
      <dgm:spPr/>
      <dgm:t>
        <a:bodyPr/>
        <a:lstStyle/>
        <a:p>
          <a:endParaRPr lang="en-US"/>
        </a:p>
      </dgm:t>
    </dgm:pt>
    <dgm:pt modelId="{CCB24B6E-9157-4BD1-9E10-DE1AABD99495}" type="pres">
      <dgm:prSet presAssocID="{8572C9CF-F35C-49AD-8DAD-7A4C7110ECBE}" presName="Accent" presStyleLbl="parChTrans1D1" presStyleIdx="0" presStyleCnt="2"/>
      <dgm:spPr/>
      <dgm:t>
        <a:bodyPr/>
        <a:lstStyle/>
        <a:p>
          <a:endParaRPr lang="en-US"/>
        </a:p>
      </dgm:t>
    </dgm:pt>
    <dgm:pt modelId="{E82B5936-5C5B-42C8-A494-A875C88AB23B}" type="pres">
      <dgm:prSet presAssocID="{8572C9CF-F35C-49AD-8DAD-7A4C7110ECBE}" presName="Child" presStyleLbl="revTx" presStyleIdx="1" presStyleCnt="4">
        <dgm:presLayoutVars>
          <dgm:chMax val="0"/>
          <dgm:chPref val="0"/>
          <dgm:bulletEnabled val="1"/>
        </dgm:presLayoutVars>
      </dgm:prSet>
      <dgm:spPr/>
      <dgm:t>
        <a:bodyPr/>
        <a:lstStyle/>
        <a:p>
          <a:endParaRPr lang="en-US"/>
        </a:p>
      </dgm:t>
    </dgm:pt>
    <dgm:pt modelId="{CC06CB56-CE90-412F-9BC4-0CDF8EEE40D7}" type="pres">
      <dgm:prSet presAssocID="{0CECAAAD-3003-4C81-A8A2-8F2BEAFFC9C6}" presName="sibTrans" presStyleCnt="0"/>
      <dgm:spPr/>
      <dgm:t>
        <a:bodyPr/>
        <a:lstStyle/>
        <a:p>
          <a:endParaRPr lang="en-US"/>
        </a:p>
      </dgm:t>
    </dgm:pt>
    <dgm:pt modelId="{024DDB15-5B25-4EC3-8DCE-2AB1727C4021}" type="pres">
      <dgm:prSet presAssocID="{37BC3331-A00B-49B3-8A39-CD343D4A70AE}" presName="composite" presStyleCnt="0"/>
      <dgm:spPr/>
      <dgm:t>
        <a:bodyPr/>
        <a:lstStyle/>
        <a:p>
          <a:endParaRPr lang="en-US"/>
        </a:p>
      </dgm:t>
    </dgm:pt>
    <dgm:pt modelId="{E4CAD2DC-CB58-4ADF-92D4-5F5726C09865}" type="pres">
      <dgm:prSet presAssocID="{37BC3331-A00B-49B3-8A39-CD343D4A70AE}" presName="FirstChild" presStyleLbl="revTx" presStyleIdx="2" presStyleCnt="4">
        <dgm:presLayoutVars>
          <dgm:chMax val="0"/>
          <dgm:chPref val="0"/>
          <dgm:bulletEnabled val="1"/>
        </dgm:presLayoutVars>
      </dgm:prSet>
      <dgm:spPr/>
      <dgm:t>
        <a:bodyPr/>
        <a:lstStyle/>
        <a:p>
          <a:endParaRPr lang="en-US"/>
        </a:p>
      </dgm:t>
    </dgm:pt>
    <dgm:pt modelId="{317BC190-0ED6-4346-9A3E-E02DDBA1B1F6}" type="pres">
      <dgm:prSet presAssocID="{37BC3331-A00B-49B3-8A39-CD343D4A70AE}" presName="Parent" presStyleLbl="alignNode1" presStyleIdx="1" presStyleCnt="2" custScaleX="77404">
        <dgm:presLayoutVars>
          <dgm:chMax val="3"/>
          <dgm:chPref val="3"/>
          <dgm:bulletEnabled val="1"/>
        </dgm:presLayoutVars>
      </dgm:prSet>
      <dgm:spPr/>
      <dgm:t>
        <a:bodyPr/>
        <a:lstStyle/>
        <a:p>
          <a:endParaRPr lang="en-US"/>
        </a:p>
      </dgm:t>
    </dgm:pt>
    <dgm:pt modelId="{053D315E-622D-494F-ABB6-323FFC47B224}" type="pres">
      <dgm:prSet presAssocID="{37BC3331-A00B-49B3-8A39-CD343D4A70AE}" presName="Accent" presStyleLbl="parChTrans1D1" presStyleIdx="1" presStyleCnt="2"/>
      <dgm:spPr/>
      <dgm:t>
        <a:bodyPr/>
        <a:lstStyle/>
        <a:p>
          <a:endParaRPr lang="en-US"/>
        </a:p>
      </dgm:t>
    </dgm:pt>
    <dgm:pt modelId="{2FF1B42C-9F97-44D0-AF43-763D71B70A9E}" type="pres">
      <dgm:prSet presAssocID="{37BC3331-A00B-49B3-8A39-CD343D4A70AE}" presName="Child" presStyleLbl="revTx" presStyleIdx="3" presStyleCnt="4">
        <dgm:presLayoutVars>
          <dgm:chMax val="0"/>
          <dgm:chPref val="0"/>
          <dgm:bulletEnabled val="1"/>
        </dgm:presLayoutVars>
      </dgm:prSet>
      <dgm:spPr/>
      <dgm:t>
        <a:bodyPr/>
        <a:lstStyle/>
        <a:p>
          <a:endParaRPr lang="en-US"/>
        </a:p>
      </dgm:t>
    </dgm:pt>
  </dgm:ptLst>
  <dgm:cxnLst>
    <dgm:cxn modelId="{9BBEAEC5-1B5A-4845-8CA6-3CCAECD6FBA3}" type="presOf" srcId="{8572C9CF-F35C-49AD-8DAD-7A4C7110ECBE}" destId="{0262EEC9-B405-47A2-B596-4214DF5E8E62}" srcOrd="0" destOrd="0" presId="urn:microsoft.com/office/officeart/2011/layout/TabList"/>
    <dgm:cxn modelId="{6A15FAF7-CADA-4289-B6B4-071C63A8D154}" srcId="{8572C9CF-F35C-49AD-8DAD-7A4C7110ECBE}" destId="{2EBB372F-09DF-4E10-ADA3-82A1A429F689}" srcOrd="1" destOrd="0" parTransId="{4587129B-7741-4B33-90E0-B922CCE69AFC}" sibTransId="{6CC4E3B7-29CF-4D09-949F-569202303AFF}"/>
    <dgm:cxn modelId="{782A852E-DC81-4797-925C-9C63B7D5CF1E}" srcId="{37BC3331-A00B-49B3-8A39-CD343D4A70AE}" destId="{679D4860-CEE9-43BE-8160-BD5A55E064D3}" srcOrd="1" destOrd="0" parTransId="{ACA88AE9-BA34-4D4D-AD13-F521812BE534}" sibTransId="{4E589A20-09C5-4996-ACD2-3D71D7B12703}"/>
    <dgm:cxn modelId="{6580DA40-7834-44A9-96F4-1C40B6EC7D31}" type="presOf" srcId="{679D4860-CEE9-43BE-8160-BD5A55E064D3}" destId="{2FF1B42C-9F97-44D0-AF43-763D71B70A9E}" srcOrd="0" destOrd="0" presId="urn:microsoft.com/office/officeart/2011/layout/TabList"/>
    <dgm:cxn modelId="{3A83282B-3A1C-4F42-894A-A3BD50FC29D0}" type="presOf" srcId="{746E09CC-F385-4B3C-B027-DDE19BC96A2B}" destId="{E4CAD2DC-CB58-4ADF-92D4-5F5726C09865}" srcOrd="0" destOrd="0" presId="urn:microsoft.com/office/officeart/2011/layout/TabList"/>
    <dgm:cxn modelId="{C539DEE3-57BF-426E-AF38-8B53321CA5E7}" type="presOf" srcId="{C0D07F98-EB9F-48CB-A1DF-2391585BEB94}" destId="{78BBD541-A6E7-489B-82A0-5D21EDA45655}" srcOrd="0" destOrd="0" presId="urn:microsoft.com/office/officeart/2011/layout/TabList"/>
    <dgm:cxn modelId="{FE1D6756-B622-48BA-9921-9B627BAE6C19}" srcId="{8572C9CF-F35C-49AD-8DAD-7A4C7110ECBE}" destId="{AFDCA4C5-490D-409B-998F-8A0A0BD99735}" srcOrd="0" destOrd="0" parTransId="{8C62772F-8BA4-4154-A3B3-200584A24A00}" sibTransId="{99698A92-CA81-4980-B94A-ED53E7E1429A}"/>
    <dgm:cxn modelId="{8B30B745-D09A-4602-9009-E00C4881B798}" srcId="{C0D07F98-EB9F-48CB-A1DF-2391585BEB94}" destId="{37BC3331-A00B-49B3-8A39-CD343D4A70AE}" srcOrd="1" destOrd="0" parTransId="{B66B79ED-C2D1-419C-8555-7B22FBB0FFD9}" sibTransId="{041B1455-D81D-4199-9745-7BAF8F2E4556}"/>
    <dgm:cxn modelId="{FA0742F2-6F92-4D03-8FD7-23C712AD8FCC}" srcId="{37BC3331-A00B-49B3-8A39-CD343D4A70AE}" destId="{746E09CC-F385-4B3C-B027-DDE19BC96A2B}" srcOrd="0" destOrd="0" parTransId="{16C74994-1472-4B66-B458-0894E61B4F11}" sibTransId="{FA9106C5-B222-485B-92CC-37C3362B6D9E}"/>
    <dgm:cxn modelId="{386E1323-3A5B-4AFE-8820-885D10B50C91}" type="presOf" srcId="{37BC3331-A00B-49B3-8A39-CD343D4A70AE}" destId="{317BC190-0ED6-4346-9A3E-E02DDBA1B1F6}" srcOrd="0" destOrd="0" presId="urn:microsoft.com/office/officeart/2011/layout/TabList"/>
    <dgm:cxn modelId="{50CCB835-5862-48A1-98DD-7FB26BEF23A7}" type="presOf" srcId="{2EBB372F-09DF-4E10-ADA3-82A1A429F689}" destId="{E82B5936-5C5B-42C8-A494-A875C88AB23B}" srcOrd="0" destOrd="0" presId="urn:microsoft.com/office/officeart/2011/layout/TabList"/>
    <dgm:cxn modelId="{B5DA42EA-6686-48E4-B26C-8837686AA004}" srcId="{C0D07F98-EB9F-48CB-A1DF-2391585BEB94}" destId="{8572C9CF-F35C-49AD-8DAD-7A4C7110ECBE}" srcOrd="0" destOrd="0" parTransId="{E549177A-9B81-4497-BABC-46C0C4D5452F}" sibTransId="{0CECAAAD-3003-4C81-A8A2-8F2BEAFFC9C6}"/>
    <dgm:cxn modelId="{616732A2-25BF-457B-AA13-06CD79388200}" type="presOf" srcId="{AFDCA4C5-490D-409B-998F-8A0A0BD99735}" destId="{2C805D73-1358-4491-997D-EB59B490B65D}" srcOrd="0" destOrd="0" presId="urn:microsoft.com/office/officeart/2011/layout/TabList"/>
    <dgm:cxn modelId="{8C8F6EA5-552A-40D8-A14B-1738897FA28C}" type="presParOf" srcId="{78BBD541-A6E7-489B-82A0-5D21EDA45655}" destId="{CF88C04B-2360-4D41-874F-1B1A0E13BD49}" srcOrd="0" destOrd="0" presId="urn:microsoft.com/office/officeart/2011/layout/TabList"/>
    <dgm:cxn modelId="{F488F434-A109-4ECE-89AB-9B033FF5D5E2}" type="presParOf" srcId="{CF88C04B-2360-4D41-874F-1B1A0E13BD49}" destId="{2C805D73-1358-4491-997D-EB59B490B65D}" srcOrd="0" destOrd="0" presId="urn:microsoft.com/office/officeart/2011/layout/TabList"/>
    <dgm:cxn modelId="{AF245303-AA48-489B-A601-EDCDC9013032}" type="presParOf" srcId="{CF88C04B-2360-4D41-874F-1B1A0E13BD49}" destId="{0262EEC9-B405-47A2-B596-4214DF5E8E62}" srcOrd="1" destOrd="0" presId="urn:microsoft.com/office/officeart/2011/layout/TabList"/>
    <dgm:cxn modelId="{53F29BD7-E4F8-41A7-84D2-8197AFDCD148}" type="presParOf" srcId="{CF88C04B-2360-4D41-874F-1B1A0E13BD49}" destId="{CCB24B6E-9157-4BD1-9E10-DE1AABD99495}" srcOrd="2" destOrd="0" presId="urn:microsoft.com/office/officeart/2011/layout/TabList"/>
    <dgm:cxn modelId="{F8CF75A9-3934-424D-B1B7-3E87303B6F2F}" type="presParOf" srcId="{78BBD541-A6E7-489B-82A0-5D21EDA45655}" destId="{E82B5936-5C5B-42C8-A494-A875C88AB23B}" srcOrd="1" destOrd="0" presId="urn:microsoft.com/office/officeart/2011/layout/TabList"/>
    <dgm:cxn modelId="{E2A73105-887E-4B6A-A136-1238F1CE984B}" type="presParOf" srcId="{78BBD541-A6E7-489B-82A0-5D21EDA45655}" destId="{CC06CB56-CE90-412F-9BC4-0CDF8EEE40D7}" srcOrd="2" destOrd="0" presId="urn:microsoft.com/office/officeart/2011/layout/TabList"/>
    <dgm:cxn modelId="{AF6D4B8C-1B5D-4C78-855A-56BB32A32785}" type="presParOf" srcId="{78BBD541-A6E7-489B-82A0-5D21EDA45655}" destId="{024DDB15-5B25-4EC3-8DCE-2AB1727C4021}" srcOrd="3" destOrd="0" presId="urn:microsoft.com/office/officeart/2011/layout/TabList"/>
    <dgm:cxn modelId="{AFC055C8-AD1B-434F-A59E-4597B26A3E45}" type="presParOf" srcId="{024DDB15-5B25-4EC3-8DCE-2AB1727C4021}" destId="{E4CAD2DC-CB58-4ADF-92D4-5F5726C09865}" srcOrd="0" destOrd="0" presId="urn:microsoft.com/office/officeart/2011/layout/TabList"/>
    <dgm:cxn modelId="{A55D9408-7C52-4502-99AD-08CAD0ED7FD7}" type="presParOf" srcId="{024DDB15-5B25-4EC3-8DCE-2AB1727C4021}" destId="{317BC190-0ED6-4346-9A3E-E02DDBA1B1F6}" srcOrd="1" destOrd="0" presId="urn:microsoft.com/office/officeart/2011/layout/TabList"/>
    <dgm:cxn modelId="{0F5BB2C2-E0C8-4606-9DA3-65838AEE3A4E}" type="presParOf" srcId="{024DDB15-5B25-4EC3-8DCE-2AB1727C4021}" destId="{053D315E-622D-494F-ABB6-323FFC47B224}" srcOrd="2" destOrd="0" presId="urn:microsoft.com/office/officeart/2011/layout/TabList"/>
    <dgm:cxn modelId="{C56BBD47-5049-4CF2-BE4B-F1D1063B4A04}" type="presParOf" srcId="{78BBD541-A6E7-489B-82A0-5D21EDA45655}" destId="{2FF1B42C-9F97-44D0-AF43-763D71B70A9E}"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0FC7FE-3DD4-44E2-AD4F-D84193AB3BA3}" type="doc">
      <dgm:prSet loTypeId="urn:microsoft.com/office/officeart/2005/8/layout/list1" loCatId="list" qsTypeId="urn:microsoft.com/office/officeart/2005/8/quickstyle/simple2" qsCatId="simple" csTypeId="urn:microsoft.com/office/officeart/2005/8/colors/accent0_1" csCatId="mainScheme" phldr="1"/>
      <dgm:spPr/>
      <dgm:t>
        <a:bodyPr/>
        <a:lstStyle/>
        <a:p>
          <a:endParaRPr lang="en-US"/>
        </a:p>
      </dgm:t>
    </dgm:pt>
    <dgm:pt modelId="{25618FA7-AA0B-4AD2-9FF2-5C4416F681C1}">
      <dgm:prSet phldrT="[Text]"/>
      <dgm:spPr/>
      <dgm:t>
        <a:bodyPr/>
        <a:lstStyle/>
        <a:p>
          <a:r>
            <a:rPr lang="en-US" b="1" dirty="0" smtClean="0">
              <a:latin typeface="Book Antiqua" pitchFamily="18" charset="0"/>
            </a:rPr>
            <a:t>1. Testing </a:t>
          </a:r>
          <a:endParaRPr lang="en-US" b="1" dirty="0">
            <a:latin typeface="Book Antiqua" pitchFamily="18" charset="0"/>
          </a:endParaRPr>
        </a:p>
      </dgm:t>
    </dgm:pt>
    <dgm:pt modelId="{5ED05D02-7CB6-4C21-80F6-F8AEFC95DA8F}" type="parTrans" cxnId="{718DE65B-08B4-4DBD-A9C9-71C54A90D764}">
      <dgm:prSet/>
      <dgm:spPr/>
      <dgm:t>
        <a:bodyPr/>
        <a:lstStyle/>
        <a:p>
          <a:endParaRPr lang="en-US"/>
        </a:p>
      </dgm:t>
    </dgm:pt>
    <dgm:pt modelId="{E2501A6A-1A37-433F-971F-0ABE589AC88C}" type="sibTrans" cxnId="{718DE65B-08B4-4DBD-A9C9-71C54A90D764}">
      <dgm:prSet/>
      <dgm:spPr/>
      <dgm:t>
        <a:bodyPr/>
        <a:lstStyle/>
        <a:p>
          <a:endParaRPr lang="en-US"/>
        </a:p>
      </dgm:t>
    </dgm:pt>
    <dgm:pt modelId="{5106E5FF-A329-4B29-AFC4-3F5DF542AC32}">
      <dgm:prSet phldrT="[Text]"/>
      <dgm:spPr/>
      <dgm:t>
        <a:bodyPr/>
        <a:lstStyle/>
        <a:p>
          <a:r>
            <a:rPr lang="en-US" b="1" dirty="0" smtClean="0">
              <a:latin typeface="Book Antiqua" pitchFamily="18" charset="0"/>
            </a:rPr>
            <a:t>2. Gathering Information</a:t>
          </a:r>
          <a:endParaRPr lang="en-US" b="1" dirty="0">
            <a:latin typeface="Book Antiqua" pitchFamily="18" charset="0"/>
          </a:endParaRPr>
        </a:p>
      </dgm:t>
    </dgm:pt>
    <dgm:pt modelId="{FEAE710A-C42B-4676-8D7B-39E43A37058D}" type="parTrans" cxnId="{6EDCBE3F-1451-42D5-BFFD-5C2CE0AA1DDE}">
      <dgm:prSet/>
      <dgm:spPr/>
      <dgm:t>
        <a:bodyPr/>
        <a:lstStyle/>
        <a:p>
          <a:endParaRPr lang="en-US"/>
        </a:p>
      </dgm:t>
    </dgm:pt>
    <dgm:pt modelId="{A9D8DDE7-F8E3-4508-8E3F-89F014C5E060}" type="sibTrans" cxnId="{6EDCBE3F-1451-42D5-BFFD-5C2CE0AA1DDE}">
      <dgm:prSet/>
      <dgm:spPr/>
      <dgm:t>
        <a:bodyPr/>
        <a:lstStyle/>
        <a:p>
          <a:endParaRPr lang="en-US"/>
        </a:p>
      </dgm:t>
    </dgm:pt>
    <dgm:pt modelId="{B3381A75-BDC2-41C8-B7E5-C353E859F163}">
      <dgm:prSet phldrT="[Text]"/>
      <dgm:spPr/>
      <dgm:t>
        <a:bodyPr/>
        <a:lstStyle/>
        <a:p>
          <a:r>
            <a:rPr lang="en-US" b="1" dirty="0" smtClean="0">
              <a:latin typeface="Book Antiqua" pitchFamily="18" charset="0"/>
            </a:rPr>
            <a:t>3. Interviewing</a:t>
          </a:r>
          <a:endParaRPr lang="en-US" b="1" dirty="0">
            <a:latin typeface="Book Antiqua" pitchFamily="18" charset="0"/>
          </a:endParaRPr>
        </a:p>
      </dgm:t>
    </dgm:pt>
    <dgm:pt modelId="{4C5EEB6C-1B57-4FD6-BC6B-AE3F382E7DAB}" type="parTrans" cxnId="{F89B5D6C-E2AA-4C40-8D8B-7C287B236BB1}">
      <dgm:prSet/>
      <dgm:spPr/>
      <dgm:t>
        <a:bodyPr/>
        <a:lstStyle/>
        <a:p>
          <a:endParaRPr lang="en-US"/>
        </a:p>
      </dgm:t>
    </dgm:pt>
    <dgm:pt modelId="{D30B41E9-9E2F-4E9D-9911-7F9516AA94F8}" type="sibTrans" cxnId="{F89B5D6C-E2AA-4C40-8D8B-7C287B236BB1}">
      <dgm:prSet/>
      <dgm:spPr/>
      <dgm:t>
        <a:bodyPr/>
        <a:lstStyle/>
        <a:p>
          <a:endParaRPr lang="en-US"/>
        </a:p>
      </dgm:t>
    </dgm:pt>
    <dgm:pt modelId="{F0680AB1-A0FE-4023-A1FE-CDFC59A9AAEB}" type="pres">
      <dgm:prSet presAssocID="{E80FC7FE-3DD4-44E2-AD4F-D84193AB3BA3}" presName="linear" presStyleCnt="0">
        <dgm:presLayoutVars>
          <dgm:dir/>
          <dgm:animLvl val="lvl"/>
          <dgm:resizeHandles val="exact"/>
        </dgm:presLayoutVars>
      </dgm:prSet>
      <dgm:spPr/>
      <dgm:t>
        <a:bodyPr/>
        <a:lstStyle/>
        <a:p>
          <a:endParaRPr lang="en-US"/>
        </a:p>
      </dgm:t>
    </dgm:pt>
    <dgm:pt modelId="{0971F195-B907-42A3-AD25-DFD551B270F6}" type="pres">
      <dgm:prSet presAssocID="{25618FA7-AA0B-4AD2-9FF2-5C4416F681C1}" presName="parentLin" presStyleCnt="0"/>
      <dgm:spPr/>
      <dgm:t>
        <a:bodyPr/>
        <a:lstStyle/>
        <a:p>
          <a:endParaRPr lang="en-US"/>
        </a:p>
      </dgm:t>
    </dgm:pt>
    <dgm:pt modelId="{EFA78205-4101-4E3F-B193-BD6A9A98332D}" type="pres">
      <dgm:prSet presAssocID="{25618FA7-AA0B-4AD2-9FF2-5C4416F681C1}" presName="parentLeftMargin" presStyleLbl="node1" presStyleIdx="0" presStyleCnt="3"/>
      <dgm:spPr/>
      <dgm:t>
        <a:bodyPr/>
        <a:lstStyle/>
        <a:p>
          <a:endParaRPr lang="en-US"/>
        </a:p>
      </dgm:t>
    </dgm:pt>
    <dgm:pt modelId="{76174B3D-962E-447B-93E5-54180D47B576}" type="pres">
      <dgm:prSet presAssocID="{25618FA7-AA0B-4AD2-9FF2-5C4416F681C1}" presName="parentText" presStyleLbl="node1" presStyleIdx="0" presStyleCnt="3">
        <dgm:presLayoutVars>
          <dgm:chMax val="0"/>
          <dgm:bulletEnabled val="1"/>
        </dgm:presLayoutVars>
      </dgm:prSet>
      <dgm:spPr/>
      <dgm:t>
        <a:bodyPr/>
        <a:lstStyle/>
        <a:p>
          <a:endParaRPr lang="en-US"/>
        </a:p>
      </dgm:t>
    </dgm:pt>
    <dgm:pt modelId="{374B72E4-0577-4944-9A26-711DA2BFA81A}" type="pres">
      <dgm:prSet presAssocID="{25618FA7-AA0B-4AD2-9FF2-5C4416F681C1}" presName="negativeSpace" presStyleCnt="0"/>
      <dgm:spPr/>
      <dgm:t>
        <a:bodyPr/>
        <a:lstStyle/>
        <a:p>
          <a:endParaRPr lang="en-US"/>
        </a:p>
      </dgm:t>
    </dgm:pt>
    <dgm:pt modelId="{E573A6E1-DAC9-4C0C-A6A1-2A371707EF3E}" type="pres">
      <dgm:prSet presAssocID="{25618FA7-AA0B-4AD2-9FF2-5C4416F681C1}" presName="childText" presStyleLbl="conFgAcc1" presStyleIdx="0" presStyleCnt="3">
        <dgm:presLayoutVars>
          <dgm:bulletEnabled val="1"/>
        </dgm:presLayoutVars>
      </dgm:prSet>
      <dgm:spPr/>
      <dgm:t>
        <a:bodyPr/>
        <a:lstStyle/>
        <a:p>
          <a:endParaRPr lang="en-US"/>
        </a:p>
      </dgm:t>
    </dgm:pt>
    <dgm:pt modelId="{CC4452C5-354C-4D59-BBD0-E309EAE6F3C0}" type="pres">
      <dgm:prSet presAssocID="{E2501A6A-1A37-433F-971F-0ABE589AC88C}" presName="spaceBetweenRectangles" presStyleCnt="0"/>
      <dgm:spPr/>
      <dgm:t>
        <a:bodyPr/>
        <a:lstStyle/>
        <a:p>
          <a:endParaRPr lang="en-US"/>
        </a:p>
      </dgm:t>
    </dgm:pt>
    <dgm:pt modelId="{D0FDD1F1-7B12-4379-A3A4-5F310E13C21A}" type="pres">
      <dgm:prSet presAssocID="{5106E5FF-A329-4B29-AFC4-3F5DF542AC32}" presName="parentLin" presStyleCnt="0"/>
      <dgm:spPr/>
      <dgm:t>
        <a:bodyPr/>
        <a:lstStyle/>
        <a:p>
          <a:endParaRPr lang="en-US"/>
        </a:p>
      </dgm:t>
    </dgm:pt>
    <dgm:pt modelId="{7F9014C6-CE4C-42A0-A3D0-80AA4FF9C393}" type="pres">
      <dgm:prSet presAssocID="{5106E5FF-A329-4B29-AFC4-3F5DF542AC32}" presName="parentLeftMargin" presStyleLbl="node1" presStyleIdx="0" presStyleCnt="3"/>
      <dgm:spPr/>
      <dgm:t>
        <a:bodyPr/>
        <a:lstStyle/>
        <a:p>
          <a:endParaRPr lang="en-US"/>
        </a:p>
      </dgm:t>
    </dgm:pt>
    <dgm:pt modelId="{528600F4-15DD-473E-B743-E5D546FE05D4}" type="pres">
      <dgm:prSet presAssocID="{5106E5FF-A329-4B29-AFC4-3F5DF542AC32}" presName="parentText" presStyleLbl="node1" presStyleIdx="1" presStyleCnt="3">
        <dgm:presLayoutVars>
          <dgm:chMax val="0"/>
          <dgm:bulletEnabled val="1"/>
        </dgm:presLayoutVars>
      </dgm:prSet>
      <dgm:spPr/>
      <dgm:t>
        <a:bodyPr/>
        <a:lstStyle/>
        <a:p>
          <a:endParaRPr lang="en-US"/>
        </a:p>
      </dgm:t>
    </dgm:pt>
    <dgm:pt modelId="{B1CEE9DF-91A1-4D23-BE04-42C5073ECF17}" type="pres">
      <dgm:prSet presAssocID="{5106E5FF-A329-4B29-AFC4-3F5DF542AC32}" presName="negativeSpace" presStyleCnt="0"/>
      <dgm:spPr/>
      <dgm:t>
        <a:bodyPr/>
        <a:lstStyle/>
        <a:p>
          <a:endParaRPr lang="en-US"/>
        </a:p>
      </dgm:t>
    </dgm:pt>
    <dgm:pt modelId="{CFF4A511-3240-4F31-9907-5B7AB99935F2}" type="pres">
      <dgm:prSet presAssocID="{5106E5FF-A329-4B29-AFC4-3F5DF542AC32}" presName="childText" presStyleLbl="conFgAcc1" presStyleIdx="1" presStyleCnt="3">
        <dgm:presLayoutVars>
          <dgm:bulletEnabled val="1"/>
        </dgm:presLayoutVars>
      </dgm:prSet>
      <dgm:spPr/>
      <dgm:t>
        <a:bodyPr/>
        <a:lstStyle/>
        <a:p>
          <a:endParaRPr lang="en-US"/>
        </a:p>
      </dgm:t>
    </dgm:pt>
    <dgm:pt modelId="{BB96DA80-2A1F-4D88-9DC3-8D1BD8D0B116}" type="pres">
      <dgm:prSet presAssocID="{A9D8DDE7-F8E3-4508-8E3F-89F014C5E060}" presName="spaceBetweenRectangles" presStyleCnt="0"/>
      <dgm:spPr/>
      <dgm:t>
        <a:bodyPr/>
        <a:lstStyle/>
        <a:p>
          <a:endParaRPr lang="en-US"/>
        </a:p>
      </dgm:t>
    </dgm:pt>
    <dgm:pt modelId="{E39171B4-5261-4950-B7C8-2D82AA775B58}" type="pres">
      <dgm:prSet presAssocID="{B3381A75-BDC2-41C8-B7E5-C353E859F163}" presName="parentLin" presStyleCnt="0"/>
      <dgm:spPr/>
      <dgm:t>
        <a:bodyPr/>
        <a:lstStyle/>
        <a:p>
          <a:endParaRPr lang="en-US"/>
        </a:p>
      </dgm:t>
    </dgm:pt>
    <dgm:pt modelId="{7302D274-4001-4E78-A727-C3FAD3B9CBB8}" type="pres">
      <dgm:prSet presAssocID="{B3381A75-BDC2-41C8-B7E5-C353E859F163}" presName="parentLeftMargin" presStyleLbl="node1" presStyleIdx="1" presStyleCnt="3"/>
      <dgm:spPr/>
      <dgm:t>
        <a:bodyPr/>
        <a:lstStyle/>
        <a:p>
          <a:endParaRPr lang="en-US"/>
        </a:p>
      </dgm:t>
    </dgm:pt>
    <dgm:pt modelId="{4C0C5721-A806-46DE-A75E-3DB669F1715B}" type="pres">
      <dgm:prSet presAssocID="{B3381A75-BDC2-41C8-B7E5-C353E859F163}" presName="parentText" presStyleLbl="node1" presStyleIdx="2" presStyleCnt="3">
        <dgm:presLayoutVars>
          <dgm:chMax val="0"/>
          <dgm:bulletEnabled val="1"/>
        </dgm:presLayoutVars>
      </dgm:prSet>
      <dgm:spPr/>
      <dgm:t>
        <a:bodyPr/>
        <a:lstStyle/>
        <a:p>
          <a:endParaRPr lang="en-US"/>
        </a:p>
      </dgm:t>
    </dgm:pt>
    <dgm:pt modelId="{49B5E49E-42AC-4FC0-B6A2-0E859748905F}" type="pres">
      <dgm:prSet presAssocID="{B3381A75-BDC2-41C8-B7E5-C353E859F163}" presName="negativeSpace" presStyleCnt="0"/>
      <dgm:spPr/>
      <dgm:t>
        <a:bodyPr/>
        <a:lstStyle/>
        <a:p>
          <a:endParaRPr lang="en-US"/>
        </a:p>
      </dgm:t>
    </dgm:pt>
    <dgm:pt modelId="{66CEDCA9-5119-495F-8CB7-8B0A3835B621}" type="pres">
      <dgm:prSet presAssocID="{B3381A75-BDC2-41C8-B7E5-C353E859F163}" presName="childText" presStyleLbl="conFgAcc1" presStyleIdx="2" presStyleCnt="3">
        <dgm:presLayoutVars>
          <dgm:bulletEnabled val="1"/>
        </dgm:presLayoutVars>
      </dgm:prSet>
      <dgm:spPr/>
      <dgm:t>
        <a:bodyPr/>
        <a:lstStyle/>
        <a:p>
          <a:endParaRPr lang="en-US"/>
        </a:p>
      </dgm:t>
    </dgm:pt>
  </dgm:ptLst>
  <dgm:cxnLst>
    <dgm:cxn modelId="{4406F0E4-8D70-4EAB-ACD6-C00924253281}" type="presOf" srcId="{5106E5FF-A329-4B29-AFC4-3F5DF542AC32}" destId="{7F9014C6-CE4C-42A0-A3D0-80AA4FF9C393}" srcOrd="0" destOrd="0" presId="urn:microsoft.com/office/officeart/2005/8/layout/list1"/>
    <dgm:cxn modelId="{FD946EC0-38F1-4334-A49C-74928BE1299A}" type="presOf" srcId="{25618FA7-AA0B-4AD2-9FF2-5C4416F681C1}" destId="{EFA78205-4101-4E3F-B193-BD6A9A98332D}" srcOrd="0" destOrd="0" presId="urn:microsoft.com/office/officeart/2005/8/layout/list1"/>
    <dgm:cxn modelId="{E48F8873-A80D-452F-85AD-895C5E927123}" type="presOf" srcId="{5106E5FF-A329-4B29-AFC4-3F5DF542AC32}" destId="{528600F4-15DD-473E-B743-E5D546FE05D4}" srcOrd="1" destOrd="0" presId="urn:microsoft.com/office/officeart/2005/8/layout/list1"/>
    <dgm:cxn modelId="{EBD5F64B-8663-4B20-AF49-B76EF14A78C1}" type="presOf" srcId="{B3381A75-BDC2-41C8-B7E5-C353E859F163}" destId="{7302D274-4001-4E78-A727-C3FAD3B9CBB8}" srcOrd="0" destOrd="0" presId="urn:microsoft.com/office/officeart/2005/8/layout/list1"/>
    <dgm:cxn modelId="{F89B5D6C-E2AA-4C40-8D8B-7C287B236BB1}" srcId="{E80FC7FE-3DD4-44E2-AD4F-D84193AB3BA3}" destId="{B3381A75-BDC2-41C8-B7E5-C353E859F163}" srcOrd="2" destOrd="0" parTransId="{4C5EEB6C-1B57-4FD6-BC6B-AE3F382E7DAB}" sibTransId="{D30B41E9-9E2F-4E9D-9911-7F9516AA94F8}"/>
    <dgm:cxn modelId="{718DE65B-08B4-4DBD-A9C9-71C54A90D764}" srcId="{E80FC7FE-3DD4-44E2-AD4F-D84193AB3BA3}" destId="{25618FA7-AA0B-4AD2-9FF2-5C4416F681C1}" srcOrd="0" destOrd="0" parTransId="{5ED05D02-7CB6-4C21-80F6-F8AEFC95DA8F}" sibTransId="{E2501A6A-1A37-433F-971F-0ABE589AC88C}"/>
    <dgm:cxn modelId="{9F2BE2F5-DDDE-4CB0-B63F-46CC58C9FD0E}" type="presOf" srcId="{E80FC7FE-3DD4-44E2-AD4F-D84193AB3BA3}" destId="{F0680AB1-A0FE-4023-A1FE-CDFC59A9AAEB}" srcOrd="0" destOrd="0" presId="urn:microsoft.com/office/officeart/2005/8/layout/list1"/>
    <dgm:cxn modelId="{6EDCBE3F-1451-42D5-BFFD-5C2CE0AA1DDE}" srcId="{E80FC7FE-3DD4-44E2-AD4F-D84193AB3BA3}" destId="{5106E5FF-A329-4B29-AFC4-3F5DF542AC32}" srcOrd="1" destOrd="0" parTransId="{FEAE710A-C42B-4676-8D7B-39E43A37058D}" sibTransId="{A9D8DDE7-F8E3-4508-8E3F-89F014C5E060}"/>
    <dgm:cxn modelId="{DD4CC95D-97E1-4548-A333-05D3CCA7174B}" type="presOf" srcId="{B3381A75-BDC2-41C8-B7E5-C353E859F163}" destId="{4C0C5721-A806-46DE-A75E-3DB669F1715B}" srcOrd="1" destOrd="0" presId="urn:microsoft.com/office/officeart/2005/8/layout/list1"/>
    <dgm:cxn modelId="{97CDF287-2442-4AC1-B361-FE14CB3ABDC9}" type="presOf" srcId="{25618FA7-AA0B-4AD2-9FF2-5C4416F681C1}" destId="{76174B3D-962E-447B-93E5-54180D47B576}" srcOrd="1" destOrd="0" presId="urn:microsoft.com/office/officeart/2005/8/layout/list1"/>
    <dgm:cxn modelId="{D751E266-2BEC-4C83-A22D-ABCCF27A6460}" type="presParOf" srcId="{F0680AB1-A0FE-4023-A1FE-CDFC59A9AAEB}" destId="{0971F195-B907-42A3-AD25-DFD551B270F6}" srcOrd="0" destOrd="0" presId="urn:microsoft.com/office/officeart/2005/8/layout/list1"/>
    <dgm:cxn modelId="{61189817-ECB4-4508-953D-763ABDA796D0}" type="presParOf" srcId="{0971F195-B907-42A3-AD25-DFD551B270F6}" destId="{EFA78205-4101-4E3F-B193-BD6A9A98332D}" srcOrd="0" destOrd="0" presId="urn:microsoft.com/office/officeart/2005/8/layout/list1"/>
    <dgm:cxn modelId="{2816AF11-E0D3-4674-9793-384BA54DA403}" type="presParOf" srcId="{0971F195-B907-42A3-AD25-DFD551B270F6}" destId="{76174B3D-962E-447B-93E5-54180D47B576}" srcOrd="1" destOrd="0" presId="urn:microsoft.com/office/officeart/2005/8/layout/list1"/>
    <dgm:cxn modelId="{0CF42E77-540B-436E-9292-77FECB215041}" type="presParOf" srcId="{F0680AB1-A0FE-4023-A1FE-CDFC59A9AAEB}" destId="{374B72E4-0577-4944-9A26-711DA2BFA81A}" srcOrd="1" destOrd="0" presId="urn:microsoft.com/office/officeart/2005/8/layout/list1"/>
    <dgm:cxn modelId="{4F7DFB1C-EA07-46C6-9985-AC26C0B3C4AB}" type="presParOf" srcId="{F0680AB1-A0FE-4023-A1FE-CDFC59A9AAEB}" destId="{E573A6E1-DAC9-4C0C-A6A1-2A371707EF3E}" srcOrd="2" destOrd="0" presId="urn:microsoft.com/office/officeart/2005/8/layout/list1"/>
    <dgm:cxn modelId="{5938DFFF-5C2F-4E9F-AAD6-2BD4B1C901F3}" type="presParOf" srcId="{F0680AB1-A0FE-4023-A1FE-CDFC59A9AAEB}" destId="{CC4452C5-354C-4D59-BBD0-E309EAE6F3C0}" srcOrd="3" destOrd="0" presId="urn:microsoft.com/office/officeart/2005/8/layout/list1"/>
    <dgm:cxn modelId="{11BFB462-3EFB-4AB7-8E82-0CA8CAFBE8FD}" type="presParOf" srcId="{F0680AB1-A0FE-4023-A1FE-CDFC59A9AAEB}" destId="{D0FDD1F1-7B12-4379-A3A4-5F310E13C21A}" srcOrd="4" destOrd="0" presId="urn:microsoft.com/office/officeart/2005/8/layout/list1"/>
    <dgm:cxn modelId="{C7E357B9-2ADC-445F-835E-A0F257216F64}" type="presParOf" srcId="{D0FDD1F1-7B12-4379-A3A4-5F310E13C21A}" destId="{7F9014C6-CE4C-42A0-A3D0-80AA4FF9C393}" srcOrd="0" destOrd="0" presId="urn:microsoft.com/office/officeart/2005/8/layout/list1"/>
    <dgm:cxn modelId="{3D331898-F45B-4AFE-B305-F2B090BEEC04}" type="presParOf" srcId="{D0FDD1F1-7B12-4379-A3A4-5F310E13C21A}" destId="{528600F4-15DD-473E-B743-E5D546FE05D4}" srcOrd="1" destOrd="0" presId="urn:microsoft.com/office/officeart/2005/8/layout/list1"/>
    <dgm:cxn modelId="{F47E400D-5F82-481C-88F0-1AE44AD9DF7E}" type="presParOf" srcId="{F0680AB1-A0FE-4023-A1FE-CDFC59A9AAEB}" destId="{B1CEE9DF-91A1-4D23-BE04-42C5073ECF17}" srcOrd="5" destOrd="0" presId="urn:microsoft.com/office/officeart/2005/8/layout/list1"/>
    <dgm:cxn modelId="{4B364A93-E998-403E-8D49-521AE571CE6F}" type="presParOf" srcId="{F0680AB1-A0FE-4023-A1FE-CDFC59A9AAEB}" destId="{CFF4A511-3240-4F31-9907-5B7AB99935F2}" srcOrd="6" destOrd="0" presId="urn:microsoft.com/office/officeart/2005/8/layout/list1"/>
    <dgm:cxn modelId="{05F5D4C8-31C9-41E3-80CC-DB506222557F}" type="presParOf" srcId="{F0680AB1-A0FE-4023-A1FE-CDFC59A9AAEB}" destId="{BB96DA80-2A1F-4D88-9DC3-8D1BD8D0B116}" srcOrd="7" destOrd="0" presId="urn:microsoft.com/office/officeart/2005/8/layout/list1"/>
    <dgm:cxn modelId="{460B7F73-C0DB-4086-A8ED-AEB2F1CC2FFD}" type="presParOf" srcId="{F0680AB1-A0FE-4023-A1FE-CDFC59A9AAEB}" destId="{E39171B4-5261-4950-B7C8-2D82AA775B58}" srcOrd="8" destOrd="0" presId="urn:microsoft.com/office/officeart/2005/8/layout/list1"/>
    <dgm:cxn modelId="{AFCA2DC2-0E05-4251-9F61-9D8C7B5F8620}" type="presParOf" srcId="{E39171B4-5261-4950-B7C8-2D82AA775B58}" destId="{7302D274-4001-4E78-A727-C3FAD3B9CBB8}" srcOrd="0" destOrd="0" presId="urn:microsoft.com/office/officeart/2005/8/layout/list1"/>
    <dgm:cxn modelId="{E83898F9-CF3D-40DE-A84C-0BC7BD0EE11A}" type="presParOf" srcId="{E39171B4-5261-4950-B7C8-2D82AA775B58}" destId="{4C0C5721-A806-46DE-A75E-3DB669F1715B}" srcOrd="1" destOrd="0" presId="urn:microsoft.com/office/officeart/2005/8/layout/list1"/>
    <dgm:cxn modelId="{7F4215AD-71D9-400F-BF04-B20B932F22E3}" type="presParOf" srcId="{F0680AB1-A0FE-4023-A1FE-CDFC59A9AAEB}" destId="{49B5E49E-42AC-4FC0-B6A2-0E859748905F}" srcOrd="9" destOrd="0" presId="urn:microsoft.com/office/officeart/2005/8/layout/list1"/>
    <dgm:cxn modelId="{965527F8-A5E8-407C-8A10-55A81AF8A01F}" type="presParOf" srcId="{F0680AB1-A0FE-4023-A1FE-CDFC59A9AAEB}" destId="{66CEDCA9-5119-495F-8CB7-8B0A3835B62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93DD08-CC71-47C6-9126-6EF17F855FE4}" type="doc">
      <dgm:prSet loTypeId="urn:microsoft.com/office/officeart/2005/8/layout/hList1" loCatId="list" qsTypeId="urn:microsoft.com/office/officeart/2005/8/quickstyle/simple2" qsCatId="simple" csTypeId="urn:microsoft.com/office/officeart/2005/8/colors/accent0_1" csCatId="mainScheme" phldr="1"/>
      <dgm:spPr/>
      <dgm:t>
        <a:bodyPr/>
        <a:lstStyle/>
        <a:p>
          <a:endParaRPr lang="en-US"/>
        </a:p>
      </dgm:t>
    </dgm:pt>
    <dgm:pt modelId="{68E38954-441E-4684-87DC-440F4BBC8DBA}">
      <dgm:prSet phldrT="[Text]"/>
      <dgm:spPr/>
      <dgm:t>
        <a:bodyPr/>
        <a:lstStyle/>
        <a:p>
          <a:r>
            <a:rPr lang="en-US" b="1" smtClean="0">
              <a:latin typeface="Times New Roman" pitchFamily="18" charset="0"/>
              <a:cs typeface="Times New Roman" pitchFamily="18" charset="0"/>
            </a:rPr>
            <a:t>SITUATIONAL INTERVIEW</a:t>
          </a:r>
          <a:endParaRPr lang="en-US" dirty="0"/>
        </a:p>
      </dgm:t>
    </dgm:pt>
    <dgm:pt modelId="{794BD830-8EF1-4D40-B39F-954D2BBDBE52}" type="parTrans" cxnId="{C91A62B7-C69B-4929-92FA-6DFB92E9888A}">
      <dgm:prSet/>
      <dgm:spPr/>
      <dgm:t>
        <a:bodyPr/>
        <a:lstStyle/>
        <a:p>
          <a:endParaRPr lang="en-US"/>
        </a:p>
      </dgm:t>
    </dgm:pt>
    <dgm:pt modelId="{B47B510A-42D1-43DC-97F2-58666C1B0EAE}" type="sibTrans" cxnId="{C91A62B7-C69B-4929-92FA-6DFB92E9888A}">
      <dgm:prSet/>
      <dgm:spPr/>
      <dgm:t>
        <a:bodyPr/>
        <a:lstStyle/>
        <a:p>
          <a:endParaRPr lang="en-US"/>
        </a:p>
      </dgm:t>
    </dgm:pt>
    <dgm:pt modelId="{3B5B97A6-DBD6-40FA-8460-603EE1C17881}">
      <dgm:prSet phldrT="[Text]" custT="1"/>
      <dgm:spPr/>
      <dgm:t>
        <a:bodyPr/>
        <a:lstStyle/>
        <a:p>
          <a:pPr algn="ctr"/>
          <a:r>
            <a:rPr lang="en-US" sz="1600" dirty="0" smtClean="0">
              <a:latin typeface="Times New Roman" pitchFamily="18" charset="0"/>
              <a:cs typeface="Times New Roman" pitchFamily="18" charset="0"/>
            </a:rPr>
            <a:t>In which the interviewer asks questions about what the applicant would do in a hypothetical situation</a:t>
          </a:r>
          <a:endParaRPr lang="en-US" sz="1600" dirty="0"/>
        </a:p>
      </dgm:t>
    </dgm:pt>
    <dgm:pt modelId="{65A11F1A-3FAB-41CB-80FC-8B38FB47EBB4}" type="parTrans" cxnId="{8177CEC4-83A0-4EFD-9C5A-156C93A81857}">
      <dgm:prSet/>
      <dgm:spPr/>
      <dgm:t>
        <a:bodyPr/>
        <a:lstStyle/>
        <a:p>
          <a:endParaRPr lang="en-US"/>
        </a:p>
      </dgm:t>
    </dgm:pt>
    <dgm:pt modelId="{8726558B-462A-4939-935F-1AD0C03B6F7C}" type="sibTrans" cxnId="{8177CEC4-83A0-4EFD-9C5A-156C93A81857}">
      <dgm:prSet/>
      <dgm:spPr/>
      <dgm:t>
        <a:bodyPr/>
        <a:lstStyle/>
        <a:p>
          <a:endParaRPr lang="en-US"/>
        </a:p>
      </dgm:t>
    </dgm:pt>
    <dgm:pt modelId="{57448853-3D70-40AA-985F-B52CB7149E9E}">
      <dgm:prSet phldrT="[Text]"/>
      <dgm:spPr/>
      <dgm:t>
        <a:bodyPr/>
        <a:lstStyle/>
        <a:p>
          <a:r>
            <a:rPr lang="en-US" b="1" smtClean="0">
              <a:latin typeface="Times New Roman" pitchFamily="18" charset="0"/>
              <a:cs typeface="Times New Roman" pitchFamily="18" charset="0"/>
            </a:rPr>
            <a:t>BEHAVIORAL INTERVIEW</a:t>
          </a:r>
          <a:endParaRPr lang="en-US" dirty="0"/>
        </a:p>
      </dgm:t>
    </dgm:pt>
    <dgm:pt modelId="{537A2C31-5607-4EBB-A26B-54B8EFE3D4AD}" type="parTrans" cxnId="{02D9A2CD-D612-40E8-922D-2237F40EB246}">
      <dgm:prSet/>
      <dgm:spPr/>
      <dgm:t>
        <a:bodyPr/>
        <a:lstStyle/>
        <a:p>
          <a:endParaRPr lang="en-US"/>
        </a:p>
      </dgm:t>
    </dgm:pt>
    <dgm:pt modelId="{796BC100-1E33-47AA-81F2-D7894408F446}" type="sibTrans" cxnId="{02D9A2CD-D612-40E8-922D-2237F40EB246}">
      <dgm:prSet/>
      <dgm:spPr/>
      <dgm:t>
        <a:bodyPr/>
        <a:lstStyle/>
        <a:p>
          <a:endParaRPr lang="en-US"/>
        </a:p>
      </dgm:t>
    </dgm:pt>
    <dgm:pt modelId="{24DF021D-B323-4DEA-BF2B-2755DB07DE76}">
      <dgm:prSet custT="1"/>
      <dgm:spPr/>
      <dgm:t>
        <a:bodyPr/>
        <a:lstStyle/>
        <a:p>
          <a:pPr algn="ctr"/>
          <a:r>
            <a:rPr lang="en-US" sz="1800" dirty="0" smtClean="0">
              <a:latin typeface="Times New Roman" pitchFamily="18" charset="0"/>
              <a:cs typeface="Times New Roman" pitchFamily="18" charset="0"/>
            </a:rPr>
            <a:t>In which the questions focus on the applicant’s behavior in past situations. </a:t>
          </a:r>
          <a:endParaRPr lang="en-US" sz="1800" dirty="0"/>
        </a:p>
      </dgm:t>
    </dgm:pt>
    <dgm:pt modelId="{695DFF5D-E70F-43B2-8C5E-B205C66F24CE}" type="parTrans" cxnId="{AEE73DC3-CB83-40EF-A8FE-CC8FCF056266}">
      <dgm:prSet/>
      <dgm:spPr/>
      <dgm:t>
        <a:bodyPr/>
        <a:lstStyle/>
        <a:p>
          <a:endParaRPr lang="en-US"/>
        </a:p>
      </dgm:t>
    </dgm:pt>
    <dgm:pt modelId="{1156852A-9C6C-44E8-A4CD-FEB6F52F6029}" type="sibTrans" cxnId="{AEE73DC3-CB83-40EF-A8FE-CC8FCF056266}">
      <dgm:prSet/>
      <dgm:spPr/>
      <dgm:t>
        <a:bodyPr/>
        <a:lstStyle/>
        <a:p>
          <a:endParaRPr lang="en-US"/>
        </a:p>
      </dgm:t>
    </dgm:pt>
    <dgm:pt modelId="{65A164D4-EA11-4B42-BCAB-A288F73C6A31}" type="pres">
      <dgm:prSet presAssocID="{1E93DD08-CC71-47C6-9126-6EF17F855FE4}" presName="Name0" presStyleCnt="0">
        <dgm:presLayoutVars>
          <dgm:dir/>
          <dgm:animLvl val="lvl"/>
          <dgm:resizeHandles val="exact"/>
        </dgm:presLayoutVars>
      </dgm:prSet>
      <dgm:spPr/>
      <dgm:t>
        <a:bodyPr/>
        <a:lstStyle/>
        <a:p>
          <a:endParaRPr lang="en-US"/>
        </a:p>
      </dgm:t>
    </dgm:pt>
    <dgm:pt modelId="{5AFAEF69-92C9-4E62-9766-2FEC86E38A36}" type="pres">
      <dgm:prSet presAssocID="{68E38954-441E-4684-87DC-440F4BBC8DBA}" presName="composite" presStyleCnt="0"/>
      <dgm:spPr/>
      <dgm:t>
        <a:bodyPr/>
        <a:lstStyle/>
        <a:p>
          <a:endParaRPr lang="en-US"/>
        </a:p>
      </dgm:t>
    </dgm:pt>
    <dgm:pt modelId="{BE48C9D3-AACE-4E2B-B1C7-650ED935B070}" type="pres">
      <dgm:prSet presAssocID="{68E38954-441E-4684-87DC-440F4BBC8DBA}" presName="parTx" presStyleLbl="alignNode1" presStyleIdx="0" presStyleCnt="2">
        <dgm:presLayoutVars>
          <dgm:chMax val="0"/>
          <dgm:chPref val="0"/>
          <dgm:bulletEnabled val="1"/>
        </dgm:presLayoutVars>
      </dgm:prSet>
      <dgm:spPr/>
      <dgm:t>
        <a:bodyPr/>
        <a:lstStyle/>
        <a:p>
          <a:endParaRPr lang="en-US"/>
        </a:p>
      </dgm:t>
    </dgm:pt>
    <dgm:pt modelId="{D3C67FCF-727C-4116-8B9C-5FF1579DAF92}" type="pres">
      <dgm:prSet presAssocID="{68E38954-441E-4684-87DC-440F4BBC8DBA}" presName="desTx" presStyleLbl="alignAccFollowNode1" presStyleIdx="0" presStyleCnt="2">
        <dgm:presLayoutVars>
          <dgm:bulletEnabled val="1"/>
        </dgm:presLayoutVars>
      </dgm:prSet>
      <dgm:spPr/>
      <dgm:t>
        <a:bodyPr/>
        <a:lstStyle/>
        <a:p>
          <a:endParaRPr lang="en-US"/>
        </a:p>
      </dgm:t>
    </dgm:pt>
    <dgm:pt modelId="{16568E78-ECC1-4391-A9F0-4FBFD918262C}" type="pres">
      <dgm:prSet presAssocID="{B47B510A-42D1-43DC-97F2-58666C1B0EAE}" presName="space" presStyleCnt="0"/>
      <dgm:spPr/>
      <dgm:t>
        <a:bodyPr/>
        <a:lstStyle/>
        <a:p>
          <a:endParaRPr lang="en-US"/>
        </a:p>
      </dgm:t>
    </dgm:pt>
    <dgm:pt modelId="{8BAF5ECF-9A4A-4470-9403-382CF7E9C480}" type="pres">
      <dgm:prSet presAssocID="{57448853-3D70-40AA-985F-B52CB7149E9E}" presName="composite" presStyleCnt="0"/>
      <dgm:spPr/>
      <dgm:t>
        <a:bodyPr/>
        <a:lstStyle/>
        <a:p>
          <a:endParaRPr lang="en-US"/>
        </a:p>
      </dgm:t>
    </dgm:pt>
    <dgm:pt modelId="{9610E8E9-8773-4425-85C0-7E5F9116A9C4}" type="pres">
      <dgm:prSet presAssocID="{57448853-3D70-40AA-985F-B52CB7149E9E}" presName="parTx" presStyleLbl="alignNode1" presStyleIdx="1" presStyleCnt="2">
        <dgm:presLayoutVars>
          <dgm:chMax val="0"/>
          <dgm:chPref val="0"/>
          <dgm:bulletEnabled val="1"/>
        </dgm:presLayoutVars>
      </dgm:prSet>
      <dgm:spPr/>
      <dgm:t>
        <a:bodyPr/>
        <a:lstStyle/>
        <a:p>
          <a:endParaRPr lang="en-US"/>
        </a:p>
      </dgm:t>
    </dgm:pt>
    <dgm:pt modelId="{BA46AFC3-B83C-4752-A963-B49255B9FD2E}" type="pres">
      <dgm:prSet presAssocID="{57448853-3D70-40AA-985F-B52CB7149E9E}" presName="desTx" presStyleLbl="alignAccFollowNode1" presStyleIdx="1" presStyleCnt="2">
        <dgm:presLayoutVars>
          <dgm:bulletEnabled val="1"/>
        </dgm:presLayoutVars>
      </dgm:prSet>
      <dgm:spPr/>
      <dgm:t>
        <a:bodyPr/>
        <a:lstStyle/>
        <a:p>
          <a:endParaRPr lang="en-US"/>
        </a:p>
      </dgm:t>
    </dgm:pt>
  </dgm:ptLst>
  <dgm:cxnLst>
    <dgm:cxn modelId="{7D1CC702-57CD-4BE4-B6DB-BE8C422128DC}" type="presOf" srcId="{1E93DD08-CC71-47C6-9126-6EF17F855FE4}" destId="{65A164D4-EA11-4B42-BCAB-A288F73C6A31}" srcOrd="0" destOrd="0" presId="urn:microsoft.com/office/officeart/2005/8/layout/hList1"/>
    <dgm:cxn modelId="{AEE73DC3-CB83-40EF-A8FE-CC8FCF056266}" srcId="{57448853-3D70-40AA-985F-B52CB7149E9E}" destId="{24DF021D-B323-4DEA-BF2B-2755DB07DE76}" srcOrd="0" destOrd="0" parTransId="{695DFF5D-E70F-43B2-8C5E-B205C66F24CE}" sibTransId="{1156852A-9C6C-44E8-A4CD-FEB6F52F6029}"/>
    <dgm:cxn modelId="{99191913-BD08-4366-9DE0-83EBCA9C98ED}" type="presOf" srcId="{57448853-3D70-40AA-985F-B52CB7149E9E}" destId="{9610E8E9-8773-4425-85C0-7E5F9116A9C4}" srcOrd="0" destOrd="0" presId="urn:microsoft.com/office/officeart/2005/8/layout/hList1"/>
    <dgm:cxn modelId="{C91A62B7-C69B-4929-92FA-6DFB92E9888A}" srcId="{1E93DD08-CC71-47C6-9126-6EF17F855FE4}" destId="{68E38954-441E-4684-87DC-440F4BBC8DBA}" srcOrd="0" destOrd="0" parTransId="{794BD830-8EF1-4D40-B39F-954D2BBDBE52}" sibTransId="{B47B510A-42D1-43DC-97F2-58666C1B0EAE}"/>
    <dgm:cxn modelId="{02D9A2CD-D612-40E8-922D-2237F40EB246}" srcId="{1E93DD08-CC71-47C6-9126-6EF17F855FE4}" destId="{57448853-3D70-40AA-985F-B52CB7149E9E}" srcOrd="1" destOrd="0" parTransId="{537A2C31-5607-4EBB-A26B-54B8EFE3D4AD}" sibTransId="{796BC100-1E33-47AA-81F2-D7894408F446}"/>
    <dgm:cxn modelId="{1F3AA483-F671-497E-A7FB-0C34ACB510AE}" type="presOf" srcId="{68E38954-441E-4684-87DC-440F4BBC8DBA}" destId="{BE48C9D3-AACE-4E2B-B1C7-650ED935B070}" srcOrd="0" destOrd="0" presId="urn:microsoft.com/office/officeart/2005/8/layout/hList1"/>
    <dgm:cxn modelId="{8177CEC4-83A0-4EFD-9C5A-156C93A81857}" srcId="{68E38954-441E-4684-87DC-440F4BBC8DBA}" destId="{3B5B97A6-DBD6-40FA-8460-603EE1C17881}" srcOrd="0" destOrd="0" parTransId="{65A11F1A-3FAB-41CB-80FC-8B38FB47EBB4}" sibTransId="{8726558B-462A-4939-935F-1AD0C03B6F7C}"/>
    <dgm:cxn modelId="{B7D5369E-E5DF-4DFD-8ABF-7A4D43255324}" type="presOf" srcId="{3B5B97A6-DBD6-40FA-8460-603EE1C17881}" destId="{D3C67FCF-727C-4116-8B9C-5FF1579DAF92}" srcOrd="0" destOrd="0" presId="urn:microsoft.com/office/officeart/2005/8/layout/hList1"/>
    <dgm:cxn modelId="{EC10721F-5442-41F8-B4DC-DCE31DA01122}" type="presOf" srcId="{24DF021D-B323-4DEA-BF2B-2755DB07DE76}" destId="{BA46AFC3-B83C-4752-A963-B49255B9FD2E}" srcOrd="0" destOrd="0" presId="urn:microsoft.com/office/officeart/2005/8/layout/hList1"/>
    <dgm:cxn modelId="{18CCED37-EEB8-4160-A104-B24DC25288D9}" type="presParOf" srcId="{65A164D4-EA11-4B42-BCAB-A288F73C6A31}" destId="{5AFAEF69-92C9-4E62-9766-2FEC86E38A36}" srcOrd="0" destOrd="0" presId="urn:microsoft.com/office/officeart/2005/8/layout/hList1"/>
    <dgm:cxn modelId="{0B272DF0-8A51-4FB1-A681-633C2CA4379E}" type="presParOf" srcId="{5AFAEF69-92C9-4E62-9766-2FEC86E38A36}" destId="{BE48C9D3-AACE-4E2B-B1C7-650ED935B070}" srcOrd="0" destOrd="0" presId="urn:microsoft.com/office/officeart/2005/8/layout/hList1"/>
    <dgm:cxn modelId="{B152BF51-518D-4E2D-9F30-11ED8A7733C1}" type="presParOf" srcId="{5AFAEF69-92C9-4E62-9766-2FEC86E38A36}" destId="{D3C67FCF-727C-4116-8B9C-5FF1579DAF92}" srcOrd="1" destOrd="0" presId="urn:microsoft.com/office/officeart/2005/8/layout/hList1"/>
    <dgm:cxn modelId="{E96A91B5-7186-492A-9677-F211215E5163}" type="presParOf" srcId="{65A164D4-EA11-4B42-BCAB-A288F73C6A31}" destId="{16568E78-ECC1-4391-A9F0-4FBFD918262C}" srcOrd="1" destOrd="0" presId="urn:microsoft.com/office/officeart/2005/8/layout/hList1"/>
    <dgm:cxn modelId="{BDEB9F7F-AAB3-4168-AAF7-3562D3EC7946}" type="presParOf" srcId="{65A164D4-EA11-4B42-BCAB-A288F73C6A31}" destId="{8BAF5ECF-9A4A-4470-9403-382CF7E9C480}" srcOrd="2" destOrd="0" presId="urn:microsoft.com/office/officeart/2005/8/layout/hList1"/>
    <dgm:cxn modelId="{362746E2-1053-4664-A85E-3895C8EDC91E}" type="presParOf" srcId="{8BAF5ECF-9A4A-4470-9403-382CF7E9C480}" destId="{9610E8E9-8773-4425-85C0-7E5F9116A9C4}" srcOrd="0" destOrd="0" presId="urn:microsoft.com/office/officeart/2005/8/layout/hList1"/>
    <dgm:cxn modelId="{FD6166A1-C2D8-4846-B1E1-62DC458087A5}" type="presParOf" srcId="{8BAF5ECF-9A4A-4470-9403-382CF7E9C480}" destId="{BA46AFC3-B83C-4752-A963-B49255B9FD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D315E-622D-494F-ABB6-323FFC47B224}">
      <dsp:nvSpPr>
        <dsp:cNvPr id="0" name=""/>
        <dsp:cNvSpPr/>
      </dsp:nvSpPr>
      <dsp:spPr>
        <a:xfrm>
          <a:off x="0" y="2720095"/>
          <a:ext cx="56388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B24B6E-9157-4BD1-9E10-DE1AABD99495}">
      <dsp:nvSpPr>
        <dsp:cNvPr id="0" name=""/>
        <dsp:cNvSpPr/>
      </dsp:nvSpPr>
      <dsp:spPr>
        <a:xfrm>
          <a:off x="0" y="672389"/>
          <a:ext cx="5638800" cy="0"/>
        </a:xfrm>
        <a:prstGeom prst="line">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805D73-1358-4491-997D-EB59B490B65D}">
      <dsp:nvSpPr>
        <dsp:cNvPr id="0" name=""/>
        <dsp:cNvSpPr/>
      </dsp:nvSpPr>
      <dsp:spPr>
        <a:xfrm>
          <a:off x="1466087" y="1076"/>
          <a:ext cx="4172712" cy="671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endParaRPr lang="en-US" sz="2000" kern="1200" dirty="0">
            <a:latin typeface="Book Antiqua" pitchFamily="18" charset="0"/>
          </a:endParaRPr>
        </a:p>
      </dsp:txBody>
      <dsp:txXfrm>
        <a:off x="1466087" y="1076"/>
        <a:ext cx="4172712" cy="671313"/>
      </dsp:txXfrm>
    </dsp:sp>
    <dsp:sp modelId="{0262EEC9-B405-47A2-B596-4214DF5E8E62}">
      <dsp:nvSpPr>
        <dsp:cNvPr id="0" name=""/>
        <dsp:cNvSpPr/>
      </dsp:nvSpPr>
      <dsp:spPr>
        <a:xfrm>
          <a:off x="126875" y="1076"/>
          <a:ext cx="1212337" cy="671313"/>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422400">
            <a:lnSpc>
              <a:spcPct val="90000"/>
            </a:lnSpc>
            <a:spcBef>
              <a:spcPct val="0"/>
            </a:spcBef>
            <a:spcAft>
              <a:spcPct val="35000"/>
            </a:spcAft>
          </a:pPr>
          <a:r>
            <a:rPr lang="en-US" sz="3200" b="1" kern="1200" dirty="0" smtClean="0">
              <a:latin typeface="Rockwell"/>
            </a:rPr>
            <a:t>1</a:t>
          </a:r>
          <a:endParaRPr lang="en-US" sz="1800" b="1" kern="1200" dirty="0">
            <a:latin typeface="Rockwell"/>
          </a:endParaRPr>
        </a:p>
      </dsp:txBody>
      <dsp:txXfrm>
        <a:off x="159652" y="33853"/>
        <a:ext cx="1146783" cy="638536"/>
      </dsp:txXfrm>
    </dsp:sp>
    <dsp:sp modelId="{E82B5936-5C5B-42C8-A494-A875C88AB23B}">
      <dsp:nvSpPr>
        <dsp:cNvPr id="0" name=""/>
        <dsp:cNvSpPr/>
      </dsp:nvSpPr>
      <dsp:spPr>
        <a:xfrm>
          <a:off x="0" y="672389"/>
          <a:ext cx="5638800" cy="1342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just" defTabSz="889000">
            <a:lnSpc>
              <a:spcPct val="100000"/>
            </a:lnSpc>
            <a:spcBef>
              <a:spcPct val="0"/>
            </a:spcBef>
            <a:spcAft>
              <a:spcPct val="15000"/>
            </a:spcAft>
            <a:buChar char="••"/>
          </a:pPr>
          <a:r>
            <a:rPr lang="en-US" sz="2000" kern="1200" dirty="0" smtClean="0">
              <a:latin typeface="Book Antiqua" pitchFamily="18" charset="0"/>
            </a:rPr>
            <a:t>The Process of making a “Hire” or “No Hire” decision regarding each applicant for a job.</a:t>
          </a:r>
          <a:endParaRPr lang="en-US" sz="2000" kern="1200" dirty="0">
            <a:latin typeface="Book Antiqua" pitchFamily="18" charset="0"/>
          </a:endParaRPr>
        </a:p>
      </dsp:txBody>
      <dsp:txXfrm>
        <a:off x="0" y="672389"/>
        <a:ext cx="5638800" cy="1342827"/>
      </dsp:txXfrm>
    </dsp:sp>
    <dsp:sp modelId="{E4CAD2DC-CB58-4ADF-92D4-5F5726C09865}">
      <dsp:nvSpPr>
        <dsp:cNvPr id="0" name=""/>
        <dsp:cNvSpPr/>
      </dsp:nvSpPr>
      <dsp:spPr>
        <a:xfrm>
          <a:off x="1466087" y="2048782"/>
          <a:ext cx="4172712" cy="671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just" defTabSz="800100">
            <a:lnSpc>
              <a:spcPct val="90000"/>
            </a:lnSpc>
            <a:spcBef>
              <a:spcPct val="0"/>
            </a:spcBef>
            <a:spcAft>
              <a:spcPct val="35000"/>
            </a:spcAft>
          </a:pPr>
          <a:endParaRPr lang="en-US" sz="1800" kern="1200" dirty="0">
            <a:latin typeface="Book Antiqua" pitchFamily="18" charset="0"/>
          </a:endParaRPr>
        </a:p>
      </dsp:txBody>
      <dsp:txXfrm>
        <a:off x="1466087" y="2048782"/>
        <a:ext cx="4172712" cy="671313"/>
      </dsp:txXfrm>
    </dsp:sp>
    <dsp:sp modelId="{317BC190-0ED6-4346-9A3E-E02DDBA1B1F6}">
      <dsp:nvSpPr>
        <dsp:cNvPr id="0" name=""/>
        <dsp:cNvSpPr/>
      </dsp:nvSpPr>
      <dsp:spPr>
        <a:xfrm>
          <a:off x="165638" y="2048782"/>
          <a:ext cx="1134810" cy="671313"/>
        </a:xfrm>
        <a:prstGeom prst="round2SameRect">
          <a:avLst>
            <a:gd name="adj1" fmla="val 1667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en-US" sz="2800" b="1" kern="1200" dirty="0" smtClean="0">
              <a:latin typeface="Rockwell"/>
            </a:rPr>
            <a:t>2</a:t>
          </a:r>
          <a:endParaRPr lang="en-US" sz="1800" b="1" kern="1200" dirty="0">
            <a:latin typeface="Rockwell"/>
          </a:endParaRPr>
        </a:p>
      </dsp:txBody>
      <dsp:txXfrm>
        <a:off x="198415" y="2081559"/>
        <a:ext cx="1069256" cy="638536"/>
      </dsp:txXfrm>
    </dsp:sp>
    <dsp:sp modelId="{2FF1B42C-9F97-44D0-AF43-763D71B70A9E}">
      <dsp:nvSpPr>
        <dsp:cNvPr id="0" name=""/>
        <dsp:cNvSpPr/>
      </dsp:nvSpPr>
      <dsp:spPr>
        <a:xfrm>
          <a:off x="0" y="2720095"/>
          <a:ext cx="5638800" cy="1342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just" defTabSz="889000">
            <a:lnSpc>
              <a:spcPct val="100000"/>
            </a:lnSpc>
            <a:spcBef>
              <a:spcPct val="0"/>
            </a:spcBef>
            <a:spcAft>
              <a:spcPct val="15000"/>
            </a:spcAft>
            <a:buChar char="••"/>
          </a:pPr>
          <a:r>
            <a:rPr lang="en-US" sz="2000" kern="1200" dirty="0" smtClean="0">
              <a:latin typeface="Book Antiqua" pitchFamily="18" charset="0"/>
            </a:rPr>
            <a:t>Selection is the process of choosing qualified individuals who are available to fill the positions in organization.</a:t>
          </a:r>
          <a:endParaRPr lang="en-US" sz="2000" kern="1200" dirty="0">
            <a:latin typeface="Book Antiqua" pitchFamily="18" charset="0"/>
          </a:endParaRPr>
        </a:p>
      </dsp:txBody>
      <dsp:txXfrm>
        <a:off x="0" y="2720095"/>
        <a:ext cx="5638800" cy="1342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3A6E1-DAC9-4C0C-A6A1-2A371707EF3E}">
      <dsp:nvSpPr>
        <dsp:cNvPr id="0" name=""/>
        <dsp:cNvSpPr/>
      </dsp:nvSpPr>
      <dsp:spPr>
        <a:xfrm>
          <a:off x="0" y="716919"/>
          <a:ext cx="6096000" cy="6552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74B3D-962E-447B-93E5-54180D47B576}">
      <dsp:nvSpPr>
        <dsp:cNvPr id="0" name=""/>
        <dsp:cNvSpPr/>
      </dsp:nvSpPr>
      <dsp:spPr>
        <a:xfrm>
          <a:off x="304800" y="333159"/>
          <a:ext cx="4267200" cy="767520"/>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n-US" sz="2600" b="1" kern="1200" dirty="0" smtClean="0">
              <a:latin typeface="Book Antiqua" pitchFamily="18" charset="0"/>
            </a:rPr>
            <a:t>1. Testing </a:t>
          </a:r>
          <a:endParaRPr lang="en-US" sz="2600" b="1" kern="1200" dirty="0">
            <a:latin typeface="Book Antiqua" pitchFamily="18" charset="0"/>
          </a:endParaRPr>
        </a:p>
      </dsp:txBody>
      <dsp:txXfrm>
        <a:off x="342267" y="370626"/>
        <a:ext cx="4192266" cy="692586"/>
      </dsp:txXfrm>
    </dsp:sp>
    <dsp:sp modelId="{CFF4A511-3240-4F31-9907-5B7AB99935F2}">
      <dsp:nvSpPr>
        <dsp:cNvPr id="0" name=""/>
        <dsp:cNvSpPr/>
      </dsp:nvSpPr>
      <dsp:spPr>
        <a:xfrm>
          <a:off x="0" y="1896280"/>
          <a:ext cx="6096000" cy="6552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8600F4-15DD-473E-B743-E5D546FE05D4}">
      <dsp:nvSpPr>
        <dsp:cNvPr id="0" name=""/>
        <dsp:cNvSpPr/>
      </dsp:nvSpPr>
      <dsp:spPr>
        <a:xfrm>
          <a:off x="304800" y="1512520"/>
          <a:ext cx="4267200" cy="767520"/>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n-US" sz="2600" b="1" kern="1200" dirty="0" smtClean="0">
              <a:latin typeface="Book Antiqua" pitchFamily="18" charset="0"/>
            </a:rPr>
            <a:t>2. Gathering Information</a:t>
          </a:r>
          <a:endParaRPr lang="en-US" sz="2600" b="1" kern="1200" dirty="0">
            <a:latin typeface="Book Antiqua" pitchFamily="18" charset="0"/>
          </a:endParaRPr>
        </a:p>
      </dsp:txBody>
      <dsp:txXfrm>
        <a:off x="342267" y="1549987"/>
        <a:ext cx="4192266" cy="692586"/>
      </dsp:txXfrm>
    </dsp:sp>
    <dsp:sp modelId="{66CEDCA9-5119-495F-8CB7-8B0A3835B621}">
      <dsp:nvSpPr>
        <dsp:cNvPr id="0" name=""/>
        <dsp:cNvSpPr/>
      </dsp:nvSpPr>
      <dsp:spPr>
        <a:xfrm>
          <a:off x="0" y="3075639"/>
          <a:ext cx="6096000" cy="6552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C5721-A806-46DE-A75E-3DB669F1715B}">
      <dsp:nvSpPr>
        <dsp:cNvPr id="0" name=""/>
        <dsp:cNvSpPr/>
      </dsp:nvSpPr>
      <dsp:spPr>
        <a:xfrm>
          <a:off x="304800" y="2691880"/>
          <a:ext cx="4267200" cy="767520"/>
        </a:xfrm>
        <a:prstGeom prst="roundRect">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1155700">
            <a:lnSpc>
              <a:spcPct val="90000"/>
            </a:lnSpc>
            <a:spcBef>
              <a:spcPct val="0"/>
            </a:spcBef>
            <a:spcAft>
              <a:spcPct val="35000"/>
            </a:spcAft>
          </a:pPr>
          <a:r>
            <a:rPr lang="en-US" sz="2600" b="1" kern="1200" dirty="0" smtClean="0">
              <a:latin typeface="Book Antiqua" pitchFamily="18" charset="0"/>
            </a:rPr>
            <a:t>3. Interviewing</a:t>
          </a:r>
          <a:endParaRPr lang="en-US" sz="2600" b="1" kern="1200" dirty="0">
            <a:latin typeface="Book Antiqua" pitchFamily="18" charset="0"/>
          </a:endParaRPr>
        </a:p>
      </dsp:txBody>
      <dsp:txXfrm>
        <a:off x="342267" y="2729347"/>
        <a:ext cx="4192266"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8C9D3-AACE-4E2B-B1C7-650ED935B070}">
      <dsp:nvSpPr>
        <dsp:cNvPr id="0" name=""/>
        <dsp:cNvSpPr/>
      </dsp:nvSpPr>
      <dsp:spPr>
        <a:xfrm>
          <a:off x="20" y="123913"/>
          <a:ext cx="1958392" cy="67265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smtClean="0">
              <a:latin typeface="Times New Roman" pitchFamily="18" charset="0"/>
              <a:cs typeface="Times New Roman" pitchFamily="18" charset="0"/>
            </a:rPr>
            <a:t>SITUATIONAL INTERVIEW</a:t>
          </a:r>
          <a:endParaRPr lang="en-US" sz="1900" kern="1200" dirty="0"/>
        </a:p>
      </dsp:txBody>
      <dsp:txXfrm>
        <a:off x="20" y="123913"/>
        <a:ext cx="1958392" cy="672658"/>
      </dsp:txXfrm>
    </dsp:sp>
    <dsp:sp modelId="{D3C67FCF-727C-4116-8B9C-5FF1579DAF92}">
      <dsp:nvSpPr>
        <dsp:cNvPr id="0" name=""/>
        <dsp:cNvSpPr/>
      </dsp:nvSpPr>
      <dsp:spPr>
        <a:xfrm>
          <a:off x="20" y="796571"/>
          <a:ext cx="1958392" cy="1721114"/>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Char char="••"/>
          </a:pPr>
          <a:r>
            <a:rPr lang="en-US" sz="1600" kern="1200" dirty="0" smtClean="0">
              <a:latin typeface="Times New Roman" pitchFamily="18" charset="0"/>
              <a:cs typeface="Times New Roman" pitchFamily="18" charset="0"/>
            </a:rPr>
            <a:t>In which the interviewer asks questions about what the applicant would do in a hypothetical situation</a:t>
          </a:r>
          <a:endParaRPr lang="en-US" sz="1600" kern="1200" dirty="0"/>
        </a:p>
      </dsp:txBody>
      <dsp:txXfrm>
        <a:off x="20" y="796571"/>
        <a:ext cx="1958392" cy="1721114"/>
      </dsp:txXfrm>
    </dsp:sp>
    <dsp:sp modelId="{9610E8E9-8773-4425-85C0-7E5F9116A9C4}">
      <dsp:nvSpPr>
        <dsp:cNvPr id="0" name=""/>
        <dsp:cNvSpPr/>
      </dsp:nvSpPr>
      <dsp:spPr>
        <a:xfrm>
          <a:off x="2232587" y="123913"/>
          <a:ext cx="1958392" cy="67265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smtClean="0">
              <a:latin typeface="Times New Roman" pitchFamily="18" charset="0"/>
              <a:cs typeface="Times New Roman" pitchFamily="18" charset="0"/>
            </a:rPr>
            <a:t>BEHAVIORAL INTERVIEW</a:t>
          </a:r>
          <a:endParaRPr lang="en-US" sz="1900" kern="1200" dirty="0"/>
        </a:p>
      </dsp:txBody>
      <dsp:txXfrm>
        <a:off x="2232587" y="123913"/>
        <a:ext cx="1958392" cy="672658"/>
      </dsp:txXfrm>
    </dsp:sp>
    <dsp:sp modelId="{BA46AFC3-B83C-4752-A963-B49255B9FD2E}">
      <dsp:nvSpPr>
        <dsp:cNvPr id="0" name=""/>
        <dsp:cNvSpPr/>
      </dsp:nvSpPr>
      <dsp:spPr>
        <a:xfrm>
          <a:off x="2232587" y="796571"/>
          <a:ext cx="1958392" cy="1721114"/>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kern="1200" dirty="0" smtClean="0">
              <a:latin typeface="Times New Roman" pitchFamily="18" charset="0"/>
              <a:cs typeface="Times New Roman" pitchFamily="18" charset="0"/>
            </a:rPr>
            <a:t>In which the questions focus on the applicant’s behavior in past situations. </a:t>
          </a:r>
          <a:endParaRPr lang="en-US" sz="1800" kern="1200" dirty="0"/>
        </a:p>
      </dsp:txBody>
      <dsp:txXfrm>
        <a:off x="2232587" y="796571"/>
        <a:ext cx="1958392" cy="1721114"/>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A24957-5F51-4F7F-AF7E-BC9028F8F149}" type="datetimeFigureOut">
              <a:rPr lang="en-US" smtClean="0"/>
              <a:pPr/>
              <a:t>2/22/2019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240EA1-4134-4775-9238-8B7F775036ED}" type="slidenum">
              <a:rPr lang="en-US" smtClean="0"/>
              <a:pPr/>
              <a:t>‹#›</a:t>
            </a:fld>
            <a:endParaRPr lang="en-US"/>
          </a:p>
        </p:txBody>
      </p:sp>
    </p:spTree>
    <p:extLst>
      <p:ext uri="{BB962C8B-B14F-4D97-AF65-F5344CB8AC3E}">
        <p14:creationId xmlns:p14="http://schemas.microsoft.com/office/powerpoint/2010/main" val="1583234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D77871-0AD4-4866-AED6-EC1452C59867}" type="datetimeFigureOut">
              <a:rPr lang="en-US" smtClean="0"/>
              <a:pPr/>
              <a:t>2/22/2019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72CCCF-8EF1-4D78-B82F-D9540319A977}" type="slidenum">
              <a:rPr lang="en-US" smtClean="0"/>
              <a:pPr/>
              <a:t>‹#›</a:t>
            </a:fld>
            <a:endParaRPr lang="en-US"/>
          </a:p>
        </p:txBody>
      </p:sp>
    </p:spTree>
    <p:extLst>
      <p:ext uri="{BB962C8B-B14F-4D97-AF65-F5344CB8AC3E}">
        <p14:creationId xmlns:p14="http://schemas.microsoft.com/office/powerpoint/2010/main" val="29253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2CCCF-8EF1-4D78-B82F-D9540319A977}"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2CCCF-8EF1-4D78-B82F-D9540319A977}"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2CCCF-8EF1-4D78-B82F-D9540319A977}"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2C1747-FFDE-4D30-BC7A-2204E8D3DBCF}" type="slidenum">
              <a:rPr lang="en-US" smtClean="0"/>
              <a:pPr fontAlgn="base">
                <a:spcBef>
                  <a:spcPct val="0"/>
                </a:spcBef>
                <a:spcAft>
                  <a:spcPct val="0"/>
                </a:spcAft>
                <a:defRPr/>
              </a:pPr>
              <a:t>37</a:t>
            </a:fld>
            <a:endParaRPr lang="en-US" smtClean="0"/>
          </a:p>
        </p:txBody>
      </p:sp>
      <p:sp>
        <p:nvSpPr>
          <p:cNvPr id="5734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734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88E1DBF-D7C5-41E3-9702-FE1AA501BAF8}" type="slidenum">
              <a:rPr lang="en-US" sz="1200">
                <a:latin typeface="Calibri" pitchFamily="34" charset="0"/>
              </a:rPr>
              <a:pPr algn="r" eaLnBrk="1" hangingPunct="1"/>
              <a:t>37</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376330-B6C4-428D-9772-31D0922D2F06}"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76330-B6C4-428D-9772-31D0922D2F06}"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76330-B6C4-428D-9772-31D0922D2F06}"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76330-B6C4-428D-9772-31D0922D2F06}"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376330-B6C4-428D-9772-31D0922D2F06}" type="datetimeFigureOut">
              <a:rPr lang="en-US" smtClean="0"/>
              <a:pPr/>
              <a:t>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376330-B6C4-428D-9772-31D0922D2F06}"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376330-B6C4-428D-9772-31D0922D2F06}" type="datetimeFigureOut">
              <a:rPr lang="en-US" smtClean="0"/>
              <a:pPr/>
              <a:t>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376330-B6C4-428D-9772-31D0922D2F06}" type="datetimeFigureOut">
              <a:rPr lang="en-US" smtClean="0"/>
              <a:pPr/>
              <a:t>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76330-B6C4-428D-9772-31D0922D2F06}" type="datetimeFigureOut">
              <a:rPr lang="en-US" smtClean="0"/>
              <a:pPr/>
              <a:t>2/22/2019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76330-B6C4-428D-9772-31D0922D2F06}"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76330-B6C4-428D-9772-31D0922D2F06}" type="datetimeFigureOut">
              <a:rPr lang="en-US" smtClean="0"/>
              <a:pPr/>
              <a:t>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D1152-4251-460B-B3CE-4155961D4F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76330-B6C4-428D-9772-31D0922D2F06}" type="datetimeFigureOut">
              <a:rPr lang="en-US" smtClean="0"/>
              <a:pPr/>
              <a:t>2/22/2019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D1152-4251-460B-B3CE-4155961D4F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8" name="Rectangle 7"/>
          <p:cNvSpPr>
            <a:spLocks noChangeArrowheads="1"/>
          </p:cNvSpPr>
          <p:nvPr/>
        </p:nvSpPr>
        <p:spPr bwMode="auto">
          <a:xfrm>
            <a:off x="1371600" y="1828800"/>
            <a:ext cx="6629400" cy="35814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4400" b="1" dirty="0" smtClean="0">
                <a:latin typeface="Rockwell" pitchFamily="18" charset="0"/>
              </a:rPr>
              <a:t>RECRUITMENT</a:t>
            </a:r>
          </a:p>
          <a:p>
            <a:pPr algn="ctr"/>
            <a:r>
              <a:rPr lang="en-US" sz="4400" b="1" dirty="0" smtClean="0">
                <a:latin typeface="Rockwell" pitchFamily="18" charset="0"/>
              </a:rPr>
              <a:t>AND</a:t>
            </a:r>
          </a:p>
          <a:p>
            <a:pPr algn="ctr"/>
            <a:r>
              <a:rPr lang="en-US" sz="4400" b="1" dirty="0" smtClean="0">
                <a:latin typeface="Rockwell" pitchFamily="18" charset="0"/>
              </a:rPr>
              <a:t>SELECTION</a:t>
            </a:r>
            <a:endParaRPr lang="en-US" sz="4400" b="1" dirty="0">
              <a:latin typeface="Rockwell"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SOURCES OF RECRUITMENT Cont . . .  </a:t>
            </a:r>
            <a:endParaRPr lang="en-US" sz="3600" b="1" dirty="0">
              <a:latin typeface="Rockwell" pitchFamily="18" charset="0"/>
            </a:endParaRPr>
          </a:p>
        </p:txBody>
      </p:sp>
      <p:graphicFrame>
        <p:nvGraphicFramePr>
          <p:cNvPr id="8" name="Table 7"/>
          <p:cNvGraphicFramePr>
            <a:graphicFrameLocks noGrp="1"/>
          </p:cNvGraphicFramePr>
          <p:nvPr/>
        </p:nvGraphicFramePr>
        <p:xfrm>
          <a:off x="609600" y="1401379"/>
          <a:ext cx="8382000" cy="5127120"/>
        </p:xfrm>
        <a:graphic>
          <a:graphicData uri="http://schemas.openxmlformats.org/drawingml/2006/table">
            <a:tbl>
              <a:tblPr firstRow="1" bandRow="1">
                <a:tableStyleId>{5940675A-B579-460E-94D1-54222C63F5DA}</a:tableStyleId>
              </a:tblPr>
              <a:tblGrid>
                <a:gridCol w="4191000"/>
                <a:gridCol w="4191000"/>
              </a:tblGrid>
              <a:tr h="735903">
                <a:tc gridSpan="2">
                  <a:txBody>
                    <a:bodyPr/>
                    <a:lstStyle/>
                    <a:p>
                      <a:pPr algn="ctr">
                        <a:lnSpc>
                          <a:spcPct val="150000"/>
                        </a:lnSpc>
                      </a:pPr>
                      <a:r>
                        <a:rPr lang="en-US" sz="3200" b="1" dirty="0" smtClean="0">
                          <a:latin typeface="Book Antiqua" pitchFamily="18" charset="0"/>
                        </a:rPr>
                        <a:t>INTERNAL SOURCES</a:t>
                      </a:r>
                      <a:endParaRPr lang="en-US" sz="2400" b="1" dirty="0">
                        <a:latin typeface="Book Antiqua" pitchFamily="18" charset="0"/>
                      </a:endParaRPr>
                    </a:p>
                  </a:txBody>
                  <a:tcPr anchor="ctr"/>
                </a:tc>
                <a:tc hMerge="1">
                  <a:txBody>
                    <a:bodyPr/>
                    <a:lstStyle/>
                    <a:p>
                      <a:endParaRPr lang="en-US" dirty="0"/>
                    </a:p>
                  </a:txBody>
                  <a:tcPr/>
                </a:tc>
              </a:tr>
              <a:tr h="664776">
                <a:tc>
                  <a:txBody>
                    <a:bodyPr/>
                    <a:lstStyle/>
                    <a:p>
                      <a:pPr algn="ctr">
                        <a:lnSpc>
                          <a:spcPct val="200000"/>
                        </a:lnSpc>
                      </a:pPr>
                      <a:r>
                        <a:rPr lang="en-US" sz="2000" b="1" dirty="0" smtClean="0">
                          <a:latin typeface="Book Antiqua" pitchFamily="18" charset="0"/>
                        </a:rPr>
                        <a:t>ADVANTAGES</a:t>
                      </a:r>
                      <a:r>
                        <a:rPr lang="en-US" sz="2000" b="1" baseline="0" dirty="0" smtClean="0">
                          <a:latin typeface="Book Antiqua" pitchFamily="18" charset="0"/>
                        </a:rPr>
                        <a:t> </a:t>
                      </a:r>
                      <a:endParaRPr lang="en-US" sz="2000" b="1" dirty="0">
                        <a:latin typeface="Book Antiqua" pitchFamily="18" charset="0"/>
                      </a:endParaRPr>
                    </a:p>
                  </a:txBody>
                  <a:tcPr/>
                </a:tc>
                <a:tc>
                  <a:txBody>
                    <a:bodyPr/>
                    <a:lstStyle/>
                    <a:p>
                      <a:pPr algn="ctr">
                        <a:lnSpc>
                          <a:spcPct val="200000"/>
                        </a:lnSpc>
                      </a:pPr>
                      <a:r>
                        <a:rPr lang="en-US" sz="2000" b="1" dirty="0" smtClean="0">
                          <a:latin typeface="Book Antiqua" pitchFamily="18" charset="0"/>
                        </a:rPr>
                        <a:t>DISADVANTAGES</a:t>
                      </a:r>
                      <a:endParaRPr lang="en-US" sz="1600" b="1" dirty="0">
                        <a:latin typeface="Book Antiqua" pitchFamily="18" charset="0"/>
                      </a:endParaRPr>
                    </a:p>
                  </a:txBody>
                  <a:tcPr/>
                </a:tc>
              </a:tr>
              <a:tr h="3603120">
                <a:tc>
                  <a:txBody>
                    <a:bodyPr/>
                    <a:lstStyle/>
                    <a:p>
                      <a:pPr>
                        <a:lnSpc>
                          <a:spcPct val="150000"/>
                        </a:lnSpc>
                        <a:buFont typeface="Wingdings" pitchFamily="2" charset="2"/>
                        <a:buChar char="Ø"/>
                      </a:pPr>
                      <a:r>
                        <a:rPr lang="en-US" sz="2000" dirty="0" smtClean="0">
                          <a:latin typeface="Book Antiqua" pitchFamily="18" charset="0"/>
                        </a:rPr>
                        <a:t> Morale of Promotee</a:t>
                      </a:r>
                    </a:p>
                    <a:p>
                      <a:pPr>
                        <a:lnSpc>
                          <a:spcPct val="150000"/>
                        </a:lnSpc>
                        <a:buFont typeface="Wingdings" pitchFamily="2" charset="2"/>
                        <a:buChar char="Ø"/>
                      </a:pPr>
                      <a:r>
                        <a:rPr lang="en-US" sz="2000" dirty="0" smtClean="0">
                          <a:latin typeface="Book Antiqua" pitchFamily="18" charset="0"/>
                        </a:rPr>
                        <a:t> Better assessment of abilities</a:t>
                      </a:r>
                    </a:p>
                    <a:p>
                      <a:pPr>
                        <a:lnSpc>
                          <a:spcPct val="150000"/>
                        </a:lnSpc>
                        <a:buFont typeface="Wingdings" pitchFamily="2" charset="2"/>
                        <a:buChar char="Ø"/>
                      </a:pPr>
                      <a:r>
                        <a:rPr lang="en-US" sz="2000" dirty="0" smtClean="0">
                          <a:latin typeface="Book Antiqua" pitchFamily="18" charset="0"/>
                        </a:rPr>
                        <a:t> Lower cost for some jobs</a:t>
                      </a:r>
                    </a:p>
                    <a:p>
                      <a:pPr>
                        <a:lnSpc>
                          <a:spcPct val="150000"/>
                        </a:lnSpc>
                        <a:buFont typeface="Wingdings" pitchFamily="2" charset="2"/>
                        <a:buChar char="Ø"/>
                      </a:pPr>
                      <a:r>
                        <a:rPr lang="en-US" sz="2000" dirty="0" smtClean="0">
                          <a:latin typeface="Book Antiqua" pitchFamily="18" charset="0"/>
                        </a:rPr>
                        <a:t> Motivator for good performance</a:t>
                      </a:r>
                    </a:p>
                    <a:p>
                      <a:pPr>
                        <a:lnSpc>
                          <a:spcPct val="150000"/>
                        </a:lnSpc>
                        <a:buFont typeface="Wingdings" pitchFamily="2" charset="2"/>
                        <a:buChar char="Ø"/>
                      </a:pPr>
                      <a:r>
                        <a:rPr lang="en-US" sz="2000" dirty="0" smtClean="0">
                          <a:latin typeface="Book Antiqua" pitchFamily="18" charset="0"/>
                        </a:rPr>
                        <a:t>  Causes a succession of </a:t>
                      </a:r>
                    </a:p>
                    <a:p>
                      <a:pPr>
                        <a:lnSpc>
                          <a:spcPct val="150000"/>
                        </a:lnSpc>
                        <a:buFont typeface="Wingdings" pitchFamily="2" charset="2"/>
                        <a:buNone/>
                      </a:pPr>
                      <a:r>
                        <a:rPr lang="en-US" sz="2000" dirty="0" smtClean="0">
                          <a:latin typeface="Book Antiqua" pitchFamily="18" charset="0"/>
                        </a:rPr>
                        <a:t>     promotions</a:t>
                      </a:r>
                    </a:p>
                    <a:p>
                      <a:pPr>
                        <a:lnSpc>
                          <a:spcPct val="150000"/>
                        </a:lnSpc>
                        <a:buFont typeface="Wingdings" pitchFamily="2" charset="2"/>
                        <a:buChar char="Ø"/>
                      </a:pPr>
                      <a:r>
                        <a:rPr lang="en-US" sz="2000" dirty="0" smtClean="0">
                          <a:latin typeface="Book Antiqua" pitchFamily="18" charset="0"/>
                        </a:rPr>
                        <a:t> Have to hire only at entry level</a:t>
                      </a:r>
                    </a:p>
                  </a:txBody>
                  <a:tcPr/>
                </a:tc>
                <a:tc>
                  <a:txBody>
                    <a:bodyPr/>
                    <a:lstStyle/>
                    <a:p>
                      <a:pPr>
                        <a:lnSpc>
                          <a:spcPct val="150000"/>
                        </a:lnSpc>
                        <a:buFont typeface="Wingdings" pitchFamily="2" charset="2"/>
                        <a:buChar char="Ø"/>
                      </a:pPr>
                      <a:r>
                        <a:rPr lang="en-US" sz="2000" dirty="0" smtClean="0">
                          <a:latin typeface="Book Antiqua" pitchFamily="18" charset="0"/>
                        </a:rPr>
                        <a:t> Inbreeding</a:t>
                      </a:r>
                    </a:p>
                    <a:p>
                      <a:pPr>
                        <a:lnSpc>
                          <a:spcPct val="150000"/>
                        </a:lnSpc>
                        <a:buFont typeface="Wingdings" pitchFamily="2" charset="2"/>
                        <a:buChar char="Ø"/>
                      </a:pPr>
                      <a:r>
                        <a:rPr lang="en-US" sz="2000" dirty="0" smtClean="0">
                          <a:latin typeface="Book Antiqua" pitchFamily="18" charset="0"/>
                        </a:rPr>
                        <a:t> Possible morale problems of  </a:t>
                      </a:r>
                    </a:p>
                    <a:p>
                      <a:pPr>
                        <a:lnSpc>
                          <a:spcPct val="150000"/>
                        </a:lnSpc>
                        <a:buFont typeface="Wingdings" pitchFamily="2" charset="2"/>
                        <a:buNone/>
                      </a:pPr>
                      <a:r>
                        <a:rPr lang="en-US" sz="2000" dirty="0" smtClean="0">
                          <a:latin typeface="Book Antiqua" pitchFamily="18" charset="0"/>
                        </a:rPr>
                        <a:t>    those not promoted</a:t>
                      </a:r>
                    </a:p>
                    <a:p>
                      <a:pPr>
                        <a:lnSpc>
                          <a:spcPct val="150000"/>
                        </a:lnSpc>
                        <a:buFont typeface="Wingdings" pitchFamily="2" charset="2"/>
                        <a:buChar char="Ø"/>
                      </a:pPr>
                      <a:r>
                        <a:rPr lang="en-US" sz="2000" dirty="0" smtClean="0">
                          <a:latin typeface="Book Antiqua" pitchFamily="18" charset="0"/>
                        </a:rPr>
                        <a:t>“Political” infighting for </a:t>
                      </a:r>
                    </a:p>
                    <a:p>
                      <a:pPr>
                        <a:lnSpc>
                          <a:spcPct val="150000"/>
                        </a:lnSpc>
                        <a:buFont typeface="Wingdings" pitchFamily="2" charset="2"/>
                        <a:buNone/>
                      </a:pPr>
                      <a:r>
                        <a:rPr lang="en-US" sz="2000" dirty="0" smtClean="0">
                          <a:latin typeface="Book Antiqua" pitchFamily="18" charset="0"/>
                        </a:rPr>
                        <a:t>     promotions</a:t>
                      </a:r>
                    </a:p>
                    <a:p>
                      <a:pPr>
                        <a:lnSpc>
                          <a:spcPct val="150000"/>
                        </a:lnSpc>
                        <a:buFont typeface="Wingdings" pitchFamily="2" charset="2"/>
                        <a:buChar char="Ø"/>
                      </a:pPr>
                      <a:r>
                        <a:rPr lang="en-US" sz="2000" dirty="0" smtClean="0">
                          <a:latin typeface="Book Antiqua" pitchFamily="18" charset="0"/>
                        </a:rPr>
                        <a:t> Need for management-</a:t>
                      </a:r>
                    </a:p>
                    <a:p>
                      <a:pPr>
                        <a:lnSpc>
                          <a:spcPct val="150000"/>
                        </a:lnSpc>
                        <a:buFont typeface="Wingdings" pitchFamily="2" charset="2"/>
                        <a:buNone/>
                      </a:pPr>
                      <a:r>
                        <a:rPr lang="en-US" sz="2000" baseline="0" dirty="0" smtClean="0">
                          <a:latin typeface="Book Antiqua" pitchFamily="18" charset="0"/>
                        </a:rPr>
                        <a:t>   </a:t>
                      </a:r>
                      <a:r>
                        <a:rPr lang="en-US" sz="2000" dirty="0" smtClean="0">
                          <a:latin typeface="Book Antiqua" pitchFamily="18" charset="0"/>
                        </a:rPr>
                        <a:t>Development program</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077200" y="51054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4800600" y="5105400"/>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SOURCES OF RECRUITMENT Cont . . .  </a:t>
            </a:r>
            <a:endParaRPr lang="en-US" sz="3600" b="1" dirty="0">
              <a:latin typeface="Rockwell" pitchFamily="18" charset="0"/>
            </a:endParaRPr>
          </a:p>
        </p:txBody>
      </p:sp>
      <p:sp>
        <p:nvSpPr>
          <p:cNvPr id="10" name="Diamond 9"/>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11" name="Rectangle 10"/>
          <p:cNvSpPr/>
          <p:nvPr/>
        </p:nvSpPr>
        <p:spPr>
          <a:xfrm>
            <a:off x="5105400" y="19812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Schools Colleges &amp;</a:t>
            </a:r>
          </a:p>
          <a:p>
            <a:pPr algn="ctr"/>
            <a:r>
              <a:rPr lang="en-US" b="1" dirty="0" smtClean="0">
                <a:solidFill>
                  <a:schemeClr val="tx1"/>
                </a:solidFill>
                <a:latin typeface="Book Antiqua" pitchFamily="18" charset="0"/>
              </a:rPr>
              <a:t>Universities</a:t>
            </a:r>
            <a:endParaRPr lang="en-US" dirty="0">
              <a:solidFill>
                <a:schemeClr val="tx1"/>
              </a:solidFill>
              <a:latin typeface="Book Antiqua" pitchFamily="18" charset="0"/>
            </a:endParaRPr>
          </a:p>
        </p:txBody>
      </p:sp>
      <p:sp>
        <p:nvSpPr>
          <p:cNvPr id="13" name="Rectangle 12"/>
          <p:cNvSpPr/>
          <p:nvPr/>
        </p:nvSpPr>
        <p:spPr>
          <a:xfrm>
            <a:off x="5105400" y="28956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i="1" dirty="0" smtClean="0">
                <a:solidFill>
                  <a:schemeClr val="tx1"/>
                </a:solidFill>
                <a:latin typeface="Book Antiqua" pitchFamily="18" charset="0"/>
              </a:rPr>
              <a:t>Labor</a:t>
            </a:r>
          </a:p>
          <a:p>
            <a:pPr algn="ctr"/>
            <a:r>
              <a:rPr lang="en-US" b="1" i="1" dirty="0" smtClean="0">
                <a:solidFill>
                  <a:schemeClr val="tx1"/>
                </a:solidFill>
                <a:latin typeface="Book Antiqua" pitchFamily="18" charset="0"/>
              </a:rPr>
              <a:t>Unions</a:t>
            </a:r>
            <a:endParaRPr lang="en-US" i="1" dirty="0">
              <a:solidFill>
                <a:schemeClr val="tx1"/>
              </a:solidFill>
              <a:latin typeface="Book Antiqua" pitchFamily="18" charset="0"/>
            </a:endParaRPr>
          </a:p>
        </p:txBody>
      </p:sp>
      <p:sp>
        <p:nvSpPr>
          <p:cNvPr id="15" name="Rectangle 14"/>
          <p:cNvSpPr/>
          <p:nvPr/>
        </p:nvSpPr>
        <p:spPr>
          <a:xfrm>
            <a:off x="5105400" y="38100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Media Sources</a:t>
            </a:r>
            <a:endParaRPr lang="en-US" sz="2400" dirty="0">
              <a:solidFill>
                <a:schemeClr val="tx1"/>
              </a:solidFill>
              <a:latin typeface="Book Antiqua" pitchFamily="18" charset="0"/>
            </a:endParaRPr>
          </a:p>
        </p:txBody>
      </p:sp>
      <p:sp>
        <p:nvSpPr>
          <p:cNvPr id="16" name="Rectangle 15"/>
          <p:cNvSpPr/>
          <p:nvPr/>
        </p:nvSpPr>
        <p:spPr>
          <a:xfrm>
            <a:off x="5105400" y="47244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Employment Agencies</a:t>
            </a:r>
            <a:endParaRPr lang="en-US" sz="2400" dirty="0">
              <a:solidFill>
                <a:schemeClr val="tx1"/>
              </a:solidFill>
              <a:latin typeface="Book Antiqua" pitchFamily="18" charset="0"/>
            </a:endParaRPr>
          </a:p>
        </p:txBody>
      </p:sp>
      <p:sp>
        <p:nvSpPr>
          <p:cNvPr id="17" name="Right Arrow 16"/>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Diamond 17"/>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EXTERNAL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cxnSp>
        <p:nvCxnSpPr>
          <p:cNvPr id="19" name="Straight Connector 18"/>
          <p:cNvCxnSpPr/>
          <p:nvPr/>
        </p:nvCxnSpPr>
        <p:spPr>
          <a:xfrm>
            <a:off x="48006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3353594" y="3657600"/>
            <a:ext cx="2894806" cy="79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80772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rot="5400000">
            <a:off x="7010797" y="3657997"/>
            <a:ext cx="2894806"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077200" y="51054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4800600" y="5105400"/>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SOURCES OF RECRUITMENT Cont . . .  </a:t>
            </a:r>
            <a:endParaRPr lang="en-US" sz="3600" b="1" dirty="0">
              <a:latin typeface="Rockwell" pitchFamily="18" charset="0"/>
            </a:endParaRPr>
          </a:p>
        </p:txBody>
      </p:sp>
      <p:sp>
        <p:nvSpPr>
          <p:cNvPr id="10" name="Diamond 9"/>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11" name="Rectangle 10"/>
          <p:cNvSpPr/>
          <p:nvPr/>
        </p:nvSpPr>
        <p:spPr>
          <a:xfrm>
            <a:off x="5105400" y="19812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latin typeface="Book Antiqua" pitchFamily="18" charset="0"/>
              </a:rPr>
              <a:t>Employee References</a:t>
            </a:r>
            <a:endParaRPr lang="en-US" dirty="0">
              <a:solidFill>
                <a:schemeClr val="tx1"/>
              </a:solidFill>
              <a:latin typeface="Book Antiqua" pitchFamily="18" charset="0"/>
            </a:endParaRPr>
          </a:p>
        </p:txBody>
      </p:sp>
      <p:sp>
        <p:nvSpPr>
          <p:cNvPr id="13" name="Rectangle 12"/>
          <p:cNvSpPr/>
          <p:nvPr/>
        </p:nvSpPr>
        <p:spPr>
          <a:xfrm>
            <a:off x="5141843" y="28956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solidFill>
                  <a:schemeClr val="tx1"/>
                </a:solidFill>
                <a:latin typeface="Book Antiqua" pitchFamily="18" charset="0"/>
              </a:rPr>
              <a:t>Factory gate hiring</a:t>
            </a:r>
            <a:endParaRPr lang="en-US" i="1" dirty="0">
              <a:solidFill>
                <a:schemeClr val="tx1"/>
              </a:solidFill>
              <a:latin typeface="Book Antiqua" pitchFamily="18" charset="0"/>
            </a:endParaRPr>
          </a:p>
        </p:txBody>
      </p:sp>
      <p:sp>
        <p:nvSpPr>
          <p:cNvPr id="15" name="Rectangle 14"/>
          <p:cNvSpPr/>
          <p:nvPr/>
        </p:nvSpPr>
        <p:spPr>
          <a:xfrm>
            <a:off x="5105400" y="38100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Labour contractors</a:t>
            </a:r>
            <a:endParaRPr lang="en-US" sz="2400" dirty="0">
              <a:solidFill>
                <a:schemeClr val="tx1"/>
              </a:solidFill>
              <a:latin typeface="Book Antiqua" pitchFamily="18" charset="0"/>
            </a:endParaRPr>
          </a:p>
        </p:txBody>
      </p:sp>
      <p:sp>
        <p:nvSpPr>
          <p:cNvPr id="16" name="Rectangle 15"/>
          <p:cNvSpPr/>
          <p:nvPr/>
        </p:nvSpPr>
        <p:spPr>
          <a:xfrm>
            <a:off x="4991100" y="4740965"/>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Casual callers</a:t>
            </a:r>
            <a:endParaRPr lang="en-US" sz="2400" dirty="0">
              <a:solidFill>
                <a:schemeClr val="tx1"/>
              </a:solidFill>
              <a:latin typeface="Book Antiqua" pitchFamily="18" charset="0"/>
            </a:endParaRPr>
          </a:p>
        </p:txBody>
      </p:sp>
      <p:sp>
        <p:nvSpPr>
          <p:cNvPr id="17" name="Right Arrow 16"/>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Diamond 17"/>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EXTERNAL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cxnSp>
        <p:nvCxnSpPr>
          <p:cNvPr id="19" name="Straight Connector 18"/>
          <p:cNvCxnSpPr/>
          <p:nvPr/>
        </p:nvCxnSpPr>
        <p:spPr>
          <a:xfrm>
            <a:off x="48006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rot="5400000">
            <a:off x="3353594" y="3657600"/>
            <a:ext cx="2894806" cy="794"/>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8077200" y="22098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rot="5400000">
            <a:off x="7010797" y="3657997"/>
            <a:ext cx="2894806" cy="158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0747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SOURCES OF RECRUITMENT Cont . . .  </a:t>
            </a:r>
            <a:endParaRPr lang="en-US" sz="3600" b="1" dirty="0">
              <a:latin typeface="Rockwell"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01263652"/>
              </p:ext>
            </p:extLst>
          </p:nvPr>
        </p:nvGraphicFramePr>
        <p:xfrm>
          <a:off x="609600" y="1291017"/>
          <a:ext cx="8382000" cy="5127120"/>
        </p:xfrm>
        <a:graphic>
          <a:graphicData uri="http://schemas.openxmlformats.org/drawingml/2006/table">
            <a:tbl>
              <a:tblPr firstRow="1" bandRow="1">
                <a:tableStyleId>{5940675A-B579-460E-94D1-54222C63F5DA}</a:tableStyleId>
              </a:tblPr>
              <a:tblGrid>
                <a:gridCol w="4191000"/>
                <a:gridCol w="4191000"/>
              </a:tblGrid>
              <a:tr h="735903">
                <a:tc gridSpan="2">
                  <a:txBody>
                    <a:bodyPr/>
                    <a:lstStyle/>
                    <a:p>
                      <a:pPr algn="ctr">
                        <a:lnSpc>
                          <a:spcPct val="150000"/>
                        </a:lnSpc>
                      </a:pPr>
                      <a:r>
                        <a:rPr lang="en-US" sz="3200" b="1" dirty="0" smtClean="0">
                          <a:latin typeface="Book Antiqua" pitchFamily="18" charset="0"/>
                        </a:rPr>
                        <a:t>EXTERNAL SOURCES</a:t>
                      </a:r>
                      <a:endParaRPr lang="en-US" sz="2400" b="1" dirty="0">
                        <a:latin typeface="Book Antiqua" pitchFamily="18" charset="0"/>
                      </a:endParaRPr>
                    </a:p>
                  </a:txBody>
                  <a:tcPr anchor="ctr"/>
                </a:tc>
                <a:tc hMerge="1">
                  <a:txBody>
                    <a:bodyPr/>
                    <a:lstStyle/>
                    <a:p>
                      <a:endParaRPr lang="en-US" dirty="0"/>
                    </a:p>
                  </a:txBody>
                  <a:tcPr/>
                </a:tc>
              </a:tr>
              <a:tr h="664776">
                <a:tc>
                  <a:txBody>
                    <a:bodyPr/>
                    <a:lstStyle/>
                    <a:p>
                      <a:pPr algn="ctr">
                        <a:lnSpc>
                          <a:spcPct val="200000"/>
                        </a:lnSpc>
                      </a:pPr>
                      <a:r>
                        <a:rPr lang="en-US" sz="2000" b="1" dirty="0" smtClean="0">
                          <a:latin typeface="Book Antiqua" pitchFamily="18" charset="0"/>
                        </a:rPr>
                        <a:t>ADVANTAGES</a:t>
                      </a:r>
                      <a:r>
                        <a:rPr lang="en-US" sz="2000" b="1" baseline="0" dirty="0" smtClean="0">
                          <a:latin typeface="Book Antiqua" pitchFamily="18" charset="0"/>
                        </a:rPr>
                        <a:t> </a:t>
                      </a:r>
                      <a:endParaRPr lang="en-US" sz="2000" b="1" dirty="0">
                        <a:latin typeface="Book Antiqua" pitchFamily="18" charset="0"/>
                      </a:endParaRPr>
                    </a:p>
                  </a:txBody>
                  <a:tcPr anchor="ctr"/>
                </a:tc>
                <a:tc>
                  <a:txBody>
                    <a:bodyPr/>
                    <a:lstStyle/>
                    <a:p>
                      <a:pPr algn="ctr">
                        <a:lnSpc>
                          <a:spcPct val="200000"/>
                        </a:lnSpc>
                      </a:pPr>
                      <a:r>
                        <a:rPr lang="en-US" sz="2000" b="1" dirty="0" smtClean="0">
                          <a:latin typeface="Book Antiqua" pitchFamily="18" charset="0"/>
                        </a:rPr>
                        <a:t>DISADVANTAGES</a:t>
                      </a:r>
                      <a:endParaRPr lang="en-US" sz="1600" b="1" dirty="0">
                        <a:latin typeface="Book Antiqua" pitchFamily="18" charset="0"/>
                      </a:endParaRPr>
                    </a:p>
                  </a:txBody>
                  <a:tcPr/>
                </a:tc>
              </a:tr>
              <a:tr h="3603120">
                <a:tc>
                  <a:txBody>
                    <a:bodyPr/>
                    <a:lstStyle/>
                    <a:p>
                      <a:pPr>
                        <a:lnSpc>
                          <a:spcPct val="150000"/>
                        </a:lnSpc>
                        <a:buFont typeface="Wingdings" pitchFamily="2" charset="2"/>
                        <a:buChar char="Ø"/>
                      </a:pPr>
                      <a:r>
                        <a:rPr lang="en-US" sz="1800" dirty="0" smtClean="0">
                          <a:latin typeface="Book Antiqua" pitchFamily="18" charset="0"/>
                        </a:rPr>
                        <a:t> New “blood” brings new  </a:t>
                      </a:r>
                    </a:p>
                    <a:p>
                      <a:pPr>
                        <a:lnSpc>
                          <a:spcPct val="150000"/>
                        </a:lnSpc>
                        <a:buFont typeface="Wingdings" pitchFamily="2" charset="2"/>
                        <a:buNone/>
                      </a:pPr>
                      <a:r>
                        <a:rPr lang="en-US" sz="1800" dirty="0" smtClean="0">
                          <a:latin typeface="Book Antiqua" pitchFamily="18" charset="0"/>
                        </a:rPr>
                        <a:t>    perspectives</a:t>
                      </a:r>
                    </a:p>
                    <a:p>
                      <a:pPr>
                        <a:lnSpc>
                          <a:spcPct val="150000"/>
                        </a:lnSpc>
                        <a:buFont typeface="Wingdings" pitchFamily="2" charset="2"/>
                        <a:buChar char="Ø"/>
                      </a:pPr>
                      <a:r>
                        <a:rPr lang="en-US" sz="1800" dirty="0" smtClean="0">
                          <a:latin typeface="Book Antiqua" pitchFamily="18" charset="0"/>
                        </a:rPr>
                        <a:t> Cheaper and faster than training </a:t>
                      </a:r>
                    </a:p>
                    <a:p>
                      <a:pPr>
                        <a:lnSpc>
                          <a:spcPct val="150000"/>
                        </a:lnSpc>
                        <a:buFont typeface="Wingdings" pitchFamily="2" charset="2"/>
                        <a:buChar char="Ø"/>
                      </a:pPr>
                      <a:r>
                        <a:rPr lang="en-US" sz="1800" dirty="0" smtClean="0">
                          <a:latin typeface="Book Antiqua" pitchFamily="18" charset="0"/>
                        </a:rPr>
                        <a:t> Professionals</a:t>
                      </a:r>
                    </a:p>
                    <a:p>
                      <a:pPr>
                        <a:lnSpc>
                          <a:spcPct val="150000"/>
                        </a:lnSpc>
                        <a:buFont typeface="Wingdings" pitchFamily="2" charset="2"/>
                        <a:buChar char="Ø"/>
                      </a:pPr>
                      <a:r>
                        <a:rPr lang="en-US" sz="1800" dirty="0" smtClean="0">
                          <a:latin typeface="Book Antiqua" pitchFamily="18" charset="0"/>
                        </a:rPr>
                        <a:t> No group of political supporters in company</a:t>
                      </a:r>
                    </a:p>
                    <a:p>
                      <a:pPr>
                        <a:lnSpc>
                          <a:spcPct val="150000"/>
                        </a:lnSpc>
                        <a:buFont typeface="Wingdings" pitchFamily="2" charset="2"/>
                        <a:buChar char="Ø"/>
                      </a:pPr>
                      <a:r>
                        <a:rPr lang="en-US" sz="1800" dirty="0" smtClean="0">
                          <a:latin typeface="Book Antiqua" pitchFamily="18" charset="0"/>
                        </a:rPr>
                        <a:t> May bring new industry insights</a:t>
                      </a:r>
                    </a:p>
                  </a:txBody>
                  <a:tcPr/>
                </a:tc>
                <a:tc>
                  <a:txBody>
                    <a:bodyPr/>
                    <a:lstStyle/>
                    <a:p>
                      <a:pPr>
                        <a:lnSpc>
                          <a:spcPct val="150000"/>
                        </a:lnSpc>
                        <a:buFont typeface="Wingdings" pitchFamily="2" charset="2"/>
                        <a:buChar char="Ø"/>
                      </a:pPr>
                      <a:r>
                        <a:rPr lang="en-US" dirty="0" smtClean="0">
                          <a:latin typeface="Book Antiqua" pitchFamily="18" charset="0"/>
                        </a:rPr>
                        <a:t> May not select someone who will  </a:t>
                      </a:r>
                    </a:p>
                    <a:p>
                      <a:pPr>
                        <a:lnSpc>
                          <a:spcPct val="150000"/>
                        </a:lnSpc>
                        <a:buFont typeface="Wingdings" pitchFamily="2" charset="2"/>
                        <a:buNone/>
                      </a:pPr>
                      <a:r>
                        <a:rPr lang="en-US" dirty="0" smtClean="0">
                          <a:latin typeface="Book Antiqua" pitchFamily="18" charset="0"/>
                        </a:rPr>
                        <a:t>    “fit”</a:t>
                      </a:r>
                      <a:r>
                        <a:rPr lang="en-US" baseline="0" dirty="0" smtClean="0">
                          <a:latin typeface="Book Antiqua" pitchFamily="18" charset="0"/>
                        </a:rPr>
                        <a:t> </a:t>
                      </a:r>
                      <a:r>
                        <a:rPr lang="en-US" dirty="0" smtClean="0">
                          <a:latin typeface="Book Antiqua" pitchFamily="18" charset="0"/>
                        </a:rPr>
                        <a:t>the job </a:t>
                      </a:r>
                      <a:r>
                        <a:rPr lang="en-US" baseline="0" dirty="0" smtClean="0">
                          <a:latin typeface="Book Antiqua" pitchFamily="18" charset="0"/>
                        </a:rPr>
                        <a:t> </a:t>
                      </a:r>
                      <a:r>
                        <a:rPr lang="en-US" dirty="0" smtClean="0">
                          <a:latin typeface="Book Antiqua" pitchFamily="18" charset="0"/>
                        </a:rPr>
                        <a:t>or organization</a:t>
                      </a:r>
                    </a:p>
                    <a:p>
                      <a:pPr>
                        <a:lnSpc>
                          <a:spcPct val="150000"/>
                        </a:lnSpc>
                        <a:buFont typeface="Wingdings" pitchFamily="2" charset="2"/>
                        <a:buChar char="Ø"/>
                      </a:pPr>
                      <a:r>
                        <a:rPr lang="en-US" dirty="0" smtClean="0">
                          <a:latin typeface="Book Antiqua" pitchFamily="18" charset="0"/>
                        </a:rPr>
                        <a:t> May cause morale problems for </a:t>
                      </a:r>
                    </a:p>
                    <a:p>
                      <a:pPr>
                        <a:lnSpc>
                          <a:spcPct val="150000"/>
                        </a:lnSpc>
                        <a:buFont typeface="Wingdings" pitchFamily="2" charset="2"/>
                        <a:buNone/>
                      </a:pPr>
                      <a:r>
                        <a:rPr lang="en-US" dirty="0" smtClean="0">
                          <a:latin typeface="Book Antiqua" pitchFamily="18" charset="0"/>
                        </a:rPr>
                        <a:t>    internal</a:t>
                      </a:r>
                    </a:p>
                    <a:p>
                      <a:pPr>
                        <a:lnSpc>
                          <a:spcPct val="150000"/>
                        </a:lnSpc>
                        <a:buFont typeface="Wingdings" pitchFamily="2" charset="2"/>
                        <a:buChar char="Ø"/>
                      </a:pPr>
                      <a:r>
                        <a:rPr lang="en-US" dirty="0" smtClean="0">
                          <a:latin typeface="Book Antiqua" pitchFamily="18" charset="0"/>
                        </a:rPr>
                        <a:t> Candidates not selected</a:t>
                      </a:r>
                    </a:p>
                    <a:p>
                      <a:pPr>
                        <a:lnSpc>
                          <a:spcPct val="150000"/>
                        </a:lnSpc>
                        <a:buFont typeface="Wingdings" pitchFamily="2" charset="2"/>
                        <a:buChar char="Ø"/>
                      </a:pPr>
                      <a:r>
                        <a:rPr lang="en-US" dirty="0" smtClean="0">
                          <a:latin typeface="Book Antiqua" pitchFamily="18" charset="0"/>
                        </a:rPr>
                        <a:t> Longer “adjustment” or orientation  </a:t>
                      </a:r>
                    </a:p>
                    <a:p>
                      <a:pPr>
                        <a:lnSpc>
                          <a:spcPct val="150000"/>
                        </a:lnSpc>
                        <a:buFont typeface="Wingdings" pitchFamily="2" charset="2"/>
                        <a:buNone/>
                      </a:pPr>
                      <a:r>
                        <a:rPr lang="en-US" dirty="0" smtClean="0">
                          <a:latin typeface="Book Antiqua" pitchFamily="18" charset="0"/>
                        </a:rPr>
                        <a:t>    time</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INTERNET RECRUITING METHODS</a:t>
            </a:r>
          </a:p>
        </p:txBody>
      </p:sp>
      <p:sp>
        <p:nvSpPr>
          <p:cNvPr id="13" name="Rectangle 12"/>
          <p:cNvSpPr/>
          <p:nvPr/>
        </p:nvSpPr>
        <p:spPr>
          <a:xfrm>
            <a:off x="838200" y="1752600"/>
            <a:ext cx="44196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Book Antiqua" pitchFamily="18" charset="0"/>
              </a:rPr>
              <a:t>INTERNET RECRUITING</a:t>
            </a:r>
          </a:p>
          <a:p>
            <a:pPr algn="ctr"/>
            <a:r>
              <a:rPr lang="en-US" sz="2400" b="1" dirty="0" smtClean="0">
                <a:solidFill>
                  <a:schemeClr val="tx1"/>
                </a:solidFill>
                <a:latin typeface="Book Antiqua" pitchFamily="18" charset="0"/>
              </a:rPr>
              <a:t>METHODS</a:t>
            </a:r>
            <a:endParaRPr lang="en-US" sz="1400" dirty="0" smtClean="0">
              <a:solidFill>
                <a:schemeClr val="tx1"/>
              </a:solidFill>
              <a:latin typeface="Book Antiqua" pitchFamily="18" charset="0"/>
            </a:endParaRPr>
          </a:p>
        </p:txBody>
      </p:sp>
      <p:sp>
        <p:nvSpPr>
          <p:cNvPr id="14" name="Rectangle 13"/>
          <p:cNvSpPr/>
          <p:nvPr/>
        </p:nvSpPr>
        <p:spPr>
          <a:xfrm>
            <a:off x="2057400" y="3505200"/>
            <a:ext cx="2819400" cy="1143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Book Antiqua" pitchFamily="18" charset="0"/>
              </a:rPr>
              <a:t>1. Job Boards</a:t>
            </a:r>
          </a:p>
        </p:txBody>
      </p:sp>
      <p:sp>
        <p:nvSpPr>
          <p:cNvPr id="15" name="Rectangle 14"/>
          <p:cNvSpPr/>
          <p:nvPr/>
        </p:nvSpPr>
        <p:spPr>
          <a:xfrm>
            <a:off x="2057400" y="4953000"/>
            <a:ext cx="2819400" cy="1143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Book Antiqua" pitchFamily="18" charset="0"/>
              </a:rPr>
              <a:t>2. Employer Web Sites</a:t>
            </a:r>
          </a:p>
        </p:txBody>
      </p:sp>
      <p:cxnSp>
        <p:nvCxnSpPr>
          <p:cNvPr id="16" name="Straight Connector 15"/>
          <p:cNvCxnSpPr/>
          <p:nvPr/>
        </p:nvCxnSpPr>
        <p:spPr>
          <a:xfrm rot="5400000">
            <a:off x="794" y="4266406"/>
            <a:ext cx="2590800" cy="1588"/>
          </a:xfrm>
          <a:prstGeom prst="line">
            <a:avLst/>
          </a:prstGeom>
          <a:ln w="63500"/>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1295400" y="4038600"/>
            <a:ext cx="762000" cy="1588"/>
          </a:xfrm>
          <a:prstGeom prst="straightConnector1">
            <a:avLst/>
          </a:prstGeom>
          <a:ln w="44450">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1295400" y="5561012"/>
            <a:ext cx="762000" cy="1588"/>
          </a:xfrm>
          <a:prstGeom prst="straightConnector1">
            <a:avLst/>
          </a:prstGeom>
          <a:ln w="44450">
            <a:tailEnd type="arrow"/>
          </a:ln>
        </p:spPr>
        <p:style>
          <a:lnRef idx="3">
            <a:schemeClr val="dk1"/>
          </a:lnRef>
          <a:fillRef idx="0">
            <a:schemeClr val="dk1"/>
          </a:fillRef>
          <a:effectRef idx="2">
            <a:schemeClr val="dk1"/>
          </a:effectRef>
          <a:fontRef idx="minor">
            <a:schemeClr val="tx1"/>
          </a:fontRef>
        </p:style>
      </p:cxnSp>
      <p:pic>
        <p:nvPicPr>
          <p:cNvPr id="24" name="Picture 8" descr="monster logo with monster"/>
          <p:cNvPicPr>
            <a:picLocks noChangeAspect="1" noChangeArrowheads="1"/>
          </p:cNvPicPr>
          <p:nvPr/>
        </p:nvPicPr>
        <p:blipFill>
          <a:blip r:embed="rId2" cstate="print"/>
          <a:srcRect/>
          <a:stretch>
            <a:fillRect/>
          </a:stretch>
        </p:blipFill>
        <p:spPr bwMode="auto">
          <a:xfrm>
            <a:off x="5867400" y="1295401"/>
            <a:ext cx="2709863" cy="609600"/>
          </a:xfrm>
          <a:prstGeom prst="rect">
            <a:avLst/>
          </a:prstGeom>
          <a:ln w="88900" cap="sq" cmpd="thickThin">
            <a:solidFill>
              <a:srgbClr val="000000"/>
            </a:solidFill>
            <a:prstDash val="solid"/>
            <a:miter lim="800000"/>
          </a:ln>
          <a:effectLst>
            <a:innerShdw blurRad="76200">
              <a:srgbClr val="000000"/>
            </a:innerShdw>
          </a:effectLst>
        </p:spPr>
      </p:pic>
      <p:pic>
        <p:nvPicPr>
          <p:cNvPr id="25" name="Picture 14" descr="INXPO logo"/>
          <p:cNvPicPr>
            <a:picLocks noChangeAspect="1" noChangeArrowheads="1"/>
          </p:cNvPicPr>
          <p:nvPr/>
        </p:nvPicPr>
        <p:blipFill>
          <a:blip r:embed="rId3" cstate="print"/>
          <a:srcRect/>
          <a:stretch>
            <a:fillRect/>
          </a:stretch>
        </p:blipFill>
        <p:spPr bwMode="auto">
          <a:xfrm>
            <a:off x="5867400" y="2133600"/>
            <a:ext cx="2743200" cy="533400"/>
          </a:xfrm>
          <a:prstGeom prst="rect">
            <a:avLst/>
          </a:prstGeom>
          <a:ln w="88900" cap="sq" cmpd="thickThin">
            <a:solidFill>
              <a:srgbClr val="000000"/>
            </a:solidFill>
            <a:prstDash val="solid"/>
            <a:miter lim="800000"/>
          </a:ln>
          <a:effectLst>
            <a:innerShdw blurRad="76200">
              <a:srgbClr val="000000"/>
            </a:innerShdw>
          </a:effectLst>
        </p:spPr>
      </p:pic>
      <p:pic>
        <p:nvPicPr>
          <p:cNvPr id="26" name="Picture 9" descr="career builder logo"/>
          <p:cNvPicPr>
            <a:picLocks noChangeAspect="1" noChangeArrowheads="1"/>
          </p:cNvPicPr>
          <p:nvPr/>
        </p:nvPicPr>
        <p:blipFill>
          <a:blip r:embed="rId4" cstate="print"/>
          <a:srcRect/>
          <a:stretch>
            <a:fillRect/>
          </a:stretch>
        </p:blipFill>
        <p:spPr bwMode="auto">
          <a:xfrm>
            <a:off x="5867400" y="2895600"/>
            <a:ext cx="2743200" cy="685800"/>
          </a:xfrm>
          <a:prstGeom prst="rect">
            <a:avLst/>
          </a:prstGeom>
          <a:ln w="88900" cap="sq" cmpd="thickThin">
            <a:solidFill>
              <a:srgbClr val="000000"/>
            </a:solidFill>
            <a:prstDash val="solid"/>
            <a:miter lim="800000"/>
          </a:ln>
          <a:effectLst>
            <a:innerShdw blurRad="76200">
              <a:srgbClr val="000000"/>
            </a:innerShdw>
          </a:effectLst>
        </p:spPr>
      </p:pic>
      <p:pic>
        <p:nvPicPr>
          <p:cNvPr id="27" name="Picture 10" descr="hotjobs logo"/>
          <p:cNvPicPr>
            <a:picLocks noChangeAspect="1" noChangeArrowheads="1"/>
          </p:cNvPicPr>
          <p:nvPr/>
        </p:nvPicPr>
        <p:blipFill>
          <a:blip r:embed="rId5" cstate="print"/>
          <a:srcRect/>
          <a:stretch>
            <a:fillRect/>
          </a:stretch>
        </p:blipFill>
        <p:spPr bwMode="auto">
          <a:xfrm>
            <a:off x="5867400" y="4800600"/>
            <a:ext cx="2743200" cy="609600"/>
          </a:xfrm>
          <a:prstGeom prst="rect">
            <a:avLst/>
          </a:prstGeom>
          <a:ln w="88900" cap="sq" cmpd="thickThin">
            <a:solidFill>
              <a:srgbClr val="000000"/>
            </a:solidFill>
            <a:prstDash val="solid"/>
            <a:miter lim="800000"/>
          </a:ln>
          <a:effectLst>
            <a:innerShdw blurRad="76200">
              <a:srgbClr val="000000"/>
            </a:innerShdw>
          </a:effectLst>
        </p:spPr>
      </p:pic>
      <p:pic>
        <p:nvPicPr>
          <p:cNvPr id="28" name="Picture 15" descr="second Life logo white"/>
          <p:cNvPicPr>
            <a:picLocks noChangeAspect="1" noChangeArrowheads="1"/>
          </p:cNvPicPr>
          <p:nvPr/>
        </p:nvPicPr>
        <p:blipFill>
          <a:blip r:embed="rId6" cstate="print"/>
          <a:srcRect/>
          <a:stretch>
            <a:fillRect/>
          </a:stretch>
        </p:blipFill>
        <p:spPr bwMode="auto">
          <a:xfrm>
            <a:off x="5867400" y="3810000"/>
            <a:ext cx="2743200" cy="685800"/>
          </a:xfrm>
          <a:prstGeom prst="rect">
            <a:avLst/>
          </a:prstGeom>
          <a:ln w="88900" cap="sq" cmpd="thickThin">
            <a:solidFill>
              <a:srgbClr val="000000"/>
            </a:solidFill>
            <a:prstDash val="solid"/>
            <a:miter lim="800000"/>
          </a:ln>
          <a:effectLst>
            <a:innerShdw blurRad="76200">
              <a:srgbClr val="000000"/>
            </a:innerShdw>
          </a:effectLst>
        </p:spPr>
      </p:pic>
      <p:pic>
        <p:nvPicPr>
          <p:cNvPr id="29" name="Picture 12" descr="manpower logo"/>
          <p:cNvPicPr>
            <a:picLocks noChangeAspect="1" noChangeArrowheads="1"/>
          </p:cNvPicPr>
          <p:nvPr/>
        </p:nvPicPr>
        <p:blipFill>
          <a:blip r:embed="rId7" cstate="print"/>
          <a:srcRect/>
          <a:stretch>
            <a:fillRect/>
          </a:stretch>
        </p:blipFill>
        <p:spPr bwMode="auto">
          <a:xfrm>
            <a:off x="5867400" y="5762625"/>
            <a:ext cx="2743200" cy="7143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200" b="1" dirty="0" smtClean="0">
                <a:latin typeface="Rockwell" pitchFamily="18" charset="0"/>
              </a:rPr>
              <a:t>INTERNET RECRUITING</a:t>
            </a:r>
          </a:p>
          <a:p>
            <a:pPr algn="ctr"/>
            <a:r>
              <a:rPr lang="en-US" sz="3200" b="1" dirty="0" smtClean="0">
                <a:latin typeface="Rockwell" pitchFamily="18" charset="0"/>
              </a:rPr>
              <a:t>METHODS Cont . . .</a:t>
            </a:r>
            <a:endParaRPr lang="en-US" sz="3600" b="1" dirty="0" smtClean="0">
              <a:latin typeface="Rockwell" pitchFamily="18" charset="0"/>
            </a:endParaRPr>
          </a:p>
        </p:txBody>
      </p:sp>
      <p:graphicFrame>
        <p:nvGraphicFramePr>
          <p:cNvPr id="8" name="Table 7"/>
          <p:cNvGraphicFramePr>
            <a:graphicFrameLocks noGrp="1"/>
          </p:cNvGraphicFramePr>
          <p:nvPr/>
        </p:nvGraphicFramePr>
        <p:xfrm>
          <a:off x="533400" y="1828800"/>
          <a:ext cx="8382000" cy="4548000"/>
        </p:xfrm>
        <a:graphic>
          <a:graphicData uri="http://schemas.openxmlformats.org/drawingml/2006/table">
            <a:tbl>
              <a:tblPr firstRow="1" bandRow="1">
                <a:tableStyleId>{5940675A-B579-460E-94D1-54222C63F5DA}</a:tableStyleId>
              </a:tblPr>
              <a:tblGrid>
                <a:gridCol w="4191000"/>
                <a:gridCol w="4191000"/>
              </a:tblGrid>
              <a:tr h="664776">
                <a:tc>
                  <a:txBody>
                    <a:bodyPr/>
                    <a:lstStyle/>
                    <a:p>
                      <a:pPr algn="ctr">
                        <a:lnSpc>
                          <a:spcPct val="200000"/>
                        </a:lnSpc>
                      </a:pPr>
                      <a:r>
                        <a:rPr lang="en-US" sz="2800" b="1" dirty="0" smtClean="0">
                          <a:latin typeface="Book Antiqua" pitchFamily="18" charset="0"/>
                        </a:rPr>
                        <a:t>ADVANTAGES</a:t>
                      </a:r>
                      <a:r>
                        <a:rPr lang="en-US" sz="2800" b="1" baseline="0" dirty="0" smtClean="0">
                          <a:latin typeface="Book Antiqua" pitchFamily="18" charset="0"/>
                        </a:rPr>
                        <a:t> </a:t>
                      </a:r>
                      <a:endParaRPr lang="en-US" sz="2800" b="1" dirty="0">
                        <a:latin typeface="Book Antiqua" pitchFamily="18" charset="0"/>
                      </a:endParaRPr>
                    </a:p>
                  </a:txBody>
                  <a:tcPr anchor="ctr"/>
                </a:tc>
                <a:tc>
                  <a:txBody>
                    <a:bodyPr/>
                    <a:lstStyle/>
                    <a:p>
                      <a:pPr algn="ctr">
                        <a:lnSpc>
                          <a:spcPct val="200000"/>
                        </a:lnSpc>
                      </a:pPr>
                      <a:r>
                        <a:rPr lang="en-US" sz="2800" b="1" dirty="0" smtClean="0">
                          <a:latin typeface="Book Antiqua" pitchFamily="18" charset="0"/>
                        </a:rPr>
                        <a:t>DISADVANTAGES</a:t>
                      </a:r>
                      <a:endParaRPr lang="en-US" sz="2000" b="1" dirty="0">
                        <a:latin typeface="Book Antiqua" pitchFamily="18" charset="0"/>
                      </a:endParaRPr>
                    </a:p>
                  </a:txBody>
                  <a:tcPr/>
                </a:tc>
              </a:tr>
              <a:tr h="3603120">
                <a:tc>
                  <a:txBody>
                    <a:bodyPr/>
                    <a:lstStyle/>
                    <a:p>
                      <a:pPr>
                        <a:lnSpc>
                          <a:spcPct val="150000"/>
                        </a:lnSpc>
                        <a:buFont typeface="Wingdings" pitchFamily="2" charset="2"/>
                        <a:buChar char="Ø"/>
                      </a:pPr>
                      <a:r>
                        <a:rPr lang="en-US" sz="2000" dirty="0" smtClean="0">
                          <a:latin typeface="Book Antiqua" pitchFamily="18" charset="0"/>
                        </a:rPr>
                        <a:t> Cost savings</a:t>
                      </a:r>
                    </a:p>
                    <a:p>
                      <a:pPr>
                        <a:lnSpc>
                          <a:spcPct val="150000"/>
                        </a:lnSpc>
                        <a:buFont typeface="Wingdings" pitchFamily="2" charset="2"/>
                        <a:buChar char="Ø"/>
                      </a:pPr>
                      <a:r>
                        <a:rPr lang="en-US" sz="2000" dirty="0" smtClean="0">
                          <a:latin typeface="Book Antiqua" pitchFamily="18" charset="0"/>
                        </a:rPr>
                        <a:t> Time savings</a:t>
                      </a:r>
                    </a:p>
                    <a:p>
                      <a:pPr>
                        <a:lnSpc>
                          <a:spcPct val="150000"/>
                        </a:lnSpc>
                        <a:buFont typeface="Wingdings" pitchFamily="2" charset="2"/>
                        <a:buChar char="Ø"/>
                      </a:pPr>
                      <a:r>
                        <a:rPr lang="en-US" sz="2000" dirty="0" smtClean="0">
                          <a:latin typeface="Book Antiqua" pitchFamily="18" charset="0"/>
                        </a:rPr>
                        <a:t> Expanded pool of applicants</a:t>
                      </a:r>
                    </a:p>
                  </a:txBody>
                  <a:tcPr/>
                </a:tc>
                <a:tc>
                  <a:txBody>
                    <a:bodyPr/>
                    <a:lstStyle/>
                    <a:p>
                      <a:pPr>
                        <a:lnSpc>
                          <a:spcPct val="150000"/>
                        </a:lnSpc>
                        <a:buFont typeface="Wingdings" pitchFamily="2" charset="2"/>
                        <a:buChar char="Ø"/>
                      </a:pPr>
                      <a:r>
                        <a:rPr lang="en-US" sz="2000" dirty="0" smtClean="0">
                          <a:latin typeface="Book Antiqua" pitchFamily="18" charset="0"/>
                        </a:rPr>
                        <a:t> More unqualified applicants</a:t>
                      </a:r>
                    </a:p>
                    <a:p>
                      <a:pPr>
                        <a:lnSpc>
                          <a:spcPct val="150000"/>
                        </a:lnSpc>
                        <a:buFont typeface="Wingdings" pitchFamily="2" charset="2"/>
                        <a:buChar char="Ø"/>
                      </a:pPr>
                      <a:r>
                        <a:rPr lang="en-US" sz="2000" dirty="0" smtClean="0">
                          <a:latin typeface="Book Antiqua" pitchFamily="18" charset="0"/>
                        </a:rPr>
                        <a:t> Additional work for HR staff  </a:t>
                      </a:r>
                    </a:p>
                    <a:p>
                      <a:pPr>
                        <a:lnSpc>
                          <a:spcPct val="150000"/>
                        </a:lnSpc>
                        <a:buFont typeface="Wingdings" pitchFamily="2" charset="2"/>
                        <a:buNone/>
                      </a:pPr>
                      <a:r>
                        <a:rPr lang="en-US" sz="2000" dirty="0" smtClean="0">
                          <a:latin typeface="Book Antiqua" pitchFamily="18" charset="0"/>
                        </a:rPr>
                        <a:t>    members</a:t>
                      </a:r>
                    </a:p>
                    <a:p>
                      <a:pPr>
                        <a:lnSpc>
                          <a:spcPct val="150000"/>
                        </a:lnSpc>
                        <a:buFont typeface="Wingdings" pitchFamily="2" charset="2"/>
                        <a:buChar char="Ø"/>
                      </a:pPr>
                      <a:r>
                        <a:rPr lang="en-US" sz="2000" dirty="0" smtClean="0">
                          <a:latin typeface="Book Antiqua" pitchFamily="18" charset="0"/>
                        </a:rPr>
                        <a:t> Many applicants are not </a:t>
                      </a:r>
                    </a:p>
                    <a:p>
                      <a:pPr>
                        <a:lnSpc>
                          <a:spcPct val="150000"/>
                        </a:lnSpc>
                        <a:buFont typeface="Wingdings" pitchFamily="2" charset="2"/>
                        <a:buNone/>
                      </a:pPr>
                      <a:r>
                        <a:rPr lang="en-US" sz="2000" dirty="0" smtClean="0">
                          <a:latin typeface="Book Antiqua" pitchFamily="18" charset="0"/>
                        </a:rPr>
                        <a:t>    seriously</a:t>
                      </a:r>
                      <a:r>
                        <a:rPr lang="en-US" sz="2000" baseline="0" dirty="0" smtClean="0">
                          <a:latin typeface="Book Antiqua" pitchFamily="18" charset="0"/>
                        </a:rPr>
                        <a:t> </a:t>
                      </a:r>
                      <a:r>
                        <a:rPr lang="en-US" sz="2000" dirty="0" smtClean="0">
                          <a:latin typeface="Book Antiqua" pitchFamily="18" charset="0"/>
                        </a:rPr>
                        <a:t>seeking employment</a:t>
                      </a:r>
                    </a:p>
                    <a:p>
                      <a:pPr>
                        <a:lnSpc>
                          <a:spcPct val="150000"/>
                        </a:lnSpc>
                        <a:buFont typeface="Wingdings" pitchFamily="2" charset="2"/>
                        <a:buChar char="Ø"/>
                      </a:pPr>
                      <a:r>
                        <a:rPr lang="en-US" sz="2000" dirty="0" smtClean="0">
                          <a:latin typeface="Book Antiqua" pitchFamily="18" charset="0"/>
                        </a:rPr>
                        <a:t> Access limited or unavailable to  </a:t>
                      </a:r>
                    </a:p>
                    <a:p>
                      <a:pPr>
                        <a:lnSpc>
                          <a:spcPct val="150000"/>
                        </a:lnSpc>
                        <a:buFont typeface="Wingdings" pitchFamily="2" charset="2"/>
                        <a:buNone/>
                      </a:pPr>
                      <a:r>
                        <a:rPr lang="en-US" sz="2000" dirty="0" smtClean="0">
                          <a:latin typeface="Book Antiqua" pitchFamily="18" charset="0"/>
                        </a:rPr>
                        <a:t>    some applicants</a:t>
                      </a: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200" b="1" dirty="0" smtClean="0">
                <a:latin typeface="Rockwell" pitchFamily="18" charset="0"/>
              </a:rPr>
              <a:t>RECRUITING EVALUATION</a:t>
            </a:r>
            <a:endParaRPr lang="en-US" sz="3600" b="1" dirty="0" smtClean="0">
              <a:latin typeface="Rockwell" pitchFamily="18" charset="0"/>
            </a:endParaRPr>
          </a:p>
        </p:txBody>
      </p:sp>
      <p:grpSp>
        <p:nvGrpSpPr>
          <p:cNvPr id="9" name="Group 8"/>
          <p:cNvGrpSpPr/>
          <p:nvPr/>
        </p:nvGrpSpPr>
        <p:grpSpPr>
          <a:xfrm>
            <a:off x="914400" y="2057400"/>
            <a:ext cx="3124200" cy="1600200"/>
            <a:chOff x="2200132" y="-94897"/>
            <a:chExt cx="1695735" cy="1356588"/>
          </a:xfrm>
          <a:scene3d>
            <a:camera prst="orthographicFront"/>
            <a:lightRig rig="flat" dir="t"/>
          </a:scene3d>
        </p:grpSpPr>
        <p:sp>
          <p:nvSpPr>
            <p:cNvPr id="10" name="Rounded Rectangle 9"/>
            <p:cNvSpPr/>
            <p:nvPr/>
          </p:nvSpPr>
          <p:spPr>
            <a:xfrm>
              <a:off x="2200132" y="-94897"/>
              <a:ext cx="1695735" cy="1356588"/>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11" name="Rounded Rectangle 10"/>
            <p:cNvSpPr/>
            <p:nvPr/>
          </p:nvSpPr>
          <p:spPr>
            <a:xfrm>
              <a:off x="2239865" y="-55164"/>
              <a:ext cx="1616269" cy="127712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32385" tIns="32385" rIns="32385" bIns="32385" numCol="1" spcCol="1270" anchor="ctr" anchorCtr="0">
              <a:noAutofit/>
            </a:bodyPr>
            <a:lstStyle/>
            <a:p>
              <a:pPr algn="ctr">
                <a:defRPr/>
              </a:pPr>
              <a:r>
                <a:rPr lang="en-US" sz="1400" dirty="0" smtClean="0">
                  <a:solidFill>
                    <a:schemeClr val="tx1"/>
                  </a:solidFill>
                  <a:latin typeface="Book Antiqua" pitchFamily="18" charset="0"/>
                </a:rPr>
                <a:t>As the goal of a good recruitment program is to generate a large pool of applicants from which to choose, quantity is a natural place to begin evaluation</a:t>
              </a:r>
            </a:p>
          </p:txBody>
        </p:sp>
      </p:grpSp>
      <p:grpSp>
        <p:nvGrpSpPr>
          <p:cNvPr id="15" name="Group 14"/>
          <p:cNvGrpSpPr/>
          <p:nvPr/>
        </p:nvGrpSpPr>
        <p:grpSpPr>
          <a:xfrm>
            <a:off x="5410200" y="4648200"/>
            <a:ext cx="3200400" cy="1585188"/>
            <a:chOff x="2200132" y="-94897"/>
            <a:chExt cx="1695735" cy="1356588"/>
          </a:xfrm>
          <a:scene3d>
            <a:camera prst="orthographicFront"/>
            <a:lightRig rig="flat" dir="t"/>
          </a:scene3d>
        </p:grpSpPr>
        <p:sp>
          <p:nvSpPr>
            <p:cNvPr id="16" name="Rounded Rectangle 15"/>
            <p:cNvSpPr/>
            <p:nvPr/>
          </p:nvSpPr>
          <p:spPr>
            <a:xfrm>
              <a:off x="2200132" y="-94897"/>
              <a:ext cx="1695735" cy="1356588"/>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17" name="Rounded Rectangle 10"/>
            <p:cNvSpPr/>
            <p:nvPr/>
          </p:nvSpPr>
          <p:spPr>
            <a:xfrm>
              <a:off x="2239865" y="-55164"/>
              <a:ext cx="1616269" cy="127712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32385" tIns="32385" rIns="32385" bIns="32385" numCol="1" spcCol="1270" anchor="ctr" anchorCtr="0">
              <a:noAutofit/>
            </a:bodyPr>
            <a:lstStyle/>
            <a:p>
              <a:pPr algn="ctr">
                <a:defRPr/>
              </a:pPr>
              <a:r>
                <a:rPr lang="en-US" sz="1300" dirty="0" smtClean="0">
                  <a:solidFill>
                    <a:schemeClr val="tx1"/>
                  </a:solidFill>
                  <a:latin typeface="Book Antiqua" pitchFamily="18" charset="0"/>
                </a:rPr>
                <a:t>In a cost/benefit analysis to evaluate recruiting efforts, costs may include both direct costs (advertising, recruiters’ salaries, travel, agency fees, telephone) and the indirect costs (involvement of operating managers, public relations, image).</a:t>
              </a:r>
            </a:p>
          </p:txBody>
        </p:sp>
      </p:grpSp>
      <p:grpSp>
        <p:nvGrpSpPr>
          <p:cNvPr id="18" name="Group 17"/>
          <p:cNvGrpSpPr/>
          <p:nvPr/>
        </p:nvGrpSpPr>
        <p:grpSpPr>
          <a:xfrm>
            <a:off x="1371600" y="1371600"/>
            <a:ext cx="2133600" cy="762000"/>
            <a:chOff x="379170" y="2879621"/>
            <a:chExt cx="1513638" cy="601924"/>
          </a:xfrm>
        </p:grpSpPr>
        <p:sp>
          <p:nvSpPr>
            <p:cNvPr id="19" name="Rounded Rectangle 18"/>
            <p:cNvSpPr/>
            <p:nvPr/>
          </p:nvSpPr>
          <p:spPr>
            <a:xfrm>
              <a:off x="379170" y="2879621"/>
              <a:ext cx="1513638" cy="601924"/>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20" name="Rounded Rectangle 4"/>
            <p:cNvSpPr/>
            <p:nvPr/>
          </p:nvSpPr>
          <p:spPr>
            <a:xfrm>
              <a:off x="396800" y="2897251"/>
              <a:ext cx="1478378" cy="566664"/>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en-US" sz="1600" b="1" dirty="0" smtClean="0">
                  <a:latin typeface="Book Antiqua" pitchFamily="18" charset="0"/>
                </a:rPr>
                <a:t>Quantity of Applicants</a:t>
              </a:r>
              <a:endParaRPr lang="en-US" sz="1100" b="1" kern="1200" dirty="0"/>
            </a:p>
          </p:txBody>
        </p:sp>
      </p:grpSp>
      <p:grpSp>
        <p:nvGrpSpPr>
          <p:cNvPr id="21" name="Group 20"/>
          <p:cNvGrpSpPr/>
          <p:nvPr/>
        </p:nvGrpSpPr>
        <p:grpSpPr>
          <a:xfrm>
            <a:off x="914400" y="4663212"/>
            <a:ext cx="3124200" cy="1585188"/>
            <a:chOff x="2200132" y="-94897"/>
            <a:chExt cx="1695735" cy="1356588"/>
          </a:xfrm>
          <a:scene3d>
            <a:camera prst="orthographicFront"/>
            <a:lightRig rig="flat" dir="t"/>
          </a:scene3d>
        </p:grpSpPr>
        <p:sp>
          <p:nvSpPr>
            <p:cNvPr id="22" name="Rounded Rectangle 21"/>
            <p:cNvSpPr/>
            <p:nvPr/>
          </p:nvSpPr>
          <p:spPr>
            <a:xfrm>
              <a:off x="2200132" y="-94897"/>
              <a:ext cx="1695735" cy="1356588"/>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23" name="Rounded Rectangle 10"/>
            <p:cNvSpPr/>
            <p:nvPr/>
          </p:nvSpPr>
          <p:spPr>
            <a:xfrm>
              <a:off x="2239865" y="-55164"/>
              <a:ext cx="1616269" cy="127712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32385" tIns="32385" rIns="32385" bIns="32385" numCol="1" spcCol="1270" anchor="ctr" anchorCtr="0">
              <a:noAutofit/>
            </a:bodyPr>
            <a:lstStyle/>
            <a:p>
              <a:pPr algn="ctr">
                <a:defRPr/>
              </a:pPr>
              <a:r>
                <a:rPr lang="en-US" sz="1400" dirty="0" smtClean="0">
                  <a:solidFill>
                    <a:schemeClr val="tx1"/>
                  </a:solidFill>
                  <a:latin typeface="Book Antiqua" pitchFamily="18" charset="0"/>
                </a:rPr>
                <a:t>A comparison of the number of applicants at one stage of the recruiting process to the number at the next stage.</a:t>
              </a:r>
            </a:p>
          </p:txBody>
        </p:sp>
      </p:grpSp>
      <p:grpSp>
        <p:nvGrpSpPr>
          <p:cNvPr id="29" name="Group 28"/>
          <p:cNvGrpSpPr/>
          <p:nvPr/>
        </p:nvGrpSpPr>
        <p:grpSpPr>
          <a:xfrm>
            <a:off x="5334000" y="2057400"/>
            <a:ext cx="3200400" cy="1585188"/>
            <a:chOff x="2200132" y="-94897"/>
            <a:chExt cx="1695735" cy="1356588"/>
          </a:xfrm>
          <a:scene3d>
            <a:camera prst="orthographicFront"/>
            <a:lightRig rig="flat" dir="t"/>
          </a:scene3d>
        </p:grpSpPr>
        <p:sp>
          <p:nvSpPr>
            <p:cNvPr id="30" name="Rounded Rectangle 29"/>
            <p:cNvSpPr/>
            <p:nvPr/>
          </p:nvSpPr>
          <p:spPr>
            <a:xfrm>
              <a:off x="2200132" y="-94897"/>
              <a:ext cx="1695735" cy="1356588"/>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31" name="Rounded Rectangle 10"/>
            <p:cNvSpPr/>
            <p:nvPr/>
          </p:nvSpPr>
          <p:spPr>
            <a:xfrm>
              <a:off x="2239865" y="-55164"/>
              <a:ext cx="1616269" cy="127712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32385" tIns="32385" rIns="32385" bIns="32385" numCol="1" spcCol="1270" anchor="ctr" anchorCtr="0">
              <a:noAutofit/>
            </a:bodyPr>
            <a:lstStyle/>
            <a:p>
              <a:pPr algn="ctr">
                <a:defRPr/>
              </a:pPr>
              <a:endParaRPr lang="en-US" sz="1200" dirty="0" smtClean="0">
                <a:solidFill>
                  <a:schemeClr val="tx1"/>
                </a:solidFill>
                <a:latin typeface="Book Antiqua" pitchFamily="18" charset="0"/>
              </a:endParaRPr>
            </a:p>
            <a:p>
              <a:pPr algn="ctr">
                <a:defRPr/>
              </a:pPr>
              <a:r>
                <a:rPr lang="en-US" sz="1300" dirty="0" smtClean="0">
                  <a:solidFill>
                    <a:schemeClr val="tx1"/>
                  </a:solidFill>
                  <a:latin typeface="Book Antiqua" pitchFamily="18" charset="0"/>
                </a:rPr>
                <a:t>In addition to quantity, the issue arises as to whether or not the qualifications of the applicant pool are sufficient to fill the job openings. Do the applicants meet job specification and do they perform the jobs well after hire?</a:t>
              </a:r>
            </a:p>
          </p:txBody>
        </p:sp>
      </p:grpSp>
      <p:grpSp>
        <p:nvGrpSpPr>
          <p:cNvPr id="32" name="Group 31"/>
          <p:cNvGrpSpPr/>
          <p:nvPr/>
        </p:nvGrpSpPr>
        <p:grpSpPr>
          <a:xfrm>
            <a:off x="5943600" y="1371600"/>
            <a:ext cx="2133600" cy="762000"/>
            <a:chOff x="379170" y="2879621"/>
            <a:chExt cx="1513638" cy="601924"/>
          </a:xfrm>
        </p:grpSpPr>
        <p:sp>
          <p:nvSpPr>
            <p:cNvPr id="33" name="Rounded Rectangle 32"/>
            <p:cNvSpPr/>
            <p:nvPr/>
          </p:nvSpPr>
          <p:spPr>
            <a:xfrm>
              <a:off x="379170" y="2879621"/>
              <a:ext cx="1513638" cy="601924"/>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34" name="Rounded Rectangle 4"/>
            <p:cNvSpPr/>
            <p:nvPr/>
          </p:nvSpPr>
          <p:spPr>
            <a:xfrm>
              <a:off x="396800" y="2897251"/>
              <a:ext cx="1478378" cy="566664"/>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en-US" sz="1600" b="1" dirty="0" smtClean="0">
                  <a:latin typeface="Book Antiqua" pitchFamily="18" charset="0"/>
                </a:rPr>
                <a:t>Quality of</a:t>
              </a:r>
            </a:p>
            <a:p>
              <a:pPr lvl="0" algn="ctr" defTabSz="466725">
                <a:lnSpc>
                  <a:spcPct val="90000"/>
                </a:lnSpc>
                <a:spcBef>
                  <a:spcPct val="0"/>
                </a:spcBef>
                <a:spcAft>
                  <a:spcPct val="35000"/>
                </a:spcAft>
              </a:pPr>
              <a:r>
                <a:rPr lang="en-US" sz="1600" b="1" dirty="0" smtClean="0">
                  <a:latin typeface="Book Antiqua" pitchFamily="18" charset="0"/>
                </a:rPr>
                <a:t>Applicants</a:t>
              </a:r>
              <a:endParaRPr lang="en-US" sz="1100" b="1" kern="1200" dirty="0"/>
            </a:p>
          </p:txBody>
        </p:sp>
      </p:grpSp>
      <p:grpSp>
        <p:nvGrpSpPr>
          <p:cNvPr id="35" name="Group 34"/>
          <p:cNvGrpSpPr/>
          <p:nvPr/>
        </p:nvGrpSpPr>
        <p:grpSpPr>
          <a:xfrm>
            <a:off x="1371600" y="3962400"/>
            <a:ext cx="2133600" cy="762000"/>
            <a:chOff x="379170" y="2879621"/>
            <a:chExt cx="1513638" cy="601924"/>
          </a:xfrm>
        </p:grpSpPr>
        <p:sp>
          <p:nvSpPr>
            <p:cNvPr id="36" name="Rounded Rectangle 35"/>
            <p:cNvSpPr/>
            <p:nvPr/>
          </p:nvSpPr>
          <p:spPr>
            <a:xfrm>
              <a:off x="379170" y="2879621"/>
              <a:ext cx="1513638" cy="601924"/>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37" name="Rounded Rectangle 4"/>
            <p:cNvSpPr/>
            <p:nvPr/>
          </p:nvSpPr>
          <p:spPr>
            <a:xfrm>
              <a:off x="396800" y="2897251"/>
              <a:ext cx="1478378" cy="566664"/>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en-US" sz="1600" b="1" dirty="0" smtClean="0">
                  <a:latin typeface="Book Antiqua" pitchFamily="18" charset="0"/>
                </a:rPr>
                <a:t>Yield </a:t>
              </a:r>
              <a:r>
                <a:rPr lang="en-US" sz="1600" b="1" dirty="0" smtClean="0">
                  <a:solidFill>
                    <a:schemeClr val="tx1"/>
                  </a:solidFill>
                  <a:latin typeface="Book Antiqua" pitchFamily="18" charset="0"/>
                </a:rPr>
                <a:t>Ratio</a:t>
              </a:r>
              <a:endParaRPr lang="en-US" sz="1100" b="1" kern="1200" dirty="0">
                <a:solidFill>
                  <a:schemeClr val="tx1"/>
                </a:solidFill>
              </a:endParaRPr>
            </a:p>
          </p:txBody>
        </p:sp>
      </p:grpSp>
      <p:grpSp>
        <p:nvGrpSpPr>
          <p:cNvPr id="38" name="Group 37"/>
          <p:cNvGrpSpPr/>
          <p:nvPr/>
        </p:nvGrpSpPr>
        <p:grpSpPr>
          <a:xfrm>
            <a:off x="5943600" y="3962400"/>
            <a:ext cx="2133600" cy="761999"/>
            <a:chOff x="379170" y="2879621"/>
            <a:chExt cx="1513638" cy="601924"/>
          </a:xfrm>
        </p:grpSpPr>
        <p:sp>
          <p:nvSpPr>
            <p:cNvPr id="39" name="Rounded Rectangle 38"/>
            <p:cNvSpPr/>
            <p:nvPr/>
          </p:nvSpPr>
          <p:spPr>
            <a:xfrm>
              <a:off x="379170" y="2879621"/>
              <a:ext cx="1513638" cy="601924"/>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40" name="Rounded Rectangle 4"/>
            <p:cNvSpPr/>
            <p:nvPr/>
          </p:nvSpPr>
          <p:spPr>
            <a:xfrm>
              <a:off x="396800" y="2897256"/>
              <a:ext cx="1478378" cy="566665"/>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en-US" sz="1600" b="1" dirty="0" smtClean="0">
                  <a:latin typeface="Book Antiqua" pitchFamily="18" charset="0"/>
                </a:rPr>
                <a:t>Evaluating Recruiting Costs and Benefits</a:t>
              </a:r>
              <a:endParaRPr lang="en-US" sz="1100" b="1" kern="1200"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200" b="1" dirty="0" smtClean="0">
                <a:latin typeface="Rockwell" pitchFamily="18" charset="0"/>
              </a:rPr>
              <a:t>RECRUITING EVALUATION Cont . . .</a:t>
            </a:r>
            <a:endParaRPr lang="en-US" sz="3600" b="1" dirty="0" smtClean="0">
              <a:latin typeface="Rockwell" pitchFamily="18" charset="0"/>
            </a:endParaRPr>
          </a:p>
        </p:txBody>
      </p:sp>
      <p:sp>
        <p:nvSpPr>
          <p:cNvPr id="8" name="Rectangle 7"/>
          <p:cNvSpPr/>
          <p:nvPr/>
        </p:nvSpPr>
        <p:spPr>
          <a:xfrm>
            <a:off x="5257800" y="2133600"/>
            <a:ext cx="2667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Book Antiqua" pitchFamily="18" charset="0"/>
              </a:rPr>
              <a:t>300 Applicants</a:t>
            </a:r>
            <a:endParaRPr lang="en-US" sz="2000" b="1" dirty="0">
              <a:latin typeface="Book Antiqua" pitchFamily="18" charset="0"/>
            </a:endParaRPr>
          </a:p>
        </p:txBody>
      </p:sp>
      <p:sp>
        <p:nvSpPr>
          <p:cNvPr id="9" name="Rectangle 8"/>
          <p:cNvSpPr/>
          <p:nvPr/>
        </p:nvSpPr>
        <p:spPr>
          <a:xfrm>
            <a:off x="5257800" y="3352800"/>
            <a:ext cx="2667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Book Antiqua" pitchFamily="18" charset="0"/>
              </a:rPr>
              <a:t>100 Final Interviews</a:t>
            </a:r>
            <a:endParaRPr lang="en-US" sz="2000" b="1" dirty="0">
              <a:latin typeface="Book Antiqua" pitchFamily="18" charset="0"/>
            </a:endParaRPr>
          </a:p>
        </p:txBody>
      </p:sp>
      <p:sp>
        <p:nvSpPr>
          <p:cNvPr id="10" name="Rectangle 9"/>
          <p:cNvSpPr/>
          <p:nvPr/>
        </p:nvSpPr>
        <p:spPr>
          <a:xfrm>
            <a:off x="5257800" y="4572000"/>
            <a:ext cx="2667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Book Antiqua" pitchFamily="18" charset="0"/>
              </a:rPr>
              <a:t>50 Offers</a:t>
            </a:r>
            <a:endParaRPr lang="en-US" sz="2000" b="1" dirty="0">
              <a:latin typeface="Book Antiqua" pitchFamily="18" charset="0"/>
            </a:endParaRPr>
          </a:p>
        </p:txBody>
      </p:sp>
      <p:sp>
        <p:nvSpPr>
          <p:cNvPr id="11" name="Rectangle 10"/>
          <p:cNvSpPr/>
          <p:nvPr/>
        </p:nvSpPr>
        <p:spPr>
          <a:xfrm>
            <a:off x="5257800" y="5791200"/>
            <a:ext cx="2667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Book Antiqua" pitchFamily="18" charset="0"/>
              </a:rPr>
              <a:t>25 Hires</a:t>
            </a:r>
            <a:endParaRPr lang="en-US" sz="2000" b="1" dirty="0">
              <a:latin typeface="Book Antiqua" pitchFamily="18" charset="0"/>
            </a:endParaRPr>
          </a:p>
        </p:txBody>
      </p:sp>
      <p:sp>
        <p:nvSpPr>
          <p:cNvPr id="12" name="Rectangle 11"/>
          <p:cNvSpPr/>
          <p:nvPr/>
        </p:nvSpPr>
        <p:spPr>
          <a:xfrm>
            <a:off x="1600200" y="2743200"/>
            <a:ext cx="3124200" cy="584775"/>
          </a:xfrm>
          <a:prstGeom prst="rect">
            <a:avLst/>
          </a:prstGeom>
        </p:spPr>
        <p:txBody>
          <a:bodyPr wrap="square">
            <a:spAutoFit/>
          </a:bodyPr>
          <a:lstStyle/>
          <a:p>
            <a:pPr algn="ctr"/>
            <a:r>
              <a:rPr lang="en-US" sz="1600" b="1" dirty="0" smtClean="0">
                <a:latin typeface="Book Antiqua" pitchFamily="18" charset="0"/>
              </a:rPr>
              <a:t>Initial Contacts/Final Interview</a:t>
            </a:r>
          </a:p>
          <a:p>
            <a:pPr algn="ctr"/>
            <a:r>
              <a:rPr lang="en-US" sz="1600" b="1" dirty="0" smtClean="0">
                <a:latin typeface="Book Antiqua" pitchFamily="18" charset="0"/>
              </a:rPr>
              <a:t>(Yield ratio = 3:1)</a:t>
            </a:r>
            <a:endParaRPr lang="en-US" sz="1600" dirty="0">
              <a:latin typeface="Book Antiqua" pitchFamily="18" charset="0"/>
            </a:endParaRPr>
          </a:p>
        </p:txBody>
      </p:sp>
      <p:sp>
        <p:nvSpPr>
          <p:cNvPr id="13" name="Rectangle 12"/>
          <p:cNvSpPr/>
          <p:nvPr/>
        </p:nvSpPr>
        <p:spPr>
          <a:xfrm>
            <a:off x="1600200" y="3911025"/>
            <a:ext cx="3124200" cy="584775"/>
          </a:xfrm>
          <a:prstGeom prst="rect">
            <a:avLst/>
          </a:prstGeom>
        </p:spPr>
        <p:txBody>
          <a:bodyPr wrap="square">
            <a:spAutoFit/>
          </a:bodyPr>
          <a:lstStyle/>
          <a:p>
            <a:pPr algn="ctr"/>
            <a:r>
              <a:rPr lang="en-US" sz="1600" b="1" dirty="0" smtClean="0">
                <a:latin typeface="Book Antiqua" pitchFamily="18" charset="0"/>
              </a:rPr>
              <a:t>Final Interview/Offers</a:t>
            </a:r>
          </a:p>
          <a:p>
            <a:pPr algn="ctr"/>
            <a:r>
              <a:rPr lang="en-US" sz="1600" b="1" dirty="0" smtClean="0">
                <a:latin typeface="Book Antiqua" pitchFamily="18" charset="0"/>
              </a:rPr>
              <a:t>(Yield ratio = 2:1)</a:t>
            </a:r>
            <a:endParaRPr lang="en-US" sz="1600" dirty="0">
              <a:latin typeface="Book Antiqua" pitchFamily="18" charset="0"/>
            </a:endParaRPr>
          </a:p>
        </p:txBody>
      </p:sp>
      <p:sp>
        <p:nvSpPr>
          <p:cNvPr id="14" name="Rectangle 13"/>
          <p:cNvSpPr/>
          <p:nvPr/>
        </p:nvSpPr>
        <p:spPr>
          <a:xfrm>
            <a:off x="1600200" y="5130225"/>
            <a:ext cx="3124200" cy="584775"/>
          </a:xfrm>
          <a:prstGeom prst="rect">
            <a:avLst/>
          </a:prstGeom>
        </p:spPr>
        <p:txBody>
          <a:bodyPr wrap="square">
            <a:spAutoFit/>
          </a:bodyPr>
          <a:lstStyle/>
          <a:p>
            <a:pPr algn="ctr"/>
            <a:r>
              <a:rPr lang="en-US" sz="1600" b="1" dirty="0" smtClean="0">
                <a:latin typeface="Book Antiqua" pitchFamily="18" charset="0"/>
              </a:rPr>
              <a:t>Offers/Hires</a:t>
            </a:r>
          </a:p>
          <a:p>
            <a:pPr algn="ctr"/>
            <a:r>
              <a:rPr lang="en-US" sz="1600" b="1" dirty="0" smtClean="0">
                <a:latin typeface="Book Antiqua" pitchFamily="18" charset="0"/>
              </a:rPr>
              <a:t>(Yield ratio = 2:1)</a:t>
            </a:r>
            <a:endParaRPr lang="en-US" sz="1600" dirty="0">
              <a:latin typeface="Book Antiqua" pitchFamily="18" charset="0"/>
            </a:endParaRPr>
          </a:p>
        </p:txBody>
      </p:sp>
      <p:cxnSp>
        <p:nvCxnSpPr>
          <p:cNvPr id="16" name="Straight Arrow Connector 15"/>
          <p:cNvCxnSpPr/>
          <p:nvPr/>
        </p:nvCxnSpPr>
        <p:spPr>
          <a:xfrm rot="5400000">
            <a:off x="6361906" y="3009106"/>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rot="5400000">
            <a:off x="6363494" y="4228306"/>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rot="5400000">
            <a:off x="6363494" y="5447506"/>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533400" y="1143000"/>
            <a:ext cx="7620000" cy="461665"/>
          </a:xfrm>
          <a:prstGeom prst="rect">
            <a:avLst/>
          </a:prstGeom>
        </p:spPr>
        <p:txBody>
          <a:bodyPr wrap="square">
            <a:spAutoFit/>
          </a:bodyPr>
          <a:lstStyle/>
          <a:p>
            <a:r>
              <a:rPr lang="en-US" sz="2400" b="1" dirty="0" smtClean="0">
                <a:latin typeface="Book Antiqua" pitchFamily="18" charset="0"/>
              </a:rPr>
              <a:t>Using Yield Ratios to Determine Needed Applicants:</a:t>
            </a:r>
            <a:endParaRPr lang="en-US" sz="2400" b="1" dirty="0">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990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200" b="1" dirty="0" smtClean="0">
                <a:latin typeface="Rockwell" pitchFamily="18" charset="0"/>
              </a:rPr>
              <a:t>CONSTRAINTS ON RECRUITMENT</a:t>
            </a:r>
            <a:endParaRPr lang="en-US" sz="3600" b="1" dirty="0" smtClean="0">
              <a:latin typeface="Rockwell" pitchFamily="18" charset="0"/>
            </a:endParaRPr>
          </a:p>
        </p:txBody>
      </p:sp>
      <p:sp>
        <p:nvSpPr>
          <p:cNvPr id="12" name="Chevron 11"/>
          <p:cNvSpPr/>
          <p:nvPr/>
        </p:nvSpPr>
        <p:spPr>
          <a:xfrm>
            <a:off x="1752600" y="1295400"/>
            <a:ext cx="3429000" cy="1143000"/>
          </a:xfrm>
          <a:prstGeom prst="chevr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latin typeface="Book Antiqua" pitchFamily="18" charset="0"/>
              </a:rPr>
              <a:t>Image of the Company</a:t>
            </a:r>
          </a:p>
        </p:txBody>
      </p:sp>
      <p:sp>
        <p:nvSpPr>
          <p:cNvPr id="13" name="Chevron 12"/>
          <p:cNvSpPr/>
          <p:nvPr/>
        </p:nvSpPr>
        <p:spPr>
          <a:xfrm>
            <a:off x="2514600" y="2667000"/>
            <a:ext cx="3429000" cy="1143000"/>
          </a:xfrm>
          <a:prstGeom prst="chevr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latin typeface="Book Antiqua" pitchFamily="18" charset="0"/>
              </a:rPr>
              <a:t>Attractiveness of Job</a:t>
            </a:r>
          </a:p>
        </p:txBody>
      </p:sp>
      <p:sp>
        <p:nvSpPr>
          <p:cNvPr id="14" name="Chevron 13"/>
          <p:cNvSpPr/>
          <p:nvPr/>
        </p:nvSpPr>
        <p:spPr>
          <a:xfrm>
            <a:off x="3276599" y="4038600"/>
            <a:ext cx="3731559" cy="1143000"/>
          </a:xfrm>
          <a:prstGeom prst="chevr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Internal Organizational Policy</a:t>
            </a:r>
            <a:endParaRPr lang="en-US" b="1" dirty="0">
              <a:solidFill>
                <a:schemeClr val="tx1"/>
              </a:solidFill>
              <a:latin typeface="Book Antiqua" pitchFamily="18" charset="0"/>
            </a:endParaRPr>
          </a:p>
        </p:txBody>
      </p:sp>
      <p:sp>
        <p:nvSpPr>
          <p:cNvPr id="15" name="Chevron 14"/>
          <p:cNvSpPr/>
          <p:nvPr/>
        </p:nvSpPr>
        <p:spPr>
          <a:xfrm>
            <a:off x="4038600" y="5410200"/>
            <a:ext cx="3429000" cy="1143000"/>
          </a:xfrm>
          <a:prstGeom prst="chevr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latin typeface="Book Antiqua" pitchFamily="18" charset="0"/>
              </a:rPr>
              <a:t>Recruitment Cost</a:t>
            </a:r>
          </a:p>
        </p:txBody>
      </p:sp>
      <p:pic>
        <p:nvPicPr>
          <p:cNvPr id="25602" name="Picture 2" descr="http://3.bp.blogspot.com/_1NQLfbQ11Hw/TCHpaJ_H-8I/AAAAAAAAAM4/wflNVKl9wro/s400/hurdle_suit.jpg"/>
          <p:cNvPicPr>
            <a:picLocks noChangeAspect="1" noChangeArrowheads="1"/>
          </p:cNvPicPr>
          <p:nvPr/>
        </p:nvPicPr>
        <p:blipFill>
          <a:blip r:embed="rId2" cstate="print"/>
          <a:srcRect/>
          <a:stretch>
            <a:fillRect/>
          </a:stretch>
        </p:blipFill>
        <p:spPr bwMode="auto">
          <a:xfrm>
            <a:off x="6705600" y="1600200"/>
            <a:ext cx="1786550" cy="1828800"/>
          </a:xfrm>
          <a:prstGeom prst="rect">
            <a:avLst/>
          </a:prstGeom>
          <a:ln w="88900" cap="sq" cmpd="thickThin">
            <a:solidFill>
              <a:srgbClr val="000000"/>
            </a:solidFill>
            <a:prstDash val="solid"/>
            <a:miter lim="800000"/>
          </a:ln>
          <a:effectLst>
            <a:innerShdw blurRad="76200">
              <a:srgbClr val="000000"/>
            </a:innerShdw>
          </a:effectLst>
        </p:spPr>
      </p:pic>
      <p:pic>
        <p:nvPicPr>
          <p:cNvPr id="25604" name="Picture 4" descr="http://morevolunteers.com/blog/wp-content/uploads/2011/06/clear_hurdles_400_wht1-300x187.png"/>
          <p:cNvPicPr>
            <a:picLocks noChangeAspect="1" noChangeArrowheads="1"/>
          </p:cNvPicPr>
          <p:nvPr/>
        </p:nvPicPr>
        <p:blipFill>
          <a:blip r:embed="rId3" cstate="print"/>
          <a:srcRect/>
          <a:stretch>
            <a:fillRect/>
          </a:stretch>
        </p:blipFill>
        <p:spPr bwMode="auto">
          <a:xfrm>
            <a:off x="685800" y="4953000"/>
            <a:ext cx="2200427" cy="1371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rot="5400000">
            <a:off x="7468394" y="4876006"/>
            <a:ext cx="762000" cy="1588"/>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rot="5400000">
            <a:off x="4420394" y="3885406"/>
            <a:ext cx="762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Line 13"/>
          <p:cNvSpPr>
            <a:spLocks noChangeShapeType="1"/>
          </p:cNvSpPr>
          <p:nvPr/>
        </p:nvSpPr>
        <p:spPr bwMode="auto">
          <a:xfrm>
            <a:off x="4800600" y="1219200"/>
            <a:ext cx="0" cy="4572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7" name="Line 14"/>
          <p:cNvSpPr>
            <a:spLocks noChangeShapeType="1"/>
          </p:cNvSpPr>
          <p:nvPr/>
        </p:nvSpPr>
        <p:spPr bwMode="auto">
          <a:xfrm>
            <a:off x="4800600" y="2362200"/>
            <a:ext cx="0" cy="3810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8" name="Line 16"/>
          <p:cNvSpPr>
            <a:spLocks noChangeShapeType="1"/>
          </p:cNvSpPr>
          <p:nvPr/>
        </p:nvSpPr>
        <p:spPr bwMode="auto">
          <a:xfrm>
            <a:off x="2971800" y="4267200"/>
            <a:ext cx="3581400" cy="0"/>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9" name="Horizontal Scroll 8"/>
          <p:cNvSpPr/>
          <p:nvPr/>
        </p:nvSpPr>
        <p:spPr>
          <a:xfrm>
            <a:off x="3124200" y="457200"/>
            <a:ext cx="3352800" cy="914400"/>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Book Antiqua" pitchFamily="18" charset="0"/>
              </a:rPr>
              <a:t>BUSINESS OBJECTIVES</a:t>
            </a:r>
          </a:p>
        </p:txBody>
      </p:sp>
      <p:sp>
        <p:nvSpPr>
          <p:cNvPr id="10" name="Horizontal Scroll 9"/>
          <p:cNvSpPr/>
          <p:nvPr/>
        </p:nvSpPr>
        <p:spPr>
          <a:xfrm>
            <a:off x="3124200" y="4800600"/>
            <a:ext cx="3352800" cy="914400"/>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 Antiqua" pitchFamily="18" charset="0"/>
              </a:rPr>
              <a:t>RECRUITMENT</a:t>
            </a:r>
            <a:endParaRPr lang="en-US" sz="2400" b="1" dirty="0">
              <a:latin typeface="Book Antiqua" pitchFamily="18" charset="0"/>
            </a:endParaRPr>
          </a:p>
        </p:txBody>
      </p:sp>
      <p:sp>
        <p:nvSpPr>
          <p:cNvPr id="11" name="Snip Same Side Corner Rectangle 10"/>
          <p:cNvSpPr/>
          <p:nvPr/>
        </p:nvSpPr>
        <p:spPr>
          <a:xfrm>
            <a:off x="3505200" y="1676400"/>
            <a:ext cx="2667000" cy="762000"/>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b="1" dirty="0" smtClean="0">
                <a:latin typeface="Book Antiqua" pitchFamily="18" charset="0"/>
              </a:rPr>
              <a:t>HR PLANNING </a:t>
            </a:r>
            <a:endParaRPr lang="en-US" b="1" dirty="0" smtClean="0">
              <a:latin typeface="Book Antiqua" pitchFamily="18" charset="0"/>
            </a:endParaRPr>
          </a:p>
        </p:txBody>
      </p:sp>
      <p:sp>
        <p:nvSpPr>
          <p:cNvPr id="12" name="Snip Diagonal Corner Rectangle 11"/>
          <p:cNvSpPr/>
          <p:nvPr/>
        </p:nvSpPr>
        <p:spPr>
          <a:xfrm>
            <a:off x="609600" y="3962400"/>
            <a:ext cx="2362200" cy="6096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600" b="1" dirty="0" smtClean="0">
                <a:latin typeface="Book Antiqua" pitchFamily="18" charset="0"/>
              </a:rPr>
              <a:t>JOB DESCRIPTION </a:t>
            </a:r>
            <a:endParaRPr lang="en-US" sz="1600" b="1" dirty="0" smtClean="0">
              <a:latin typeface="Book Antiqua" pitchFamily="18" charset="0"/>
            </a:endParaRPr>
          </a:p>
        </p:txBody>
      </p:sp>
      <p:sp>
        <p:nvSpPr>
          <p:cNvPr id="13" name="Snip Diagonal Corner Rectangle 12"/>
          <p:cNvSpPr/>
          <p:nvPr/>
        </p:nvSpPr>
        <p:spPr>
          <a:xfrm>
            <a:off x="6553200" y="3962400"/>
            <a:ext cx="2438400" cy="6096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600" b="1" dirty="0" smtClean="0">
                <a:latin typeface="Book Antiqua" pitchFamily="18" charset="0"/>
              </a:rPr>
              <a:t>JOB SPECIFICATION</a:t>
            </a:r>
            <a:endParaRPr lang="en-US" sz="1600" b="1" dirty="0" smtClean="0">
              <a:latin typeface="Book Antiqua" pitchFamily="18" charset="0"/>
            </a:endParaRPr>
          </a:p>
        </p:txBody>
      </p:sp>
      <p:sp>
        <p:nvSpPr>
          <p:cNvPr id="14" name="Oval 13"/>
          <p:cNvSpPr/>
          <p:nvPr/>
        </p:nvSpPr>
        <p:spPr>
          <a:xfrm>
            <a:off x="3581400" y="2743200"/>
            <a:ext cx="24384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600" b="1" dirty="0" smtClean="0">
                <a:latin typeface="Book Antiqua" pitchFamily="18" charset="0"/>
              </a:rPr>
              <a:t>JOB ANALYSIS</a:t>
            </a:r>
            <a:endParaRPr lang="en-US" sz="1600" b="1" dirty="0" smtClean="0">
              <a:latin typeface="Book Antiqua" pitchFamily="18" charset="0"/>
            </a:endParaRPr>
          </a:p>
        </p:txBody>
      </p:sp>
      <p:cxnSp>
        <p:nvCxnSpPr>
          <p:cNvPr id="15" name="Straight Arrow Connector 14"/>
          <p:cNvCxnSpPr/>
          <p:nvPr/>
        </p:nvCxnSpPr>
        <p:spPr>
          <a:xfrm>
            <a:off x="1752600" y="53340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rot="10800000">
            <a:off x="6477000" y="52578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rot="5400000">
            <a:off x="1372394" y="4952206"/>
            <a:ext cx="762000" cy="1588"/>
          </a:xfrm>
          <a:prstGeom prst="line">
            <a:avLst/>
          </a:prstGeom>
        </p:spPr>
        <p:style>
          <a:lnRef idx="3">
            <a:schemeClr val="dk1"/>
          </a:lnRef>
          <a:fillRef idx="0">
            <a:schemeClr val="dk1"/>
          </a:fillRef>
          <a:effectRef idx="2">
            <a:schemeClr val="dk1"/>
          </a:effectRef>
          <a:fontRef idx="minor">
            <a:schemeClr val="tx1"/>
          </a:fontRef>
        </p:style>
      </p:cxnSp>
      <p:sp>
        <p:nvSpPr>
          <p:cNvPr id="18" name="Horizontal Scroll 17"/>
          <p:cNvSpPr/>
          <p:nvPr/>
        </p:nvSpPr>
        <p:spPr>
          <a:xfrm>
            <a:off x="3124200" y="5791200"/>
            <a:ext cx="3352800" cy="914400"/>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 Antiqua" pitchFamily="18" charset="0"/>
              </a:rPr>
              <a:t>SELECTION</a:t>
            </a:r>
            <a:endParaRPr lang="en-US" sz="2400" b="1" dirty="0">
              <a:latin typeface="Book Antiqua" pitchFamily="18" charset="0"/>
            </a:endParaRPr>
          </a:p>
        </p:txBody>
      </p:sp>
      <p:cxnSp>
        <p:nvCxnSpPr>
          <p:cNvPr id="19" name="Straight Arrow Connector 18"/>
          <p:cNvCxnSpPr>
            <a:stCxn id="10" idx="2"/>
          </p:cNvCxnSpPr>
          <p:nvPr/>
        </p:nvCxnSpPr>
        <p:spPr>
          <a:xfrm rot="16200000" flipH="1">
            <a:off x="4667250" y="5734050"/>
            <a:ext cx="2667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22"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23"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25" name="Rectangle 24"/>
          <p:cNvSpPr>
            <a:spLocks noChangeArrowheads="1"/>
          </p:cNvSpPr>
          <p:nvPr/>
        </p:nvSpPr>
        <p:spPr bwMode="auto">
          <a:xfrm>
            <a:off x="0" y="0"/>
            <a:ext cx="9144000" cy="381000"/>
          </a:xfrm>
          <a:prstGeom prst="rect">
            <a:avLst/>
          </a:prstGeom>
          <a:solidFill>
            <a:srgbClr val="009999">
              <a:alpha val="90979"/>
            </a:srgbClr>
          </a:solidFill>
          <a:ln w="9525">
            <a:solidFill>
              <a:srgbClr val="009999"/>
            </a:solidFill>
            <a:miter lim="800000"/>
            <a:headEnd/>
            <a:tailEnd/>
          </a:ln>
        </p:spPr>
        <p:txBody>
          <a:bodyPr wrap="none" anchor="ctr"/>
          <a:lstStyle/>
          <a:p>
            <a:pPr algn="ctr"/>
            <a:endParaRPr lang="en-US" sz="3600" b="1" dirty="0" smtClean="0">
              <a:latin typeface="Rockwell"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rot="5400000">
            <a:off x="7392194" y="5790406"/>
            <a:ext cx="762000" cy="1588"/>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rot="5400000">
            <a:off x="4344194" y="4799806"/>
            <a:ext cx="762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21" name="Rectangle 7"/>
          <p:cNvSpPr>
            <a:spLocks noChangeArrowheads="1"/>
          </p:cNvSpPr>
          <p:nvPr/>
        </p:nvSpPr>
        <p:spPr bwMode="auto">
          <a:xfrm>
            <a:off x="0" y="0"/>
            <a:ext cx="9144000" cy="12954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200" b="1" dirty="0" smtClean="0">
                <a:latin typeface="Rockwell" pitchFamily="18" charset="0"/>
              </a:rPr>
              <a:t>HUMAN RESOURCE</a:t>
            </a:r>
          </a:p>
          <a:p>
            <a:pPr algn="ctr"/>
            <a:r>
              <a:rPr lang="en-US" sz="3200" b="1" dirty="0" smtClean="0">
                <a:latin typeface="Rockwell" pitchFamily="18" charset="0"/>
              </a:rPr>
              <a:t>MANAGEMENT</a:t>
            </a:r>
            <a:endParaRPr lang="en-US" sz="3200" b="1" dirty="0">
              <a:latin typeface="Rockwell" pitchFamily="18" charset="0"/>
            </a:endParaRPr>
          </a:p>
        </p:txBody>
      </p:sp>
      <p:sp>
        <p:nvSpPr>
          <p:cNvPr id="28" name="Line 13"/>
          <p:cNvSpPr>
            <a:spLocks noChangeShapeType="1"/>
          </p:cNvSpPr>
          <p:nvPr/>
        </p:nvSpPr>
        <p:spPr bwMode="auto">
          <a:xfrm>
            <a:off x="4724400" y="2133600"/>
            <a:ext cx="0" cy="4572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9" name="Line 14"/>
          <p:cNvSpPr>
            <a:spLocks noChangeShapeType="1"/>
          </p:cNvSpPr>
          <p:nvPr/>
        </p:nvSpPr>
        <p:spPr bwMode="auto">
          <a:xfrm>
            <a:off x="4724400" y="3276600"/>
            <a:ext cx="0" cy="3810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1" name="Line 16"/>
          <p:cNvSpPr>
            <a:spLocks noChangeShapeType="1"/>
          </p:cNvSpPr>
          <p:nvPr/>
        </p:nvSpPr>
        <p:spPr bwMode="auto">
          <a:xfrm>
            <a:off x="2895600" y="5181600"/>
            <a:ext cx="3581400" cy="0"/>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38" name="Horizontal Scroll 37"/>
          <p:cNvSpPr/>
          <p:nvPr/>
        </p:nvSpPr>
        <p:spPr>
          <a:xfrm>
            <a:off x="3048000" y="1371600"/>
            <a:ext cx="3352800" cy="914400"/>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latin typeface="Book Antiqua" pitchFamily="18" charset="0"/>
              </a:rPr>
              <a:t>BUSINESS OBJECTIVES</a:t>
            </a:r>
          </a:p>
        </p:txBody>
      </p:sp>
      <p:sp>
        <p:nvSpPr>
          <p:cNvPr id="39" name="Horizontal Scroll 38"/>
          <p:cNvSpPr/>
          <p:nvPr/>
        </p:nvSpPr>
        <p:spPr>
          <a:xfrm>
            <a:off x="3048000" y="5715000"/>
            <a:ext cx="3352800" cy="914400"/>
          </a:xfrm>
          <a:prstGeom prst="horizont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 Antiqua" pitchFamily="18" charset="0"/>
              </a:rPr>
              <a:t>RECRUITMENT</a:t>
            </a:r>
            <a:endParaRPr lang="en-US" sz="2400" b="1" dirty="0">
              <a:latin typeface="Book Antiqua" pitchFamily="18" charset="0"/>
            </a:endParaRPr>
          </a:p>
        </p:txBody>
      </p:sp>
      <p:sp>
        <p:nvSpPr>
          <p:cNvPr id="40" name="Snip Same Side Corner Rectangle 39"/>
          <p:cNvSpPr/>
          <p:nvPr/>
        </p:nvSpPr>
        <p:spPr>
          <a:xfrm>
            <a:off x="3429000" y="2590800"/>
            <a:ext cx="2667000" cy="762000"/>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b="1" dirty="0" smtClean="0">
                <a:latin typeface="Book Antiqua" pitchFamily="18" charset="0"/>
              </a:rPr>
              <a:t>HR PLANNING </a:t>
            </a:r>
            <a:endParaRPr lang="en-US" b="1" dirty="0" smtClean="0">
              <a:latin typeface="Book Antiqua" pitchFamily="18" charset="0"/>
            </a:endParaRPr>
          </a:p>
        </p:txBody>
      </p:sp>
      <p:sp>
        <p:nvSpPr>
          <p:cNvPr id="41" name="Snip Diagonal Corner Rectangle 40"/>
          <p:cNvSpPr/>
          <p:nvPr/>
        </p:nvSpPr>
        <p:spPr>
          <a:xfrm>
            <a:off x="533400" y="4876800"/>
            <a:ext cx="2362200" cy="6096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600" b="1" dirty="0" smtClean="0">
                <a:latin typeface="Book Antiqua" pitchFamily="18" charset="0"/>
              </a:rPr>
              <a:t>JOB DESCRIPTION </a:t>
            </a:r>
            <a:endParaRPr lang="en-US" sz="1600" b="1" dirty="0" smtClean="0">
              <a:latin typeface="Book Antiqua" pitchFamily="18" charset="0"/>
            </a:endParaRPr>
          </a:p>
        </p:txBody>
      </p:sp>
      <p:sp>
        <p:nvSpPr>
          <p:cNvPr id="42" name="Snip Diagonal Corner Rectangle 41"/>
          <p:cNvSpPr/>
          <p:nvPr/>
        </p:nvSpPr>
        <p:spPr>
          <a:xfrm>
            <a:off x="6477000" y="4876800"/>
            <a:ext cx="2438400" cy="609600"/>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600" b="1" dirty="0" smtClean="0">
                <a:latin typeface="Book Antiqua" pitchFamily="18" charset="0"/>
              </a:rPr>
              <a:t>JOB SPECIFICATION</a:t>
            </a:r>
            <a:endParaRPr lang="en-US" sz="1600" b="1" dirty="0" smtClean="0">
              <a:latin typeface="Book Antiqua" pitchFamily="18" charset="0"/>
            </a:endParaRPr>
          </a:p>
        </p:txBody>
      </p:sp>
      <p:sp>
        <p:nvSpPr>
          <p:cNvPr id="43" name="Oval 42"/>
          <p:cNvSpPr/>
          <p:nvPr/>
        </p:nvSpPr>
        <p:spPr>
          <a:xfrm>
            <a:off x="3505200" y="3657600"/>
            <a:ext cx="2438400" cy="76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sz="1600" b="1" dirty="0" smtClean="0">
                <a:latin typeface="Book Antiqua" pitchFamily="18" charset="0"/>
              </a:rPr>
              <a:t>JOB ANALYSIS</a:t>
            </a:r>
            <a:endParaRPr lang="en-US" sz="1600" b="1" dirty="0" smtClean="0">
              <a:latin typeface="Book Antiqua" pitchFamily="18" charset="0"/>
            </a:endParaRPr>
          </a:p>
        </p:txBody>
      </p:sp>
      <p:cxnSp>
        <p:nvCxnSpPr>
          <p:cNvPr id="48" name="Straight Arrow Connector 47"/>
          <p:cNvCxnSpPr/>
          <p:nvPr/>
        </p:nvCxnSpPr>
        <p:spPr>
          <a:xfrm>
            <a:off x="1676400" y="62484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rot="10800000">
            <a:off x="6400800" y="61722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rot="5400000">
            <a:off x="1296194" y="5866606"/>
            <a:ext cx="762000"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4000" b="1" dirty="0" smtClean="0">
                <a:latin typeface="Rockwell" pitchFamily="18" charset="0"/>
              </a:rPr>
              <a:t>SELECTION</a:t>
            </a:r>
            <a:endParaRPr lang="en-US" sz="4000" b="1" dirty="0">
              <a:latin typeface="Rockwell" pitchFamily="18" charset="0"/>
            </a:endParaRPr>
          </a:p>
        </p:txBody>
      </p:sp>
      <p:graphicFrame>
        <p:nvGraphicFramePr>
          <p:cNvPr id="8" name="Diagram 7"/>
          <p:cNvGraphicFramePr/>
          <p:nvPr>
            <p:extLst>
              <p:ext uri="{D42A27DB-BD31-4B8C-83A1-F6EECF244321}">
                <p14:modId xmlns:p14="http://schemas.microsoft.com/office/powerpoint/2010/main" val="3930749848"/>
              </p:ext>
            </p:extLst>
          </p:nvPr>
        </p:nvGraphicFramePr>
        <p:xfrm>
          <a:off x="533400" y="1727200"/>
          <a:ext cx="5638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352800" y="3200400"/>
            <a:ext cx="728084"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sz="3600" b="1" dirty="0" smtClean="0">
                <a:latin typeface="Bell MT" pitchFamily="18" charset="0"/>
              </a:rPr>
              <a:t>Or</a:t>
            </a:r>
            <a:endParaRPr lang="en-US" sz="3600" dirty="0"/>
          </a:p>
        </p:txBody>
      </p:sp>
      <p:pic>
        <p:nvPicPr>
          <p:cNvPr id="23553" name="Picture 1" descr="C:\Documents and Settings\hammad.ahmad\Desktop\images.jpg"/>
          <p:cNvPicPr>
            <a:picLocks noChangeAspect="1" noChangeArrowheads="1"/>
          </p:cNvPicPr>
          <p:nvPr/>
        </p:nvPicPr>
        <p:blipFill>
          <a:blip r:embed="rId7" cstate="print"/>
          <a:srcRect/>
          <a:stretch>
            <a:fillRect/>
          </a:stretch>
        </p:blipFill>
        <p:spPr bwMode="auto">
          <a:xfrm>
            <a:off x="6781800" y="1600200"/>
            <a:ext cx="1790700" cy="1847850"/>
          </a:xfrm>
          <a:prstGeom prst="rect">
            <a:avLst/>
          </a:prstGeom>
          <a:ln w="88900" cap="sq" cmpd="thickThin">
            <a:solidFill>
              <a:srgbClr val="000000"/>
            </a:solidFill>
            <a:prstDash val="solid"/>
            <a:miter lim="800000"/>
          </a:ln>
          <a:effectLst>
            <a:innerShdw blurRad="76200">
              <a:srgbClr val="000000"/>
            </a:innerShdw>
          </a:effectLst>
        </p:spPr>
      </p:pic>
      <p:pic>
        <p:nvPicPr>
          <p:cNvPr id="23555" name="Picture 3" descr="http://www.duzuki.com/wp-content/uploads/2011/05/Recruitment.jpg"/>
          <p:cNvPicPr>
            <a:picLocks noChangeAspect="1" noChangeArrowheads="1"/>
          </p:cNvPicPr>
          <p:nvPr/>
        </p:nvPicPr>
        <p:blipFill>
          <a:blip r:embed="rId8" cstate="print"/>
          <a:srcRect/>
          <a:stretch>
            <a:fillRect/>
          </a:stretch>
        </p:blipFill>
        <p:spPr bwMode="auto">
          <a:xfrm>
            <a:off x="6629400" y="4876800"/>
            <a:ext cx="2171700" cy="1447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BASIC SELECTION</a:t>
            </a:r>
          </a:p>
          <a:p>
            <a:pPr algn="ctr"/>
            <a:r>
              <a:rPr lang="en-US" sz="3600" b="1" dirty="0" smtClean="0">
                <a:latin typeface="Rockwell" pitchFamily="18" charset="0"/>
              </a:rPr>
              <a:t>CRITERIA</a:t>
            </a:r>
            <a:endParaRPr lang="en-US" sz="3600" b="1" dirty="0">
              <a:latin typeface="Rockwell" pitchFamily="18" charset="0"/>
            </a:endParaRPr>
          </a:p>
        </p:txBody>
      </p:sp>
      <p:sp>
        <p:nvSpPr>
          <p:cNvPr id="8" name="Oval 7"/>
          <p:cNvSpPr/>
          <p:nvPr/>
        </p:nvSpPr>
        <p:spPr>
          <a:xfrm>
            <a:off x="1143000" y="2743200"/>
            <a:ext cx="2590800" cy="2362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solidFill>
                  <a:schemeClr val="tx1"/>
                </a:solidFill>
                <a:latin typeface="Rockwell" pitchFamily="18" charset="0"/>
              </a:rPr>
              <a:t>BASIC SELECTION</a:t>
            </a:r>
          </a:p>
          <a:p>
            <a:pPr algn="ctr"/>
            <a:r>
              <a:rPr lang="en-US" sz="2000" b="1" dirty="0" smtClean="0">
                <a:solidFill>
                  <a:schemeClr val="tx1"/>
                </a:solidFill>
                <a:latin typeface="Rockwell" pitchFamily="18" charset="0"/>
              </a:rPr>
              <a:t>CRITERIA</a:t>
            </a:r>
            <a:endParaRPr lang="en-US" dirty="0">
              <a:solidFill>
                <a:schemeClr val="tx1"/>
              </a:solidFill>
            </a:endParaRPr>
          </a:p>
        </p:txBody>
      </p:sp>
      <p:sp>
        <p:nvSpPr>
          <p:cNvPr id="9" name="Frame 8"/>
          <p:cNvSpPr/>
          <p:nvPr/>
        </p:nvSpPr>
        <p:spPr>
          <a:xfrm>
            <a:off x="4191000" y="2438400"/>
            <a:ext cx="3581400" cy="609600"/>
          </a:xfrm>
          <a:prstGeom prst="fra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solidFill>
                  <a:schemeClr val="tx1"/>
                </a:solidFill>
                <a:latin typeface="Book Antiqua" pitchFamily="18" charset="0"/>
              </a:rPr>
              <a:t>Formal Education </a:t>
            </a:r>
          </a:p>
        </p:txBody>
      </p:sp>
      <p:sp>
        <p:nvSpPr>
          <p:cNvPr id="10" name="Frame 9"/>
          <p:cNvSpPr/>
          <p:nvPr/>
        </p:nvSpPr>
        <p:spPr>
          <a:xfrm>
            <a:off x="4191000" y="3200400"/>
            <a:ext cx="3581400" cy="609600"/>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solidFill>
                  <a:schemeClr val="tx1"/>
                </a:solidFill>
                <a:latin typeface="Book Antiqua" pitchFamily="18" charset="0"/>
              </a:rPr>
              <a:t>Experience and Past Performance</a:t>
            </a:r>
          </a:p>
        </p:txBody>
      </p:sp>
      <p:sp>
        <p:nvSpPr>
          <p:cNvPr id="11" name="Frame 10"/>
          <p:cNvSpPr/>
          <p:nvPr/>
        </p:nvSpPr>
        <p:spPr>
          <a:xfrm>
            <a:off x="4191000" y="3962400"/>
            <a:ext cx="3581400" cy="609600"/>
          </a:xfrm>
          <a:prstGeom prst="fram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smtClean="0">
                <a:solidFill>
                  <a:schemeClr val="tx1"/>
                </a:solidFill>
                <a:latin typeface="Book Antiqua" pitchFamily="18" charset="0"/>
              </a:rPr>
              <a:t>Physical Characteristics</a:t>
            </a:r>
            <a:endParaRPr lang="en-US" b="1" dirty="0">
              <a:solidFill>
                <a:schemeClr val="tx1"/>
              </a:solidFill>
              <a:latin typeface="Book Antiqua" pitchFamily="18" charset="0"/>
            </a:endParaRPr>
          </a:p>
        </p:txBody>
      </p:sp>
      <p:sp>
        <p:nvSpPr>
          <p:cNvPr id="12" name="Frame 11"/>
          <p:cNvSpPr/>
          <p:nvPr/>
        </p:nvSpPr>
        <p:spPr>
          <a:xfrm>
            <a:off x="4191000" y="4724400"/>
            <a:ext cx="3581400" cy="609600"/>
          </a:xfrm>
          <a:prstGeom prst="fram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chemeClr val="tx1"/>
                </a:solidFill>
                <a:latin typeface="Book Antiqua" pitchFamily="18" charset="0"/>
              </a:rPr>
              <a:t>Personality Characteristics</a:t>
            </a:r>
            <a:endParaRPr lang="en-US" b="1" dirty="0">
              <a:solidFill>
                <a:schemeClr val="tx1"/>
              </a:solidFill>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8382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SELECTION PROCESS</a:t>
            </a:r>
          </a:p>
        </p:txBody>
      </p:sp>
      <p:grpSp>
        <p:nvGrpSpPr>
          <p:cNvPr id="118" name="Group 117"/>
          <p:cNvGrpSpPr/>
          <p:nvPr/>
        </p:nvGrpSpPr>
        <p:grpSpPr>
          <a:xfrm>
            <a:off x="990600" y="1143000"/>
            <a:ext cx="7696200" cy="5562600"/>
            <a:chOff x="990600" y="1143000"/>
            <a:chExt cx="7696200" cy="5562600"/>
          </a:xfrm>
        </p:grpSpPr>
        <p:sp>
          <p:nvSpPr>
            <p:cNvPr id="82" name="Text Box 2"/>
            <p:cNvSpPr txBox="1">
              <a:spLocks noChangeArrowheads="1"/>
            </p:cNvSpPr>
            <p:nvPr/>
          </p:nvSpPr>
          <p:spPr bwMode="auto">
            <a:xfrm>
              <a:off x="3733800" y="1143000"/>
              <a:ext cx="2209800" cy="3365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600" b="1">
                  <a:latin typeface="Book Antiqua" pitchFamily="18" charset="0"/>
                </a:rPr>
                <a:t>Initial screening </a:t>
              </a:r>
            </a:p>
          </p:txBody>
        </p:sp>
        <p:sp>
          <p:nvSpPr>
            <p:cNvPr id="83" name="Text Box 3"/>
            <p:cNvSpPr txBox="1">
              <a:spLocks noChangeArrowheads="1"/>
            </p:cNvSpPr>
            <p:nvPr/>
          </p:nvSpPr>
          <p:spPr bwMode="auto">
            <a:xfrm>
              <a:off x="3733800" y="1828800"/>
              <a:ext cx="2209800" cy="3048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400" b="1">
                  <a:latin typeface="Book Antiqua" pitchFamily="18" charset="0"/>
                </a:rPr>
                <a:t>Completed application</a:t>
              </a:r>
            </a:p>
          </p:txBody>
        </p:sp>
        <p:sp>
          <p:nvSpPr>
            <p:cNvPr id="84" name="Text Box 4"/>
            <p:cNvSpPr txBox="1">
              <a:spLocks noChangeArrowheads="1"/>
            </p:cNvSpPr>
            <p:nvPr/>
          </p:nvSpPr>
          <p:spPr bwMode="auto">
            <a:xfrm>
              <a:off x="3657600" y="5257800"/>
              <a:ext cx="2438400" cy="4572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200" b="1" dirty="0">
                  <a:latin typeface="Book Antiqua" pitchFamily="18" charset="0"/>
                </a:rPr>
                <a:t>Medical/physical examination if required (conditional job offer</a:t>
              </a:r>
            </a:p>
          </p:txBody>
        </p:sp>
        <p:sp>
          <p:nvSpPr>
            <p:cNvPr id="85" name="Text Box 5"/>
            <p:cNvSpPr txBox="1">
              <a:spLocks noChangeArrowheads="1"/>
            </p:cNvSpPr>
            <p:nvPr/>
          </p:nvSpPr>
          <p:spPr bwMode="auto">
            <a:xfrm>
              <a:off x="3657600" y="3276600"/>
              <a:ext cx="2362200" cy="3048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400" b="1" dirty="0">
                  <a:latin typeface="Book Antiqua" pitchFamily="18" charset="0"/>
                </a:rPr>
                <a:t>Comprehensive interview</a:t>
              </a:r>
            </a:p>
          </p:txBody>
        </p:sp>
        <p:sp>
          <p:nvSpPr>
            <p:cNvPr id="86" name="Text Box 6"/>
            <p:cNvSpPr txBox="1">
              <a:spLocks noChangeArrowheads="1"/>
            </p:cNvSpPr>
            <p:nvPr/>
          </p:nvSpPr>
          <p:spPr bwMode="auto">
            <a:xfrm>
              <a:off x="3733800" y="2514600"/>
              <a:ext cx="2209800" cy="3365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600" b="1">
                  <a:latin typeface="Book Antiqua" pitchFamily="18" charset="0"/>
                </a:rPr>
                <a:t>Employment test</a:t>
              </a:r>
            </a:p>
          </p:txBody>
        </p:sp>
        <p:sp>
          <p:nvSpPr>
            <p:cNvPr id="87" name="Text Box 7"/>
            <p:cNvSpPr txBox="1">
              <a:spLocks noChangeArrowheads="1"/>
            </p:cNvSpPr>
            <p:nvPr/>
          </p:nvSpPr>
          <p:spPr bwMode="auto">
            <a:xfrm>
              <a:off x="3733800" y="6369050"/>
              <a:ext cx="2209800" cy="3365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600" b="1" dirty="0">
                  <a:latin typeface="Book Antiqua" pitchFamily="18" charset="0"/>
                </a:rPr>
                <a:t>Permanent job offer</a:t>
              </a:r>
            </a:p>
          </p:txBody>
        </p:sp>
        <p:sp>
          <p:nvSpPr>
            <p:cNvPr id="88" name="Text Box 8"/>
            <p:cNvSpPr txBox="1">
              <a:spLocks noChangeArrowheads="1"/>
            </p:cNvSpPr>
            <p:nvPr/>
          </p:nvSpPr>
          <p:spPr bwMode="auto">
            <a:xfrm>
              <a:off x="1066800" y="4876800"/>
              <a:ext cx="1828800" cy="33655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600" b="1" dirty="0">
                  <a:latin typeface="Book Antiqua" pitchFamily="18" charset="0"/>
                </a:rPr>
                <a:t>Reject Applicant</a:t>
              </a:r>
            </a:p>
          </p:txBody>
        </p:sp>
        <p:sp>
          <p:nvSpPr>
            <p:cNvPr id="89" name="Text Box 9"/>
            <p:cNvSpPr txBox="1">
              <a:spLocks noChangeArrowheads="1"/>
            </p:cNvSpPr>
            <p:nvPr/>
          </p:nvSpPr>
          <p:spPr bwMode="auto">
            <a:xfrm>
              <a:off x="3657600" y="4130675"/>
              <a:ext cx="2393950" cy="51752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400" b="1" dirty="0">
                  <a:latin typeface="Book Antiqua" pitchFamily="18" charset="0"/>
                </a:rPr>
                <a:t>Background Examination if required</a:t>
              </a:r>
            </a:p>
          </p:txBody>
        </p:sp>
        <p:sp>
          <p:nvSpPr>
            <p:cNvPr id="90" name="Text Box 10"/>
            <p:cNvSpPr txBox="1">
              <a:spLocks noChangeArrowheads="1"/>
            </p:cNvSpPr>
            <p:nvPr/>
          </p:nvSpPr>
          <p:spPr bwMode="auto">
            <a:xfrm>
              <a:off x="6858000" y="3124200"/>
              <a:ext cx="1828800" cy="58102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a:spcBef>
                  <a:spcPct val="50000"/>
                </a:spcBef>
              </a:pPr>
              <a:r>
                <a:rPr lang="en-US" sz="1600" b="1" dirty="0">
                  <a:latin typeface="Book Antiqua" pitchFamily="18" charset="0"/>
                </a:rPr>
                <a:t>Conditional job offer</a:t>
              </a:r>
            </a:p>
          </p:txBody>
        </p:sp>
        <p:sp>
          <p:nvSpPr>
            <p:cNvPr id="91" name="Line 11"/>
            <p:cNvSpPr>
              <a:spLocks noChangeShapeType="1"/>
            </p:cNvSpPr>
            <p:nvPr/>
          </p:nvSpPr>
          <p:spPr bwMode="auto">
            <a:xfrm>
              <a:off x="4724400" y="1524000"/>
              <a:ext cx="0" cy="228600"/>
            </a:xfrm>
            <a:prstGeom prst="line">
              <a:avLst/>
            </a:prstGeom>
            <a:noFill/>
            <a:ln w="28575">
              <a:solidFill>
                <a:schemeClr val="tx1"/>
              </a:solidFill>
              <a:round/>
              <a:headEnd/>
              <a:tailEnd type="arrow" w="med" len="med"/>
            </a:ln>
          </p:spPr>
          <p:txBody>
            <a:bodyPr/>
            <a:lstStyle/>
            <a:p>
              <a:endParaRPr lang="en-US"/>
            </a:p>
          </p:txBody>
        </p:sp>
        <p:sp>
          <p:nvSpPr>
            <p:cNvPr id="92" name="Line 12"/>
            <p:cNvSpPr>
              <a:spLocks noChangeShapeType="1"/>
            </p:cNvSpPr>
            <p:nvPr/>
          </p:nvSpPr>
          <p:spPr bwMode="auto">
            <a:xfrm>
              <a:off x="4724400" y="2209800"/>
              <a:ext cx="0" cy="304800"/>
            </a:xfrm>
            <a:prstGeom prst="line">
              <a:avLst/>
            </a:prstGeom>
            <a:noFill/>
            <a:ln w="28575">
              <a:solidFill>
                <a:schemeClr val="tx1"/>
              </a:solidFill>
              <a:round/>
              <a:headEnd/>
              <a:tailEnd type="arrow" w="med" len="med"/>
            </a:ln>
          </p:spPr>
          <p:txBody>
            <a:bodyPr/>
            <a:lstStyle/>
            <a:p>
              <a:endParaRPr lang="en-US"/>
            </a:p>
          </p:txBody>
        </p:sp>
        <p:sp>
          <p:nvSpPr>
            <p:cNvPr id="93" name="Line 13"/>
            <p:cNvSpPr>
              <a:spLocks noChangeShapeType="1"/>
            </p:cNvSpPr>
            <p:nvPr/>
          </p:nvSpPr>
          <p:spPr bwMode="auto">
            <a:xfrm>
              <a:off x="4724400" y="2895600"/>
              <a:ext cx="0" cy="304800"/>
            </a:xfrm>
            <a:prstGeom prst="line">
              <a:avLst/>
            </a:prstGeom>
            <a:noFill/>
            <a:ln w="28575">
              <a:solidFill>
                <a:schemeClr val="tx1"/>
              </a:solidFill>
              <a:round/>
              <a:headEnd/>
              <a:tailEnd type="arrow" w="med" len="med"/>
            </a:ln>
          </p:spPr>
          <p:txBody>
            <a:bodyPr/>
            <a:lstStyle/>
            <a:p>
              <a:endParaRPr lang="en-US"/>
            </a:p>
          </p:txBody>
        </p:sp>
        <p:sp>
          <p:nvSpPr>
            <p:cNvPr id="94" name="Text Box 14"/>
            <p:cNvSpPr txBox="1">
              <a:spLocks noChangeArrowheads="1"/>
            </p:cNvSpPr>
            <p:nvPr/>
          </p:nvSpPr>
          <p:spPr bwMode="auto">
            <a:xfrm>
              <a:off x="4953000" y="1590675"/>
              <a:ext cx="990600" cy="238125"/>
            </a:xfrm>
            <a:prstGeom prst="rect">
              <a:avLst/>
            </a:prstGeom>
            <a:noFill/>
            <a:ln w="25400" algn="ctr">
              <a:noFill/>
              <a:miter lim="800000"/>
              <a:headEnd/>
              <a:tailEnd/>
            </a:ln>
          </p:spPr>
          <p:txBody>
            <a:bodyPr>
              <a:spAutoFit/>
            </a:bodyPr>
            <a:lstStyle/>
            <a:p>
              <a:pPr algn="ctr">
                <a:lnSpc>
                  <a:spcPct val="60000"/>
                </a:lnSpc>
                <a:spcBef>
                  <a:spcPct val="50000"/>
                </a:spcBef>
              </a:pPr>
              <a:r>
                <a:rPr lang="en-US" sz="1600" b="1">
                  <a:latin typeface="Book Antiqua" pitchFamily="18" charset="0"/>
                </a:rPr>
                <a:t>Passed</a:t>
              </a:r>
            </a:p>
          </p:txBody>
        </p:sp>
        <p:sp>
          <p:nvSpPr>
            <p:cNvPr id="95" name="Text Box 15"/>
            <p:cNvSpPr txBox="1">
              <a:spLocks noChangeArrowheads="1"/>
            </p:cNvSpPr>
            <p:nvPr/>
          </p:nvSpPr>
          <p:spPr bwMode="auto">
            <a:xfrm>
              <a:off x="5029200" y="2209800"/>
              <a:ext cx="990600" cy="238125"/>
            </a:xfrm>
            <a:prstGeom prst="rect">
              <a:avLst/>
            </a:prstGeom>
            <a:noFill/>
            <a:ln w="25400" algn="ctr">
              <a:noFill/>
              <a:miter lim="800000"/>
              <a:headEnd/>
              <a:tailEnd/>
            </a:ln>
          </p:spPr>
          <p:txBody>
            <a:bodyPr>
              <a:spAutoFit/>
            </a:bodyPr>
            <a:lstStyle/>
            <a:p>
              <a:pPr algn="ctr">
                <a:lnSpc>
                  <a:spcPct val="60000"/>
                </a:lnSpc>
                <a:spcBef>
                  <a:spcPct val="50000"/>
                </a:spcBef>
              </a:pPr>
              <a:r>
                <a:rPr lang="en-US" sz="1600" b="1">
                  <a:latin typeface="Book Antiqua" pitchFamily="18" charset="0"/>
                </a:rPr>
                <a:t>Passed</a:t>
              </a:r>
            </a:p>
          </p:txBody>
        </p:sp>
        <p:sp>
          <p:nvSpPr>
            <p:cNvPr id="96" name="Text Box 16"/>
            <p:cNvSpPr txBox="1">
              <a:spLocks noChangeArrowheads="1"/>
            </p:cNvSpPr>
            <p:nvPr/>
          </p:nvSpPr>
          <p:spPr bwMode="auto">
            <a:xfrm>
              <a:off x="5029200" y="2971800"/>
              <a:ext cx="990600" cy="238125"/>
            </a:xfrm>
            <a:prstGeom prst="rect">
              <a:avLst/>
            </a:prstGeom>
            <a:noFill/>
            <a:ln w="25400" algn="ctr">
              <a:noFill/>
              <a:miter lim="800000"/>
              <a:headEnd/>
              <a:tailEnd/>
            </a:ln>
          </p:spPr>
          <p:txBody>
            <a:bodyPr>
              <a:spAutoFit/>
            </a:bodyPr>
            <a:lstStyle/>
            <a:p>
              <a:pPr algn="ctr">
                <a:lnSpc>
                  <a:spcPct val="60000"/>
                </a:lnSpc>
                <a:spcBef>
                  <a:spcPct val="50000"/>
                </a:spcBef>
              </a:pPr>
              <a:r>
                <a:rPr lang="en-US" sz="1600" b="1">
                  <a:latin typeface="Book Antiqua" pitchFamily="18" charset="0"/>
                </a:rPr>
                <a:t>Passed</a:t>
              </a:r>
            </a:p>
          </p:txBody>
        </p:sp>
        <p:sp>
          <p:nvSpPr>
            <p:cNvPr id="97" name="Text Box 17"/>
            <p:cNvSpPr txBox="1">
              <a:spLocks noChangeArrowheads="1"/>
            </p:cNvSpPr>
            <p:nvPr/>
          </p:nvSpPr>
          <p:spPr bwMode="auto">
            <a:xfrm>
              <a:off x="5181600" y="4800600"/>
              <a:ext cx="990600" cy="238125"/>
            </a:xfrm>
            <a:prstGeom prst="rect">
              <a:avLst/>
            </a:prstGeom>
            <a:noFill/>
            <a:ln w="25400" algn="ctr">
              <a:noFill/>
              <a:miter lim="800000"/>
              <a:headEnd/>
              <a:tailEnd/>
            </a:ln>
          </p:spPr>
          <p:txBody>
            <a:bodyPr>
              <a:spAutoFit/>
            </a:bodyPr>
            <a:lstStyle/>
            <a:p>
              <a:pPr algn="ctr">
                <a:lnSpc>
                  <a:spcPct val="60000"/>
                </a:lnSpc>
                <a:spcBef>
                  <a:spcPct val="50000"/>
                </a:spcBef>
              </a:pPr>
              <a:r>
                <a:rPr lang="en-US" sz="1600" b="1">
                  <a:latin typeface="Book Antiqua" pitchFamily="18" charset="0"/>
                </a:rPr>
                <a:t>Passed</a:t>
              </a:r>
            </a:p>
          </p:txBody>
        </p:sp>
        <p:sp>
          <p:nvSpPr>
            <p:cNvPr id="98" name="Line 18"/>
            <p:cNvSpPr>
              <a:spLocks noChangeShapeType="1"/>
            </p:cNvSpPr>
            <p:nvPr/>
          </p:nvSpPr>
          <p:spPr bwMode="auto">
            <a:xfrm>
              <a:off x="6019800" y="3429000"/>
              <a:ext cx="838200" cy="0"/>
            </a:xfrm>
            <a:prstGeom prst="line">
              <a:avLst/>
            </a:prstGeom>
            <a:noFill/>
            <a:ln w="25400">
              <a:solidFill>
                <a:schemeClr val="tx1"/>
              </a:solidFill>
              <a:round/>
              <a:headEnd/>
              <a:tailEnd type="triangle" w="med" len="med"/>
            </a:ln>
          </p:spPr>
          <p:txBody>
            <a:bodyPr/>
            <a:lstStyle/>
            <a:p>
              <a:endParaRPr lang="en-US"/>
            </a:p>
          </p:txBody>
        </p:sp>
        <p:sp>
          <p:nvSpPr>
            <p:cNvPr id="99" name="Text Box 19"/>
            <p:cNvSpPr txBox="1">
              <a:spLocks noChangeArrowheads="1"/>
            </p:cNvSpPr>
            <p:nvPr/>
          </p:nvSpPr>
          <p:spPr bwMode="auto">
            <a:xfrm>
              <a:off x="6019800" y="3124200"/>
              <a:ext cx="914400" cy="238125"/>
            </a:xfrm>
            <a:prstGeom prst="rect">
              <a:avLst/>
            </a:prstGeom>
            <a:noFill/>
            <a:ln w="28575" algn="ctr">
              <a:noFill/>
              <a:miter lim="800000"/>
              <a:headEnd/>
              <a:tailEnd/>
            </a:ln>
          </p:spPr>
          <p:txBody>
            <a:bodyPr>
              <a:spAutoFit/>
            </a:bodyPr>
            <a:lstStyle/>
            <a:p>
              <a:pPr algn="ctr">
                <a:lnSpc>
                  <a:spcPct val="60000"/>
                </a:lnSpc>
                <a:spcBef>
                  <a:spcPct val="50000"/>
                </a:spcBef>
              </a:pPr>
              <a:r>
                <a:rPr lang="en-US" sz="1600" b="1">
                  <a:latin typeface="Book Antiqua" pitchFamily="18" charset="0"/>
                </a:rPr>
                <a:t>Passed</a:t>
              </a:r>
            </a:p>
          </p:txBody>
        </p:sp>
        <p:sp>
          <p:nvSpPr>
            <p:cNvPr id="100" name="Line 20"/>
            <p:cNvSpPr>
              <a:spLocks noChangeShapeType="1"/>
            </p:cNvSpPr>
            <p:nvPr/>
          </p:nvSpPr>
          <p:spPr bwMode="auto">
            <a:xfrm>
              <a:off x="4800600" y="4648200"/>
              <a:ext cx="0" cy="609600"/>
            </a:xfrm>
            <a:prstGeom prst="line">
              <a:avLst/>
            </a:prstGeom>
            <a:noFill/>
            <a:ln w="28575">
              <a:solidFill>
                <a:schemeClr val="tx1"/>
              </a:solidFill>
              <a:round/>
              <a:headEnd/>
              <a:tailEnd type="arrow" w="med" len="med"/>
            </a:ln>
          </p:spPr>
          <p:txBody>
            <a:bodyPr/>
            <a:lstStyle/>
            <a:p>
              <a:endParaRPr lang="en-US"/>
            </a:p>
          </p:txBody>
        </p:sp>
        <p:sp>
          <p:nvSpPr>
            <p:cNvPr id="101" name="Line 21"/>
            <p:cNvSpPr>
              <a:spLocks noChangeShapeType="1"/>
            </p:cNvSpPr>
            <p:nvPr/>
          </p:nvSpPr>
          <p:spPr bwMode="auto">
            <a:xfrm>
              <a:off x="4800600" y="5715000"/>
              <a:ext cx="0" cy="609600"/>
            </a:xfrm>
            <a:prstGeom prst="line">
              <a:avLst/>
            </a:prstGeom>
            <a:noFill/>
            <a:ln w="28575">
              <a:solidFill>
                <a:schemeClr val="tx1"/>
              </a:solidFill>
              <a:round/>
              <a:headEnd/>
              <a:tailEnd type="arrow" w="med" len="med"/>
            </a:ln>
          </p:spPr>
          <p:txBody>
            <a:bodyPr/>
            <a:lstStyle/>
            <a:p>
              <a:endParaRPr lang="en-US"/>
            </a:p>
          </p:txBody>
        </p:sp>
        <p:cxnSp>
          <p:nvCxnSpPr>
            <p:cNvPr id="102" name="AutoShape 22"/>
            <p:cNvCxnSpPr>
              <a:cxnSpLocks noChangeShapeType="1"/>
            </p:cNvCxnSpPr>
            <p:nvPr/>
          </p:nvCxnSpPr>
          <p:spPr bwMode="auto">
            <a:xfrm rot="10800000" flipV="1">
              <a:off x="6019800" y="3733800"/>
              <a:ext cx="1295400" cy="609600"/>
            </a:xfrm>
            <a:prstGeom prst="bentConnector3">
              <a:avLst>
                <a:gd name="adj1" fmla="val -1472"/>
              </a:avLst>
            </a:prstGeom>
            <a:noFill/>
            <a:ln w="28575">
              <a:solidFill>
                <a:schemeClr val="tx1"/>
              </a:solidFill>
              <a:prstDash val="dash"/>
              <a:miter lim="800000"/>
              <a:headEnd/>
              <a:tailEnd type="arrow" w="med" len="med"/>
            </a:ln>
          </p:spPr>
        </p:cxnSp>
        <p:cxnSp>
          <p:nvCxnSpPr>
            <p:cNvPr id="103" name="AutoShape 23"/>
            <p:cNvCxnSpPr>
              <a:cxnSpLocks noChangeShapeType="1"/>
              <a:stCxn id="90" idx="2"/>
              <a:endCxn id="87" idx="3"/>
            </p:cNvCxnSpPr>
            <p:nvPr/>
          </p:nvCxnSpPr>
          <p:spPr bwMode="auto">
            <a:xfrm rot="5400000">
              <a:off x="5441950" y="4206875"/>
              <a:ext cx="2832100" cy="1828800"/>
            </a:xfrm>
            <a:prstGeom prst="bentConnector2">
              <a:avLst/>
            </a:prstGeom>
            <a:noFill/>
            <a:ln w="28575">
              <a:solidFill>
                <a:schemeClr val="tx1"/>
              </a:solidFill>
              <a:prstDash val="dash"/>
              <a:miter lim="800000"/>
              <a:headEnd/>
              <a:tailEnd type="arrow" w="med" len="med"/>
            </a:ln>
          </p:spPr>
        </p:cxnSp>
        <p:cxnSp>
          <p:nvCxnSpPr>
            <p:cNvPr id="104" name="AutoShape 24"/>
            <p:cNvCxnSpPr>
              <a:cxnSpLocks noChangeShapeType="1"/>
            </p:cNvCxnSpPr>
            <p:nvPr/>
          </p:nvCxnSpPr>
          <p:spPr bwMode="auto">
            <a:xfrm rot="10800000" flipV="1">
              <a:off x="1295400" y="1295400"/>
              <a:ext cx="2438400" cy="3565525"/>
            </a:xfrm>
            <a:prstGeom prst="bentConnector2">
              <a:avLst/>
            </a:prstGeom>
            <a:noFill/>
            <a:ln w="28575">
              <a:solidFill>
                <a:schemeClr val="tx1"/>
              </a:solidFill>
              <a:miter lim="800000"/>
              <a:headEnd/>
              <a:tailEnd type="arrow" w="med" len="med"/>
            </a:ln>
          </p:spPr>
        </p:cxnSp>
        <p:cxnSp>
          <p:nvCxnSpPr>
            <p:cNvPr id="105" name="AutoShape 25"/>
            <p:cNvCxnSpPr>
              <a:cxnSpLocks noChangeShapeType="1"/>
            </p:cNvCxnSpPr>
            <p:nvPr/>
          </p:nvCxnSpPr>
          <p:spPr bwMode="auto">
            <a:xfrm rot="5400000">
              <a:off x="1257300" y="2400300"/>
              <a:ext cx="2895600" cy="2057400"/>
            </a:xfrm>
            <a:prstGeom prst="bentConnector3">
              <a:avLst>
                <a:gd name="adj1" fmla="val -662"/>
              </a:avLst>
            </a:prstGeom>
            <a:noFill/>
            <a:ln w="28575">
              <a:solidFill>
                <a:schemeClr val="tx1"/>
              </a:solidFill>
              <a:miter lim="800000"/>
              <a:headEnd/>
              <a:tailEnd type="arrow" w="med" len="med"/>
            </a:ln>
          </p:spPr>
        </p:cxnSp>
        <p:cxnSp>
          <p:nvCxnSpPr>
            <p:cNvPr id="106" name="AutoShape 26"/>
            <p:cNvCxnSpPr>
              <a:cxnSpLocks noChangeShapeType="1"/>
              <a:endCxn id="88" idx="0"/>
            </p:cNvCxnSpPr>
            <p:nvPr/>
          </p:nvCxnSpPr>
          <p:spPr bwMode="auto">
            <a:xfrm rot="5400000">
              <a:off x="1790700" y="2933700"/>
              <a:ext cx="2133600" cy="1752600"/>
            </a:xfrm>
            <a:prstGeom prst="bentConnector3">
              <a:avLst>
                <a:gd name="adj1" fmla="val -79"/>
              </a:avLst>
            </a:prstGeom>
            <a:noFill/>
            <a:ln w="28575">
              <a:solidFill>
                <a:schemeClr val="tx1"/>
              </a:solidFill>
              <a:miter lim="800000"/>
              <a:headEnd/>
              <a:tailEnd type="arrow" w="med" len="med"/>
            </a:ln>
          </p:spPr>
        </p:cxnSp>
        <p:cxnSp>
          <p:nvCxnSpPr>
            <p:cNvPr id="107" name="AutoShape 27"/>
            <p:cNvCxnSpPr>
              <a:cxnSpLocks noChangeShapeType="1"/>
            </p:cNvCxnSpPr>
            <p:nvPr/>
          </p:nvCxnSpPr>
          <p:spPr bwMode="auto">
            <a:xfrm rot="5400000">
              <a:off x="2209800" y="3429000"/>
              <a:ext cx="1447800" cy="1447800"/>
            </a:xfrm>
            <a:prstGeom prst="bentConnector3">
              <a:avLst>
                <a:gd name="adj1" fmla="val -2634"/>
              </a:avLst>
            </a:prstGeom>
            <a:noFill/>
            <a:ln w="28575">
              <a:solidFill>
                <a:schemeClr val="tx1"/>
              </a:solidFill>
              <a:miter lim="800000"/>
              <a:headEnd/>
              <a:tailEnd type="arrow" w="med" len="med"/>
            </a:ln>
          </p:spPr>
        </p:cxnSp>
        <p:cxnSp>
          <p:nvCxnSpPr>
            <p:cNvPr id="108" name="AutoShape 28"/>
            <p:cNvCxnSpPr>
              <a:cxnSpLocks noChangeShapeType="1"/>
              <a:stCxn id="89" idx="1"/>
            </p:cNvCxnSpPr>
            <p:nvPr/>
          </p:nvCxnSpPr>
          <p:spPr bwMode="auto">
            <a:xfrm rot="10800000" flipV="1">
              <a:off x="2438400" y="4389438"/>
              <a:ext cx="1219200" cy="487363"/>
            </a:xfrm>
            <a:prstGeom prst="bentConnector3">
              <a:avLst>
                <a:gd name="adj1" fmla="val 100000"/>
              </a:avLst>
            </a:prstGeom>
            <a:noFill/>
            <a:ln w="28575">
              <a:solidFill>
                <a:schemeClr val="tx1"/>
              </a:solidFill>
              <a:miter lim="800000"/>
              <a:headEnd/>
              <a:tailEnd type="arrow" w="med" len="med"/>
            </a:ln>
          </p:spPr>
        </p:cxnSp>
        <p:cxnSp>
          <p:nvCxnSpPr>
            <p:cNvPr id="109" name="AutoShape 29"/>
            <p:cNvCxnSpPr>
              <a:cxnSpLocks noChangeShapeType="1"/>
              <a:stCxn id="84" idx="1"/>
              <a:endCxn id="88" idx="2"/>
            </p:cNvCxnSpPr>
            <p:nvPr/>
          </p:nvCxnSpPr>
          <p:spPr bwMode="auto">
            <a:xfrm rot="10800000">
              <a:off x="1981200" y="5213350"/>
              <a:ext cx="1676400" cy="273050"/>
            </a:xfrm>
            <a:prstGeom prst="bentConnector2">
              <a:avLst/>
            </a:prstGeom>
            <a:noFill/>
            <a:ln w="28575">
              <a:solidFill>
                <a:schemeClr val="tx1"/>
              </a:solidFill>
              <a:miter lim="800000"/>
              <a:headEnd/>
              <a:tailEnd type="arrow" w="med" len="med"/>
            </a:ln>
          </p:spPr>
        </p:cxnSp>
        <p:sp>
          <p:nvSpPr>
            <p:cNvPr id="110" name="Text Box 30"/>
            <p:cNvSpPr txBox="1">
              <a:spLocks noChangeArrowheads="1"/>
            </p:cNvSpPr>
            <p:nvPr/>
          </p:nvSpPr>
          <p:spPr bwMode="auto">
            <a:xfrm>
              <a:off x="5105400" y="5715000"/>
              <a:ext cx="1524000" cy="639763"/>
            </a:xfrm>
            <a:prstGeom prst="rect">
              <a:avLst/>
            </a:prstGeom>
            <a:noFill/>
            <a:ln w="25400" algn="ctr">
              <a:noFill/>
              <a:miter lim="800000"/>
              <a:headEnd/>
              <a:tailEnd/>
            </a:ln>
          </p:spPr>
          <p:txBody>
            <a:bodyPr>
              <a:spAutoFit/>
            </a:bodyPr>
            <a:lstStyle/>
            <a:p>
              <a:pPr>
                <a:spcBef>
                  <a:spcPct val="50000"/>
                </a:spcBef>
              </a:pPr>
              <a:r>
                <a:rPr lang="en-US" sz="1200" b="1">
                  <a:latin typeface="Book Antiqua" pitchFamily="18" charset="0"/>
                </a:rPr>
                <a:t>Able to perform essential elements of job</a:t>
              </a:r>
            </a:p>
          </p:txBody>
        </p:sp>
        <p:sp>
          <p:nvSpPr>
            <p:cNvPr id="111" name="Text Box 31"/>
            <p:cNvSpPr txBox="1">
              <a:spLocks noChangeArrowheads="1"/>
            </p:cNvSpPr>
            <p:nvPr/>
          </p:nvSpPr>
          <p:spPr bwMode="auto">
            <a:xfrm>
              <a:off x="990600" y="1311275"/>
              <a:ext cx="3048000" cy="517525"/>
            </a:xfrm>
            <a:prstGeom prst="rect">
              <a:avLst/>
            </a:prstGeom>
            <a:noFill/>
            <a:ln w="25400" algn="ctr">
              <a:noFill/>
              <a:miter lim="800000"/>
              <a:headEnd/>
              <a:tailEnd/>
            </a:ln>
          </p:spPr>
          <p:txBody>
            <a:bodyPr>
              <a:spAutoFit/>
            </a:bodyPr>
            <a:lstStyle/>
            <a:p>
              <a:pPr algn="ctr">
                <a:spcBef>
                  <a:spcPct val="50000"/>
                </a:spcBef>
              </a:pPr>
              <a:r>
                <a:rPr lang="en-US" sz="1400" b="1" dirty="0">
                  <a:latin typeface="Book Antiqua" pitchFamily="18" charset="0"/>
                </a:rPr>
                <a:t>Fail to meet minimum qualification</a:t>
              </a:r>
            </a:p>
          </p:txBody>
        </p:sp>
        <p:sp>
          <p:nvSpPr>
            <p:cNvPr id="112" name="Text Box 32"/>
            <p:cNvSpPr txBox="1">
              <a:spLocks noChangeArrowheads="1"/>
            </p:cNvSpPr>
            <p:nvPr/>
          </p:nvSpPr>
          <p:spPr bwMode="auto">
            <a:xfrm>
              <a:off x="1524000" y="1951037"/>
              <a:ext cx="2362200" cy="639763"/>
            </a:xfrm>
            <a:prstGeom prst="rect">
              <a:avLst/>
            </a:prstGeom>
            <a:noFill/>
            <a:ln w="25400" algn="ctr">
              <a:noFill/>
              <a:miter lim="800000"/>
              <a:headEnd/>
              <a:tailEnd/>
            </a:ln>
          </p:spPr>
          <p:txBody>
            <a:bodyPr>
              <a:spAutoFit/>
            </a:bodyPr>
            <a:lstStyle/>
            <a:p>
              <a:pPr algn="ctr">
                <a:spcBef>
                  <a:spcPct val="50000"/>
                </a:spcBef>
              </a:pPr>
              <a:r>
                <a:rPr lang="en-US" sz="1200" b="1" dirty="0">
                  <a:latin typeface="Book Antiqua" pitchFamily="18" charset="0"/>
                </a:rPr>
                <a:t>Failed to complete job application or failed job specification</a:t>
              </a:r>
            </a:p>
          </p:txBody>
        </p:sp>
        <p:sp>
          <p:nvSpPr>
            <p:cNvPr id="113" name="Text Box 33"/>
            <p:cNvSpPr txBox="1">
              <a:spLocks noChangeArrowheads="1"/>
            </p:cNvSpPr>
            <p:nvPr/>
          </p:nvSpPr>
          <p:spPr bwMode="auto">
            <a:xfrm>
              <a:off x="1828800" y="2743200"/>
              <a:ext cx="2057400" cy="304800"/>
            </a:xfrm>
            <a:prstGeom prst="rect">
              <a:avLst/>
            </a:prstGeom>
            <a:noFill/>
            <a:ln w="25400" algn="ctr">
              <a:noFill/>
              <a:miter lim="800000"/>
              <a:headEnd/>
              <a:tailEnd/>
            </a:ln>
          </p:spPr>
          <p:txBody>
            <a:bodyPr>
              <a:spAutoFit/>
            </a:bodyPr>
            <a:lstStyle/>
            <a:p>
              <a:pPr algn="ctr">
                <a:spcBef>
                  <a:spcPct val="50000"/>
                </a:spcBef>
              </a:pPr>
              <a:r>
                <a:rPr lang="en-US" sz="1400" b="1">
                  <a:latin typeface="Book Antiqua" pitchFamily="18" charset="0"/>
                </a:rPr>
                <a:t>Failed Test</a:t>
              </a:r>
            </a:p>
          </p:txBody>
        </p:sp>
        <p:sp>
          <p:nvSpPr>
            <p:cNvPr id="114" name="Text Box 34"/>
            <p:cNvSpPr txBox="1">
              <a:spLocks noChangeArrowheads="1"/>
            </p:cNvSpPr>
            <p:nvPr/>
          </p:nvSpPr>
          <p:spPr bwMode="auto">
            <a:xfrm>
              <a:off x="2133600" y="3575050"/>
              <a:ext cx="2209800" cy="539750"/>
            </a:xfrm>
            <a:prstGeom prst="rect">
              <a:avLst/>
            </a:prstGeom>
            <a:noFill/>
            <a:ln w="25400" algn="ctr">
              <a:noFill/>
              <a:miter lim="800000"/>
              <a:headEnd/>
              <a:tailEnd/>
            </a:ln>
          </p:spPr>
          <p:txBody>
            <a:bodyPr>
              <a:spAutoFit/>
            </a:bodyPr>
            <a:lstStyle/>
            <a:p>
              <a:pPr algn="ctr">
                <a:lnSpc>
                  <a:spcPct val="70000"/>
                </a:lnSpc>
                <a:spcBef>
                  <a:spcPct val="50000"/>
                </a:spcBef>
              </a:pPr>
              <a:r>
                <a:rPr lang="en-US" sz="1400" b="1">
                  <a:latin typeface="Book Antiqua" pitchFamily="18" charset="0"/>
                </a:rPr>
                <a:t>Failed to impress interviewer and / meet job expectations</a:t>
              </a:r>
            </a:p>
          </p:txBody>
        </p:sp>
        <p:sp>
          <p:nvSpPr>
            <p:cNvPr id="115" name="Text Box 35"/>
            <p:cNvSpPr txBox="1">
              <a:spLocks noChangeArrowheads="1"/>
            </p:cNvSpPr>
            <p:nvPr/>
          </p:nvSpPr>
          <p:spPr bwMode="auto">
            <a:xfrm>
              <a:off x="2286000" y="4413250"/>
              <a:ext cx="1447800" cy="390525"/>
            </a:xfrm>
            <a:prstGeom prst="rect">
              <a:avLst/>
            </a:prstGeom>
            <a:noFill/>
            <a:ln w="25400" algn="ctr">
              <a:noFill/>
              <a:miter lim="800000"/>
              <a:headEnd/>
              <a:tailEnd/>
            </a:ln>
          </p:spPr>
          <p:txBody>
            <a:bodyPr>
              <a:spAutoFit/>
            </a:bodyPr>
            <a:lstStyle/>
            <a:p>
              <a:pPr algn="ctr">
                <a:lnSpc>
                  <a:spcPct val="70000"/>
                </a:lnSpc>
                <a:spcBef>
                  <a:spcPct val="50000"/>
                </a:spcBef>
              </a:pPr>
              <a:r>
                <a:rPr lang="en-US" sz="1400" b="1">
                  <a:latin typeface="Book Antiqua" pitchFamily="18" charset="0"/>
                </a:rPr>
                <a:t>Problem encountered</a:t>
              </a:r>
            </a:p>
          </p:txBody>
        </p:sp>
        <p:sp>
          <p:nvSpPr>
            <p:cNvPr id="116" name="Text Box 36"/>
            <p:cNvSpPr txBox="1">
              <a:spLocks noChangeArrowheads="1"/>
            </p:cNvSpPr>
            <p:nvPr/>
          </p:nvSpPr>
          <p:spPr bwMode="auto">
            <a:xfrm>
              <a:off x="1752600" y="5486400"/>
              <a:ext cx="1905000" cy="517525"/>
            </a:xfrm>
            <a:prstGeom prst="rect">
              <a:avLst/>
            </a:prstGeom>
            <a:noFill/>
            <a:ln w="25400" algn="ctr">
              <a:noFill/>
              <a:miter lim="800000"/>
              <a:headEnd/>
              <a:tailEnd/>
            </a:ln>
          </p:spPr>
          <p:txBody>
            <a:bodyPr>
              <a:spAutoFit/>
            </a:bodyPr>
            <a:lstStyle/>
            <a:p>
              <a:pPr algn="ctr">
                <a:spcBef>
                  <a:spcPct val="50000"/>
                </a:spcBef>
              </a:pPr>
              <a:r>
                <a:rPr lang="en-US" sz="1400" b="1">
                  <a:latin typeface="Book Antiqua" pitchFamily="18" charset="0"/>
                </a:rPr>
                <a:t>Unfit to do essential elements of job</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8382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SELECTION METHODS</a:t>
            </a:r>
          </a:p>
        </p:txBody>
      </p:sp>
      <p:graphicFrame>
        <p:nvGraphicFramePr>
          <p:cNvPr id="8" name="Diagram 7"/>
          <p:cNvGraphicFramePr/>
          <p:nvPr/>
        </p:nvGraphicFramePr>
        <p:xfrm>
          <a:off x="1524000" y="2260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1219200" y="1066800"/>
            <a:ext cx="5867400" cy="954107"/>
          </a:xfrm>
          <a:prstGeom prst="rect">
            <a:avLst/>
          </a:prstGeom>
        </p:spPr>
        <p:txBody>
          <a:bodyPr wrap="square">
            <a:spAutoFit/>
          </a:bodyPr>
          <a:lstStyle/>
          <a:p>
            <a:pPr>
              <a:spcBef>
                <a:spcPct val="40000"/>
              </a:spcBef>
              <a:spcAft>
                <a:spcPct val="30000"/>
              </a:spcAft>
            </a:pPr>
            <a:r>
              <a:rPr lang="en-US" sz="2800" dirty="0" smtClean="0">
                <a:latin typeface="Book Antiqua" pitchFamily="18" charset="0"/>
              </a:rPr>
              <a:t>The Three most Common Methods used are: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6096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8" name="Rectangle 7"/>
          <p:cNvSpPr/>
          <p:nvPr/>
        </p:nvSpPr>
        <p:spPr>
          <a:xfrm>
            <a:off x="1143000" y="967740"/>
            <a:ext cx="3733800" cy="17754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latin typeface="Book Antiqua" pitchFamily="18" charset="0"/>
            </a:endParaRPr>
          </a:p>
          <a:p>
            <a:pPr algn="ctr"/>
            <a:r>
              <a:rPr lang="en-US" dirty="0" smtClean="0">
                <a:latin typeface="Book Antiqua" pitchFamily="18" charset="0"/>
              </a:rPr>
              <a:t>Tests measure knowledge, skill, and ability, as well as other characteristics, such as personality traits.</a:t>
            </a:r>
            <a:endParaRPr lang="en-US" sz="2000" dirty="0">
              <a:latin typeface="Book Antiqua" pitchFamily="18" charset="0"/>
            </a:endParaRPr>
          </a:p>
        </p:txBody>
      </p:sp>
      <p:sp>
        <p:nvSpPr>
          <p:cNvPr id="10" name="Rounded Rectangle 9"/>
          <p:cNvSpPr/>
          <p:nvPr/>
        </p:nvSpPr>
        <p:spPr>
          <a:xfrm>
            <a:off x="1752600" y="685800"/>
            <a:ext cx="2514600" cy="6096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latin typeface="Book Antiqua" pitchFamily="18" charset="0"/>
              </a:rPr>
              <a:t>1. TESTING</a:t>
            </a:r>
            <a:endParaRPr lang="en-US" b="1" dirty="0">
              <a:latin typeface="Book Antiqua" pitchFamily="18" charset="0"/>
            </a:endParaRPr>
          </a:p>
        </p:txBody>
      </p:sp>
      <p:sp>
        <p:nvSpPr>
          <p:cNvPr id="22" name="AutoShape 8"/>
          <p:cNvSpPr>
            <a:spLocks noChangeArrowheads="1"/>
          </p:cNvSpPr>
          <p:nvPr/>
        </p:nvSpPr>
        <p:spPr bwMode="auto">
          <a:xfrm>
            <a:off x="533400" y="3178175"/>
            <a:ext cx="8305800" cy="1012825"/>
          </a:xfrm>
          <a:prstGeom prst="cube">
            <a:avLst>
              <a:gd name="adj" fmla="val 10838"/>
            </a:avLst>
          </a:prstGeom>
          <a:ln>
            <a:headEnd/>
            <a:tailEnd/>
          </a:ln>
        </p:spPr>
        <p:style>
          <a:lnRef idx="2">
            <a:schemeClr val="dk1"/>
          </a:lnRef>
          <a:fillRef idx="1">
            <a:schemeClr val="lt1"/>
          </a:fillRef>
          <a:effectRef idx="0">
            <a:schemeClr val="dk1"/>
          </a:effectRef>
          <a:fontRef idx="minor">
            <a:schemeClr val="dk1"/>
          </a:fontRef>
        </p:style>
        <p:txBody>
          <a:bodyPr wrap="none" lIns="90488" tIns="44450" rIns="90488" bIns="44450" anchor="ctr"/>
          <a:lstStyle/>
          <a:p>
            <a:pPr algn="ctr"/>
            <a:r>
              <a:rPr lang="en-US" sz="2800" b="1" dirty="0" smtClean="0">
                <a:latin typeface="Book Antiqua" pitchFamily="18" charset="0"/>
              </a:rPr>
              <a:t>TESTING TYPES</a:t>
            </a:r>
          </a:p>
        </p:txBody>
      </p:sp>
      <p:sp>
        <p:nvSpPr>
          <p:cNvPr id="23" name="AutoShape 10"/>
          <p:cNvSpPr>
            <a:spLocks noChangeArrowheads="1"/>
          </p:cNvSpPr>
          <p:nvPr/>
        </p:nvSpPr>
        <p:spPr bwMode="auto">
          <a:xfrm rot="16200000" flipH="1">
            <a:off x="723900" y="4610101"/>
            <a:ext cx="685800" cy="304799"/>
          </a:xfrm>
          <a:prstGeom prst="rightArrow">
            <a:avLst>
              <a:gd name="adj1" fmla="val 50000"/>
              <a:gd name="adj2" fmla="val 50005"/>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4" name="Rectangle 23"/>
          <p:cNvSpPr/>
          <p:nvPr/>
        </p:nvSpPr>
        <p:spPr>
          <a:xfrm>
            <a:off x="457200" y="5486400"/>
            <a:ext cx="1371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Cognitive Ability Test</a:t>
            </a:r>
            <a:endParaRPr lang="en-US" sz="1600" b="1" dirty="0">
              <a:latin typeface="Book Antiqua" pitchFamily="18" charset="0"/>
            </a:endParaRPr>
          </a:p>
        </p:txBody>
      </p:sp>
      <p:sp>
        <p:nvSpPr>
          <p:cNvPr id="25" name="Rectangle 24"/>
          <p:cNvSpPr/>
          <p:nvPr/>
        </p:nvSpPr>
        <p:spPr>
          <a:xfrm>
            <a:off x="4800600" y="5486400"/>
            <a:ext cx="1371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Book Antiqua" pitchFamily="18" charset="0"/>
              </a:rPr>
              <a:t>Integrity Test</a:t>
            </a:r>
            <a:endParaRPr lang="en-US" b="1" dirty="0">
              <a:latin typeface="Book Antiqua" pitchFamily="18" charset="0"/>
            </a:endParaRPr>
          </a:p>
        </p:txBody>
      </p:sp>
      <p:sp>
        <p:nvSpPr>
          <p:cNvPr id="26" name="Rectangle 25"/>
          <p:cNvSpPr/>
          <p:nvPr/>
        </p:nvSpPr>
        <p:spPr>
          <a:xfrm>
            <a:off x="1905000" y="5486400"/>
            <a:ext cx="1371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Book Antiqua" pitchFamily="18" charset="0"/>
              </a:rPr>
              <a:t>Personality Test</a:t>
            </a:r>
            <a:endParaRPr lang="en-US" b="1" dirty="0">
              <a:latin typeface="Book Antiqua" pitchFamily="18" charset="0"/>
            </a:endParaRPr>
          </a:p>
        </p:txBody>
      </p:sp>
      <p:sp>
        <p:nvSpPr>
          <p:cNvPr id="27" name="Rectangle 26"/>
          <p:cNvSpPr/>
          <p:nvPr/>
        </p:nvSpPr>
        <p:spPr>
          <a:xfrm>
            <a:off x="6248400" y="5486400"/>
            <a:ext cx="1371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Book Antiqua" pitchFamily="18" charset="0"/>
              </a:rPr>
              <a:t>Drug Test</a:t>
            </a:r>
            <a:endParaRPr lang="en-US" b="1" dirty="0">
              <a:latin typeface="Book Antiqua" pitchFamily="18" charset="0"/>
            </a:endParaRPr>
          </a:p>
        </p:txBody>
      </p:sp>
      <p:sp>
        <p:nvSpPr>
          <p:cNvPr id="28" name="Rectangle 27"/>
          <p:cNvSpPr/>
          <p:nvPr/>
        </p:nvSpPr>
        <p:spPr>
          <a:xfrm>
            <a:off x="3352800" y="5486400"/>
            <a:ext cx="1371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Physical Ability Test</a:t>
            </a:r>
            <a:endParaRPr lang="en-US" sz="1600" b="1" dirty="0">
              <a:latin typeface="Book Antiqua" pitchFamily="18" charset="0"/>
            </a:endParaRPr>
          </a:p>
        </p:txBody>
      </p:sp>
      <p:sp>
        <p:nvSpPr>
          <p:cNvPr id="29" name="AutoShape 10"/>
          <p:cNvSpPr>
            <a:spLocks noChangeArrowheads="1"/>
          </p:cNvSpPr>
          <p:nvPr/>
        </p:nvSpPr>
        <p:spPr bwMode="auto">
          <a:xfrm rot="16200000" flipH="1">
            <a:off x="2247900" y="4610101"/>
            <a:ext cx="685800" cy="304799"/>
          </a:xfrm>
          <a:prstGeom prst="rightArrow">
            <a:avLst>
              <a:gd name="adj1" fmla="val 50000"/>
              <a:gd name="adj2" fmla="val 50005"/>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en-US"/>
          </a:p>
        </p:txBody>
      </p:sp>
      <p:sp>
        <p:nvSpPr>
          <p:cNvPr id="30" name="AutoShape 10"/>
          <p:cNvSpPr>
            <a:spLocks noChangeArrowheads="1"/>
          </p:cNvSpPr>
          <p:nvPr/>
        </p:nvSpPr>
        <p:spPr bwMode="auto">
          <a:xfrm rot="16200000" flipH="1">
            <a:off x="3695700" y="4610101"/>
            <a:ext cx="685800" cy="304799"/>
          </a:xfrm>
          <a:prstGeom prst="rightArrow">
            <a:avLst>
              <a:gd name="adj1" fmla="val 50000"/>
              <a:gd name="adj2" fmla="val 50005"/>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endParaRPr lang="en-US"/>
          </a:p>
        </p:txBody>
      </p:sp>
      <p:sp>
        <p:nvSpPr>
          <p:cNvPr id="31" name="AutoShape 10"/>
          <p:cNvSpPr>
            <a:spLocks noChangeArrowheads="1"/>
          </p:cNvSpPr>
          <p:nvPr/>
        </p:nvSpPr>
        <p:spPr bwMode="auto">
          <a:xfrm rot="16200000" flipH="1">
            <a:off x="5067300" y="4610101"/>
            <a:ext cx="685800" cy="304799"/>
          </a:xfrm>
          <a:prstGeom prst="rightArrow">
            <a:avLst>
              <a:gd name="adj1" fmla="val 50000"/>
              <a:gd name="adj2" fmla="val 50005"/>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32" name="AutoShape 10"/>
          <p:cNvSpPr>
            <a:spLocks noChangeArrowheads="1"/>
          </p:cNvSpPr>
          <p:nvPr/>
        </p:nvSpPr>
        <p:spPr bwMode="auto">
          <a:xfrm rot="16200000" flipH="1">
            <a:off x="6515100" y="4610101"/>
            <a:ext cx="685800" cy="304799"/>
          </a:xfrm>
          <a:prstGeom prst="rightArrow">
            <a:avLst>
              <a:gd name="adj1" fmla="val 50000"/>
              <a:gd name="adj2" fmla="val 50005"/>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p>
        </p:txBody>
      </p:sp>
      <p:sp>
        <p:nvSpPr>
          <p:cNvPr id="33" name="AutoShape 10"/>
          <p:cNvSpPr>
            <a:spLocks noChangeArrowheads="1"/>
          </p:cNvSpPr>
          <p:nvPr/>
        </p:nvSpPr>
        <p:spPr bwMode="auto">
          <a:xfrm rot="16200000" flipH="1">
            <a:off x="7962900" y="4610101"/>
            <a:ext cx="685800" cy="304799"/>
          </a:xfrm>
          <a:prstGeom prst="rightArrow">
            <a:avLst>
              <a:gd name="adj1" fmla="val 50000"/>
              <a:gd name="adj2" fmla="val 50005"/>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34" name="Rectangle 33"/>
          <p:cNvSpPr/>
          <p:nvPr/>
        </p:nvSpPr>
        <p:spPr>
          <a:xfrm>
            <a:off x="7696200" y="5486400"/>
            <a:ext cx="1371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Work Sample Testing</a:t>
            </a:r>
            <a:endParaRPr lang="en-US" sz="1600" b="1" dirty="0">
              <a:latin typeface="Book Antiqua" pitchFamily="18" charset="0"/>
            </a:endParaRPr>
          </a:p>
        </p:txBody>
      </p:sp>
      <p:pic>
        <p:nvPicPr>
          <p:cNvPr id="18436" name="Picture 4" descr="http://www.taospaint.com/WoodysBlog09/Kid_testing.jpg"/>
          <p:cNvPicPr>
            <a:picLocks noChangeAspect="1" noChangeArrowheads="1"/>
          </p:cNvPicPr>
          <p:nvPr/>
        </p:nvPicPr>
        <p:blipFill>
          <a:blip r:embed="rId2" cstate="print"/>
          <a:srcRect/>
          <a:stretch>
            <a:fillRect/>
          </a:stretch>
        </p:blipFill>
        <p:spPr bwMode="auto">
          <a:xfrm>
            <a:off x="5943600" y="1066800"/>
            <a:ext cx="1556657" cy="1676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564" y="1272540"/>
            <a:ext cx="2895600" cy="22326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latin typeface="Book Antiqua" pitchFamily="18" charset="0"/>
            </a:endParaRPr>
          </a:p>
          <a:p>
            <a:pPr algn="ctr"/>
            <a:r>
              <a:rPr lang="en-US" dirty="0" smtClean="0">
                <a:latin typeface="Book Antiqua" pitchFamily="18" charset="0"/>
              </a:rPr>
              <a:t>It measures the learning, understanding, and ability to solve problems. e.g. Intelligence Tests.</a:t>
            </a:r>
            <a:endParaRPr lang="en-US" dirty="0">
              <a:latin typeface="Book Antiqua" pitchFamily="18" charset="0"/>
            </a:endParaRPr>
          </a:p>
        </p:txBody>
      </p:sp>
      <p:sp>
        <p:nvSpPr>
          <p:cNvPr id="5" name="Horizontal Scroll 4"/>
          <p:cNvSpPr/>
          <p:nvPr/>
        </p:nvSpPr>
        <p:spPr>
          <a:xfrm>
            <a:off x="533400" y="990599"/>
            <a:ext cx="2980764" cy="679506"/>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Rockwell"/>
              </a:rPr>
              <a:t>1. Cognitive Ability Testing</a:t>
            </a:r>
            <a:endParaRPr lang="en-US" b="1" dirty="0">
              <a:latin typeface="Rockwell"/>
            </a:endParaRPr>
          </a:p>
        </p:txBody>
      </p:sp>
      <p:sp>
        <p:nvSpPr>
          <p:cNvPr id="6" name="Rectangle 5"/>
          <p:cNvSpPr/>
          <p:nvPr/>
        </p:nvSpPr>
        <p:spPr>
          <a:xfrm>
            <a:off x="3361764" y="4320541"/>
            <a:ext cx="2895600" cy="223266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smtClean="0">
              <a:latin typeface="Book Antiqua" pitchFamily="18" charset="0"/>
            </a:endParaRPr>
          </a:p>
          <a:p>
            <a:pPr algn="ctr"/>
            <a:r>
              <a:rPr lang="en-US" dirty="0" smtClean="0">
                <a:latin typeface="Book Antiqua" pitchFamily="18" charset="0"/>
              </a:rPr>
              <a:t>It measures the patterns of thought, emotion, and behavior. e.g. Myers Briggs</a:t>
            </a:r>
            <a:endParaRPr lang="en-US" dirty="0">
              <a:latin typeface="Book Antiqua" pitchFamily="18" charset="0"/>
            </a:endParaRPr>
          </a:p>
        </p:txBody>
      </p:sp>
      <p:sp>
        <p:nvSpPr>
          <p:cNvPr id="7" name="Horizontal Scroll 6"/>
          <p:cNvSpPr/>
          <p:nvPr/>
        </p:nvSpPr>
        <p:spPr>
          <a:xfrm>
            <a:off x="3276600" y="4038600"/>
            <a:ext cx="2980764" cy="679506"/>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Rockwell"/>
              </a:rPr>
              <a:t>3. Personality Testing</a:t>
            </a:r>
            <a:endParaRPr lang="en-US" b="1" dirty="0">
              <a:latin typeface="Rockwell"/>
            </a:endParaRPr>
          </a:p>
        </p:txBody>
      </p:sp>
      <p:sp>
        <p:nvSpPr>
          <p:cNvPr id="8" name="Rectangle 7"/>
          <p:cNvSpPr/>
          <p:nvPr/>
        </p:nvSpPr>
        <p:spPr>
          <a:xfrm>
            <a:off x="6096000" y="1524000"/>
            <a:ext cx="2895600" cy="2012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latin typeface="Book Antiqua" pitchFamily="18" charset="0"/>
            </a:endParaRPr>
          </a:p>
          <a:p>
            <a:pPr algn="ctr"/>
            <a:r>
              <a:rPr lang="en-US" dirty="0" smtClean="0">
                <a:latin typeface="Book Antiqua" pitchFamily="18" charset="0"/>
              </a:rPr>
              <a:t>It assesses muscular strength, cardiovascular endurance, and coordination.</a:t>
            </a:r>
            <a:endParaRPr lang="en-US" dirty="0">
              <a:latin typeface="Book Antiqua" pitchFamily="18" charset="0"/>
            </a:endParaRPr>
          </a:p>
        </p:txBody>
      </p:sp>
      <p:sp>
        <p:nvSpPr>
          <p:cNvPr id="9" name="Horizontal Scroll 8"/>
          <p:cNvSpPr/>
          <p:nvPr/>
        </p:nvSpPr>
        <p:spPr>
          <a:xfrm>
            <a:off x="6010836" y="990600"/>
            <a:ext cx="2980764" cy="685800"/>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Rockwell"/>
              </a:rPr>
              <a:t>2. Physical Ability Testing</a:t>
            </a:r>
            <a:endParaRPr lang="en-US" b="1" dirty="0">
              <a:latin typeface="Rockwell"/>
            </a:endParaRPr>
          </a:p>
        </p:txBody>
      </p:sp>
      <p:sp>
        <p:nvSpPr>
          <p:cNvPr id="10"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11"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12"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13" name="Rectangle 12"/>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15" name="Left-Right Arrow Callout 14"/>
          <p:cNvSpPr/>
          <p:nvPr/>
        </p:nvSpPr>
        <p:spPr>
          <a:xfrm>
            <a:off x="3581400" y="2438400"/>
            <a:ext cx="2438400" cy="838200"/>
          </a:xfrm>
          <a:prstGeom prst="leftRightArrowCallout">
            <a:avLst>
              <a:gd name="adj1" fmla="val 25000"/>
              <a:gd name="adj2" fmla="val 25000"/>
              <a:gd name="adj3" fmla="val 52525"/>
              <a:gd name="adj4" fmla="val 4812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TESTING</a:t>
            </a:r>
          </a:p>
          <a:p>
            <a:pPr algn="ctr"/>
            <a:r>
              <a:rPr lang="en-US" sz="1600" b="1" dirty="0" smtClean="0">
                <a:latin typeface="Book Antiqua" pitchFamily="18" charset="0"/>
              </a:rPr>
              <a:t>TYPES</a:t>
            </a:r>
            <a:endParaRPr lang="en-US" sz="1600" b="1" dirty="0">
              <a:latin typeface="Book Antiqua" pitchFamily="18" charset="0"/>
            </a:endParaRPr>
          </a:p>
        </p:txBody>
      </p:sp>
      <p:sp>
        <p:nvSpPr>
          <p:cNvPr id="16" name="Down Arrow 15"/>
          <p:cNvSpPr/>
          <p:nvPr/>
        </p:nvSpPr>
        <p:spPr>
          <a:xfrm>
            <a:off x="4572000" y="3276600"/>
            <a:ext cx="457200" cy="609600"/>
          </a:xfrm>
          <a:prstGeom prst="downArrow">
            <a:avLst>
              <a:gd name="adj1" fmla="val 50000"/>
              <a:gd name="adj2" fmla="val 712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8" name="Rectangle 7"/>
          <p:cNvSpPr/>
          <p:nvPr/>
        </p:nvSpPr>
        <p:spPr>
          <a:xfrm>
            <a:off x="685800" y="1424941"/>
            <a:ext cx="2819400" cy="20040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latin typeface="Book Antiqua" pitchFamily="18" charset="0"/>
            </a:endParaRPr>
          </a:p>
          <a:p>
            <a:pPr algn="ctr"/>
            <a:r>
              <a:rPr lang="en-US" dirty="0" smtClean="0">
                <a:latin typeface="Book Antiqua" pitchFamily="18" charset="0"/>
              </a:rPr>
              <a:t>It is designed to assess the likelihood that applicants will be dishonest or engage in illegal activity.</a:t>
            </a:r>
            <a:endParaRPr lang="en-US" dirty="0">
              <a:latin typeface="Book Antiqua" pitchFamily="18" charset="0"/>
            </a:endParaRPr>
          </a:p>
        </p:txBody>
      </p:sp>
      <p:sp>
        <p:nvSpPr>
          <p:cNvPr id="9" name="Horizontal Scroll 8"/>
          <p:cNvSpPr/>
          <p:nvPr/>
        </p:nvSpPr>
        <p:spPr>
          <a:xfrm>
            <a:off x="602876" y="1143000"/>
            <a:ext cx="2902324" cy="609931"/>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Rockwell"/>
              </a:rPr>
              <a:t>4. Integrity Testing</a:t>
            </a:r>
            <a:endParaRPr lang="en-US" b="1" dirty="0">
              <a:latin typeface="Rockwell"/>
            </a:endParaRPr>
          </a:p>
        </p:txBody>
      </p:sp>
      <p:sp>
        <p:nvSpPr>
          <p:cNvPr id="10" name="Rectangle 9"/>
          <p:cNvSpPr/>
          <p:nvPr/>
        </p:nvSpPr>
        <p:spPr>
          <a:xfrm>
            <a:off x="6178924" y="1424941"/>
            <a:ext cx="2819400" cy="20040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latin typeface="Book Antiqua" pitchFamily="18" charset="0"/>
              </a:rPr>
              <a:t>Normally requires applicants to provide required sample that is tested for illegal substances.</a:t>
            </a:r>
            <a:endParaRPr lang="en-US" dirty="0">
              <a:latin typeface="Book Antiqua" pitchFamily="18" charset="0"/>
            </a:endParaRPr>
          </a:p>
        </p:txBody>
      </p:sp>
      <p:sp>
        <p:nvSpPr>
          <p:cNvPr id="11" name="Horizontal Scroll 10"/>
          <p:cNvSpPr/>
          <p:nvPr/>
        </p:nvSpPr>
        <p:spPr>
          <a:xfrm>
            <a:off x="6096000" y="1143000"/>
            <a:ext cx="2902324" cy="609931"/>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Rockwell"/>
              </a:rPr>
              <a:t>6. Drug Testing</a:t>
            </a:r>
            <a:endParaRPr lang="en-US" b="1" dirty="0">
              <a:latin typeface="Rockwell"/>
            </a:endParaRPr>
          </a:p>
        </p:txBody>
      </p:sp>
      <p:sp>
        <p:nvSpPr>
          <p:cNvPr id="12" name="Rectangle 11"/>
          <p:cNvSpPr/>
          <p:nvPr/>
        </p:nvSpPr>
        <p:spPr>
          <a:xfrm>
            <a:off x="3429000" y="3939542"/>
            <a:ext cx="2819400" cy="20040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smtClean="0">
              <a:latin typeface="Book Antiqua" pitchFamily="18" charset="0"/>
            </a:endParaRPr>
          </a:p>
          <a:p>
            <a:pPr algn="ctr"/>
            <a:r>
              <a:rPr lang="en-US" dirty="0" smtClean="0">
                <a:latin typeface="Book Antiqua" pitchFamily="18" charset="0"/>
              </a:rPr>
              <a:t>Measures performance on some element of the job.</a:t>
            </a:r>
            <a:endParaRPr lang="en-US" dirty="0">
              <a:latin typeface="Book Antiqua" pitchFamily="18" charset="0"/>
            </a:endParaRPr>
          </a:p>
        </p:txBody>
      </p:sp>
      <p:sp>
        <p:nvSpPr>
          <p:cNvPr id="13" name="Horizontal Scroll 12"/>
          <p:cNvSpPr/>
          <p:nvPr/>
        </p:nvSpPr>
        <p:spPr>
          <a:xfrm>
            <a:off x="3346076" y="3657601"/>
            <a:ext cx="2902324" cy="649537"/>
          </a:xfrm>
          <a:prstGeom prst="horizontalScroll">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Rockwell"/>
              </a:rPr>
              <a:t>5. Work Sample Testing</a:t>
            </a:r>
            <a:endParaRPr lang="en-US" b="1" dirty="0">
              <a:latin typeface="Rockwell"/>
            </a:endParaRPr>
          </a:p>
        </p:txBody>
      </p:sp>
      <p:sp>
        <p:nvSpPr>
          <p:cNvPr id="14" name="Left-Right Arrow Callout 13"/>
          <p:cNvSpPr/>
          <p:nvPr/>
        </p:nvSpPr>
        <p:spPr>
          <a:xfrm>
            <a:off x="3581400" y="1981201"/>
            <a:ext cx="2438400" cy="838200"/>
          </a:xfrm>
          <a:prstGeom prst="leftRightArrowCallout">
            <a:avLst>
              <a:gd name="adj1" fmla="val 25000"/>
              <a:gd name="adj2" fmla="val 25000"/>
              <a:gd name="adj3" fmla="val 52525"/>
              <a:gd name="adj4" fmla="val 48123"/>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TESTING</a:t>
            </a:r>
          </a:p>
          <a:p>
            <a:pPr algn="ctr"/>
            <a:r>
              <a:rPr lang="en-US" sz="1600" b="1" dirty="0" smtClean="0">
                <a:latin typeface="Book Antiqua" pitchFamily="18" charset="0"/>
              </a:rPr>
              <a:t>TYPES</a:t>
            </a:r>
            <a:endParaRPr lang="en-US" sz="1600" b="1" dirty="0">
              <a:latin typeface="Book Antiqua" pitchFamily="18" charset="0"/>
            </a:endParaRPr>
          </a:p>
        </p:txBody>
      </p:sp>
      <p:sp>
        <p:nvSpPr>
          <p:cNvPr id="15" name="Down Arrow 14"/>
          <p:cNvSpPr/>
          <p:nvPr/>
        </p:nvSpPr>
        <p:spPr>
          <a:xfrm>
            <a:off x="4572000" y="2819401"/>
            <a:ext cx="457200" cy="609600"/>
          </a:xfrm>
          <a:prstGeom prst="downArrow">
            <a:avLst>
              <a:gd name="adj1" fmla="val 50000"/>
              <a:gd name="adj2" fmla="val 71212"/>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pic>
        <p:nvPicPr>
          <p:cNvPr id="8" name="Picture 4"/>
          <p:cNvPicPr>
            <a:picLocks noChangeAspect="1" noChangeArrowheads="1"/>
          </p:cNvPicPr>
          <p:nvPr/>
        </p:nvPicPr>
        <p:blipFill>
          <a:blip r:embed="rId2" cstate="print"/>
          <a:srcRect/>
          <a:stretch>
            <a:fillRect/>
          </a:stretch>
        </p:blipFill>
        <p:spPr bwMode="auto">
          <a:xfrm>
            <a:off x="3048000" y="914400"/>
            <a:ext cx="6019800" cy="5791200"/>
          </a:xfrm>
          <a:prstGeom prst="rect">
            <a:avLst/>
          </a:prstGeom>
          <a:ln w="88900" cap="sq" cmpd="thickThin">
            <a:solidFill>
              <a:srgbClr val="000000"/>
            </a:solidFill>
            <a:prstDash val="solid"/>
            <a:miter lim="800000"/>
          </a:ln>
          <a:effectLst>
            <a:innerShdw blurRad="76200">
              <a:srgbClr val="000000"/>
            </a:innerShdw>
          </a:effectLst>
        </p:spPr>
      </p:pic>
      <p:sp>
        <p:nvSpPr>
          <p:cNvPr id="9" name="Frame 8"/>
          <p:cNvSpPr/>
          <p:nvPr/>
        </p:nvSpPr>
        <p:spPr>
          <a:xfrm>
            <a:off x="609600" y="1295400"/>
            <a:ext cx="2209800" cy="990600"/>
          </a:xfrm>
          <a:prstGeom prst="fram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400" b="1" dirty="0" smtClean="0">
                <a:solidFill>
                  <a:schemeClr val="tx1"/>
                </a:solidFill>
                <a:latin typeface="Rockwell" pitchFamily="18" charset="0"/>
              </a:rPr>
              <a:t>TEST</a:t>
            </a:r>
          </a:p>
          <a:p>
            <a:pPr algn="ctr"/>
            <a:r>
              <a:rPr lang="en-US" sz="2400" b="1" dirty="0" smtClean="0">
                <a:solidFill>
                  <a:schemeClr val="tx1"/>
                </a:solidFill>
                <a:latin typeface="Rockwell" pitchFamily="18" charset="0"/>
              </a:rPr>
              <a:t>SAMPLE</a:t>
            </a:r>
            <a:endParaRPr lang="en-US" sz="2400" b="1" dirty="0">
              <a:solidFill>
                <a:schemeClr val="tx1"/>
              </a:solidFill>
              <a:latin typeface="Rockwell" pitchFamily="18" charset="0"/>
            </a:endParaRPr>
          </a:p>
        </p:txBody>
      </p:sp>
      <p:pic>
        <p:nvPicPr>
          <p:cNvPr id="15362" name="Picture 2" descr="http://zone.ni.com/cms/images/devzone/tut/TRGeneration.png"/>
          <p:cNvPicPr>
            <a:picLocks noChangeAspect="1" noChangeArrowheads="1"/>
          </p:cNvPicPr>
          <p:nvPr/>
        </p:nvPicPr>
        <p:blipFill>
          <a:blip r:embed="rId3" cstate="print"/>
          <a:srcRect/>
          <a:stretch>
            <a:fillRect/>
          </a:stretch>
        </p:blipFill>
        <p:spPr bwMode="auto">
          <a:xfrm>
            <a:off x="685800" y="3352800"/>
            <a:ext cx="1892089" cy="24384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8" name="TextBox 7"/>
          <p:cNvSpPr txBox="1"/>
          <p:nvPr/>
        </p:nvSpPr>
        <p:spPr>
          <a:xfrm>
            <a:off x="609600" y="685800"/>
            <a:ext cx="6248400" cy="923330"/>
          </a:xfrm>
          <a:prstGeom prst="rect">
            <a:avLst/>
          </a:prstGeom>
          <a:noFill/>
        </p:spPr>
        <p:txBody>
          <a:bodyPr wrap="square" rtlCol="0">
            <a:spAutoFit/>
          </a:bodyPr>
          <a:lstStyle/>
          <a:p>
            <a:r>
              <a:rPr lang="en-US" sz="4800" b="1" dirty="0" smtClean="0">
                <a:latin typeface="Rockwell" pitchFamily="18" charset="0"/>
              </a:rPr>
              <a:t>2</a:t>
            </a:r>
            <a:r>
              <a:rPr lang="en-US" sz="5400" b="1" dirty="0" smtClean="0">
                <a:latin typeface="Rockwell" pitchFamily="18" charset="0"/>
              </a:rPr>
              <a:t>. </a:t>
            </a:r>
            <a:r>
              <a:rPr lang="en-US" sz="2800" b="1" dirty="0" smtClean="0">
                <a:latin typeface="Rockwell" pitchFamily="18" charset="0"/>
              </a:rPr>
              <a:t>INFORMATION GATHERING</a:t>
            </a:r>
            <a:r>
              <a:rPr lang="en-US" sz="2400" b="1" dirty="0" smtClean="0">
                <a:latin typeface="Rockwell" pitchFamily="18" charset="0"/>
              </a:rPr>
              <a:t>:</a:t>
            </a:r>
            <a:endParaRPr lang="en-US" b="1" dirty="0">
              <a:latin typeface="Rockwell" pitchFamily="18" charset="0"/>
            </a:endParaRPr>
          </a:p>
        </p:txBody>
      </p:sp>
      <p:sp>
        <p:nvSpPr>
          <p:cNvPr id="9" name="TextBox 8"/>
          <p:cNvSpPr txBox="1"/>
          <p:nvPr/>
        </p:nvSpPr>
        <p:spPr>
          <a:xfrm>
            <a:off x="762000" y="1752600"/>
            <a:ext cx="762000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hangingPunct="0"/>
            <a:r>
              <a:rPr lang="en-US" sz="2200" dirty="0" smtClean="0">
                <a:latin typeface="Book Antiqua" pitchFamily="18" charset="0"/>
              </a:rPr>
              <a:t>Common methods for gathering information include application forms and résumés, biographical data, and reference checking.</a:t>
            </a:r>
          </a:p>
        </p:txBody>
      </p:sp>
      <p:pic>
        <p:nvPicPr>
          <p:cNvPr id="14338" name="Picture 2" descr="http://www.fao.org/docrep/005/y4094E/y4094e0g.gif"/>
          <p:cNvPicPr>
            <a:picLocks noChangeAspect="1" noChangeArrowheads="1"/>
          </p:cNvPicPr>
          <p:nvPr/>
        </p:nvPicPr>
        <p:blipFill>
          <a:blip r:embed="rId2" cstate="print"/>
          <a:srcRect/>
          <a:stretch>
            <a:fillRect/>
          </a:stretch>
        </p:blipFill>
        <p:spPr bwMode="auto">
          <a:xfrm>
            <a:off x="3276600" y="4267200"/>
            <a:ext cx="2971800" cy="2121866"/>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8" name="Rectangle 7"/>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9" name="Snip Diagonal Corner Rectangle 8"/>
          <p:cNvSpPr/>
          <p:nvPr/>
        </p:nvSpPr>
        <p:spPr>
          <a:xfrm>
            <a:off x="3581400" y="838200"/>
            <a:ext cx="5410200" cy="1981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marL="800100" lvl="1" indent="-342900" algn="just">
              <a:buFont typeface="Wingdings" pitchFamily="2" charset="2"/>
              <a:buChar char="Ø"/>
            </a:pPr>
            <a:r>
              <a:rPr lang="en-US" sz="1600" dirty="0" smtClean="0">
                <a:latin typeface="Book Antiqua" pitchFamily="18" charset="0"/>
              </a:rPr>
              <a:t>Generally ask for information such as address and phone number, education, work experience, and special training. </a:t>
            </a:r>
          </a:p>
          <a:p>
            <a:pPr marL="800100" lvl="1" indent="-342900" algn="just"/>
            <a:endParaRPr lang="en-US" sz="1600" dirty="0" smtClean="0">
              <a:latin typeface="Book Antiqua" pitchFamily="18" charset="0"/>
            </a:endParaRPr>
          </a:p>
          <a:p>
            <a:pPr marL="800100" lvl="1" indent="-342900" algn="just">
              <a:buFont typeface="Wingdings" pitchFamily="2" charset="2"/>
              <a:buChar char="Ø"/>
            </a:pPr>
            <a:r>
              <a:rPr lang="en-US" sz="1600" dirty="0" smtClean="0">
                <a:latin typeface="Book Antiqua" pitchFamily="18" charset="0"/>
              </a:rPr>
              <a:t>At the professional-level, similar information is generally presented in résumés. </a:t>
            </a:r>
          </a:p>
          <a:p>
            <a:pPr algn="just"/>
            <a:endParaRPr lang="en-US" sz="1600" dirty="0">
              <a:latin typeface="Book Antiqua" pitchFamily="18" charset="0"/>
            </a:endParaRPr>
          </a:p>
        </p:txBody>
      </p:sp>
      <p:sp>
        <p:nvSpPr>
          <p:cNvPr id="10" name="Frame 9"/>
          <p:cNvSpPr/>
          <p:nvPr/>
        </p:nvSpPr>
        <p:spPr>
          <a:xfrm>
            <a:off x="533400" y="990600"/>
            <a:ext cx="2209800" cy="1371600"/>
          </a:xfrm>
          <a:prstGeom prst="fram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smtClean="0">
                <a:solidFill>
                  <a:schemeClr val="tx1"/>
                </a:solidFill>
                <a:latin typeface="Rockwell" pitchFamily="18" charset="0"/>
              </a:rPr>
              <a:t>Application Forms and Résumés</a:t>
            </a:r>
            <a:endParaRPr lang="en-US" b="1" dirty="0">
              <a:solidFill>
                <a:schemeClr val="tx1"/>
              </a:solidFill>
              <a:latin typeface="Rockwell" pitchFamily="18" charset="0"/>
            </a:endParaRPr>
          </a:p>
        </p:txBody>
      </p:sp>
      <p:sp>
        <p:nvSpPr>
          <p:cNvPr id="11" name="Right Arrow 10"/>
          <p:cNvSpPr/>
          <p:nvPr/>
        </p:nvSpPr>
        <p:spPr>
          <a:xfrm>
            <a:off x="2971800" y="1447800"/>
            <a:ext cx="457200" cy="609600"/>
          </a:xfrm>
          <a:prstGeom prst="rightArrow">
            <a:avLst/>
          </a:prstGeom>
          <a:ln w="38100">
            <a:solidFill>
              <a:schemeClr val="tx1"/>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Snip Diagonal Corner Rectangle 11"/>
          <p:cNvSpPr/>
          <p:nvPr/>
        </p:nvSpPr>
        <p:spPr>
          <a:xfrm>
            <a:off x="3581400" y="2971800"/>
            <a:ext cx="5410200" cy="16764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marL="800100" lvl="1" indent="-342900" algn="just">
              <a:buFont typeface="Wingdings" pitchFamily="2" charset="2"/>
              <a:buChar char="Ø"/>
            </a:pPr>
            <a:r>
              <a:rPr lang="en-US" dirty="0" smtClean="0">
                <a:latin typeface="Book Antiqua" pitchFamily="18" charset="0"/>
              </a:rPr>
              <a:t> 	Historical events that have shaped a person’s behavior and identity.</a:t>
            </a:r>
          </a:p>
          <a:p>
            <a:pPr algn="just"/>
            <a:endParaRPr lang="en-US" sz="1600" dirty="0">
              <a:latin typeface="Book Antiqua" pitchFamily="18" charset="0"/>
            </a:endParaRPr>
          </a:p>
        </p:txBody>
      </p:sp>
      <p:sp>
        <p:nvSpPr>
          <p:cNvPr id="13" name="Frame 12"/>
          <p:cNvSpPr/>
          <p:nvPr/>
        </p:nvSpPr>
        <p:spPr>
          <a:xfrm>
            <a:off x="533400" y="3048000"/>
            <a:ext cx="2209800" cy="1371600"/>
          </a:xfrm>
          <a:prstGeom prst="fram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smtClean="0">
                <a:solidFill>
                  <a:schemeClr val="tx1"/>
                </a:solidFill>
                <a:latin typeface="Rockwell" pitchFamily="18" charset="0"/>
              </a:rPr>
              <a:t>Biographical</a:t>
            </a:r>
          </a:p>
          <a:p>
            <a:pPr algn="ctr"/>
            <a:r>
              <a:rPr lang="en-US" b="1" dirty="0" smtClean="0">
                <a:solidFill>
                  <a:schemeClr val="tx1"/>
                </a:solidFill>
                <a:latin typeface="Rockwell" pitchFamily="18" charset="0"/>
              </a:rPr>
              <a:t>Data</a:t>
            </a:r>
            <a:endParaRPr lang="en-US" b="1" dirty="0">
              <a:solidFill>
                <a:schemeClr val="tx1"/>
              </a:solidFill>
              <a:latin typeface="Rockwell" pitchFamily="18" charset="0"/>
            </a:endParaRPr>
          </a:p>
        </p:txBody>
      </p:sp>
      <p:sp>
        <p:nvSpPr>
          <p:cNvPr id="14" name="Right Arrow 13"/>
          <p:cNvSpPr/>
          <p:nvPr/>
        </p:nvSpPr>
        <p:spPr>
          <a:xfrm>
            <a:off x="2971800" y="3505200"/>
            <a:ext cx="457200" cy="609600"/>
          </a:xfrm>
          <a:prstGeom prst="rightArrow">
            <a:avLst/>
          </a:prstGeom>
          <a:ln w="38100">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nip Diagonal Corner Rectangle 15"/>
          <p:cNvSpPr/>
          <p:nvPr/>
        </p:nvSpPr>
        <p:spPr>
          <a:xfrm>
            <a:off x="3581400" y="4800600"/>
            <a:ext cx="5410200" cy="1981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marL="800100" lvl="1" indent="-342900" algn="just">
              <a:buFont typeface="Wingdings" pitchFamily="2" charset="2"/>
              <a:buChar char="Ø"/>
            </a:pPr>
            <a:r>
              <a:rPr lang="en-US" sz="1600" dirty="0" smtClean="0">
                <a:latin typeface="Book Antiqua" pitchFamily="18" charset="0"/>
              </a:rPr>
              <a:t>Involves contacting an applicant’s previous employers, teachers, or friends to learn more about the applicant  Issues with reference checking</a:t>
            </a:r>
            <a:endParaRPr lang="en-US" sz="1400" dirty="0">
              <a:latin typeface="Book Antiqua" pitchFamily="18" charset="0"/>
            </a:endParaRPr>
          </a:p>
        </p:txBody>
      </p:sp>
      <p:sp>
        <p:nvSpPr>
          <p:cNvPr id="17" name="Frame 16"/>
          <p:cNvSpPr/>
          <p:nvPr/>
        </p:nvSpPr>
        <p:spPr>
          <a:xfrm>
            <a:off x="533400" y="5029200"/>
            <a:ext cx="2209800" cy="1371600"/>
          </a:xfrm>
          <a:prstGeom prst="fram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solidFill>
                  <a:schemeClr val="tx1"/>
                </a:solidFill>
                <a:latin typeface="Rockwell" pitchFamily="18" charset="0"/>
              </a:rPr>
              <a:t>Reference Checking</a:t>
            </a:r>
            <a:endParaRPr lang="en-US" b="1" dirty="0">
              <a:solidFill>
                <a:schemeClr val="tx1"/>
              </a:solidFill>
              <a:latin typeface="Rockwell" pitchFamily="18" charset="0"/>
            </a:endParaRPr>
          </a:p>
        </p:txBody>
      </p:sp>
      <p:sp>
        <p:nvSpPr>
          <p:cNvPr id="18" name="Right Arrow 17"/>
          <p:cNvSpPr/>
          <p:nvPr/>
        </p:nvSpPr>
        <p:spPr>
          <a:xfrm>
            <a:off x="2895600" y="5334000"/>
            <a:ext cx="457200" cy="609600"/>
          </a:xfrm>
          <a:prstGeom prst="rightArrow">
            <a:avLst/>
          </a:prstGeom>
          <a:ln w="38100">
            <a:solidFill>
              <a:schemeClr val="tx1"/>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6"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7"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8" name="Rectangle 7"/>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4000" b="1" dirty="0" smtClean="0">
                <a:latin typeface="Rockwell" pitchFamily="18" charset="0"/>
              </a:rPr>
              <a:t>RECRUITMENT</a:t>
            </a:r>
          </a:p>
        </p:txBody>
      </p:sp>
      <p:sp>
        <p:nvSpPr>
          <p:cNvPr id="9" name="TextBox 8"/>
          <p:cNvSpPr txBox="1"/>
          <p:nvPr/>
        </p:nvSpPr>
        <p:spPr>
          <a:xfrm>
            <a:off x="914400" y="1447800"/>
            <a:ext cx="7620000"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2200" dirty="0" smtClean="0">
                <a:latin typeface="Book Antiqua" pitchFamily="18" charset="0"/>
              </a:rPr>
              <a:t>The Process of generating a pool of qualified candidates for a particular job.</a:t>
            </a:r>
          </a:p>
        </p:txBody>
      </p:sp>
      <p:sp>
        <p:nvSpPr>
          <p:cNvPr id="10" name="TextBox 9"/>
          <p:cNvSpPr txBox="1"/>
          <p:nvPr/>
        </p:nvSpPr>
        <p:spPr>
          <a:xfrm>
            <a:off x="914400" y="5562600"/>
            <a:ext cx="7620000" cy="5500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hangingPunct="0">
              <a:lnSpc>
                <a:spcPct val="150000"/>
              </a:lnSpc>
            </a:pPr>
            <a:r>
              <a:rPr lang="en-US" sz="2200" dirty="0" smtClean="0">
                <a:latin typeface="Book Antiqua" pitchFamily="18" charset="0"/>
              </a:rPr>
              <a:t>The Process of discovering potential candidates.</a:t>
            </a:r>
          </a:p>
        </p:txBody>
      </p:sp>
      <p:sp>
        <p:nvSpPr>
          <p:cNvPr id="13" name="Rectangle 12"/>
          <p:cNvSpPr/>
          <p:nvPr/>
        </p:nvSpPr>
        <p:spPr>
          <a:xfrm>
            <a:off x="1752600" y="3581400"/>
            <a:ext cx="862737"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3600" b="1" dirty="0" smtClean="0">
                <a:latin typeface="Bell MT" pitchFamily="18" charset="0"/>
              </a:rPr>
              <a:t>OR</a:t>
            </a:r>
            <a:endParaRPr lang="en-US" sz="3600" dirty="0"/>
          </a:p>
        </p:txBody>
      </p:sp>
      <p:pic>
        <p:nvPicPr>
          <p:cNvPr id="41986" name="Picture 2" descr="http://www.goodstaff.com/wp-content/uploads/2010/09/Recruiting.jpg"/>
          <p:cNvPicPr>
            <a:picLocks noChangeAspect="1" noChangeArrowheads="1"/>
          </p:cNvPicPr>
          <p:nvPr/>
        </p:nvPicPr>
        <p:blipFill>
          <a:blip r:embed="rId2" cstate="print"/>
          <a:srcRect/>
          <a:stretch>
            <a:fillRect/>
          </a:stretch>
        </p:blipFill>
        <p:spPr bwMode="auto">
          <a:xfrm>
            <a:off x="5105400" y="2971800"/>
            <a:ext cx="3453467" cy="1981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8" name="TextBox 7"/>
          <p:cNvSpPr txBox="1"/>
          <p:nvPr/>
        </p:nvSpPr>
        <p:spPr>
          <a:xfrm>
            <a:off x="609600" y="685800"/>
            <a:ext cx="4114800" cy="923330"/>
          </a:xfrm>
          <a:prstGeom prst="rect">
            <a:avLst/>
          </a:prstGeom>
          <a:noFill/>
        </p:spPr>
        <p:txBody>
          <a:bodyPr wrap="square" rtlCol="0">
            <a:spAutoFit/>
          </a:bodyPr>
          <a:lstStyle/>
          <a:p>
            <a:r>
              <a:rPr lang="en-US" sz="4800" b="1" dirty="0" smtClean="0">
                <a:latin typeface="Rockwell" pitchFamily="18" charset="0"/>
              </a:rPr>
              <a:t>3</a:t>
            </a:r>
            <a:r>
              <a:rPr lang="en-US" sz="5400" b="1" dirty="0" smtClean="0">
                <a:latin typeface="Rockwell" pitchFamily="18" charset="0"/>
              </a:rPr>
              <a:t>. </a:t>
            </a:r>
            <a:r>
              <a:rPr lang="en-US" sz="2800" b="1" dirty="0" smtClean="0">
                <a:latin typeface="Rockwell" pitchFamily="18" charset="0"/>
              </a:rPr>
              <a:t>INTERVIEWS</a:t>
            </a:r>
            <a:r>
              <a:rPr lang="en-US" sz="2400" b="1" dirty="0" smtClean="0">
                <a:latin typeface="Rockwell" pitchFamily="18" charset="0"/>
              </a:rPr>
              <a:t>:</a:t>
            </a:r>
            <a:endParaRPr lang="en-US" b="1" dirty="0">
              <a:latin typeface="Rockwell" pitchFamily="18" charset="0"/>
            </a:endParaRPr>
          </a:p>
        </p:txBody>
      </p:sp>
      <p:sp>
        <p:nvSpPr>
          <p:cNvPr id="9" name="Snip Diagonal Corner Rectangle 8"/>
          <p:cNvSpPr/>
          <p:nvPr/>
        </p:nvSpPr>
        <p:spPr>
          <a:xfrm>
            <a:off x="2819400" y="1752600"/>
            <a:ext cx="6096000" cy="49530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marL="800100" lvl="1" indent="-342900" algn="just">
              <a:lnSpc>
                <a:spcPct val="150000"/>
              </a:lnSpc>
              <a:buFont typeface="Wingdings" pitchFamily="2" charset="2"/>
              <a:buChar char="Ø"/>
            </a:pPr>
            <a:r>
              <a:rPr lang="en-US" dirty="0" smtClean="0">
                <a:latin typeface="Book Antiqua" pitchFamily="18" charset="0"/>
              </a:rPr>
              <a:t>The interview is the most frequently used selection method.</a:t>
            </a:r>
          </a:p>
          <a:p>
            <a:pPr marL="800100" lvl="1" indent="-342900" algn="just">
              <a:lnSpc>
                <a:spcPct val="150000"/>
              </a:lnSpc>
              <a:buFont typeface="Wingdings" pitchFamily="2" charset="2"/>
              <a:buChar char="Ø"/>
            </a:pPr>
            <a:r>
              <a:rPr lang="en-US" dirty="0" smtClean="0">
                <a:latin typeface="Book Antiqua" pitchFamily="18" charset="0"/>
              </a:rPr>
              <a:t>Interviewing occurs when applicants respond to questions posed by a manager or some other organizational representative (interviewer).  </a:t>
            </a:r>
          </a:p>
          <a:p>
            <a:pPr marL="800100" lvl="1" indent="-342900" algn="just">
              <a:lnSpc>
                <a:spcPct val="150000"/>
              </a:lnSpc>
              <a:buFont typeface="Wingdings" pitchFamily="2" charset="2"/>
              <a:buChar char="Ø"/>
            </a:pPr>
            <a:r>
              <a:rPr lang="en-US" dirty="0" smtClean="0">
                <a:latin typeface="Book Antiqua" pitchFamily="18" charset="0"/>
              </a:rPr>
              <a:t>Typical areas in which questions are posed include education, experience, knowledge of job procedures, mental ability, personality, communication ability, social skills.</a:t>
            </a:r>
          </a:p>
        </p:txBody>
      </p:sp>
      <p:pic>
        <p:nvPicPr>
          <p:cNvPr id="12290" name="Picture 2" descr="http://www.freebandacademy11dx.com/uploads/recruitment.jpg"/>
          <p:cNvPicPr>
            <a:picLocks noChangeAspect="1" noChangeArrowheads="1"/>
          </p:cNvPicPr>
          <p:nvPr/>
        </p:nvPicPr>
        <p:blipFill>
          <a:blip r:embed="rId2" cstate="print"/>
          <a:srcRect/>
          <a:stretch>
            <a:fillRect/>
          </a:stretch>
        </p:blipFill>
        <p:spPr bwMode="auto">
          <a:xfrm>
            <a:off x="457200" y="1981200"/>
            <a:ext cx="2209800" cy="135429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a:off x="4800600" y="28194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rot="5400000">
            <a:off x="570706" y="3924300"/>
            <a:ext cx="2210594" cy="794"/>
          </a:xfrm>
          <a:prstGeom prst="line">
            <a:avLst/>
          </a:prstGeom>
        </p:spPr>
        <p:style>
          <a:lnRef idx="3">
            <a:schemeClr val="dk1"/>
          </a:lnRef>
          <a:fillRef idx="0">
            <a:schemeClr val="dk1"/>
          </a:fillRef>
          <a:effectRef idx="2">
            <a:schemeClr val="dk1"/>
          </a:effectRef>
          <a:fontRef idx="minor">
            <a:schemeClr val="tx1"/>
          </a:fontRef>
        </p:style>
      </p:cxn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sp>
        <p:nvSpPr>
          <p:cNvPr id="9" name="Rectangle 8"/>
          <p:cNvSpPr/>
          <p:nvPr/>
        </p:nvSpPr>
        <p:spPr>
          <a:xfrm>
            <a:off x="609600" y="3505200"/>
            <a:ext cx="20574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Book Antiqua" pitchFamily="18" charset="0"/>
              </a:rPr>
              <a:t>Types of Interviews</a:t>
            </a:r>
          </a:p>
        </p:txBody>
      </p:sp>
      <p:sp>
        <p:nvSpPr>
          <p:cNvPr id="10" name="Rectangle 9"/>
          <p:cNvSpPr/>
          <p:nvPr/>
        </p:nvSpPr>
        <p:spPr>
          <a:xfrm>
            <a:off x="3048000" y="4572000"/>
            <a:ext cx="2514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Book Antiqua" pitchFamily="18" charset="0"/>
              </a:rPr>
              <a:t>2. Unstructured Interviews</a:t>
            </a:r>
          </a:p>
        </p:txBody>
      </p:sp>
      <p:sp>
        <p:nvSpPr>
          <p:cNvPr id="11" name="Rectangle 10"/>
          <p:cNvSpPr/>
          <p:nvPr/>
        </p:nvSpPr>
        <p:spPr>
          <a:xfrm>
            <a:off x="3048000" y="2438400"/>
            <a:ext cx="25146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smtClean="0">
                <a:solidFill>
                  <a:schemeClr val="tx1"/>
                </a:solidFill>
                <a:latin typeface="Book Antiqua" pitchFamily="18" charset="0"/>
              </a:rPr>
              <a:t>1. Structured Interviews</a:t>
            </a:r>
          </a:p>
        </p:txBody>
      </p:sp>
      <p:sp>
        <p:nvSpPr>
          <p:cNvPr id="13" name="Rectangle 12"/>
          <p:cNvSpPr/>
          <p:nvPr/>
        </p:nvSpPr>
        <p:spPr>
          <a:xfrm>
            <a:off x="6477000" y="2057400"/>
            <a:ext cx="2209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Situational Interview</a:t>
            </a:r>
          </a:p>
        </p:txBody>
      </p:sp>
      <p:sp>
        <p:nvSpPr>
          <p:cNvPr id="14" name="Rectangle 13"/>
          <p:cNvSpPr/>
          <p:nvPr/>
        </p:nvSpPr>
        <p:spPr>
          <a:xfrm>
            <a:off x="6477000" y="2971800"/>
            <a:ext cx="2209800" cy="609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Behavioral Interview</a:t>
            </a:r>
          </a:p>
        </p:txBody>
      </p:sp>
      <p:cxnSp>
        <p:nvCxnSpPr>
          <p:cNvPr id="19" name="Straight Arrow Connector 18"/>
          <p:cNvCxnSpPr/>
          <p:nvPr/>
        </p:nvCxnSpPr>
        <p:spPr>
          <a:xfrm>
            <a:off x="1676400" y="2819400"/>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1676400" y="5027612"/>
            <a:ext cx="1371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rot="5400000">
            <a:off x="5715397" y="2819003"/>
            <a:ext cx="914400" cy="794"/>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6172200" y="2362200"/>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6172200" y="3275012"/>
            <a:ext cx="3048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2800" b="1" dirty="0" smtClean="0">
                <a:latin typeface="Rockwell" pitchFamily="18" charset="0"/>
              </a:rPr>
              <a:t>SELECTION METHODS Cont . . .</a:t>
            </a:r>
          </a:p>
        </p:txBody>
      </p:sp>
      <p:graphicFrame>
        <p:nvGraphicFramePr>
          <p:cNvPr id="8" name="Diagram 7"/>
          <p:cNvGraphicFramePr/>
          <p:nvPr/>
        </p:nvGraphicFramePr>
        <p:xfrm>
          <a:off x="609600" y="3759200"/>
          <a:ext cx="4191000" cy="264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1143000" y="1524000"/>
            <a:ext cx="3124200" cy="1600200"/>
            <a:chOff x="2200132" y="-94897"/>
            <a:chExt cx="1695735" cy="1356588"/>
          </a:xfrm>
          <a:scene3d>
            <a:camera prst="orthographicFront"/>
            <a:lightRig rig="flat" dir="t"/>
          </a:scene3d>
        </p:grpSpPr>
        <p:sp>
          <p:nvSpPr>
            <p:cNvPr id="10" name="Rounded Rectangle 9"/>
            <p:cNvSpPr/>
            <p:nvPr/>
          </p:nvSpPr>
          <p:spPr>
            <a:xfrm>
              <a:off x="2200132" y="-94897"/>
              <a:ext cx="1695735" cy="1356588"/>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11" name="Rounded Rectangle 10"/>
            <p:cNvSpPr/>
            <p:nvPr/>
          </p:nvSpPr>
          <p:spPr>
            <a:xfrm>
              <a:off x="2239865" y="-55164"/>
              <a:ext cx="1616269" cy="127712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32385" tIns="32385" rIns="32385" bIns="32385" numCol="1" spcCol="1270" anchor="ctr" anchorCtr="0">
              <a:noAutofit/>
            </a:bodyPr>
            <a:lstStyle/>
            <a:p>
              <a:pPr algn="ctr">
                <a:defRPr/>
              </a:pPr>
              <a:r>
                <a:rPr lang="en-US" sz="1600" dirty="0" smtClean="0">
                  <a:solidFill>
                    <a:schemeClr val="tx1"/>
                  </a:solidFill>
                  <a:latin typeface="Book Antiqua" pitchFamily="18" charset="0"/>
                </a:rPr>
                <a:t> Uses a list of predetermined questions. All applicants are  asked the same set questions.  There are two types of structured interviews.</a:t>
              </a:r>
            </a:p>
          </p:txBody>
        </p:sp>
      </p:grpSp>
      <p:grpSp>
        <p:nvGrpSpPr>
          <p:cNvPr id="12" name="Group 11"/>
          <p:cNvGrpSpPr/>
          <p:nvPr/>
        </p:nvGrpSpPr>
        <p:grpSpPr>
          <a:xfrm>
            <a:off x="1600200" y="838200"/>
            <a:ext cx="2133600" cy="762000"/>
            <a:chOff x="379170" y="2879621"/>
            <a:chExt cx="1513638" cy="601924"/>
          </a:xfrm>
        </p:grpSpPr>
        <p:sp>
          <p:nvSpPr>
            <p:cNvPr id="13" name="Rounded Rectangle 12"/>
            <p:cNvSpPr/>
            <p:nvPr/>
          </p:nvSpPr>
          <p:spPr>
            <a:xfrm>
              <a:off x="379170" y="2879621"/>
              <a:ext cx="1513638" cy="601924"/>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14" name="Rounded Rectangle 4"/>
            <p:cNvSpPr/>
            <p:nvPr/>
          </p:nvSpPr>
          <p:spPr>
            <a:xfrm>
              <a:off x="396800" y="2897251"/>
              <a:ext cx="1478378" cy="566664"/>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20955" tIns="13970" rIns="20955" bIns="13970" numCol="1" spcCol="1270" anchor="ctr" anchorCtr="0">
              <a:noAutofit/>
            </a:bodyPr>
            <a:lstStyle/>
            <a:p>
              <a:pPr lvl="0" algn="ctr" defTabSz="466725">
                <a:spcBef>
                  <a:spcPct val="0"/>
                </a:spcBef>
                <a:spcAft>
                  <a:spcPct val="35000"/>
                </a:spcAft>
              </a:pPr>
              <a:r>
                <a:rPr lang="en-US" b="1" dirty="0" smtClean="0">
                  <a:latin typeface="Book Antiqua" pitchFamily="18" charset="0"/>
                </a:rPr>
                <a:t>1. Structured</a:t>
              </a:r>
            </a:p>
            <a:p>
              <a:pPr lvl="0" algn="ctr" defTabSz="466725">
                <a:spcBef>
                  <a:spcPct val="0"/>
                </a:spcBef>
                <a:spcAft>
                  <a:spcPct val="35000"/>
                </a:spcAft>
              </a:pPr>
              <a:r>
                <a:rPr lang="en-US" b="1" dirty="0" smtClean="0">
                  <a:latin typeface="Book Antiqua" pitchFamily="18" charset="0"/>
                </a:rPr>
                <a:t>Interviews</a:t>
              </a:r>
            </a:p>
          </p:txBody>
        </p:sp>
      </p:grpSp>
      <p:grpSp>
        <p:nvGrpSpPr>
          <p:cNvPr id="15" name="Group 14"/>
          <p:cNvGrpSpPr/>
          <p:nvPr/>
        </p:nvGrpSpPr>
        <p:grpSpPr>
          <a:xfrm>
            <a:off x="5562600" y="1524000"/>
            <a:ext cx="3124200" cy="1600200"/>
            <a:chOff x="2200132" y="-94897"/>
            <a:chExt cx="1695735" cy="1356588"/>
          </a:xfrm>
          <a:scene3d>
            <a:camera prst="orthographicFront"/>
            <a:lightRig rig="flat" dir="t"/>
          </a:scene3d>
        </p:grpSpPr>
        <p:sp>
          <p:nvSpPr>
            <p:cNvPr id="16" name="Rounded Rectangle 15"/>
            <p:cNvSpPr/>
            <p:nvPr/>
          </p:nvSpPr>
          <p:spPr>
            <a:xfrm>
              <a:off x="2200132" y="-94897"/>
              <a:ext cx="1695735" cy="1356588"/>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17" name="Rounded Rectangle 10"/>
            <p:cNvSpPr/>
            <p:nvPr/>
          </p:nvSpPr>
          <p:spPr>
            <a:xfrm>
              <a:off x="2239865" y="-55164"/>
              <a:ext cx="1616269" cy="127712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32385" tIns="32385" rIns="32385" bIns="32385" numCol="1" spcCol="1270" anchor="ctr" anchorCtr="0">
              <a:noAutofit/>
            </a:bodyPr>
            <a:lstStyle/>
            <a:p>
              <a:pPr algn="ctr">
                <a:defRPr/>
              </a:pPr>
              <a:r>
                <a:rPr lang="en-US" sz="1600" dirty="0" smtClean="0">
                  <a:solidFill>
                    <a:schemeClr val="tx1"/>
                  </a:solidFill>
                  <a:latin typeface="Book Antiqua" pitchFamily="18" charset="0"/>
                </a:rPr>
                <a:t>Interviews-open ended questions are used such as “Tell me about yourself”</a:t>
              </a:r>
            </a:p>
          </p:txBody>
        </p:sp>
      </p:grpSp>
      <p:grpSp>
        <p:nvGrpSpPr>
          <p:cNvPr id="18" name="Group 17"/>
          <p:cNvGrpSpPr/>
          <p:nvPr/>
        </p:nvGrpSpPr>
        <p:grpSpPr>
          <a:xfrm>
            <a:off x="6019800" y="838200"/>
            <a:ext cx="2133600" cy="762000"/>
            <a:chOff x="379170" y="2879621"/>
            <a:chExt cx="1513638" cy="601924"/>
          </a:xfrm>
        </p:grpSpPr>
        <p:sp>
          <p:nvSpPr>
            <p:cNvPr id="19" name="Rounded Rectangle 18"/>
            <p:cNvSpPr/>
            <p:nvPr/>
          </p:nvSpPr>
          <p:spPr>
            <a:xfrm>
              <a:off x="379170" y="2879621"/>
              <a:ext cx="1513638" cy="601924"/>
            </a:xfrm>
            <a:prstGeom prst="roundRect">
              <a:avLst>
                <a:gd name="adj" fmla="val 10000"/>
              </a:avLst>
            </a:prstGeom>
            <a:ln/>
          </p:spPr>
          <p:style>
            <a:lnRef idx="2">
              <a:schemeClr val="dk1"/>
            </a:lnRef>
            <a:fillRef idx="1">
              <a:schemeClr val="lt1"/>
            </a:fillRef>
            <a:effectRef idx="0">
              <a:schemeClr val="dk1"/>
            </a:effectRef>
            <a:fontRef idx="minor">
              <a:schemeClr val="dk1"/>
            </a:fontRef>
          </p:style>
        </p:sp>
        <p:sp>
          <p:nvSpPr>
            <p:cNvPr id="20" name="Rounded Rectangle 4"/>
            <p:cNvSpPr/>
            <p:nvPr/>
          </p:nvSpPr>
          <p:spPr>
            <a:xfrm>
              <a:off x="396800" y="2897251"/>
              <a:ext cx="1478378" cy="566664"/>
            </a:xfrm>
            <a:prstGeom prst="rect">
              <a:avLst/>
            </a:prstGeom>
            <a:ln/>
          </p:spPr>
          <p:style>
            <a:lnRef idx="2">
              <a:schemeClr val="dk1"/>
            </a:lnRef>
            <a:fillRef idx="1">
              <a:schemeClr val="lt1"/>
            </a:fillRef>
            <a:effectRef idx="0">
              <a:schemeClr val="dk1"/>
            </a:effectRef>
            <a:fontRef idx="minor">
              <a:schemeClr val="dk1"/>
            </a:fontRef>
          </p:style>
          <p:txBody>
            <a:bodyPr spcFirstLastPara="0" vert="horz" wrap="square" lIns="20955" tIns="13970" rIns="20955" bIns="13970" numCol="1" spcCol="1270" anchor="ctr" anchorCtr="0">
              <a:noAutofit/>
            </a:bodyPr>
            <a:lstStyle/>
            <a:p>
              <a:pPr lvl="0" algn="ctr" defTabSz="466725">
                <a:spcBef>
                  <a:spcPct val="0"/>
                </a:spcBef>
                <a:spcAft>
                  <a:spcPct val="35000"/>
                </a:spcAft>
              </a:pPr>
              <a:r>
                <a:rPr lang="en-US" b="1" dirty="0" smtClean="0">
                  <a:latin typeface="Book Antiqua" pitchFamily="18" charset="0"/>
                </a:rPr>
                <a:t>2. Unstructured</a:t>
              </a:r>
            </a:p>
            <a:p>
              <a:pPr lvl="0" algn="ctr" defTabSz="466725">
                <a:spcBef>
                  <a:spcPct val="0"/>
                </a:spcBef>
                <a:spcAft>
                  <a:spcPct val="35000"/>
                </a:spcAft>
              </a:pPr>
              <a:r>
                <a:rPr lang="en-US" b="1" dirty="0" smtClean="0">
                  <a:latin typeface="Book Antiqua" pitchFamily="18" charset="0"/>
                </a:rPr>
                <a:t>Interviews</a:t>
              </a:r>
            </a:p>
          </p:txBody>
        </p:sp>
      </p:grpSp>
      <p:grpSp>
        <p:nvGrpSpPr>
          <p:cNvPr id="22" name="Group 21"/>
          <p:cNvGrpSpPr/>
          <p:nvPr/>
        </p:nvGrpSpPr>
        <p:grpSpPr>
          <a:xfrm>
            <a:off x="5715000" y="3886200"/>
            <a:ext cx="2971800" cy="1676400"/>
            <a:chOff x="2232587" y="796571"/>
            <a:chExt cx="1958392" cy="1721114"/>
          </a:xfrm>
        </p:grpSpPr>
        <p:sp>
          <p:nvSpPr>
            <p:cNvPr id="23" name="Rectangle 22"/>
            <p:cNvSpPr/>
            <p:nvPr/>
          </p:nvSpPr>
          <p:spPr>
            <a:xfrm>
              <a:off x="2232587" y="796571"/>
              <a:ext cx="1958392" cy="1721114"/>
            </a:xfrm>
            <a:prstGeom prst="rect">
              <a:avLst/>
            </a:prstGeom>
          </p:spPr>
          <p:style>
            <a:lnRef idx="2">
              <a:schemeClr val="dk1"/>
            </a:lnRef>
            <a:fillRef idx="1">
              <a:schemeClr val="lt1"/>
            </a:fillRef>
            <a:effectRef idx="0">
              <a:schemeClr val="dk1"/>
            </a:effectRef>
            <a:fontRef idx="minor">
              <a:schemeClr val="dk1"/>
            </a:fontRef>
          </p:style>
        </p:sp>
        <p:sp>
          <p:nvSpPr>
            <p:cNvPr id="24" name="Rectangle 23"/>
            <p:cNvSpPr/>
            <p:nvPr/>
          </p:nvSpPr>
          <p:spPr>
            <a:xfrm>
              <a:off x="2232587" y="796571"/>
              <a:ext cx="1958392" cy="1721114"/>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96012" tIns="96012" rIns="128016" bIns="144018" numCol="1" spcCol="1270" anchor="t" anchorCtr="0">
              <a:noAutofit/>
            </a:bodyPr>
            <a:lstStyle/>
            <a:p>
              <a:pPr marL="171450" lvl="1" indent="-171450" algn="just" defTabSz="800100">
                <a:spcBef>
                  <a:spcPct val="0"/>
                </a:spcBef>
                <a:spcAft>
                  <a:spcPct val="15000"/>
                </a:spcAft>
              </a:pPr>
              <a:endParaRPr lang="en-US" sz="1600" dirty="0" smtClean="0">
                <a:latin typeface="Times New Roman" pitchFamily="18" charset="0"/>
                <a:cs typeface="Times New Roman" pitchFamily="18" charset="0"/>
              </a:endParaRPr>
            </a:p>
            <a:p>
              <a:pPr marL="171450" lvl="1" indent="-171450" algn="just" defTabSz="800100">
                <a:spcBef>
                  <a:spcPct val="0"/>
                </a:spcBef>
                <a:spcAft>
                  <a:spcPct val="15000"/>
                </a:spcAft>
                <a:buChar char="••"/>
              </a:pPr>
              <a:r>
                <a:rPr lang="en-US" sz="1600" dirty="0" smtClean="0">
                  <a:latin typeface="Book Antiqua" pitchFamily="18" charset="0"/>
                  <a:cs typeface="Times New Roman" pitchFamily="18" charset="0"/>
                </a:rPr>
                <a:t>This allows the interviewer to probe and pose different sets of questions to different applicants.</a:t>
              </a:r>
              <a:endParaRPr lang="en-US" sz="1600" kern="1200" dirty="0">
                <a:latin typeface="Book Antiqua" pitchFamily="18" charset="0"/>
              </a:endParaRPr>
            </a:p>
          </p:txBody>
        </p:sp>
      </p:grpSp>
      <p:cxnSp>
        <p:nvCxnSpPr>
          <p:cNvPr id="27" name="Straight Connector 26"/>
          <p:cNvCxnSpPr/>
          <p:nvPr/>
        </p:nvCxnSpPr>
        <p:spPr>
          <a:xfrm rot="10800000">
            <a:off x="1600200" y="3505200"/>
            <a:ext cx="2133600" cy="158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rot="5400000">
            <a:off x="3581400" y="3656806"/>
            <a:ext cx="305594"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rot="5400000">
            <a:off x="1447006" y="3657600"/>
            <a:ext cx="305594"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rot="5400000">
            <a:off x="2514600" y="3276600"/>
            <a:ext cx="305594"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rot="5400000">
            <a:off x="6858000" y="3428206"/>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7" name="Straight Connector 286"/>
          <p:cNvCxnSpPr/>
          <p:nvPr/>
        </p:nvCxnSpPr>
        <p:spPr>
          <a:xfrm rot="10800000">
            <a:off x="1447801" y="1905000"/>
            <a:ext cx="228601"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44" name="Straight Connector 43"/>
          <p:cNvCxnSpPr/>
          <p:nvPr/>
        </p:nvCxnSpPr>
        <p:spPr>
          <a:xfrm rot="10800000">
            <a:off x="1447801" y="1295400"/>
            <a:ext cx="228601"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74" name="Straight Arrow Connector 273"/>
          <p:cNvCxnSpPr/>
          <p:nvPr/>
        </p:nvCxnSpPr>
        <p:spPr>
          <a:xfrm rot="10800000">
            <a:off x="3413301" y="4876800"/>
            <a:ext cx="396699" cy="809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250" name="Straight Arrow Connector 249"/>
          <p:cNvCxnSpPr/>
          <p:nvPr/>
        </p:nvCxnSpPr>
        <p:spPr>
          <a:xfrm rot="10800000">
            <a:off x="3429000" y="1676400"/>
            <a:ext cx="396699" cy="809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45" name="Straight Connector 144"/>
          <p:cNvCxnSpPr/>
          <p:nvPr/>
        </p:nvCxnSpPr>
        <p:spPr>
          <a:xfrm rot="5400000" flipH="1" flipV="1">
            <a:off x="6934200" y="28194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146" name="Straight Connector 145"/>
          <p:cNvCxnSpPr/>
          <p:nvPr/>
        </p:nvCxnSpPr>
        <p:spPr>
          <a:xfrm rot="5400000" flipH="1" flipV="1">
            <a:off x="7924800" y="28194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113" name="Straight Connector 112"/>
          <p:cNvCxnSpPr/>
          <p:nvPr/>
        </p:nvCxnSpPr>
        <p:spPr>
          <a:xfrm rot="10800000">
            <a:off x="7543800" y="1827212"/>
            <a:ext cx="2286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89" name="Straight Connector 88"/>
          <p:cNvCxnSpPr/>
          <p:nvPr/>
        </p:nvCxnSpPr>
        <p:spPr>
          <a:xfrm rot="5400000" flipH="1" flipV="1">
            <a:off x="6933406" y="456406"/>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90" name="Straight Connector 89"/>
          <p:cNvCxnSpPr/>
          <p:nvPr/>
        </p:nvCxnSpPr>
        <p:spPr>
          <a:xfrm rot="5400000" flipH="1" flipV="1">
            <a:off x="7772400" y="4572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91" name="Straight Connector 90"/>
          <p:cNvCxnSpPr/>
          <p:nvPr/>
        </p:nvCxnSpPr>
        <p:spPr>
          <a:xfrm rot="5400000" flipH="1" flipV="1">
            <a:off x="8534400" y="456406"/>
            <a:ext cx="305594" cy="794"/>
          </a:xfrm>
          <a:prstGeom prst="line">
            <a:avLst/>
          </a:prstGeom>
          <a:ln/>
        </p:spPr>
        <p:style>
          <a:lnRef idx="2">
            <a:schemeClr val="accent2"/>
          </a:lnRef>
          <a:fillRef idx="1">
            <a:schemeClr val="lt1"/>
          </a:fillRef>
          <a:effectRef idx="0">
            <a:schemeClr val="accent2"/>
          </a:effectRef>
          <a:fontRef idx="minor">
            <a:schemeClr val="dk1"/>
          </a:fontRef>
        </p:style>
      </p:cxnSp>
      <p:grpSp>
        <p:nvGrpSpPr>
          <p:cNvPr id="2" name="Group 265"/>
          <p:cNvGrpSpPr/>
          <p:nvPr/>
        </p:nvGrpSpPr>
        <p:grpSpPr>
          <a:xfrm>
            <a:off x="3619500" y="2921000"/>
            <a:ext cx="1485900" cy="584200"/>
            <a:chOff x="2305050" y="1778000"/>
            <a:chExt cx="1485900" cy="508000"/>
          </a:xfrm>
        </p:grpSpPr>
        <p:sp>
          <p:nvSpPr>
            <p:cNvPr id="8" name="Rounded Rectangle 7"/>
            <p:cNvSpPr/>
            <p:nvPr/>
          </p:nvSpPr>
          <p:spPr>
            <a:xfrm>
              <a:off x="2305050" y="1778000"/>
              <a:ext cx="1485900" cy="508000"/>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9" name="Rounded Rectangle 4"/>
            <p:cNvSpPr/>
            <p:nvPr/>
          </p:nvSpPr>
          <p:spPr>
            <a:xfrm>
              <a:off x="2319929" y="1792879"/>
              <a:ext cx="1456142" cy="478242"/>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7620" tIns="7620" rIns="7620" bIns="7620" numCol="1" spcCol="1270" anchor="ctr" anchorCtr="0">
              <a:noAutofit/>
            </a:bodyPr>
            <a:lstStyle/>
            <a:p>
              <a:pPr lvl="0" algn="ctr" defTabSz="533400">
                <a:spcBef>
                  <a:spcPct val="0"/>
                </a:spcBef>
              </a:pPr>
              <a:r>
                <a:rPr lang="en-US" sz="1200" dirty="0" smtClean="0">
                  <a:latin typeface="Algerian" pitchFamily="82" charset="0"/>
                </a:rPr>
                <a:t>Recruitment</a:t>
              </a:r>
            </a:p>
            <a:p>
              <a:pPr lvl="0" algn="ctr" defTabSz="533400">
                <a:lnSpc>
                  <a:spcPct val="90000"/>
                </a:lnSpc>
                <a:spcBef>
                  <a:spcPct val="0"/>
                </a:spcBef>
              </a:pPr>
              <a:r>
                <a:rPr lang="en-US" sz="1200" dirty="0" smtClean="0">
                  <a:latin typeface="Algerian" pitchFamily="82" charset="0"/>
                </a:rPr>
                <a:t>&amp;</a:t>
              </a:r>
            </a:p>
            <a:p>
              <a:pPr lvl="0" algn="ctr" defTabSz="533400">
                <a:lnSpc>
                  <a:spcPct val="90000"/>
                </a:lnSpc>
                <a:spcBef>
                  <a:spcPct val="0"/>
                </a:spcBef>
                <a:spcAft>
                  <a:spcPct val="35000"/>
                </a:spcAft>
              </a:pPr>
              <a:r>
                <a:rPr lang="en-US" sz="1200" dirty="0" smtClean="0">
                  <a:latin typeface="Algerian" pitchFamily="82" charset="0"/>
                </a:rPr>
                <a:t> Selection</a:t>
              </a:r>
              <a:endParaRPr lang="en-US" sz="1200" kern="1200" dirty="0" smtClean="0">
                <a:latin typeface="Algerian" pitchFamily="82" charset="0"/>
              </a:endParaRPr>
            </a:p>
          </p:txBody>
        </p:sp>
      </p:grpSp>
      <p:grpSp>
        <p:nvGrpSpPr>
          <p:cNvPr id="3" name="Group 124"/>
          <p:cNvGrpSpPr/>
          <p:nvPr/>
        </p:nvGrpSpPr>
        <p:grpSpPr>
          <a:xfrm>
            <a:off x="3733800" y="1447800"/>
            <a:ext cx="1295400" cy="533400"/>
            <a:chOff x="2586632" y="740171"/>
            <a:chExt cx="922734" cy="461367"/>
          </a:xfrm>
        </p:grpSpPr>
        <p:sp>
          <p:nvSpPr>
            <p:cNvPr id="11" name="Rounded Rectangle 10"/>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2"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RECRUITMENT</a:t>
              </a:r>
              <a:endParaRPr lang="en-US" sz="1200" b="1" kern="1200" dirty="0" smtClean="0">
                <a:latin typeface="Bell MT" pitchFamily="18" charset="0"/>
              </a:endParaRPr>
            </a:p>
          </p:txBody>
        </p:sp>
      </p:grpSp>
      <p:grpSp>
        <p:nvGrpSpPr>
          <p:cNvPr id="4" name="Group 124"/>
          <p:cNvGrpSpPr/>
          <p:nvPr/>
        </p:nvGrpSpPr>
        <p:grpSpPr>
          <a:xfrm>
            <a:off x="2204483" y="394012"/>
            <a:ext cx="1072117" cy="444188"/>
            <a:chOff x="2586632" y="740171"/>
            <a:chExt cx="922734" cy="461367"/>
          </a:xfrm>
        </p:grpSpPr>
        <p:sp>
          <p:nvSpPr>
            <p:cNvPr id="17" name="Rounded Rectangle 16"/>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8"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Recruitment</a:t>
              </a:r>
            </a:p>
            <a:p>
              <a:pPr lvl="0" algn="ctr" defTabSz="444500">
                <a:lnSpc>
                  <a:spcPct val="90000"/>
                </a:lnSpc>
                <a:spcBef>
                  <a:spcPct val="0"/>
                </a:spcBef>
              </a:pPr>
              <a:r>
                <a:rPr lang="en-US" sz="1200" b="1" kern="1200" dirty="0" smtClean="0">
                  <a:latin typeface="Bell MT" pitchFamily="18" charset="0"/>
                </a:rPr>
                <a:t>Goals</a:t>
              </a:r>
            </a:p>
          </p:txBody>
        </p:sp>
      </p:grpSp>
      <p:sp>
        <p:nvSpPr>
          <p:cNvPr id="21" name="Rounded Rectangle 4"/>
          <p:cNvSpPr/>
          <p:nvPr/>
        </p:nvSpPr>
        <p:spPr>
          <a:xfrm>
            <a:off x="243369" y="115232"/>
            <a:ext cx="1331427" cy="418168"/>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b="1" dirty="0" smtClean="0">
                <a:latin typeface="Bell MT" pitchFamily="18" charset="0"/>
              </a:rPr>
              <a:t>Attract the Qualified Applicants</a:t>
            </a:r>
            <a:endParaRPr lang="en-US" sz="900" b="1" dirty="0" smtClean="0">
              <a:latin typeface="Bell MT" pitchFamily="18" charset="0"/>
            </a:endParaRPr>
          </a:p>
        </p:txBody>
      </p:sp>
      <p:sp>
        <p:nvSpPr>
          <p:cNvPr id="24" name="Rounded Rectangle 4"/>
          <p:cNvSpPr/>
          <p:nvPr/>
        </p:nvSpPr>
        <p:spPr>
          <a:xfrm>
            <a:off x="228600" y="648632"/>
            <a:ext cx="1331427" cy="418168"/>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b="1" dirty="0" smtClean="0">
                <a:latin typeface="Bell MT" pitchFamily="18" charset="0"/>
              </a:rPr>
              <a:t>Encourage Unqualified Applicants to self select themselves out</a:t>
            </a:r>
            <a:endParaRPr lang="en-US" sz="1000" b="1" kern="1200" dirty="0" smtClean="0">
              <a:latin typeface="Bell MT" pitchFamily="18" charset="0"/>
            </a:endParaRPr>
          </a:p>
        </p:txBody>
      </p:sp>
      <p:cxnSp>
        <p:nvCxnSpPr>
          <p:cNvPr id="25" name="Straight Connector 24"/>
          <p:cNvCxnSpPr/>
          <p:nvPr/>
        </p:nvCxnSpPr>
        <p:spPr>
          <a:xfrm rot="5400000" flipH="1" flipV="1">
            <a:off x="1517889" y="609600"/>
            <a:ext cx="6103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28" name="Straight Arrow Connector 27"/>
          <p:cNvCxnSpPr/>
          <p:nvPr/>
        </p:nvCxnSpPr>
        <p:spPr>
          <a:xfrm rot="10800000">
            <a:off x="1594883" y="914400"/>
            <a:ext cx="228600" cy="1588"/>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31" name="Straight Arrow Connector 30"/>
          <p:cNvCxnSpPr/>
          <p:nvPr/>
        </p:nvCxnSpPr>
        <p:spPr>
          <a:xfrm rot="10800000">
            <a:off x="1594883" y="304801"/>
            <a:ext cx="228600" cy="1588"/>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32" name="Straight Arrow Connector 31"/>
          <p:cNvCxnSpPr>
            <a:stCxn id="18" idx="1"/>
          </p:cNvCxnSpPr>
          <p:nvPr/>
        </p:nvCxnSpPr>
        <p:spPr>
          <a:xfrm rot="10800000">
            <a:off x="1823486" y="608012"/>
            <a:ext cx="396699" cy="809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5" name="Group 124"/>
          <p:cNvGrpSpPr/>
          <p:nvPr/>
        </p:nvGrpSpPr>
        <p:grpSpPr>
          <a:xfrm>
            <a:off x="2209800" y="1371600"/>
            <a:ext cx="1066800" cy="444188"/>
            <a:chOff x="2586632" y="740171"/>
            <a:chExt cx="922734" cy="461367"/>
          </a:xfrm>
        </p:grpSpPr>
        <p:sp>
          <p:nvSpPr>
            <p:cNvPr id="34" name="Rounded Rectangle 33"/>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35"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Recruitment</a:t>
              </a:r>
            </a:p>
            <a:p>
              <a:pPr lvl="0" algn="ctr" defTabSz="444500">
                <a:lnSpc>
                  <a:spcPct val="90000"/>
                </a:lnSpc>
                <a:spcBef>
                  <a:spcPct val="0"/>
                </a:spcBef>
              </a:pPr>
              <a:r>
                <a:rPr lang="en-US" sz="1200" b="1" dirty="0" smtClean="0">
                  <a:latin typeface="Bell MT" pitchFamily="18" charset="0"/>
                </a:rPr>
                <a:t>(2 way process)</a:t>
              </a:r>
            </a:p>
          </p:txBody>
        </p:sp>
      </p:grpSp>
      <p:sp>
        <p:nvSpPr>
          <p:cNvPr id="38" name="Rounded Rectangle 4"/>
          <p:cNvSpPr/>
          <p:nvPr/>
        </p:nvSpPr>
        <p:spPr>
          <a:xfrm>
            <a:off x="243369" y="1182032"/>
            <a:ext cx="1331427" cy="418168"/>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b="1" kern="1200" dirty="0" smtClean="0">
                <a:latin typeface="Bell MT" pitchFamily="18" charset="0"/>
              </a:rPr>
              <a:t>Organization is looking for a Qualified Applicants</a:t>
            </a:r>
          </a:p>
        </p:txBody>
      </p:sp>
      <p:sp>
        <p:nvSpPr>
          <p:cNvPr id="41" name="Rounded Rectangle 4"/>
          <p:cNvSpPr/>
          <p:nvPr/>
        </p:nvSpPr>
        <p:spPr>
          <a:xfrm>
            <a:off x="228600" y="1676400"/>
            <a:ext cx="1331427" cy="418168"/>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b="1" kern="1200" dirty="0" smtClean="0">
                <a:latin typeface="Bell MT" pitchFamily="18" charset="0"/>
              </a:rPr>
              <a:t>Applicants are also looking for the Opportunities</a:t>
            </a:r>
          </a:p>
        </p:txBody>
      </p:sp>
      <p:cxnSp>
        <p:nvCxnSpPr>
          <p:cNvPr id="42" name="Straight Connector 41"/>
          <p:cNvCxnSpPr/>
          <p:nvPr/>
        </p:nvCxnSpPr>
        <p:spPr>
          <a:xfrm rot="5400000" flipH="1" flipV="1">
            <a:off x="1371600" y="1599406"/>
            <a:ext cx="6103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43" name="Straight Connector 42"/>
          <p:cNvCxnSpPr/>
          <p:nvPr/>
        </p:nvCxnSpPr>
        <p:spPr>
          <a:xfrm rot="5400000" flipH="1" flipV="1">
            <a:off x="-153194" y="1600200"/>
            <a:ext cx="6103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46" name="Straight Connector 45"/>
          <p:cNvCxnSpPr/>
          <p:nvPr/>
        </p:nvCxnSpPr>
        <p:spPr>
          <a:xfrm rot="10800000">
            <a:off x="152400" y="1295400"/>
            <a:ext cx="762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47" name="Straight Connector 46"/>
          <p:cNvCxnSpPr/>
          <p:nvPr/>
        </p:nvCxnSpPr>
        <p:spPr>
          <a:xfrm rot="10800000">
            <a:off x="152400" y="1903411"/>
            <a:ext cx="762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48" name="Straight Arrow Connector 47"/>
          <p:cNvCxnSpPr>
            <a:stCxn id="35" idx="1"/>
          </p:cNvCxnSpPr>
          <p:nvPr/>
        </p:nvCxnSpPr>
        <p:spPr>
          <a:xfrm rot="10800000">
            <a:off x="1752601" y="1587188"/>
            <a:ext cx="472823" cy="6506"/>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6" name="Group 124"/>
          <p:cNvGrpSpPr/>
          <p:nvPr/>
        </p:nvGrpSpPr>
        <p:grpSpPr>
          <a:xfrm>
            <a:off x="2209800" y="2362200"/>
            <a:ext cx="1066800" cy="520388"/>
            <a:chOff x="2586632" y="740171"/>
            <a:chExt cx="922734" cy="461367"/>
          </a:xfrm>
        </p:grpSpPr>
        <p:sp>
          <p:nvSpPr>
            <p:cNvPr id="52" name="Rounded Rectangle 51"/>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53"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Strategic Recruitment Decisions</a:t>
              </a:r>
            </a:p>
          </p:txBody>
        </p:sp>
      </p:grpSp>
      <p:cxnSp>
        <p:nvCxnSpPr>
          <p:cNvPr id="78" name="Straight Arrow Connector 77"/>
          <p:cNvCxnSpPr/>
          <p:nvPr/>
        </p:nvCxnSpPr>
        <p:spPr>
          <a:xfrm rot="10800000">
            <a:off x="1981202" y="2569694"/>
            <a:ext cx="228598" cy="8095"/>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7" name="Group 124"/>
          <p:cNvGrpSpPr/>
          <p:nvPr/>
        </p:nvGrpSpPr>
        <p:grpSpPr>
          <a:xfrm>
            <a:off x="5410200" y="152400"/>
            <a:ext cx="1066800" cy="520388"/>
            <a:chOff x="2586632" y="740171"/>
            <a:chExt cx="922734" cy="461367"/>
          </a:xfrm>
        </p:grpSpPr>
        <p:sp>
          <p:nvSpPr>
            <p:cNvPr id="81" name="Rounded Rectangle 80"/>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82"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Internal Recruitment Sources</a:t>
              </a:r>
            </a:p>
          </p:txBody>
        </p:sp>
      </p:grpSp>
      <p:sp>
        <p:nvSpPr>
          <p:cNvPr id="83" name="Rounded Rectangle 4"/>
          <p:cNvSpPr/>
          <p:nvPr/>
        </p:nvSpPr>
        <p:spPr>
          <a:xfrm>
            <a:off x="6730150" y="76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Organizational Data Base</a:t>
            </a:r>
            <a:endParaRPr lang="en-US" sz="800" kern="1200" dirty="0">
              <a:latin typeface="Bell MT" pitchFamily="18" charset="0"/>
            </a:endParaRPr>
          </a:p>
        </p:txBody>
      </p:sp>
      <p:sp>
        <p:nvSpPr>
          <p:cNvPr id="84" name="Rounded Rectangle 4"/>
          <p:cNvSpPr/>
          <p:nvPr/>
        </p:nvSpPr>
        <p:spPr>
          <a:xfrm>
            <a:off x="7543800" y="76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Job Posting</a:t>
            </a:r>
            <a:endParaRPr lang="en-US" sz="800" kern="1200" dirty="0">
              <a:latin typeface="Bell MT" pitchFamily="18" charset="0"/>
            </a:endParaRPr>
          </a:p>
        </p:txBody>
      </p:sp>
      <p:sp>
        <p:nvSpPr>
          <p:cNvPr id="85" name="Rounded Rectangle 4"/>
          <p:cNvSpPr/>
          <p:nvPr/>
        </p:nvSpPr>
        <p:spPr>
          <a:xfrm>
            <a:off x="8330350" y="76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Promotions &amp; Transfers</a:t>
            </a:r>
            <a:endParaRPr lang="en-US" sz="800" kern="1200" dirty="0">
              <a:latin typeface="Bell MT" pitchFamily="18" charset="0"/>
            </a:endParaRPr>
          </a:p>
        </p:txBody>
      </p:sp>
      <p:sp>
        <p:nvSpPr>
          <p:cNvPr id="86" name="Rounded Rectangle 4"/>
          <p:cNvSpPr/>
          <p:nvPr/>
        </p:nvSpPr>
        <p:spPr>
          <a:xfrm>
            <a:off x="6730150" y="457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Employee Focused</a:t>
            </a:r>
            <a:endParaRPr lang="en-US" sz="800" kern="1200" dirty="0">
              <a:latin typeface="Bell MT" pitchFamily="18" charset="0"/>
            </a:endParaRPr>
          </a:p>
        </p:txBody>
      </p:sp>
      <p:sp>
        <p:nvSpPr>
          <p:cNvPr id="87" name="Rounded Rectangle 4"/>
          <p:cNvSpPr/>
          <p:nvPr/>
        </p:nvSpPr>
        <p:spPr>
          <a:xfrm>
            <a:off x="7543800" y="457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Employee Referrals</a:t>
            </a:r>
            <a:endParaRPr lang="en-US" sz="800" kern="1200" dirty="0">
              <a:latin typeface="Bell MT" pitchFamily="18" charset="0"/>
            </a:endParaRPr>
          </a:p>
        </p:txBody>
      </p:sp>
      <p:sp>
        <p:nvSpPr>
          <p:cNvPr id="88" name="Rounded Rectangle 4"/>
          <p:cNvSpPr/>
          <p:nvPr/>
        </p:nvSpPr>
        <p:spPr>
          <a:xfrm>
            <a:off x="8330350" y="457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800" dirty="0" smtClean="0">
                <a:latin typeface="Bell MT" pitchFamily="18" charset="0"/>
              </a:rPr>
              <a:t>Re-recruit Former</a:t>
            </a:r>
          </a:p>
          <a:p>
            <a:pPr lvl="0" algn="ctr" defTabSz="444500">
              <a:lnSpc>
                <a:spcPct val="90000"/>
              </a:lnSpc>
              <a:spcBef>
                <a:spcPct val="0"/>
              </a:spcBef>
            </a:pPr>
            <a:r>
              <a:rPr lang="en-US" sz="800" dirty="0" smtClean="0">
                <a:latin typeface="Bell MT" pitchFamily="18" charset="0"/>
              </a:rPr>
              <a:t>Employee</a:t>
            </a:r>
            <a:endParaRPr lang="en-US" sz="600" kern="1200" dirty="0">
              <a:latin typeface="Bell MT" pitchFamily="18" charset="0"/>
            </a:endParaRPr>
          </a:p>
        </p:txBody>
      </p:sp>
      <p:cxnSp>
        <p:nvCxnSpPr>
          <p:cNvPr id="92" name="Straight Arrow Connector 91"/>
          <p:cNvCxnSpPr/>
          <p:nvPr/>
        </p:nvCxnSpPr>
        <p:spPr>
          <a:xfrm flipV="1">
            <a:off x="6477000" y="3810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94" name="Straight Connector 93"/>
          <p:cNvCxnSpPr/>
          <p:nvPr/>
        </p:nvCxnSpPr>
        <p:spPr>
          <a:xfrm rot="5400000" flipH="1" flipV="1">
            <a:off x="6933406" y="1218406"/>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95" name="Straight Connector 94"/>
          <p:cNvCxnSpPr/>
          <p:nvPr/>
        </p:nvCxnSpPr>
        <p:spPr>
          <a:xfrm rot="5400000" flipH="1" flipV="1">
            <a:off x="7772400" y="12192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96" name="Straight Connector 95"/>
          <p:cNvCxnSpPr/>
          <p:nvPr/>
        </p:nvCxnSpPr>
        <p:spPr>
          <a:xfrm rot="5400000" flipH="1" flipV="1">
            <a:off x="8534400" y="1218406"/>
            <a:ext cx="305594" cy="794"/>
          </a:xfrm>
          <a:prstGeom prst="line">
            <a:avLst/>
          </a:prstGeom>
          <a:ln/>
        </p:spPr>
        <p:style>
          <a:lnRef idx="2">
            <a:schemeClr val="accent2"/>
          </a:lnRef>
          <a:fillRef idx="1">
            <a:schemeClr val="lt1"/>
          </a:fillRef>
          <a:effectRef idx="0">
            <a:schemeClr val="accent2"/>
          </a:effectRef>
          <a:fontRef idx="minor">
            <a:schemeClr val="dk1"/>
          </a:fontRef>
        </p:style>
      </p:cxnSp>
      <p:grpSp>
        <p:nvGrpSpPr>
          <p:cNvPr id="10" name="Group 124"/>
          <p:cNvGrpSpPr/>
          <p:nvPr/>
        </p:nvGrpSpPr>
        <p:grpSpPr>
          <a:xfrm>
            <a:off x="5410200" y="914400"/>
            <a:ext cx="1066800" cy="520388"/>
            <a:chOff x="2586632" y="740171"/>
            <a:chExt cx="922734" cy="461367"/>
          </a:xfrm>
        </p:grpSpPr>
        <p:sp>
          <p:nvSpPr>
            <p:cNvPr id="98" name="Rounded Rectangle 97"/>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99"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External Recruitment Sources</a:t>
              </a:r>
            </a:p>
          </p:txBody>
        </p:sp>
      </p:grpSp>
      <p:sp>
        <p:nvSpPr>
          <p:cNvPr id="100" name="Rounded Rectangle 4"/>
          <p:cNvSpPr/>
          <p:nvPr/>
        </p:nvSpPr>
        <p:spPr>
          <a:xfrm>
            <a:off x="6730150" y="838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Colleges &amp; Universities</a:t>
            </a:r>
            <a:endParaRPr lang="en-US" sz="800" kern="1200" dirty="0">
              <a:latin typeface="Bell MT" pitchFamily="18" charset="0"/>
            </a:endParaRPr>
          </a:p>
        </p:txBody>
      </p:sp>
      <p:sp>
        <p:nvSpPr>
          <p:cNvPr id="101" name="Rounded Rectangle 4"/>
          <p:cNvSpPr/>
          <p:nvPr/>
        </p:nvSpPr>
        <p:spPr>
          <a:xfrm>
            <a:off x="7543800" y="838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Professional Organizations</a:t>
            </a:r>
            <a:endParaRPr lang="en-US" sz="800" kern="1200" dirty="0">
              <a:latin typeface="Bell MT" pitchFamily="18" charset="0"/>
            </a:endParaRPr>
          </a:p>
        </p:txBody>
      </p:sp>
      <p:sp>
        <p:nvSpPr>
          <p:cNvPr id="102" name="Rounded Rectangle 4"/>
          <p:cNvSpPr/>
          <p:nvPr/>
        </p:nvSpPr>
        <p:spPr>
          <a:xfrm>
            <a:off x="8330350" y="838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Employee Leasing</a:t>
            </a:r>
            <a:endParaRPr lang="en-US" sz="800" kern="1200" dirty="0">
              <a:latin typeface="Bell MT" pitchFamily="18" charset="0"/>
            </a:endParaRPr>
          </a:p>
        </p:txBody>
      </p:sp>
      <p:sp>
        <p:nvSpPr>
          <p:cNvPr id="103" name="Rounded Rectangle 4"/>
          <p:cNvSpPr/>
          <p:nvPr/>
        </p:nvSpPr>
        <p:spPr>
          <a:xfrm>
            <a:off x="6730150" y="1219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Unsolicited Applications</a:t>
            </a:r>
            <a:endParaRPr lang="en-US" sz="800" kern="1200" dirty="0">
              <a:latin typeface="Bell MT" pitchFamily="18" charset="0"/>
            </a:endParaRPr>
          </a:p>
        </p:txBody>
      </p:sp>
      <p:sp>
        <p:nvSpPr>
          <p:cNvPr id="104" name="Rounded Rectangle 4"/>
          <p:cNvSpPr/>
          <p:nvPr/>
        </p:nvSpPr>
        <p:spPr>
          <a:xfrm>
            <a:off x="7543800" y="1219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Media Sources &amp; Job Fairs</a:t>
            </a:r>
            <a:endParaRPr lang="en-US" sz="800" kern="1200" dirty="0">
              <a:latin typeface="Bell MT" pitchFamily="18" charset="0"/>
            </a:endParaRPr>
          </a:p>
        </p:txBody>
      </p:sp>
      <p:sp>
        <p:nvSpPr>
          <p:cNvPr id="105" name="Rounded Rectangle 4"/>
          <p:cNvSpPr/>
          <p:nvPr/>
        </p:nvSpPr>
        <p:spPr>
          <a:xfrm>
            <a:off x="8330350" y="1219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dirty="0" smtClean="0">
                <a:latin typeface="Bell MT" pitchFamily="18" charset="0"/>
              </a:rPr>
              <a:t>Placement Agencies</a:t>
            </a:r>
            <a:endParaRPr lang="en-US" sz="800" kern="1200" dirty="0">
              <a:latin typeface="Bell MT" pitchFamily="18" charset="0"/>
            </a:endParaRPr>
          </a:p>
        </p:txBody>
      </p:sp>
      <p:cxnSp>
        <p:nvCxnSpPr>
          <p:cNvPr id="106" name="Straight Arrow Connector 105"/>
          <p:cNvCxnSpPr/>
          <p:nvPr/>
        </p:nvCxnSpPr>
        <p:spPr>
          <a:xfrm flipV="1">
            <a:off x="6477000" y="11430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13" name="Group 124"/>
          <p:cNvGrpSpPr/>
          <p:nvPr/>
        </p:nvGrpSpPr>
        <p:grpSpPr>
          <a:xfrm>
            <a:off x="5410200" y="1524000"/>
            <a:ext cx="1066800" cy="520388"/>
            <a:chOff x="2586632" y="740171"/>
            <a:chExt cx="922734" cy="461367"/>
          </a:xfrm>
        </p:grpSpPr>
        <p:sp>
          <p:nvSpPr>
            <p:cNvPr id="108" name="Rounded Rectangle 107"/>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09"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Internet Recruitment Sources</a:t>
              </a:r>
            </a:p>
          </p:txBody>
        </p:sp>
      </p:grpSp>
      <p:cxnSp>
        <p:nvCxnSpPr>
          <p:cNvPr id="110" name="Straight Arrow Connector 109"/>
          <p:cNvCxnSpPr/>
          <p:nvPr/>
        </p:nvCxnSpPr>
        <p:spPr>
          <a:xfrm flipV="1">
            <a:off x="6477000" y="1828799"/>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sp>
        <p:nvSpPr>
          <p:cNvPr id="111" name="Rounded Rectangle 4"/>
          <p:cNvSpPr/>
          <p:nvPr/>
        </p:nvSpPr>
        <p:spPr>
          <a:xfrm>
            <a:off x="6730150" y="16764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Job Boards</a:t>
            </a:r>
            <a:endParaRPr lang="en-US" sz="800" kern="1200" dirty="0">
              <a:latin typeface="Bell MT" pitchFamily="18" charset="0"/>
            </a:endParaRPr>
          </a:p>
        </p:txBody>
      </p:sp>
      <p:sp>
        <p:nvSpPr>
          <p:cNvPr id="112" name="Rounded Rectangle 4"/>
          <p:cNvSpPr/>
          <p:nvPr/>
        </p:nvSpPr>
        <p:spPr>
          <a:xfrm>
            <a:off x="7720750" y="16764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Employer Web Sites</a:t>
            </a:r>
            <a:endParaRPr lang="en-US" sz="1000" kern="1200" dirty="0">
              <a:latin typeface="Bell MT" pitchFamily="18" charset="0"/>
            </a:endParaRPr>
          </a:p>
        </p:txBody>
      </p:sp>
      <p:grpSp>
        <p:nvGrpSpPr>
          <p:cNvPr id="14" name="Group 124"/>
          <p:cNvGrpSpPr/>
          <p:nvPr/>
        </p:nvGrpSpPr>
        <p:grpSpPr>
          <a:xfrm>
            <a:off x="5404883" y="2133600"/>
            <a:ext cx="1072117" cy="367988"/>
            <a:chOff x="2586632" y="740171"/>
            <a:chExt cx="922734" cy="461367"/>
          </a:xfrm>
        </p:grpSpPr>
        <p:sp>
          <p:nvSpPr>
            <p:cNvPr id="116" name="Rounded Rectangle 115"/>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17"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Recruiting Evaluation</a:t>
              </a:r>
              <a:endParaRPr lang="en-US" sz="1200" b="1" kern="1200" dirty="0" smtClean="0">
                <a:latin typeface="Bell MT" pitchFamily="18" charset="0"/>
              </a:endParaRPr>
            </a:p>
          </p:txBody>
        </p:sp>
      </p:grpSp>
      <p:sp>
        <p:nvSpPr>
          <p:cNvPr id="118" name="Rounded Rectangle 4"/>
          <p:cNvSpPr/>
          <p:nvPr/>
        </p:nvSpPr>
        <p:spPr>
          <a:xfrm>
            <a:off x="6730150" y="2133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Quantity of Applicants</a:t>
            </a:r>
            <a:endParaRPr lang="en-US" sz="800" kern="1200" dirty="0">
              <a:latin typeface="Bell MT" pitchFamily="18" charset="0"/>
            </a:endParaRPr>
          </a:p>
        </p:txBody>
      </p:sp>
      <p:sp>
        <p:nvSpPr>
          <p:cNvPr id="119" name="Rounded Rectangle 4"/>
          <p:cNvSpPr/>
          <p:nvPr/>
        </p:nvSpPr>
        <p:spPr>
          <a:xfrm>
            <a:off x="7543800" y="2133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Quality of Applicants</a:t>
            </a:r>
            <a:endParaRPr lang="en-US" sz="800" kern="1200" dirty="0">
              <a:latin typeface="Bell MT" pitchFamily="18" charset="0"/>
            </a:endParaRPr>
          </a:p>
        </p:txBody>
      </p:sp>
      <p:sp>
        <p:nvSpPr>
          <p:cNvPr id="120" name="Rounded Rectangle 4"/>
          <p:cNvSpPr/>
          <p:nvPr/>
        </p:nvSpPr>
        <p:spPr>
          <a:xfrm>
            <a:off x="8330350" y="2133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Yield Ratio</a:t>
            </a:r>
            <a:endParaRPr lang="en-US" sz="800" kern="1200" dirty="0">
              <a:latin typeface="Bell MT" pitchFamily="18" charset="0"/>
            </a:endParaRPr>
          </a:p>
        </p:txBody>
      </p:sp>
      <p:cxnSp>
        <p:nvCxnSpPr>
          <p:cNvPr id="121" name="Straight Arrow Connector 120"/>
          <p:cNvCxnSpPr/>
          <p:nvPr/>
        </p:nvCxnSpPr>
        <p:spPr>
          <a:xfrm flipV="1">
            <a:off x="6477000" y="22860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sp>
        <p:nvSpPr>
          <p:cNvPr id="138" name="Rounded Rectangle 4"/>
          <p:cNvSpPr/>
          <p:nvPr/>
        </p:nvSpPr>
        <p:spPr>
          <a:xfrm>
            <a:off x="6754700" y="2514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Image of the Company</a:t>
            </a:r>
            <a:endParaRPr lang="en-US" sz="800" kern="1200" dirty="0">
              <a:latin typeface="Bell MT" pitchFamily="18" charset="0"/>
            </a:endParaRPr>
          </a:p>
        </p:txBody>
      </p:sp>
      <p:sp>
        <p:nvSpPr>
          <p:cNvPr id="139" name="Rounded Rectangle 4"/>
          <p:cNvSpPr/>
          <p:nvPr/>
        </p:nvSpPr>
        <p:spPr>
          <a:xfrm>
            <a:off x="7568350" y="2514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Attractiveness of Job</a:t>
            </a:r>
            <a:endParaRPr lang="en-US" sz="800" kern="1200" dirty="0">
              <a:latin typeface="Bell MT" pitchFamily="18" charset="0"/>
            </a:endParaRPr>
          </a:p>
        </p:txBody>
      </p:sp>
      <p:sp>
        <p:nvSpPr>
          <p:cNvPr id="140" name="Rounded Rectangle 4"/>
          <p:cNvSpPr/>
          <p:nvPr/>
        </p:nvSpPr>
        <p:spPr>
          <a:xfrm>
            <a:off x="6754700" y="2895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Internal Org. Policy</a:t>
            </a:r>
            <a:endParaRPr lang="en-US" sz="800" kern="1200" dirty="0">
              <a:latin typeface="Bell MT" pitchFamily="18" charset="0"/>
            </a:endParaRPr>
          </a:p>
        </p:txBody>
      </p:sp>
      <p:sp>
        <p:nvSpPr>
          <p:cNvPr id="141" name="Rounded Rectangle 4"/>
          <p:cNvSpPr/>
          <p:nvPr/>
        </p:nvSpPr>
        <p:spPr>
          <a:xfrm>
            <a:off x="7568350" y="28956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Recruitment Cost</a:t>
            </a:r>
            <a:endParaRPr lang="en-US" sz="800" kern="1200" dirty="0">
              <a:latin typeface="Bell MT" pitchFamily="18" charset="0"/>
            </a:endParaRPr>
          </a:p>
        </p:txBody>
      </p:sp>
      <p:grpSp>
        <p:nvGrpSpPr>
          <p:cNvPr id="15" name="Group 124"/>
          <p:cNvGrpSpPr/>
          <p:nvPr/>
        </p:nvGrpSpPr>
        <p:grpSpPr>
          <a:xfrm>
            <a:off x="5410200" y="2590800"/>
            <a:ext cx="1072117" cy="367988"/>
            <a:chOff x="2586632" y="740171"/>
            <a:chExt cx="922734" cy="461367"/>
          </a:xfrm>
        </p:grpSpPr>
        <p:sp>
          <p:nvSpPr>
            <p:cNvPr id="143" name="Rounded Rectangle 142"/>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44"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Constraints on Recruiting</a:t>
              </a:r>
              <a:endParaRPr lang="en-US" sz="1200" b="1" kern="1200" dirty="0" smtClean="0">
                <a:latin typeface="Bell MT" pitchFamily="18" charset="0"/>
              </a:endParaRPr>
            </a:p>
          </p:txBody>
        </p:sp>
      </p:grpSp>
      <p:cxnSp>
        <p:nvCxnSpPr>
          <p:cNvPr id="147" name="Straight Arrow Connector 146"/>
          <p:cNvCxnSpPr/>
          <p:nvPr/>
        </p:nvCxnSpPr>
        <p:spPr>
          <a:xfrm flipV="1">
            <a:off x="6477000" y="28194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16" name="Group 124"/>
          <p:cNvGrpSpPr/>
          <p:nvPr/>
        </p:nvGrpSpPr>
        <p:grpSpPr>
          <a:xfrm>
            <a:off x="3733800" y="4648200"/>
            <a:ext cx="1219200" cy="533400"/>
            <a:chOff x="2586632" y="740171"/>
            <a:chExt cx="922734" cy="461367"/>
          </a:xfrm>
        </p:grpSpPr>
        <p:sp>
          <p:nvSpPr>
            <p:cNvPr id="149" name="Rounded Rectangle 148"/>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50"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SELECTION</a:t>
              </a:r>
              <a:endParaRPr lang="en-US" sz="1200" b="1" kern="1200" dirty="0" smtClean="0">
                <a:latin typeface="Bell MT" pitchFamily="18" charset="0"/>
              </a:endParaRPr>
            </a:p>
          </p:txBody>
        </p:sp>
      </p:grpSp>
      <p:grpSp>
        <p:nvGrpSpPr>
          <p:cNvPr id="19" name="Group 124"/>
          <p:cNvGrpSpPr/>
          <p:nvPr/>
        </p:nvGrpSpPr>
        <p:grpSpPr>
          <a:xfrm>
            <a:off x="2209800" y="3594412"/>
            <a:ext cx="1072117" cy="444188"/>
            <a:chOff x="2586632" y="740171"/>
            <a:chExt cx="922734" cy="461367"/>
          </a:xfrm>
        </p:grpSpPr>
        <p:sp>
          <p:nvSpPr>
            <p:cNvPr id="152" name="Rounded Rectangle 151"/>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53"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Basic Selection Criteria</a:t>
              </a:r>
            </a:p>
          </p:txBody>
        </p:sp>
      </p:grpSp>
      <p:sp>
        <p:nvSpPr>
          <p:cNvPr id="157" name="Rounded Rectangle 4"/>
          <p:cNvSpPr/>
          <p:nvPr/>
        </p:nvSpPr>
        <p:spPr>
          <a:xfrm>
            <a:off x="152400" y="3505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Formal Education</a:t>
            </a:r>
            <a:endParaRPr lang="en-US" sz="800" kern="1200" dirty="0">
              <a:latin typeface="Bell MT" pitchFamily="18" charset="0"/>
            </a:endParaRPr>
          </a:p>
        </p:txBody>
      </p:sp>
      <p:sp>
        <p:nvSpPr>
          <p:cNvPr id="158" name="Rounded Rectangle 4"/>
          <p:cNvSpPr/>
          <p:nvPr/>
        </p:nvSpPr>
        <p:spPr>
          <a:xfrm>
            <a:off x="966050" y="3505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800" dirty="0" smtClean="0">
                <a:latin typeface="Bell MT" pitchFamily="18" charset="0"/>
              </a:rPr>
              <a:t>Experience and Past Performance</a:t>
            </a:r>
          </a:p>
        </p:txBody>
      </p:sp>
      <p:sp>
        <p:nvSpPr>
          <p:cNvPr id="160" name="Rounded Rectangle 4"/>
          <p:cNvSpPr/>
          <p:nvPr/>
        </p:nvSpPr>
        <p:spPr>
          <a:xfrm>
            <a:off x="152400" y="38100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Physical Characteristics</a:t>
            </a:r>
          </a:p>
        </p:txBody>
      </p:sp>
      <p:sp>
        <p:nvSpPr>
          <p:cNvPr id="161" name="Rounded Rectangle 4"/>
          <p:cNvSpPr/>
          <p:nvPr/>
        </p:nvSpPr>
        <p:spPr>
          <a:xfrm>
            <a:off x="966050" y="38100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KSA</a:t>
            </a:r>
            <a:endParaRPr lang="en-US" sz="800" kern="1200" dirty="0">
              <a:latin typeface="Bell MT" pitchFamily="18" charset="0"/>
            </a:endParaRPr>
          </a:p>
        </p:txBody>
      </p:sp>
      <p:sp>
        <p:nvSpPr>
          <p:cNvPr id="164" name="Rounded Rectangle 4"/>
          <p:cNvSpPr/>
          <p:nvPr/>
        </p:nvSpPr>
        <p:spPr>
          <a:xfrm>
            <a:off x="152400" y="41148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Personality Characteristics</a:t>
            </a:r>
          </a:p>
        </p:txBody>
      </p:sp>
      <p:sp>
        <p:nvSpPr>
          <p:cNvPr id="165" name="Rounded Rectangle 4"/>
          <p:cNvSpPr/>
          <p:nvPr/>
        </p:nvSpPr>
        <p:spPr>
          <a:xfrm>
            <a:off x="966050" y="41148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Other Characteristics</a:t>
            </a:r>
            <a:endParaRPr lang="en-US" sz="800" kern="1200" dirty="0">
              <a:latin typeface="Bell MT" pitchFamily="18" charset="0"/>
            </a:endParaRPr>
          </a:p>
        </p:txBody>
      </p:sp>
      <p:cxnSp>
        <p:nvCxnSpPr>
          <p:cNvPr id="166" name="Straight Arrow Connector 165"/>
          <p:cNvCxnSpPr/>
          <p:nvPr/>
        </p:nvCxnSpPr>
        <p:spPr>
          <a:xfrm rot="10800000">
            <a:off x="1828801" y="3801905"/>
            <a:ext cx="396699" cy="809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20" name="Group 124"/>
          <p:cNvGrpSpPr/>
          <p:nvPr/>
        </p:nvGrpSpPr>
        <p:grpSpPr>
          <a:xfrm>
            <a:off x="2209800" y="5042212"/>
            <a:ext cx="1072117" cy="444188"/>
            <a:chOff x="2586632" y="740171"/>
            <a:chExt cx="922734" cy="461367"/>
          </a:xfrm>
        </p:grpSpPr>
        <p:sp>
          <p:nvSpPr>
            <p:cNvPr id="168" name="Rounded Rectangle 167"/>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69"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Selection process</a:t>
              </a:r>
            </a:p>
          </p:txBody>
        </p:sp>
      </p:grpSp>
      <p:sp>
        <p:nvSpPr>
          <p:cNvPr id="173" name="Rounded Rectangle 4"/>
          <p:cNvSpPr/>
          <p:nvPr/>
        </p:nvSpPr>
        <p:spPr>
          <a:xfrm>
            <a:off x="152400" y="4495800"/>
            <a:ext cx="1600200" cy="16764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Initial Screening</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Completed Application</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Employment Test</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Comprehensive Interview</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Conditional Job Offer</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Background Examination</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Medical or Physical Examination</a:t>
            </a:r>
          </a:p>
          <a:p>
            <a:pPr marL="228600" lvl="0" indent="-228600" defTabSz="444500">
              <a:lnSpc>
                <a:spcPct val="90000"/>
              </a:lnSpc>
              <a:spcBef>
                <a:spcPct val="0"/>
              </a:spcBef>
              <a:spcAft>
                <a:spcPct val="35000"/>
              </a:spcAft>
              <a:buFont typeface="Wingdings" pitchFamily="2" charset="2"/>
              <a:buChar char="Ø"/>
            </a:pPr>
            <a:r>
              <a:rPr lang="en-US" sz="1000" dirty="0" smtClean="0">
                <a:latin typeface="Bell MT" pitchFamily="18" charset="0"/>
              </a:rPr>
              <a:t>Permanent Job Offer</a:t>
            </a:r>
          </a:p>
        </p:txBody>
      </p:sp>
      <p:grpSp>
        <p:nvGrpSpPr>
          <p:cNvPr id="22" name="Group 124"/>
          <p:cNvGrpSpPr/>
          <p:nvPr/>
        </p:nvGrpSpPr>
        <p:grpSpPr>
          <a:xfrm>
            <a:off x="2209800" y="6337612"/>
            <a:ext cx="1072117" cy="444188"/>
            <a:chOff x="2586632" y="740171"/>
            <a:chExt cx="922734" cy="461367"/>
          </a:xfrm>
        </p:grpSpPr>
        <p:sp>
          <p:nvSpPr>
            <p:cNvPr id="175" name="Rounded Rectangle 174"/>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76"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Selection Methods</a:t>
              </a:r>
            </a:p>
          </p:txBody>
        </p:sp>
      </p:grpSp>
      <p:sp>
        <p:nvSpPr>
          <p:cNvPr id="177" name="Rounded Rectangle 4"/>
          <p:cNvSpPr/>
          <p:nvPr/>
        </p:nvSpPr>
        <p:spPr>
          <a:xfrm>
            <a:off x="152400" y="62484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100" kern="1200" dirty="0" smtClean="0">
                <a:latin typeface="Bell MT" pitchFamily="18" charset="0"/>
              </a:rPr>
              <a:t>Testing </a:t>
            </a:r>
            <a:endParaRPr lang="en-US" sz="1000" kern="1200" dirty="0">
              <a:latin typeface="Bell MT" pitchFamily="18" charset="0"/>
            </a:endParaRPr>
          </a:p>
        </p:txBody>
      </p:sp>
      <p:sp>
        <p:nvSpPr>
          <p:cNvPr id="178" name="Rounded Rectangle 4"/>
          <p:cNvSpPr/>
          <p:nvPr/>
        </p:nvSpPr>
        <p:spPr>
          <a:xfrm>
            <a:off x="966050" y="62484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100" kern="1200" dirty="0" smtClean="0">
                <a:latin typeface="Bell MT" pitchFamily="18" charset="0"/>
              </a:rPr>
              <a:t>Gathering information</a:t>
            </a:r>
            <a:endParaRPr lang="en-US" sz="1000" kern="1200" dirty="0">
              <a:latin typeface="Bell MT" pitchFamily="18" charset="0"/>
            </a:endParaRPr>
          </a:p>
        </p:txBody>
      </p:sp>
      <p:sp>
        <p:nvSpPr>
          <p:cNvPr id="179" name="Rounded Rectangle 4"/>
          <p:cNvSpPr/>
          <p:nvPr/>
        </p:nvSpPr>
        <p:spPr>
          <a:xfrm>
            <a:off x="533400" y="6553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100" kern="1200" dirty="0" smtClean="0">
                <a:latin typeface="Bell MT" pitchFamily="18" charset="0"/>
              </a:rPr>
              <a:t>Interviews </a:t>
            </a:r>
            <a:endParaRPr lang="en-US" sz="1000" kern="1200" dirty="0">
              <a:latin typeface="Bell MT" pitchFamily="18" charset="0"/>
            </a:endParaRPr>
          </a:p>
        </p:txBody>
      </p:sp>
      <p:cxnSp>
        <p:nvCxnSpPr>
          <p:cNvPr id="180" name="Straight Arrow Connector 179"/>
          <p:cNvCxnSpPr/>
          <p:nvPr/>
        </p:nvCxnSpPr>
        <p:spPr>
          <a:xfrm rot="10800000">
            <a:off x="1828800" y="5249706"/>
            <a:ext cx="396699" cy="809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81" name="Straight Arrow Connector 180"/>
          <p:cNvCxnSpPr/>
          <p:nvPr/>
        </p:nvCxnSpPr>
        <p:spPr>
          <a:xfrm rot="10800000">
            <a:off x="1828800" y="6545106"/>
            <a:ext cx="396699" cy="809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23" name="Group 124"/>
          <p:cNvGrpSpPr/>
          <p:nvPr/>
        </p:nvGrpSpPr>
        <p:grpSpPr>
          <a:xfrm>
            <a:off x="5404883" y="3670612"/>
            <a:ext cx="1072117" cy="367988"/>
            <a:chOff x="2586632" y="740171"/>
            <a:chExt cx="922734" cy="461367"/>
          </a:xfrm>
        </p:grpSpPr>
        <p:sp>
          <p:nvSpPr>
            <p:cNvPr id="183" name="Rounded Rectangle 182"/>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84"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Testing</a:t>
              </a:r>
              <a:endParaRPr lang="en-US" sz="1200" b="1" kern="1200" dirty="0" smtClean="0">
                <a:latin typeface="Bell MT" pitchFamily="18" charset="0"/>
              </a:endParaRPr>
            </a:p>
          </p:txBody>
        </p:sp>
      </p:grpSp>
      <p:cxnSp>
        <p:nvCxnSpPr>
          <p:cNvPr id="185" name="Straight Connector 184"/>
          <p:cNvCxnSpPr/>
          <p:nvPr/>
        </p:nvCxnSpPr>
        <p:spPr>
          <a:xfrm rot="5400000" flipH="1" flipV="1">
            <a:off x="6933406" y="3885406"/>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186" name="Straight Connector 185"/>
          <p:cNvCxnSpPr/>
          <p:nvPr/>
        </p:nvCxnSpPr>
        <p:spPr>
          <a:xfrm rot="5400000" flipH="1" flipV="1">
            <a:off x="7772400" y="38862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187" name="Straight Connector 186"/>
          <p:cNvCxnSpPr/>
          <p:nvPr/>
        </p:nvCxnSpPr>
        <p:spPr>
          <a:xfrm rot="5400000" flipH="1" flipV="1">
            <a:off x="8534400" y="3885406"/>
            <a:ext cx="305594" cy="794"/>
          </a:xfrm>
          <a:prstGeom prst="line">
            <a:avLst/>
          </a:prstGeom>
          <a:ln/>
        </p:spPr>
        <p:style>
          <a:lnRef idx="2">
            <a:schemeClr val="accent2"/>
          </a:lnRef>
          <a:fillRef idx="1">
            <a:schemeClr val="lt1"/>
          </a:fillRef>
          <a:effectRef idx="0">
            <a:schemeClr val="accent2"/>
          </a:effectRef>
          <a:fontRef idx="minor">
            <a:schemeClr val="dk1"/>
          </a:fontRef>
        </p:style>
      </p:cxnSp>
      <p:sp>
        <p:nvSpPr>
          <p:cNvPr id="188" name="Rounded Rectangle 4"/>
          <p:cNvSpPr/>
          <p:nvPr/>
        </p:nvSpPr>
        <p:spPr>
          <a:xfrm>
            <a:off x="6730150" y="3505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Cognitive Ability Test</a:t>
            </a:r>
            <a:endParaRPr lang="en-US" sz="800" kern="1200" dirty="0">
              <a:latin typeface="Bell MT" pitchFamily="18" charset="0"/>
            </a:endParaRPr>
          </a:p>
        </p:txBody>
      </p:sp>
      <p:sp>
        <p:nvSpPr>
          <p:cNvPr id="189" name="Rounded Rectangle 4"/>
          <p:cNvSpPr/>
          <p:nvPr/>
        </p:nvSpPr>
        <p:spPr>
          <a:xfrm>
            <a:off x="7543800" y="3505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Personality Test</a:t>
            </a:r>
            <a:endParaRPr lang="en-US" sz="800" kern="1200" dirty="0">
              <a:latin typeface="Bell MT" pitchFamily="18" charset="0"/>
            </a:endParaRPr>
          </a:p>
        </p:txBody>
      </p:sp>
      <p:sp>
        <p:nvSpPr>
          <p:cNvPr id="190" name="Rounded Rectangle 4"/>
          <p:cNvSpPr/>
          <p:nvPr/>
        </p:nvSpPr>
        <p:spPr>
          <a:xfrm>
            <a:off x="8330350" y="3505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Physical Ability Test</a:t>
            </a:r>
            <a:endParaRPr lang="en-US" sz="800" kern="1200" dirty="0">
              <a:latin typeface="Bell MT" pitchFamily="18" charset="0"/>
            </a:endParaRPr>
          </a:p>
        </p:txBody>
      </p:sp>
      <p:sp>
        <p:nvSpPr>
          <p:cNvPr id="191" name="Rounded Rectangle 4"/>
          <p:cNvSpPr/>
          <p:nvPr/>
        </p:nvSpPr>
        <p:spPr>
          <a:xfrm>
            <a:off x="6730150" y="3886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Integrity Test</a:t>
            </a:r>
            <a:endParaRPr lang="en-US" sz="800" kern="1200" dirty="0">
              <a:latin typeface="Bell MT" pitchFamily="18" charset="0"/>
            </a:endParaRPr>
          </a:p>
        </p:txBody>
      </p:sp>
      <p:sp>
        <p:nvSpPr>
          <p:cNvPr id="192" name="Rounded Rectangle 4"/>
          <p:cNvSpPr/>
          <p:nvPr/>
        </p:nvSpPr>
        <p:spPr>
          <a:xfrm>
            <a:off x="7543800" y="3886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Drug Test</a:t>
            </a:r>
            <a:endParaRPr lang="en-US" sz="800" kern="1200" dirty="0">
              <a:latin typeface="Bell MT" pitchFamily="18" charset="0"/>
            </a:endParaRPr>
          </a:p>
        </p:txBody>
      </p:sp>
      <p:sp>
        <p:nvSpPr>
          <p:cNvPr id="193" name="Rounded Rectangle 4"/>
          <p:cNvSpPr/>
          <p:nvPr/>
        </p:nvSpPr>
        <p:spPr>
          <a:xfrm>
            <a:off x="8330350" y="3886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dirty="0" smtClean="0">
                <a:latin typeface="Bell MT" pitchFamily="18" charset="0"/>
              </a:rPr>
              <a:t>Work Sample Test</a:t>
            </a:r>
            <a:endParaRPr lang="en-US" sz="800" kern="1200" dirty="0">
              <a:latin typeface="Bell MT" pitchFamily="18" charset="0"/>
            </a:endParaRPr>
          </a:p>
        </p:txBody>
      </p:sp>
      <p:cxnSp>
        <p:nvCxnSpPr>
          <p:cNvPr id="194" name="Straight Arrow Connector 193"/>
          <p:cNvCxnSpPr/>
          <p:nvPr/>
        </p:nvCxnSpPr>
        <p:spPr>
          <a:xfrm flipV="1">
            <a:off x="6477000" y="38100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26" name="Group 124"/>
          <p:cNvGrpSpPr/>
          <p:nvPr/>
        </p:nvGrpSpPr>
        <p:grpSpPr>
          <a:xfrm>
            <a:off x="5410200" y="4432612"/>
            <a:ext cx="1072117" cy="367988"/>
            <a:chOff x="2586632" y="740171"/>
            <a:chExt cx="922734" cy="461367"/>
          </a:xfrm>
        </p:grpSpPr>
        <p:sp>
          <p:nvSpPr>
            <p:cNvPr id="196" name="Rounded Rectangle 195"/>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197"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Information Gathering</a:t>
              </a:r>
              <a:endParaRPr lang="en-US" sz="1200" b="1" kern="1200" dirty="0" smtClean="0">
                <a:latin typeface="Bell MT" pitchFamily="18" charset="0"/>
              </a:endParaRPr>
            </a:p>
          </p:txBody>
        </p:sp>
      </p:grpSp>
      <p:cxnSp>
        <p:nvCxnSpPr>
          <p:cNvPr id="198" name="Straight Connector 197"/>
          <p:cNvCxnSpPr/>
          <p:nvPr/>
        </p:nvCxnSpPr>
        <p:spPr>
          <a:xfrm rot="5400000" flipH="1" flipV="1">
            <a:off x="6938723" y="4647406"/>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199" name="Straight Connector 198"/>
          <p:cNvCxnSpPr/>
          <p:nvPr/>
        </p:nvCxnSpPr>
        <p:spPr>
          <a:xfrm rot="5400000" flipH="1" flipV="1">
            <a:off x="7777717" y="46482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200" name="Straight Connector 199"/>
          <p:cNvCxnSpPr/>
          <p:nvPr/>
        </p:nvCxnSpPr>
        <p:spPr>
          <a:xfrm rot="5400000" flipH="1" flipV="1">
            <a:off x="8539717" y="4647406"/>
            <a:ext cx="305594" cy="794"/>
          </a:xfrm>
          <a:prstGeom prst="line">
            <a:avLst/>
          </a:prstGeom>
          <a:ln/>
        </p:spPr>
        <p:style>
          <a:lnRef idx="2">
            <a:schemeClr val="accent2"/>
          </a:lnRef>
          <a:fillRef idx="1">
            <a:schemeClr val="lt1"/>
          </a:fillRef>
          <a:effectRef idx="0">
            <a:schemeClr val="accent2"/>
          </a:effectRef>
          <a:fontRef idx="minor">
            <a:schemeClr val="dk1"/>
          </a:fontRef>
        </p:style>
      </p:cxnSp>
      <p:sp>
        <p:nvSpPr>
          <p:cNvPr id="201" name="Rounded Rectangle 4"/>
          <p:cNvSpPr/>
          <p:nvPr/>
        </p:nvSpPr>
        <p:spPr>
          <a:xfrm>
            <a:off x="6735467" y="4267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Application Forms</a:t>
            </a:r>
            <a:endParaRPr lang="en-US" sz="800" kern="1200" dirty="0">
              <a:latin typeface="Bell MT" pitchFamily="18" charset="0"/>
            </a:endParaRPr>
          </a:p>
        </p:txBody>
      </p:sp>
      <p:sp>
        <p:nvSpPr>
          <p:cNvPr id="202" name="Rounded Rectangle 4"/>
          <p:cNvSpPr/>
          <p:nvPr/>
        </p:nvSpPr>
        <p:spPr>
          <a:xfrm>
            <a:off x="7549117" y="4267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Resumes</a:t>
            </a:r>
            <a:endParaRPr lang="en-US" sz="800" kern="1200" dirty="0">
              <a:latin typeface="Bell MT" pitchFamily="18" charset="0"/>
            </a:endParaRPr>
          </a:p>
        </p:txBody>
      </p:sp>
      <p:sp>
        <p:nvSpPr>
          <p:cNvPr id="203" name="Rounded Rectangle 4"/>
          <p:cNvSpPr/>
          <p:nvPr/>
        </p:nvSpPr>
        <p:spPr>
          <a:xfrm>
            <a:off x="8335667" y="4267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Biographical Data</a:t>
            </a:r>
            <a:endParaRPr lang="en-US" sz="800" kern="1200" dirty="0">
              <a:latin typeface="Bell MT" pitchFamily="18" charset="0"/>
            </a:endParaRPr>
          </a:p>
        </p:txBody>
      </p:sp>
      <p:sp>
        <p:nvSpPr>
          <p:cNvPr id="204" name="Rounded Rectangle 4"/>
          <p:cNvSpPr/>
          <p:nvPr/>
        </p:nvSpPr>
        <p:spPr>
          <a:xfrm>
            <a:off x="6735467" y="4648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Reference Checking</a:t>
            </a:r>
            <a:endParaRPr lang="en-US" sz="800" kern="1200" dirty="0">
              <a:latin typeface="Bell MT" pitchFamily="18" charset="0"/>
            </a:endParaRPr>
          </a:p>
        </p:txBody>
      </p:sp>
      <p:sp>
        <p:nvSpPr>
          <p:cNvPr id="205" name="Rounded Rectangle 4"/>
          <p:cNvSpPr/>
          <p:nvPr/>
        </p:nvSpPr>
        <p:spPr>
          <a:xfrm>
            <a:off x="7549117" y="4648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dirty="0" smtClean="0">
                <a:latin typeface="Bell MT" pitchFamily="18" charset="0"/>
              </a:rPr>
              <a:t>Defamation of Character</a:t>
            </a:r>
            <a:endParaRPr lang="en-US" sz="800" kern="1200" dirty="0">
              <a:latin typeface="Bell MT" pitchFamily="18" charset="0"/>
            </a:endParaRPr>
          </a:p>
        </p:txBody>
      </p:sp>
      <p:sp>
        <p:nvSpPr>
          <p:cNvPr id="206" name="Rounded Rectangle 4"/>
          <p:cNvSpPr/>
          <p:nvPr/>
        </p:nvSpPr>
        <p:spPr>
          <a:xfrm>
            <a:off x="8335667" y="4648200"/>
            <a:ext cx="813650" cy="3048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dirty="0" smtClean="0">
                <a:latin typeface="Bell MT" pitchFamily="18" charset="0"/>
              </a:rPr>
              <a:t>Negligent Hiring</a:t>
            </a:r>
            <a:endParaRPr lang="en-US" sz="800" kern="1200" dirty="0">
              <a:latin typeface="Bell MT" pitchFamily="18" charset="0"/>
            </a:endParaRPr>
          </a:p>
        </p:txBody>
      </p:sp>
      <p:cxnSp>
        <p:nvCxnSpPr>
          <p:cNvPr id="207" name="Straight Arrow Connector 206"/>
          <p:cNvCxnSpPr/>
          <p:nvPr/>
        </p:nvCxnSpPr>
        <p:spPr>
          <a:xfrm flipV="1">
            <a:off x="6482317" y="45720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27" name="Group 124"/>
          <p:cNvGrpSpPr/>
          <p:nvPr/>
        </p:nvGrpSpPr>
        <p:grpSpPr>
          <a:xfrm>
            <a:off x="5410200" y="5118412"/>
            <a:ext cx="1072117" cy="367988"/>
            <a:chOff x="2586632" y="740171"/>
            <a:chExt cx="922734" cy="461367"/>
          </a:xfrm>
        </p:grpSpPr>
        <p:sp>
          <p:nvSpPr>
            <p:cNvPr id="209" name="Rounded Rectangle 208"/>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210" name="Rounded Rectangle 4"/>
            <p:cNvSpPr/>
            <p:nvPr/>
          </p:nvSpPr>
          <p:spPr>
            <a:xfrm>
              <a:off x="2600145"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Interviews </a:t>
              </a:r>
              <a:endParaRPr lang="en-US" sz="1200" b="1" kern="1200" dirty="0" smtClean="0">
                <a:latin typeface="Bell MT" pitchFamily="18" charset="0"/>
              </a:endParaRPr>
            </a:p>
          </p:txBody>
        </p:sp>
      </p:grpSp>
      <p:sp>
        <p:nvSpPr>
          <p:cNvPr id="211" name="Rounded Rectangle 4"/>
          <p:cNvSpPr/>
          <p:nvPr/>
        </p:nvSpPr>
        <p:spPr>
          <a:xfrm>
            <a:off x="6806350" y="5029200"/>
            <a:ext cx="81365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100" kern="1200" dirty="0" smtClean="0">
                <a:latin typeface="Bell MT" pitchFamily="18" charset="0"/>
              </a:rPr>
              <a:t>Structured</a:t>
            </a:r>
            <a:endParaRPr lang="en-US" sz="1000" kern="1200" dirty="0">
              <a:latin typeface="Bell MT" pitchFamily="18" charset="0"/>
            </a:endParaRPr>
          </a:p>
        </p:txBody>
      </p:sp>
      <p:sp>
        <p:nvSpPr>
          <p:cNvPr id="212" name="Rounded Rectangle 4"/>
          <p:cNvSpPr/>
          <p:nvPr/>
        </p:nvSpPr>
        <p:spPr>
          <a:xfrm>
            <a:off x="6806350" y="5334000"/>
            <a:ext cx="81365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100" kern="1200" dirty="0" smtClean="0">
                <a:latin typeface="Bell MT" pitchFamily="18" charset="0"/>
              </a:rPr>
              <a:t>Unstructured</a:t>
            </a:r>
            <a:endParaRPr lang="en-US" sz="1000" kern="1200" dirty="0">
              <a:latin typeface="Bell MT" pitchFamily="18" charset="0"/>
            </a:endParaRPr>
          </a:p>
        </p:txBody>
      </p:sp>
      <p:sp>
        <p:nvSpPr>
          <p:cNvPr id="213" name="Rounded Rectangle 4"/>
          <p:cNvSpPr/>
          <p:nvPr/>
        </p:nvSpPr>
        <p:spPr>
          <a:xfrm>
            <a:off x="7772400" y="5029200"/>
            <a:ext cx="66125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Situational </a:t>
            </a:r>
            <a:endParaRPr lang="en-US" sz="800" kern="1200" dirty="0">
              <a:latin typeface="Bell MT" pitchFamily="18" charset="0"/>
            </a:endParaRPr>
          </a:p>
        </p:txBody>
      </p:sp>
      <p:sp>
        <p:nvSpPr>
          <p:cNvPr id="214" name="Rounded Rectangle 4"/>
          <p:cNvSpPr/>
          <p:nvPr/>
        </p:nvSpPr>
        <p:spPr>
          <a:xfrm>
            <a:off x="8433650" y="5029200"/>
            <a:ext cx="66125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Bell MT" pitchFamily="18" charset="0"/>
              </a:rPr>
              <a:t>Behavioral</a:t>
            </a:r>
            <a:endParaRPr lang="en-US" sz="800" kern="1200" dirty="0">
              <a:latin typeface="Bell MT" pitchFamily="18" charset="0"/>
            </a:endParaRPr>
          </a:p>
        </p:txBody>
      </p:sp>
      <p:cxnSp>
        <p:nvCxnSpPr>
          <p:cNvPr id="215" name="Straight Connector 214"/>
          <p:cNvCxnSpPr/>
          <p:nvPr/>
        </p:nvCxnSpPr>
        <p:spPr>
          <a:xfrm rot="10800000">
            <a:off x="6705601" y="5105400"/>
            <a:ext cx="762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16" name="Straight Connector 215"/>
          <p:cNvCxnSpPr/>
          <p:nvPr/>
        </p:nvCxnSpPr>
        <p:spPr>
          <a:xfrm rot="10800000">
            <a:off x="6705601" y="5486400"/>
            <a:ext cx="762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17" name="Straight Connector 216"/>
          <p:cNvCxnSpPr/>
          <p:nvPr/>
        </p:nvCxnSpPr>
        <p:spPr>
          <a:xfrm rot="5400000" flipH="1" flipV="1">
            <a:off x="6514306" y="5295900"/>
            <a:ext cx="3817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219" name="Straight Arrow Connector 218"/>
          <p:cNvCxnSpPr/>
          <p:nvPr/>
        </p:nvCxnSpPr>
        <p:spPr>
          <a:xfrm flipV="1">
            <a:off x="6477000" y="5257799"/>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220" name="Straight Arrow Connector 219"/>
          <p:cNvCxnSpPr/>
          <p:nvPr/>
        </p:nvCxnSpPr>
        <p:spPr>
          <a:xfrm>
            <a:off x="7619998" y="5105400"/>
            <a:ext cx="152402" cy="1588"/>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grpSp>
        <p:nvGrpSpPr>
          <p:cNvPr id="29" name="Group 124"/>
          <p:cNvGrpSpPr/>
          <p:nvPr/>
        </p:nvGrpSpPr>
        <p:grpSpPr>
          <a:xfrm>
            <a:off x="5404883" y="5867400"/>
            <a:ext cx="1072117" cy="533400"/>
            <a:chOff x="2586632" y="740171"/>
            <a:chExt cx="922734" cy="461367"/>
          </a:xfrm>
        </p:grpSpPr>
        <p:sp>
          <p:nvSpPr>
            <p:cNvPr id="235" name="Rounded Rectangle 234"/>
            <p:cNvSpPr/>
            <p:nvPr/>
          </p:nvSpPr>
          <p:spPr>
            <a:xfrm>
              <a:off x="2586632" y="740171"/>
              <a:ext cx="922734" cy="461367"/>
            </a:xfrm>
            <a:prstGeom prst="roundRect">
              <a:avLst>
                <a:gd name="adj" fmla="val 10000"/>
              </a:avLst>
            </a:prstGeom>
          </p:spPr>
          <p:style>
            <a:lnRef idx="2">
              <a:schemeClr val="accent2"/>
            </a:lnRef>
            <a:fillRef idx="1">
              <a:schemeClr val="lt1"/>
            </a:fillRef>
            <a:effectRef idx="0">
              <a:schemeClr val="accent2"/>
            </a:effectRef>
            <a:fontRef idx="minor">
              <a:schemeClr val="dk1"/>
            </a:fontRef>
          </p:style>
        </p:sp>
        <p:sp>
          <p:nvSpPr>
            <p:cNvPr id="236" name="Rounded Rectangle 4"/>
            <p:cNvSpPr/>
            <p:nvPr/>
          </p:nvSpPr>
          <p:spPr>
            <a:xfrm>
              <a:off x="2600144" y="753684"/>
              <a:ext cx="895708" cy="434341"/>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dirty="0" smtClean="0">
                  <a:latin typeface="Bell MT" pitchFamily="18" charset="0"/>
                </a:rPr>
                <a:t>Common Interviewing Mistakes</a:t>
              </a:r>
              <a:endParaRPr lang="en-US" sz="1200" b="1" kern="1200" dirty="0" smtClean="0">
                <a:latin typeface="Bell MT" pitchFamily="18" charset="0"/>
              </a:endParaRPr>
            </a:p>
          </p:txBody>
        </p:sp>
      </p:grpSp>
      <p:sp>
        <p:nvSpPr>
          <p:cNvPr id="237" name="Rounded Rectangle 4"/>
          <p:cNvSpPr/>
          <p:nvPr/>
        </p:nvSpPr>
        <p:spPr>
          <a:xfrm>
            <a:off x="6629400" y="5867400"/>
            <a:ext cx="838200" cy="230875"/>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900" dirty="0" smtClean="0">
                <a:latin typeface="Bell MT" pitchFamily="18" charset="0"/>
              </a:rPr>
              <a:t>Snap Judgments</a:t>
            </a:r>
          </a:p>
        </p:txBody>
      </p:sp>
      <p:sp>
        <p:nvSpPr>
          <p:cNvPr id="238" name="Rounded Rectangle 4"/>
          <p:cNvSpPr/>
          <p:nvPr/>
        </p:nvSpPr>
        <p:spPr>
          <a:xfrm>
            <a:off x="7467600" y="5869675"/>
            <a:ext cx="83820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800" kern="1200" dirty="0" smtClean="0">
                <a:latin typeface="Bell MT" pitchFamily="18" charset="0"/>
              </a:rPr>
              <a:t>Halo Effect</a:t>
            </a:r>
            <a:endParaRPr lang="en-US" sz="600" kern="1200" dirty="0">
              <a:latin typeface="Bell MT" pitchFamily="18" charset="0"/>
            </a:endParaRPr>
          </a:p>
        </p:txBody>
      </p:sp>
      <p:sp>
        <p:nvSpPr>
          <p:cNvPr id="239" name="Rounded Rectangle 4"/>
          <p:cNvSpPr/>
          <p:nvPr/>
        </p:nvSpPr>
        <p:spPr>
          <a:xfrm>
            <a:off x="8305800" y="5869675"/>
            <a:ext cx="83820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800" kern="1200" dirty="0" smtClean="0">
                <a:latin typeface="Bell MT" pitchFamily="18" charset="0"/>
              </a:rPr>
              <a:t>Horn Effect</a:t>
            </a:r>
            <a:endParaRPr lang="en-US" sz="600" kern="1200" dirty="0">
              <a:latin typeface="Bell MT" pitchFamily="18" charset="0"/>
            </a:endParaRPr>
          </a:p>
        </p:txBody>
      </p:sp>
      <p:sp>
        <p:nvSpPr>
          <p:cNvPr id="240" name="Rounded Rectangle 4"/>
          <p:cNvSpPr/>
          <p:nvPr/>
        </p:nvSpPr>
        <p:spPr>
          <a:xfrm>
            <a:off x="6629400" y="6098275"/>
            <a:ext cx="83820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800" dirty="0" smtClean="0">
                <a:latin typeface="Bell MT" pitchFamily="18" charset="0"/>
              </a:rPr>
              <a:t>Negative</a:t>
            </a:r>
          </a:p>
          <a:p>
            <a:pPr lvl="0" algn="ctr" defTabSz="444500">
              <a:lnSpc>
                <a:spcPct val="90000"/>
              </a:lnSpc>
              <a:spcBef>
                <a:spcPct val="0"/>
              </a:spcBef>
            </a:pPr>
            <a:r>
              <a:rPr lang="en-US" sz="800" dirty="0" smtClean="0">
                <a:latin typeface="Bell MT" pitchFamily="18" charset="0"/>
              </a:rPr>
              <a:t>Emphasis</a:t>
            </a:r>
          </a:p>
        </p:txBody>
      </p:sp>
      <p:sp>
        <p:nvSpPr>
          <p:cNvPr id="241" name="Rounded Rectangle 4"/>
          <p:cNvSpPr/>
          <p:nvPr/>
        </p:nvSpPr>
        <p:spPr>
          <a:xfrm>
            <a:off x="7467600" y="6098275"/>
            <a:ext cx="83820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900" dirty="0" smtClean="0">
                <a:latin typeface="Bell MT" pitchFamily="18" charset="0"/>
              </a:rPr>
              <a:t>Cultural Noise</a:t>
            </a:r>
          </a:p>
        </p:txBody>
      </p:sp>
      <p:sp>
        <p:nvSpPr>
          <p:cNvPr id="242" name="Rounded Rectangle 4"/>
          <p:cNvSpPr/>
          <p:nvPr/>
        </p:nvSpPr>
        <p:spPr>
          <a:xfrm>
            <a:off x="8305800" y="6098275"/>
            <a:ext cx="838200" cy="228600"/>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900" dirty="0" smtClean="0">
                <a:latin typeface="Bell MT" pitchFamily="18" charset="0"/>
              </a:rPr>
              <a:t>Biases</a:t>
            </a:r>
            <a:endParaRPr lang="en-US" sz="800" dirty="0" smtClean="0">
              <a:latin typeface="Bell MT" pitchFamily="18" charset="0"/>
            </a:endParaRPr>
          </a:p>
        </p:txBody>
      </p:sp>
      <p:cxnSp>
        <p:nvCxnSpPr>
          <p:cNvPr id="243" name="Straight Arrow Connector 242"/>
          <p:cNvCxnSpPr/>
          <p:nvPr/>
        </p:nvCxnSpPr>
        <p:spPr>
          <a:xfrm>
            <a:off x="6477000" y="6096000"/>
            <a:ext cx="152402" cy="1588"/>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244" name="Straight Connector 243"/>
          <p:cNvCxnSpPr/>
          <p:nvPr/>
        </p:nvCxnSpPr>
        <p:spPr>
          <a:xfrm rot="5400000" flipH="1" flipV="1">
            <a:off x="2438797" y="1599803"/>
            <a:ext cx="1981200"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246" name="Straight Connector 245"/>
          <p:cNvCxnSpPr/>
          <p:nvPr/>
        </p:nvCxnSpPr>
        <p:spPr>
          <a:xfrm flipV="1">
            <a:off x="3276600" y="6096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49" name="Straight Connector 248"/>
          <p:cNvCxnSpPr/>
          <p:nvPr/>
        </p:nvCxnSpPr>
        <p:spPr>
          <a:xfrm flipV="1">
            <a:off x="3276600" y="25908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51" name="Straight Connector 250"/>
          <p:cNvCxnSpPr/>
          <p:nvPr/>
        </p:nvCxnSpPr>
        <p:spPr>
          <a:xfrm rot="5400000" flipH="1" flipV="1">
            <a:off x="4039394" y="1599406"/>
            <a:ext cx="24384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54" name="Straight Connector 253"/>
          <p:cNvCxnSpPr/>
          <p:nvPr/>
        </p:nvCxnSpPr>
        <p:spPr>
          <a:xfrm flipV="1">
            <a:off x="5257800" y="3810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55" name="Straight Connector 254"/>
          <p:cNvCxnSpPr/>
          <p:nvPr/>
        </p:nvCxnSpPr>
        <p:spPr>
          <a:xfrm flipV="1">
            <a:off x="5257800" y="28194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56" name="Straight Arrow Connector 255"/>
          <p:cNvCxnSpPr/>
          <p:nvPr/>
        </p:nvCxnSpPr>
        <p:spPr>
          <a:xfrm flipV="1">
            <a:off x="5029200" y="1676400"/>
            <a:ext cx="228602" cy="1"/>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257" name="Straight Connector 256"/>
          <p:cNvCxnSpPr/>
          <p:nvPr/>
        </p:nvCxnSpPr>
        <p:spPr>
          <a:xfrm flipV="1">
            <a:off x="5257800" y="114141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58" name="Straight Connector 257"/>
          <p:cNvCxnSpPr/>
          <p:nvPr/>
        </p:nvCxnSpPr>
        <p:spPr>
          <a:xfrm flipV="1">
            <a:off x="5257800" y="182721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59" name="Straight Connector 258"/>
          <p:cNvCxnSpPr/>
          <p:nvPr/>
        </p:nvCxnSpPr>
        <p:spPr>
          <a:xfrm flipV="1">
            <a:off x="5257800" y="22860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60" name="Straight Connector 259"/>
          <p:cNvCxnSpPr/>
          <p:nvPr/>
        </p:nvCxnSpPr>
        <p:spPr>
          <a:xfrm flipV="1">
            <a:off x="3276600" y="16002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61" name="Straight Connector 260"/>
          <p:cNvCxnSpPr/>
          <p:nvPr/>
        </p:nvCxnSpPr>
        <p:spPr>
          <a:xfrm rot="5400000" flipH="1" flipV="1">
            <a:off x="4115594" y="5028406"/>
            <a:ext cx="2286000"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62" name="Straight Connector 261"/>
          <p:cNvCxnSpPr/>
          <p:nvPr/>
        </p:nvCxnSpPr>
        <p:spPr>
          <a:xfrm flipV="1">
            <a:off x="5257800" y="38862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63" name="Straight Connector 262"/>
          <p:cNvCxnSpPr/>
          <p:nvPr/>
        </p:nvCxnSpPr>
        <p:spPr>
          <a:xfrm flipV="1">
            <a:off x="5257800" y="61722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64" name="Straight Arrow Connector 263"/>
          <p:cNvCxnSpPr/>
          <p:nvPr/>
        </p:nvCxnSpPr>
        <p:spPr>
          <a:xfrm flipV="1">
            <a:off x="4953000" y="4876800"/>
            <a:ext cx="304800" cy="2"/>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266" name="Straight Connector 265"/>
          <p:cNvCxnSpPr/>
          <p:nvPr/>
        </p:nvCxnSpPr>
        <p:spPr>
          <a:xfrm flipV="1">
            <a:off x="5257800" y="464661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67" name="Straight Connector 266"/>
          <p:cNvCxnSpPr/>
          <p:nvPr/>
        </p:nvCxnSpPr>
        <p:spPr>
          <a:xfrm flipV="1">
            <a:off x="5257800" y="533241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69" name="Straight Connector 268"/>
          <p:cNvCxnSpPr/>
          <p:nvPr/>
        </p:nvCxnSpPr>
        <p:spPr>
          <a:xfrm rot="5400000" flipH="1" flipV="1">
            <a:off x="2018506" y="5143500"/>
            <a:ext cx="28201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270" name="Straight Connector 269"/>
          <p:cNvCxnSpPr/>
          <p:nvPr/>
        </p:nvCxnSpPr>
        <p:spPr>
          <a:xfrm flipV="1">
            <a:off x="3276600" y="655161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72" name="Straight Connector 271"/>
          <p:cNvCxnSpPr/>
          <p:nvPr/>
        </p:nvCxnSpPr>
        <p:spPr>
          <a:xfrm flipV="1">
            <a:off x="3276600" y="37338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73" name="Straight Connector 272"/>
          <p:cNvCxnSpPr/>
          <p:nvPr/>
        </p:nvCxnSpPr>
        <p:spPr>
          <a:xfrm flipV="1">
            <a:off x="3276600" y="5257800"/>
            <a:ext cx="152400" cy="1590"/>
          </a:xfrm>
          <a:prstGeom prst="line">
            <a:avLst/>
          </a:prstGeom>
          <a:ln/>
        </p:spPr>
        <p:style>
          <a:lnRef idx="2">
            <a:schemeClr val="accent2"/>
          </a:lnRef>
          <a:fillRef idx="1">
            <a:schemeClr val="lt1"/>
          </a:fillRef>
          <a:effectRef idx="0">
            <a:schemeClr val="accent2"/>
          </a:effectRef>
          <a:fontRef idx="minor">
            <a:schemeClr val="dk1"/>
          </a:fontRef>
        </p:style>
      </p:cxnSp>
      <p:cxnSp>
        <p:nvCxnSpPr>
          <p:cNvPr id="275" name="Straight Arrow Connector 274"/>
          <p:cNvCxnSpPr/>
          <p:nvPr/>
        </p:nvCxnSpPr>
        <p:spPr>
          <a:xfrm rot="5400000" flipH="1" flipV="1">
            <a:off x="3999705" y="2399507"/>
            <a:ext cx="685802"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77" name="Straight Arrow Connector 276"/>
          <p:cNvCxnSpPr/>
          <p:nvPr/>
        </p:nvCxnSpPr>
        <p:spPr>
          <a:xfrm rot="5400000">
            <a:off x="3886200" y="4114800"/>
            <a:ext cx="9144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8" name="Straight Connector 287"/>
          <p:cNvCxnSpPr/>
          <p:nvPr/>
        </p:nvCxnSpPr>
        <p:spPr>
          <a:xfrm>
            <a:off x="927075" y="2817812"/>
            <a:ext cx="305594"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89" name="Straight Connector 288"/>
          <p:cNvCxnSpPr/>
          <p:nvPr/>
        </p:nvCxnSpPr>
        <p:spPr>
          <a:xfrm>
            <a:off x="927075" y="2284412"/>
            <a:ext cx="305594" cy="1588"/>
          </a:xfrm>
          <a:prstGeom prst="line">
            <a:avLst/>
          </a:prstGeom>
          <a:ln/>
        </p:spPr>
        <p:style>
          <a:lnRef idx="2">
            <a:schemeClr val="accent2"/>
          </a:lnRef>
          <a:fillRef idx="1">
            <a:schemeClr val="lt1"/>
          </a:fillRef>
          <a:effectRef idx="0">
            <a:schemeClr val="accent2"/>
          </a:effectRef>
          <a:fontRef idx="minor">
            <a:schemeClr val="dk1"/>
          </a:fontRef>
        </p:style>
      </p:cxnSp>
      <p:cxnSp>
        <p:nvCxnSpPr>
          <p:cNvPr id="290" name="Straight Connector 289"/>
          <p:cNvCxnSpPr/>
          <p:nvPr/>
        </p:nvCxnSpPr>
        <p:spPr>
          <a:xfrm rot="5400000" flipH="1" flipV="1">
            <a:off x="1308869" y="2514600"/>
            <a:ext cx="305594" cy="794"/>
          </a:xfrm>
          <a:prstGeom prst="line">
            <a:avLst/>
          </a:prstGeom>
          <a:ln/>
        </p:spPr>
        <p:style>
          <a:lnRef idx="2">
            <a:schemeClr val="accent2"/>
          </a:lnRef>
          <a:fillRef idx="1">
            <a:schemeClr val="lt1"/>
          </a:fillRef>
          <a:effectRef idx="0">
            <a:schemeClr val="accent2"/>
          </a:effectRef>
          <a:fontRef idx="minor">
            <a:schemeClr val="dk1"/>
          </a:fontRef>
        </p:style>
      </p:cxnSp>
      <p:cxnSp>
        <p:nvCxnSpPr>
          <p:cNvPr id="291" name="Straight Connector 290"/>
          <p:cNvCxnSpPr/>
          <p:nvPr/>
        </p:nvCxnSpPr>
        <p:spPr>
          <a:xfrm rot="5400000" flipH="1" flipV="1">
            <a:off x="394469" y="2514600"/>
            <a:ext cx="305594" cy="794"/>
          </a:xfrm>
          <a:prstGeom prst="line">
            <a:avLst/>
          </a:prstGeom>
          <a:ln/>
        </p:spPr>
        <p:style>
          <a:lnRef idx="2">
            <a:schemeClr val="accent2"/>
          </a:lnRef>
          <a:fillRef idx="1">
            <a:schemeClr val="lt1"/>
          </a:fillRef>
          <a:effectRef idx="0">
            <a:schemeClr val="accent2"/>
          </a:effectRef>
          <a:fontRef idx="minor">
            <a:schemeClr val="dk1"/>
          </a:fontRef>
        </p:style>
      </p:cxnSp>
      <p:sp>
        <p:nvSpPr>
          <p:cNvPr id="292" name="Rounded Rectangle 4"/>
          <p:cNvSpPr/>
          <p:nvPr/>
        </p:nvSpPr>
        <p:spPr>
          <a:xfrm>
            <a:off x="103138" y="2168168"/>
            <a:ext cx="892779" cy="34643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200" b="1" kern="1200" dirty="0" smtClean="0">
                <a:latin typeface="Bell MT" pitchFamily="18" charset="0"/>
              </a:rPr>
              <a:t>Budgeting</a:t>
            </a:r>
          </a:p>
        </p:txBody>
      </p:sp>
      <p:sp>
        <p:nvSpPr>
          <p:cNvPr id="293" name="Rounded Rectangle 4"/>
          <p:cNvSpPr/>
          <p:nvPr/>
        </p:nvSpPr>
        <p:spPr>
          <a:xfrm>
            <a:off x="1088421" y="2168168"/>
            <a:ext cx="892779" cy="34643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50" b="1" dirty="0" smtClean="0">
                <a:latin typeface="Bell MT" pitchFamily="18" charset="0"/>
              </a:rPr>
              <a:t>Regular vs. Flexible</a:t>
            </a:r>
            <a:endParaRPr lang="en-US" sz="1050" b="1" kern="1200" dirty="0" smtClean="0">
              <a:latin typeface="Bell MT" pitchFamily="18" charset="0"/>
            </a:endParaRPr>
          </a:p>
        </p:txBody>
      </p:sp>
      <p:sp>
        <p:nvSpPr>
          <p:cNvPr id="294" name="Rounded Rectangle 4"/>
          <p:cNvSpPr/>
          <p:nvPr/>
        </p:nvSpPr>
        <p:spPr>
          <a:xfrm>
            <a:off x="103138" y="2601578"/>
            <a:ext cx="892779" cy="34643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b="1" dirty="0" smtClean="0">
                <a:latin typeface="Bell MT" pitchFamily="18" charset="0"/>
              </a:rPr>
              <a:t>Organizational vs. Outsourcing</a:t>
            </a:r>
            <a:endParaRPr lang="en-US" sz="1000" b="1" kern="1200" dirty="0" smtClean="0">
              <a:latin typeface="Bell MT" pitchFamily="18" charset="0"/>
            </a:endParaRPr>
          </a:p>
        </p:txBody>
      </p:sp>
      <p:sp>
        <p:nvSpPr>
          <p:cNvPr id="295" name="Rounded Rectangle 4"/>
          <p:cNvSpPr/>
          <p:nvPr/>
        </p:nvSpPr>
        <p:spPr>
          <a:xfrm>
            <a:off x="1080269" y="2625368"/>
            <a:ext cx="892779" cy="346432"/>
          </a:xfrm>
          <a:prstGeom prst="rect">
            <a:avLst/>
          </a:prstGeom>
        </p:spPr>
        <p:style>
          <a:lnRef idx="2">
            <a:schemeClr val="accent2"/>
          </a:lnRef>
          <a:fillRef idx="1">
            <a:schemeClr val="lt1"/>
          </a:fillRef>
          <a:effectRef idx="0">
            <a:schemeClr val="accent2"/>
          </a:effectRef>
          <a:fontRef idx="minor">
            <a:schemeClr val="dk1"/>
          </a:fontRef>
        </p:style>
        <p:txBody>
          <a:bodyPr spcFirstLastPara="0" vert="horz" wrap="square" lIns="6350" tIns="6350" rIns="6350" bIns="6350" numCol="1" spcCol="1270" anchor="ctr" anchorCtr="0">
            <a:noAutofit/>
          </a:bodyPr>
          <a:lstStyle/>
          <a:p>
            <a:pPr lvl="0" algn="ctr" defTabSz="444500">
              <a:lnSpc>
                <a:spcPct val="90000"/>
              </a:lnSpc>
              <a:spcBef>
                <a:spcPct val="0"/>
              </a:spcBef>
            </a:pPr>
            <a:r>
              <a:rPr lang="en-US" sz="1000" b="1" dirty="0" smtClean="0">
                <a:latin typeface="Bell MT" pitchFamily="18" charset="0"/>
              </a:rPr>
              <a:t>Internal vs. External</a:t>
            </a:r>
            <a:endParaRPr lang="en-US" sz="1000" b="1" kern="1200" dirty="0" smtClean="0">
              <a:latin typeface="Bell MT" pitchFamily="18" charset="0"/>
            </a:endParaRPr>
          </a:p>
        </p:txBody>
      </p:sp>
      <p:sp>
        <p:nvSpPr>
          <p:cNvPr id="195" name="Rectangle 194"/>
          <p:cNvSpPr/>
          <p:nvPr/>
        </p:nvSpPr>
        <p:spPr>
          <a:xfrm>
            <a:off x="3657600" y="6019800"/>
            <a:ext cx="1447800" cy="533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Bell MT" pitchFamily="18" charset="0"/>
              </a:rPr>
              <a:t>Management Quality Circle</a:t>
            </a:r>
            <a:endParaRPr lang="en-US" sz="1400" dirty="0">
              <a:latin typeface="Bell MT"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a:xfrm>
            <a:off x="838200" y="838200"/>
            <a:ext cx="7467600" cy="3810000"/>
          </a:xfrm>
        </p:spPr>
        <p:txBody>
          <a:bodyPr/>
          <a:lstStyle/>
          <a:p>
            <a:pPr eaLnBrk="1" fontAlgn="auto" hangingPunct="1">
              <a:spcAft>
                <a:spcPts val="0"/>
              </a:spcAft>
              <a:defRPr/>
            </a:pPr>
            <a:r>
              <a:rPr lang="en-US" sz="3200" b="1" dirty="0" smtClean="0">
                <a:solidFill>
                  <a:srgbClr val="002060"/>
                </a:solidFill>
              </a:rPr>
              <a:t>   </a:t>
            </a:r>
            <a:r>
              <a:rPr lang="en-US" sz="4000" b="1" dirty="0" smtClean="0">
                <a:solidFill>
                  <a:srgbClr val="002060"/>
                </a:solidFill>
              </a:rPr>
              <a:t>PLACEMENT </a:t>
            </a:r>
            <a:br>
              <a:rPr lang="en-US" sz="4000" b="1" dirty="0" smtClean="0">
                <a:solidFill>
                  <a:srgbClr val="002060"/>
                </a:solidFill>
              </a:rPr>
            </a:br>
            <a:r>
              <a:rPr lang="en-US" sz="4000" b="1" dirty="0" smtClean="0">
                <a:solidFill>
                  <a:srgbClr val="002060"/>
                </a:solidFill>
              </a:rPr>
              <a:t>     </a:t>
            </a:r>
            <a:br>
              <a:rPr lang="en-US" sz="4000" b="1" dirty="0" smtClean="0">
                <a:solidFill>
                  <a:srgbClr val="002060"/>
                </a:solidFill>
              </a:rPr>
            </a:br>
            <a:r>
              <a:rPr lang="en-US" sz="4000" b="1" dirty="0" smtClean="0">
                <a:solidFill>
                  <a:srgbClr val="002060"/>
                </a:solidFill>
              </a:rPr>
              <a:t>&amp; </a:t>
            </a:r>
            <a:br>
              <a:rPr lang="en-US" sz="4000" b="1" dirty="0" smtClean="0">
                <a:solidFill>
                  <a:srgbClr val="002060"/>
                </a:solidFill>
              </a:rPr>
            </a:br>
            <a:r>
              <a:rPr lang="en-US" sz="4000" b="1" dirty="0" smtClean="0">
                <a:solidFill>
                  <a:srgbClr val="002060"/>
                </a:solidFill>
              </a:rPr>
              <a:t>      </a:t>
            </a:r>
            <a:br>
              <a:rPr lang="en-US" sz="4000" b="1" dirty="0" smtClean="0">
                <a:solidFill>
                  <a:srgbClr val="002060"/>
                </a:solidFill>
              </a:rPr>
            </a:br>
            <a:r>
              <a:rPr lang="en-US" sz="4000" b="1" dirty="0" smtClean="0">
                <a:solidFill>
                  <a:srgbClr val="002060"/>
                </a:solidFill>
              </a:rPr>
              <a:t>INDUCTION</a:t>
            </a:r>
          </a:p>
        </p:txBody>
      </p:sp>
    </p:spTree>
    <p:extLst>
      <p:ext uri="{BB962C8B-B14F-4D97-AF65-F5344CB8AC3E}">
        <p14:creationId xmlns:p14="http://schemas.microsoft.com/office/powerpoint/2010/main" val="59350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74638"/>
            <a:ext cx="7696200" cy="868362"/>
          </a:xfrm>
          <a:ln w="3175" cap="flat" algn="ctr"/>
        </p:spPr>
        <p:txBody>
          <a:bodyPr/>
          <a:lstStyle/>
          <a:p>
            <a:pPr algn="ctr" eaLnBrk="1" fontAlgn="auto" hangingPunct="1">
              <a:spcAft>
                <a:spcPts val="0"/>
              </a:spcAft>
              <a:defRPr/>
            </a:pPr>
            <a:r>
              <a:rPr lang="en-US" sz="2800" b="1" dirty="0" smtClean="0">
                <a:solidFill>
                  <a:srgbClr val="002060"/>
                </a:solidFill>
              </a:rPr>
              <a:t>        PLACEMENT</a:t>
            </a:r>
          </a:p>
        </p:txBody>
      </p:sp>
      <p:sp>
        <p:nvSpPr>
          <p:cNvPr id="38915" name="Content Placeholder 2"/>
          <p:cNvSpPr>
            <a:spLocks noGrp="1"/>
          </p:cNvSpPr>
          <p:nvPr>
            <p:ph sz="quarter" idx="1"/>
          </p:nvPr>
        </p:nvSpPr>
        <p:spPr>
          <a:xfrm>
            <a:off x="457200" y="1600200"/>
            <a:ext cx="7924800" cy="4873625"/>
          </a:xfrm>
        </p:spPr>
        <p:txBody>
          <a:bodyPr>
            <a:normAutofit/>
          </a:bodyPr>
          <a:lstStyle/>
          <a:p>
            <a:pPr marL="274320" indent="-274320" algn="just" eaLnBrk="1" fontAlgn="auto" hangingPunct="1">
              <a:spcAft>
                <a:spcPts val="0"/>
              </a:spcAft>
              <a:buFont typeface="Wingdings" pitchFamily="2" charset="2"/>
              <a:buChar char="§"/>
              <a:defRPr/>
            </a:pPr>
            <a:r>
              <a:rPr lang="en-US" sz="2200" dirty="0" smtClean="0"/>
              <a:t>Placement is the process of assigning a specific job to each one of the selected candidates.</a:t>
            </a:r>
          </a:p>
          <a:p>
            <a:pPr marL="274320" indent="-274320" algn="just" eaLnBrk="1" fontAlgn="auto" hangingPunct="1">
              <a:spcAft>
                <a:spcPts val="0"/>
              </a:spcAft>
              <a:buFont typeface="Wingdings" pitchFamily="2" charset="2"/>
              <a:buChar char="§"/>
              <a:defRPr/>
            </a:pPr>
            <a:endParaRPr lang="en-US" sz="2200" dirty="0" smtClean="0"/>
          </a:p>
          <a:p>
            <a:pPr marL="274320" indent="-274320" algn="just" eaLnBrk="1" fontAlgn="auto" hangingPunct="1">
              <a:spcAft>
                <a:spcPts val="0"/>
              </a:spcAft>
              <a:buFont typeface="Wingdings" pitchFamily="2" charset="2"/>
              <a:buChar char="§"/>
              <a:defRPr/>
            </a:pPr>
            <a:r>
              <a:rPr lang="en-US" sz="2200" dirty="0" smtClean="0"/>
              <a:t>It is the actual posting of an employee to a specific job.</a:t>
            </a:r>
          </a:p>
          <a:p>
            <a:pPr marL="274320" indent="-274320" algn="just" eaLnBrk="1" fontAlgn="auto" hangingPunct="1">
              <a:spcAft>
                <a:spcPts val="0"/>
              </a:spcAft>
              <a:buFont typeface="Wingdings" pitchFamily="2" charset="2"/>
              <a:buChar char="§"/>
              <a:defRPr/>
            </a:pPr>
            <a:endParaRPr lang="en-US" sz="2200" dirty="0" smtClean="0"/>
          </a:p>
          <a:p>
            <a:pPr marL="274320" indent="-274320" algn="just" eaLnBrk="1" fontAlgn="auto" hangingPunct="1">
              <a:spcAft>
                <a:spcPts val="0"/>
              </a:spcAft>
              <a:buFont typeface="Wingdings" pitchFamily="2" charset="2"/>
              <a:buChar char="§"/>
              <a:defRPr/>
            </a:pPr>
            <a:r>
              <a:rPr lang="en-US" sz="2200" dirty="0" smtClean="0"/>
              <a:t>It involves assigning a specific rank and responsibility to an individual.</a:t>
            </a:r>
          </a:p>
        </p:txBody>
      </p:sp>
    </p:spTree>
    <p:extLst>
      <p:ext uri="{BB962C8B-B14F-4D97-AF65-F5344CB8AC3E}">
        <p14:creationId xmlns:p14="http://schemas.microsoft.com/office/powerpoint/2010/main" val="1244169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001000" cy="868362"/>
          </a:xfrm>
          <a:ln w="12700" cap="flat" algn="ctr"/>
        </p:spPr>
        <p:txBody>
          <a:bodyPr/>
          <a:lstStyle/>
          <a:p>
            <a:pPr algn="ctr" eaLnBrk="1" fontAlgn="auto" hangingPunct="1">
              <a:spcAft>
                <a:spcPts val="0"/>
              </a:spcAft>
              <a:defRPr/>
            </a:pPr>
            <a:r>
              <a:rPr lang="en-US" sz="2800" b="1" dirty="0" smtClean="0">
                <a:solidFill>
                  <a:srgbClr val="002060"/>
                </a:solidFill>
              </a:rPr>
              <a:t>       BENEFITS OF PROPER PLACEMENT</a:t>
            </a:r>
          </a:p>
        </p:txBody>
      </p:sp>
      <p:sp>
        <p:nvSpPr>
          <p:cNvPr id="39939" name="Content Placeholder 2"/>
          <p:cNvSpPr>
            <a:spLocks noGrp="1"/>
          </p:cNvSpPr>
          <p:nvPr>
            <p:ph sz="quarter" idx="1"/>
          </p:nvPr>
        </p:nvSpPr>
        <p:spPr>
          <a:xfrm>
            <a:off x="457200" y="1600200"/>
            <a:ext cx="7924800" cy="4873625"/>
          </a:xfrm>
        </p:spPr>
        <p:txBody>
          <a:bodyPr>
            <a:normAutofit/>
          </a:bodyPr>
          <a:lstStyle/>
          <a:p>
            <a:pPr marL="274320" indent="-274320" algn="just" eaLnBrk="1" fontAlgn="auto" hangingPunct="1">
              <a:spcAft>
                <a:spcPts val="0"/>
              </a:spcAft>
              <a:buFont typeface="Wingdings" pitchFamily="2" charset="2"/>
              <a:buChar char="§"/>
              <a:defRPr/>
            </a:pPr>
            <a:r>
              <a:rPr lang="en-US" sz="2200" dirty="0" smtClean="0"/>
              <a:t>The employees is able to :-</a:t>
            </a:r>
          </a:p>
          <a:p>
            <a:pPr marL="274320" indent="-274320" algn="just" eaLnBrk="1" fontAlgn="auto" hangingPunct="1">
              <a:spcAft>
                <a:spcPts val="0"/>
              </a:spcAft>
              <a:buFont typeface="Wingdings"/>
              <a:buChar char=""/>
              <a:defRPr/>
            </a:pPr>
            <a:endParaRPr lang="en-US" sz="2200" dirty="0" smtClean="0"/>
          </a:p>
          <a:p>
            <a:pPr marL="274320" indent="-274320" algn="just" eaLnBrk="1" fontAlgn="auto" hangingPunct="1">
              <a:spcAft>
                <a:spcPts val="0"/>
              </a:spcAft>
              <a:buFontTx/>
              <a:buChar char="•"/>
              <a:defRPr/>
            </a:pPr>
            <a:r>
              <a:rPr lang="en-US" sz="2200" dirty="0" smtClean="0"/>
              <a:t>Show good results on the job.</a:t>
            </a:r>
          </a:p>
          <a:p>
            <a:pPr marL="274320" indent="-274320" algn="just" eaLnBrk="1" fontAlgn="auto" hangingPunct="1">
              <a:spcAft>
                <a:spcPts val="0"/>
              </a:spcAft>
              <a:buFontTx/>
              <a:buChar char="•"/>
              <a:defRPr/>
            </a:pPr>
            <a:r>
              <a:rPr lang="en-US" sz="2200" dirty="0" smtClean="0"/>
              <a:t>Get along with people easily.</a:t>
            </a:r>
          </a:p>
          <a:p>
            <a:pPr marL="274320" indent="-274320" algn="just" eaLnBrk="1" fontAlgn="auto" hangingPunct="1">
              <a:spcAft>
                <a:spcPts val="0"/>
              </a:spcAft>
              <a:buFontTx/>
              <a:buChar char="•"/>
              <a:defRPr/>
            </a:pPr>
            <a:r>
              <a:rPr lang="en-US" sz="2200" dirty="0" smtClean="0"/>
              <a:t>Keep his spirits high, report for duty regularly.</a:t>
            </a:r>
          </a:p>
          <a:p>
            <a:pPr marL="274320" indent="-274320" algn="just" eaLnBrk="1" fontAlgn="auto" hangingPunct="1">
              <a:spcAft>
                <a:spcPts val="0"/>
              </a:spcAft>
              <a:buFontTx/>
              <a:buChar char="•"/>
              <a:defRPr/>
            </a:pPr>
            <a:r>
              <a:rPr lang="en-US" sz="2200" dirty="0" smtClean="0"/>
              <a:t>Avoid mistakes and accidents.  </a:t>
            </a:r>
          </a:p>
          <a:p>
            <a:pPr marL="274320" indent="-274320" algn="just" eaLnBrk="1" fontAlgn="auto" hangingPunct="1">
              <a:spcAft>
                <a:spcPts val="0"/>
              </a:spcAft>
              <a:buFont typeface="Wingdings"/>
              <a:buChar char=""/>
              <a:defRPr/>
            </a:pPr>
            <a:endParaRPr lang="en-US" sz="2200" dirty="0" smtClean="0"/>
          </a:p>
          <a:p>
            <a:pPr marL="274320" indent="-274320" algn="just" eaLnBrk="1" fontAlgn="auto" hangingPunct="1">
              <a:spcAft>
                <a:spcPts val="0"/>
              </a:spcAft>
              <a:buFont typeface="Wingdings" pitchFamily="2" charset="2"/>
              <a:buChar char="§"/>
              <a:defRPr/>
            </a:pPr>
            <a:r>
              <a:rPr lang="en-US" sz="2200" dirty="0" smtClean="0"/>
              <a:t>Thus, Placement is an important Human Resource activity. </a:t>
            </a:r>
          </a:p>
        </p:txBody>
      </p:sp>
    </p:spTree>
    <p:extLst>
      <p:ext uri="{BB962C8B-B14F-4D97-AF65-F5344CB8AC3E}">
        <p14:creationId xmlns:p14="http://schemas.microsoft.com/office/powerpoint/2010/main" val="33254400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7467600" cy="639762"/>
          </a:xfrm>
          <a:ln w="12700" cap="flat" algn="ctr"/>
        </p:spPr>
        <p:txBody>
          <a:bodyPr/>
          <a:lstStyle/>
          <a:p>
            <a:pPr algn="ctr" eaLnBrk="1" fontAlgn="auto" hangingPunct="1">
              <a:spcAft>
                <a:spcPts val="0"/>
              </a:spcAft>
              <a:defRPr/>
            </a:pPr>
            <a:r>
              <a:rPr lang="en-US" sz="2800" b="1" dirty="0" smtClean="0">
                <a:solidFill>
                  <a:srgbClr val="002060"/>
                </a:solidFill>
              </a:rPr>
              <a:t>  INDUCTION/ORIENTATION</a:t>
            </a:r>
          </a:p>
        </p:txBody>
      </p:sp>
      <p:sp>
        <p:nvSpPr>
          <p:cNvPr id="40963" name="Content Placeholder 2"/>
          <p:cNvSpPr>
            <a:spLocks noGrp="1"/>
          </p:cNvSpPr>
          <p:nvPr>
            <p:ph sz="quarter" idx="1"/>
          </p:nvPr>
        </p:nvSpPr>
        <p:spPr>
          <a:xfrm>
            <a:off x="457200" y="1600200"/>
            <a:ext cx="8077200" cy="4873625"/>
          </a:xfrm>
        </p:spPr>
        <p:txBody>
          <a:bodyPr>
            <a:normAutofit/>
          </a:bodyPr>
          <a:lstStyle/>
          <a:p>
            <a:pPr marL="274320" indent="-274320" algn="just" eaLnBrk="1" fontAlgn="auto" hangingPunct="1">
              <a:lnSpc>
                <a:spcPct val="90000"/>
              </a:lnSpc>
              <a:spcAft>
                <a:spcPts val="0"/>
              </a:spcAft>
              <a:buFont typeface="Wingdings" pitchFamily="2" charset="2"/>
              <a:buChar char="§"/>
              <a:defRPr/>
            </a:pPr>
            <a:r>
              <a:rPr lang="en-US" sz="2200" dirty="0" smtClean="0"/>
              <a:t>Induction or Orientation is:</a:t>
            </a:r>
          </a:p>
          <a:p>
            <a:pPr marL="274320" indent="-274320" algn="just" eaLnBrk="1" fontAlgn="auto" hangingPunct="1">
              <a:lnSpc>
                <a:spcPct val="90000"/>
              </a:lnSpc>
              <a:spcAft>
                <a:spcPts val="0"/>
              </a:spcAft>
              <a:buFont typeface="Wingdings"/>
              <a:buNone/>
              <a:defRPr/>
            </a:pPr>
            <a:r>
              <a:rPr lang="en-US" sz="2200" dirty="0" smtClean="0"/>
              <a:t>  “the process of receiving and welcoming an employee when he/she first joins a company and giving him/her the basic information s/he needs to settle down quickly &amp; happily and start work.”</a:t>
            </a:r>
          </a:p>
          <a:p>
            <a:pPr marL="274320" indent="-274320" algn="just" eaLnBrk="1" fontAlgn="auto" hangingPunct="1">
              <a:lnSpc>
                <a:spcPct val="90000"/>
              </a:lnSpc>
              <a:spcAft>
                <a:spcPts val="0"/>
              </a:spcAft>
              <a:buFont typeface="Wingdings"/>
              <a:buNone/>
              <a:defRPr/>
            </a:pPr>
            <a:r>
              <a:rPr lang="en-US" sz="2200" dirty="0" smtClean="0"/>
              <a:t>   </a:t>
            </a:r>
          </a:p>
          <a:p>
            <a:pPr marL="274320" indent="-274320" algn="just" eaLnBrk="1" fontAlgn="auto" hangingPunct="1">
              <a:lnSpc>
                <a:spcPct val="90000"/>
              </a:lnSpc>
              <a:spcAft>
                <a:spcPts val="0"/>
              </a:spcAft>
              <a:buFont typeface="Wingdings" pitchFamily="2" charset="2"/>
              <a:buChar char="§"/>
              <a:defRPr/>
            </a:pPr>
            <a:r>
              <a:rPr lang="en-US" sz="2200" dirty="0" smtClean="0"/>
              <a:t>It is the process of indoctrination, welcoming and socialization.</a:t>
            </a:r>
          </a:p>
        </p:txBody>
      </p:sp>
    </p:spTree>
    <p:extLst>
      <p:ext uri="{BB962C8B-B14F-4D97-AF65-F5344CB8AC3E}">
        <p14:creationId xmlns:p14="http://schemas.microsoft.com/office/powerpoint/2010/main" val="28839339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7924800" cy="715962"/>
          </a:xfrm>
          <a:ln w="12700" cap="flat" algn="ctr"/>
        </p:spPr>
        <p:txBody>
          <a:bodyPr/>
          <a:lstStyle/>
          <a:p>
            <a:pPr algn="ctr" eaLnBrk="1" fontAlgn="auto" hangingPunct="1">
              <a:spcAft>
                <a:spcPts val="0"/>
              </a:spcAft>
              <a:defRPr/>
            </a:pPr>
            <a:r>
              <a:rPr lang="en-US" sz="2800" b="1" dirty="0" smtClean="0">
                <a:solidFill>
                  <a:srgbClr val="002060"/>
                </a:solidFill>
              </a:rPr>
              <a:t> OBJECTIVES OF INDUCTION</a:t>
            </a:r>
          </a:p>
        </p:txBody>
      </p:sp>
      <p:sp>
        <p:nvSpPr>
          <p:cNvPr id="41987" name="Content Placeholder 2"/>
          <p:cNvSpPr>
            <a:spLocks noGrp="1"/>
          </p:cNvSpPr>
          <p:nvPr>
            <p:ph sz="quarter" idx="1"/>
          </p:nvPr>
        </p:nvSpPr>
        <p:spPr>
          <a:xfrm>
            <a:off x="457200" y="1600200"/>
            <a:ext cx="8001000" cy="4873625"/>
          </a:xfrm>
        </p:spPr>
        <p:txBody>
          <a:bodyPr>
            <a:normAutofit/>
          </a:bodyPr>
          <a:lstStyle/>
          <a:p>
            <a:pPr marL="274320" indent="-274320" algn="just" eaLnBrk="1" fontAlgn="auto" hangingPunct="1">
              <a:spcAft>
                <a:spcPts val="0"/>
              </a:spcAft>
              <a:buFont typeface="Wingdings" pitchFamily="2" charset="2"/>
              <a:buChar char="§"/>
              <a:defRPr/>
            </a:pPr>
            <a:r>
              <a:rPr lang="en-US" sz="2200" dirty="0" smtClean="0"/>
              <a:t>An Orientation programme is designed to serve the following purposes :-</a:t>
            </a:r>
          </a:p>
          <a:p>
            <a:pPr marL="274320" indent="-274320" algn="just" eaLnBrk="1" fontAlgn="auto" hangingPunct="1">
              <a:spcAft>
                <a:spcPts val="0"/>
              </a:spcAft>
              <a:buFont typeface="Wingdings"/>
              <a:buChar char=""/>
              <a:defRPr/>
            </a:pPr>
            <a:endParaRPr lang="en-US" sz="2200" dirty="0" smtClean="0"/>
          </a:p>
          <a:p>
            <a:pPr marL="274320" indent="-274320" algn="just" eaLnBrk="1" fontAlgn="auto" hangingPunct="1">
              <a:spcAft>
                <a:spcPts val="0"/>
              </a:spcAft>
              <a:buClr>
                <a:schemeClr val="accent2"/>
              </a:buClr>
              <a:buFont typeface="Wingdings" pitchFamily="2" charset="2"/>
              <a:buChar char="v"/>
              <a:defRPr/>
            </a:pPr>
            <a:r>
              <a:rPr lang="en-US" sz="2200" dirty="0" smtClean="0"/>
              <a:t>To explain duties &amp; responsibilities, company policies &amp; rules and other relevant information to the newcomer.</a:t>
            </a:r>
          </a:p>
          <a:p>
            <a:pPr marL="274320" indent="-274320" algn="just" eaLnBrk="1" fontAlgn="auto" hangingPunct="1">
              <a:spcAft>
                <a:spcPts val="0"/>
              </a:spcAft>
              <a:buClr>
                <a:schemeClr val="accent2"/>
              </a:buClr>
              <a:buFont typeface="Wingdings" pitchFamily="2" charset="2"/>
              <a:buChar char="v"/>
              <a:defRPr/>
            </a:pPr>
            <a:endParaRPr lang="en-US" sz="2200" dirty="0" smtClean="0"/>
          </a:p>
          <a:p>
            <a:pPr marL="274320" indent="-274320" algn="just" eaLnBrk="1" fontAlgn="auto" hangingPunct="1">
              <a:spcAft>
                <a:spcPts val="0"/>
              </a:spcAft>
              <a:buClr>
                <a:schemeClr val="accent2"/>
              </a:buClr>
              <a:buFont typeface="Wingdings" pitchFamily="2" charset="2"/>
              <a:buChar char="v"/>
              <a:defRPr/>
            </a:pPr>
            <a:r>
              <a:rPr lang="en-US" sz="2200" dirty="0" smtClean="0"/>
              <a:t>To help the person overcome his natural shyness &amp; nervousness.</a:t>
            </a:r>
          </a:p>
          <a:p>
            <a:pPr marL="274320" indent="-274320" algn="just" eaLnBrk="1" fontAlgn="auto" hangingPunct="1">
              <a:spcAft>
                <a:spcPts val="0"/>
              </a:spcAft>
              <a:buClr>
                <a:schemeClr val="accent2"/>
              </a:buClr>
              <a:buFont typeface="Wingdings" pitchFamily="2" charset="2"/>
              <a:buChar char="v"/>
              <a:defRPr/>
            </a:pPr>
            <a:endParaRPr lang="en-US" sz="2200" dirty="0" smtClean="0"/>
          </a:p>
          <a:p>
            <a:pPr marL="274320" indent="-274320" algn="just" eaLnBrk="1" fontAlgn="auto" hangingPunct="1">
              <a:spcAft>
                <a:spcPts val="0"/>
              </a:spcAft>
              <a:buClr>
                <a:schemeClr val="accent2"/>
              </a:buClr>
              <a:buFont typeface="Wingdings" pitchFamily="2" charset="2"/>
              <a:buChar char="v"/>
              <a:defRPr/>
            </a:pPr>
            <a:r>
              <a:rPr lang="en-US" sz="2200" dirty="0" smtClean="0"/>
              <a:t>To make the new entrant feel at home &amp; develop a sense of pride in the organization.</a:t>
            </a:r>
          </a:p>
          <a:p>
            <a:pPr marL="274320" indent="-274320" algn="just" eaLnBrk="1" fontAlgn="auto" hangingPunct="1">
              <a:spcAft>
                <a:spcPts val="0"/>
              </a:spcAft>
              <a:buFont typeface="Wingdings" pitchFamily="2" charset="2"/>
              <a:buNone/>
              <a:defRPr/>
            </a:pPr>
            <a:endParaRPr lang="en-US" sz="2200" dirty="0" smtClean="0">
              <a:solidFill>
                <a:schemeClr val="accent1">
                  <a:lumMod val="20000"/>
                  <a:lumOff val="80000"/>
                </a:schemeClr>
              </a:solidFill>
            </a:endParaRPr>
          </a:p>
        </p:txBody>
      </p:sp>
    </p:spTree>
    <p:extLst>
      <p:ext uri="{BB962C8B-B14F-4D97-AF65-F5344CB8AC3E}">
        <p14:creationId xmlns:p14="http://schemas.microsoft.com/office/powerpoint/2010/main" val="3160061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p:cNvSpPr>
          <p:nvPr>
            <p:ph type="title"/>
          </p:nvPr>
        </p:nvSpPr>
        <p:spPr>
          <a:xfrm>
            <a:off x="457200" y="274638"/>
            <a:ext cx="7924800" cy="792162"/>
          </a:xfrm>
          <a:ln w="12700" cap="flat" algn="ctr"/>
        </p:spPr>
        <p:txBody>
          <a:bodyPr/>
          <a:lstStyle/>
          <a:p>
            <a:pPr algn="ctr" eaLnBrk="1" fontAlgn="auto" hangingPunct="1">
              <a:spcAft>
                <a:spcPts val="0"/>
              </a:spcAft>
              <a:defRPr/>
            </a:pPr>
            <a:r>
              <a:rPr lang="en-US" sz="2800" b="1" dirty="0" smtClean="0">
                <a:solidFill>
                  <a:srgbClr val="002060"/>
                </a:solidFill>
              </a:rPr>
              <a:t> OBJECTIVES OF INDUCTION</a:t>
            </a:r>
          </a:p>
        </p:txBody>
      </p:sp>
      <p:sp>
        <p:nvSpPr>
          <p:cNvPr id="43010" name="Content Placeholder 2"/>
          <p:cNvSpPr>
            <a:spLocks noGrp="1"/>
          </p:cNvSpPr>
          <p:nvPr>
            <p:ph sz="quarter" idx="1"/>
          </p:nvPr>
        </p:nvSpPr>
        <p:spPr>
          <a:xfrm>
            <a:off x="457200" y="1600200"/>
            <a:ext cx="8001000" cy="4873625"/>
          </a:xfrm>
        </p:spPr>
        <p:txBody>
          <a:bodyPr>
            <a:normAutofit/>
          </a:bodyPr>
          <a:lstStyle/>
          <a:p>
            <a:pPr marL="274320" indent="-274320" algn="just" eaLnBrk="1" fontAlgn="auto" hangingPunct="1">
              <a:spcAft>
                <a:spcPts val="0"/>
              </a:spcAft>
              <a:buClr>
                <a:schemeClr val="accent2"/>
              </a:buClr>
              <a:buFont typeface="Wingdings" pitchFamily="2" charset="2"/>
              <a:buChar char="§"/>
              <a:defRPr/>
            </a:pPr>
            <a:r>
              <a:rPr lang="en-US" sz="2200" dirty="0" smtClean="0"/>
              <a:t>To develop among the newcomers a sense of belonging &amp; loyalty to the organization.</a:t>
            </a:r>
          </a:p>
          <a:p>
            <a:pPr marL="274320" indent="-274320" algn="just" eaLnBrk="1" fontAlgn="auto" hangingPunct="1">
              <a:spcAft>
                <a:spcPts val="0"/>
              </a:spcAft>
              <a:buClr>
                <a:schemeClr val="accent2"/>
              </a:buClr>
              <a:buFont typeface="Wingdings" pitchFamily="2" charset="2"/>
              <a:buChar char="§"/>
              <a:defRPr/>
            </a:pPr>
            <a:endParaRPr lang="en-US" sz="2200" dirty="0" smtClean="0"/>
          </a:p>
          <a:p>
            <a:pPr marL="274320" indent="-274320" algn="just" eaLnBrk="1" fontAlgn="auto" hangingPunct="1">
              <a:spcAft>
                <a:spcPts val="0"/>
              </a:spcAft>
              <a:buClr>
                <a:schemeClr val="accent2"/>
              </a:buClr>
              <a:buFont typeface="Wingdings" pitchFamily="2" charset="2"/>
              <a:buChar char="§"/>
              <a:defRPr/>
            </a:pPr>
            <a:r>
              <a:rPr lang="en-US" sz="2200" dirty="0" smtClean="0"/>
              <a:t>To foster a close &amp; cordial relationship between the newcomer and the old employees, supervisor.</a:t>
            </a:r>
          </a:p>
          <a:p>
            <a:pPr marL="274320" indent="-274320" algn="just" eaLnBrk="1" fontAlgn="auto" hangingPunct="1">
              <a:spcAft>
                <a:spcPts val="0"/>
              </a:spcAft>
              <a:buClr>
                <a:schemeClr val="accent2"/>
              </a:buClr>
              <a:buFont typeface="Wingdings" pitchFamily="2" charset="2"/>
              <a:buChar char="§"/>
              <a:defRPr/>
            </a:pPr>
            <a:endParaRPr lang="en-US" sz="2200" dirty="0" smtClean="0"/>
          </a:p>
          <a:p>
            <a:pPr marL="274320" indent="-274320" algn="just" eaLnBrk="1" fontAlgn="auto" hangingPunct="1">
              <a:spcAft>
                <a:spcPts val="0"/>
              </a:spcAft>
              <a:buClr>
                <a:schemeClr val="accent2"/>
              </a:buClr>
              <a:buFont typeface="Wingdings" pitchFamily="2" charset="2"/>
              <a:buChar char="§"/>
              <a:defRPr/>
            </a:pPr>
            <a:r>
              <a:rPr lang="en-US" sz="2200" dirty="0" smtClean="0"/>
              <a:t>To give necessary information such as location of cafeteria, restrooms, leave rules etc.</a:t>
            </a:r>
          </a:p>
        </p:txBody>
      </p:sp>
    </p:spTree>
    <p:extLst>
      <p:ext uri="{BB962C8B-B14F-4D97-AF65-F5344CB8AC3E}">
        <p14:creationId xmlns:p14="http://schemas.microsoft.com/office/powerpoint/2010/main" val="3767231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4000" b="1" dirty="0" smtClean="0">
                <a:latin typeface="Rockwell" pitchFamily="18" charset="0"/>
              </a:rPr>
              <a:t>RECRUITMENT GOALS</a:t>
            </a:r>
          </a:p>
        </p:txBody>
      </p:sp>
      <p:sp>
        <p:nvSpPr>
          <p:cNvPr id="10" name="Line Callout 3 (Border and Accent Bar) 9"/>
          <p:cNvSpPr/>
          <p:nvPr/>
        </p:nvSpPr>
        <p:spPr>
          <a:xfrm>
            <a:off x="1371600" y="1828800"/>
            <a:ext cx="1066800" cy="762000"/>
          </a:xfrm>
          <a:prstGeom prst="accentBorderCallout3">
            <a:avLst>
              <a:gd name="adj1" fmla="val 18750"/>
              <a:gd name="adj2" fmla="val -8333"/>
              <a:gd name="adj3" fmla="val 18750"/>
              <a:gd name="adj4" fmla="val -16667"/>
              <a:gd name="adj5" fmla="val 100000"/>
              <a:gd name="adj6" fmla="val -16667"/>
              <a:gd name="adj7" fmla="val 194502"/>
              <a:gd name="adj8" fmla="val 12725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b="1" dirty="0" smtClean="0">
                <a:latin typeface="Rockwell" pitchFamily="18" charset="0"/>
              </a:rPr>
              <a:t>1</a:t>
            </a:r>
            <a:endParaRPr lang="en-US" b="1" dirty="0">
              <a:latin typeface="Rockwell" pitchFamily="18" charset="0"/>
            </a:endParaRPr>
          </a:p>
        </p:txBody>
      </p:sp>
      <p:sp>
        <p:nvSpPr>
          <p:cNvPr id="11" name="Frame 10"/>
          <p:cNvSpPr/>
          <p:nvPr/>
        </p:nvSpPr>
        <p:spPr>
          <a:xfrm>
            <a:off x="2743200" y="2743200"/>
            <a:ext cx="5410200" cy="1066800"/>
          </a:xfrm>
          <a:prstGeom prst="fram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smtClean="0">
                <a:solidFill>
                  <a:schemeClr val="tx1"/>
                </a:solidFill>
                <a:latin typeface="Book Antiqua" pitchFamily="18" charset="0"/>
              </a:rPr>
              <a:t>Attract the Qualified Applicants.</a:t>
            </a:r>
            <a:endParaRPr lang="en-US" sz="2000" dirty="0">
              <a:solidFill>
                <a:schemeClr val="tx1"/>
              </a:solidFill>
            </a:endParaRPr>
          </a:p>
        </p:txBody>
      </p:sp>
      <p:sp>
        <p:nvSpPr>
          <p:cNvPr id="12" name="Line Callout 3 (Border and Accent Bar) 11"/>
          <p:cNvSpPr/>
          <p:nvPr/>
        </p:nvSpPr>
        <p:spPr>
          <a:xfrm>
            <a:off x="1371600" y="3657600"/>
            <a:ext cx="1066800" cy="762000"/>
          </a:xfrm>
          <a:prstGeom prst="accentBorderCallout3">
            <a:avLst>
              <a:gd name="adj1" fmla="val 18750"/>
              <a:gd name="adj2" fmla="val -8333"/>
              <a:gd name="adj3" fmla="val 18750"/>
              <a:gd name="adj4" fmla="val -16667"/>
              <a:gd name="adj5" fmla="val 100000"/>
              <a:gd name="adj6" fmla="val -16667"/>
              <a:gd name="adj7" fmla="val 194502"/>
              <a:gd name="adj8" fmla="val 12725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b="1" dirty="0" smtClean="0">
                <a:latin typeface="Rockwell" pitchFamily="18" charset="0"/>
              </a:rPr>
              <a:t>2</a:t>
            </a:r>
            <a:endParaRPr lang="en-US" sz="2400" b="1" dirty="0">
              <a:latin typeface="Rockwell" pitchFamily="18" charset="0"/>
            </a:endParaRPr>
          </a:p>
        </p:txBody>
      </p:sp>
      <p:sp>
        <p:nvSpPr>
          <p:cNvPr id="13" name="Frame 12"/>
          <p:cNvSpPr/>
          <p:nvPr/>
        </p:nvSpPr>
        <p:spPr>
          <a:xfrm>
            <a:off x="2743200" y="4572000"/>
            <a:ext cx="5410200" cy="1066800"/>
          </a:xfrm>
          <a:prstGeom prst="fram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solidFill>
                  <a:schemeClr val="tx1"/>
                </a:solidFill>
                <a:latin typeface="Book Antiqua" pitchFamily="18" charset="0"/>
              </a:rPr>
              <a:t>Encourage Unqualified Applicants to self-select themselves out.</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274638"/>
            <a:ext cx="7848600" cy="715962"/>
          </a:xfrm>
          <a:ln w="12700" cap="flat" algn="ctr"/>
        </p:spPr>
        <p:txBody>
          <a:bodyPr/>
          <a:lstStyle/>
          <a:p>
            <a:pPr algn="ctr" eaLnBrk="1" fontAlgn="auto" hangingPunct="1">
              <a:spcAft>
                <a:spcPts val="0"/>
              </a:spcAft>
              <a:defRPr/>
            </a:pPr>
            <a:r>
              <a:rPr lang="en-US" sz="2800" b="1" dirty="0" smtClean="0">
                <a:solidFill>
                  <a:srgbClr val="002060"/>
                </a:solidFill>
              </a:rPr>
              <a:t>INDUCTION PROGAMME:STEPS</a:t>
            </a:r>
          </a:p>
        </p:txBody>
      </p:sp>
      <p:sp>
        <p:nvSpPr>
          <p:cNvPr id="44035" name="Content Placeholder 2"/>
          <p:cNvSpPr>
            <a:spLocks noGrp="1"/>
          </p:cNvSpPr>
          <p:nvPr>
            <p:ph sz="quarter" idx="1"/>
          </p:nvPr>
        </p:nvSpPr>
        <p:spPr>
          <a:xfrm>
            <a:off x="457200" y="1600200"/>
            <a:ext cx="8153400" cy="4873625"/>
          </a:xfrm>
        </p:spPr>
        <p:txBody>
          <a:bodyPr>
            <a:normAutofit/>
          </a:bodyPr>
          <a:lstStyle/>
          <a:p>
            <a:pPr marL="274320" indent="-274320" algn="just" eaLnBrk="1" fontAlgn="auto" hangingPunct="1">
              <a:spcAft>
                <a:spcPts val="0"/>
              </a:spcAft>
              <a:buFont typeface="Wingdings" pitchFamily="2" charset="2"/>
              <a:buNone/>
              <a:defRPr/>
            </a:pPr>
            <a:endParaRPr lang="en-US" sz="2200" dirty="0" smtClean="0"/>
          </a:p>
          <a:p>
            <a:pPr marL="274320" indent="-274320" algn="just" eaLnBrk="1" fontAlgn="auto" hangingPunct="1">
              <a:spcAft>
                <a:spcPts val="0"/>
              </a:spcAft>
              <a:buFont typeface="Wingdings"/>
              <a:buNone/>
              <a:defRPr/>
            </a:pPr>
            <a:r>
              <a:rPr lang="en-US" sz="2200" dirty="0" smtClean="0"/>
              <a:t>1.Organizational Issues:</a:t>
            </a:r>
          </a:p>
          <a:p>
            <a:pPr marL="274320" indent="-274320" algn="just" eaLnBrk="1" fontAlgn="auto" hangingPunct="1">
              <a:spcAft>
                <a:spcPts val="0"/>
              </a:spcAft>
              <a:buFontTx/>
              <a:buChar char="•"/>
              <a:defRPr/>
            </a:pPr>
            <a:r>
              <a:rPr lang="en-US" sz="2200" dirty="0" smtClean="0"/>
              <a:t>History of company</a:t>
            </a:r>
          </a:p>
          <a:p>
            <a:pPr marL="274320" indent="-274320" algn="just" eaLnBrk="1" fontAlgn="auto" hangingPunct="1">
              <a:spcAft>
                <a:spcPts val="0"/>
              </a:spcAft>
              <a:buFontTx/>
              <a:buChar char="•"/>
              <a:defRPr/>
            </a:pPr>
            <a:r>
              <a:rPr lang="en-US" sz="2200" dirty="0" smtClean="0"/>
              <a:t>Organizational structure</a:t>
            </a:r>
          </a:p>
          <a:p>
            <a:pPr marL="274320" indent="-274320" algn="just" eaLnBrk="1" fontAlgn="auto" hangingPunct="1">
              <a:spcAft>
                <a:spcPts val="0"/>
              </a:spcAft>
              <a:buFontTx/>
              <a:buChar char="•"/>
              <a:defRPr/>
            </a:pPr>
            <a:r>
              <a:rPr lang="en-US" sz="2200" dirty="0" smtClean="0"/>
              <a:t>Names &amp; titles of key executives</a:t>
            </a:r>
          </a:p>
          <a:p>
            <a:pPr marL="274320" indent="-274320" algn="just" eaLnBrk="1" fontAlgn="auto" hangingPunct="1">
              <a:spcAft>
                <a:spcPts val="0"/>
              </a:spcAft>
              <a:buFontTx/>
              <a:buChar char="•"/>
              <a:defRPr/>
            </a:pPr>
            <a:r>
              <a:rPr lang="en-US" sz="2200" dirty="0" smtClean="0"/>
              <a:t>Employee’s title &amp; department</a:t>
            </a:r>
          </a:p>
          <a:p>
            <a:pPr marL="274320" indent="-274320" algn="just" eaLnBrk="1" fontAlgn="auto" hangingPunct="1">
              <a:spcAft>
                <a:spcPts val="0"/>
              </a:spcAft>
              <a:buFontTx/>
              <a:buChar char="•"/>
              <a:defRPr/>
            </a:pPr>
            <a:r>
              <a:rPr lang="en-US" sz="2200" dirty="0" smtClean="0"/>
              <a:t>Company policies &amp; rules</a:t>
            </a:r>
          </a:p>
          <a:p>
            <a:pPr marL="274320" indent="-274320" algn="just" eaLnBrk="1" fontAlgn="auto" hangingPunct="1">
              <a:spcAft>
                <a:spcPts val="0"/>
              </a:spcAft>
              <a:buFontTx/>
              <a:buChar char="•"/>
              <a:defRPr/>
            </a:pPr>
            <a:r>
              <a:rPr lang="en-US" sz="2200" dirty="0" smtClean="0"/>
              <a:t>Disciplinary procedures</a:t>
            </a:r>
          </a:p>
          <a:p>
            <a:pPr marL="274320" indent="-274320" algn="just" eaLnBrk="1" fontAlgn="auto" hangingPunct="1">
              <a:spcAft>
                <a:spcPts val="0"/>
              </a:spcAft>
              <a:buFontTx/>
              <a:buChar char="•"/>
              <a:defRPr/>
            </a:pPr>
            <a:r>
              <a:rPr lang="en-US" sz="2200" dirty="0" smtClean="0"/>
              <a:t>Safety measures</a:t>
            </a:r>
          </a:p>
        </p:txBody>
      </p:sp>
    </p:spTree>
    <p:extLst>
      <p:ext uri="{BB962C8B-B14F-4D97-AF65-F5344CB8AC3E}">
        <p14:creationId xmlns:p14="http://schemas.microsoft.com/office/powerpoint/2010/main" val="1542595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sz="quarter" idx="1"/>
          </p:nvPr>
        </p:nvSpPr>
        <p:spPr>
          <a:xfrm>
            <a:off x="457200" y="1600200"/>
            <a:ext cx="8153400" cy="4873625"/>
          </a:xfrm>
        </p:spPr>
        <p:txBody>
          <a:bodyPr>
            <a:normAutofit/>
          </a:bodyPr>
          <a:lstStyle/>
          <a:p>
            <a:pPr marL="274320" indent="-274320" algn="just" eaLnBrk="1" fontAlgn="auto" hangingPunct="1">
              <a:lnSpc>
                <a:spcPct val="90000"/>
              </a:lnSpc>
              <a:spcAft>
                <a:spcPts val="0"/>
              </a:spcAft>
              <a:buFont typeface="Wingdings"/>
              <a:buNone/>
              <a:defRPr/>
            </a:pPr>
            <a:r>
              <a:rPr lang="en-US" sz="2200" dirty="0" smtClean="0"/>
              <a:t>2. Employee benefits:</a:t>
            </a:r>
          </a:p>
          <a:p>
            <a:pPr marL="274320" indent="-274320" algn="just" eaLnBrk="1" fontAlgn="auto" hangingPunct="1">
              <a:lnSpc>
                <a:spcPct val="90000"/>
              </a:lnSpc>
              <a:spcAft>
                <a:spcPts val="0"/>
              </a:spcAft>
              <a:buFontTx/>
              <a:buChar char="-"/>
              <a:defRPr/>
            </a:pPr>
            <a:r>
              <a:rPr lang="en-US" sz="2200" dirty="0" smtClean="0"/>
              <a:t>Pay scales, pay days</a:t>
            </a:r>
          </a:p>
          <a:p>
            <a:pPr marL="274320" indent="-274320" algn="just" eaLnBrk="1" fontAlgn="auto" hangingPunct="1">
              <a:lnSpc>
                <a:spcPct val="90000"/>
              </a:lnSpc>
              <a:spcAft>
                <a:spcPts val="0"/>
              </a:spcAft>
              <a:buFontTx/>
              <a:buChar char="-"/>
              <a:defRPr/>
            </a:pPr>
            <a:r>
              <a:rPr lang="en-US" sz="2200" dirty="0" smtClean="0"/>
              <a:t>Leaves</a:t>
            </a:r>
          </a:p>
          <a:p>
            <a:pPr marL="274320" indent="-274320" algn="just" eaLnBrk="1" fontAlgn="auto" hangingPunct="1">
              <a:lnSpc>
                <a:spcPct val="90000"/>
              </a:lnSpc>
              <a:spcAft>
                <a:spcPts val="0"/>
              </a:spcAft>
              <a:buFontTx/>
              <a:buChar char="-"/>
              <a:defRPr/>
            </a:pPr>
            <a:r>
              <a:rPr lang="en-US" sz="2200" dirty="0" smtClean="0"/>
              <a:t>Training &amp; development avenues</a:t>
            </a:r>
          </a:p>
          <a:p>
            <a:pPr marL="274320" indent="-274320" algn="just" eaLnBrk="1" fontAlgn="auto" hangingPunct="1">
              <a:lnSpc>
                <a:spcPct val="90000"/>
              </a:lnSpc>
              <a:spcAft>
                <a:spcPts val="0"/>
              </a:spcAft>
              <a:buFontTx/>
              <a:buChar char="-"/>
              <a:defRPr/>
            </a:pPr>
            <a:r>
              <a:rPr lang="en-US" sz="2200" dirty="0" err="1" smtClean="0"/>
              <a:t>Counselling</a:t>
            </a:r>
            <a:r>
              <a:rPr lang="en-US" sz="2200" dirty="0" smtClean="0"/>
              <a:t> procedures</a:t>
            </a:r>
          </a:p>
          <a:p>
            <a:pPr marL="274320" indent="-274320" algn="just" eaLnBrk="1" fontAlgn="auto" hangingPunct="1">
              <a:lnSpc>
                <a:spcPct val="90000"/>
              </a:lnSpc>
              <a:spcAft>
                <a:spcPts val="0"/>
              </a:spcAft>
              <a:buFontTx/>
              <a:buChar char="-"/>
              <a:defRPr/>
            </a:pPr>
            <a:r>
              <a:rPr lang="en-US" sz="2200" dirty="0" smtClean="0"/>
              <a:t>Grievance handling procedure</a:t>
            </a:r>
          </a:p>
          <a:p>
            <a:pPr marL="274320" indent="-274320" algn="just" eaLnBrk="1" fontAlgn="auto" hangingPunct="1">
              <a:lnSpc>
                <a:spcPct val="90000"/>
              </a:lnSpc>
              <a:spcAft>
                <a:spcPts val="0"/>
              </a:spcAft>
              <a:buFontTx/>
              <a:buChar char="-"/>
              <a:defRPr/>
            </a:pPr>
            <a:r>
              <a:rPr lang="en-US" sz="2200" dirty="0" smtClean="0"/>
              <a:t>Insurance, medical, recreation, retirement benefits.</a:t>
            </a:r>
          </a:p>
          <a:p>
            <a:pPr marL="274320" indent="-274320" algn="just" eaLnBrk="1" fontAlgn="auto" hangingPunct="1">
              <a:lnSpc>
                <a:spcPct val="90000"/>
              </a:lnSpc>
              <a:spcAft>
                <a:spcPts val="0"/>
              </a:spcAft>
              <a:buFont typeface="Wingdings"/>
              <a:buChar char=""/>
              <a:defRPr/>
            </a:pPr>
            <a:endParaRPr lang="en-US" sz="2200" dirty="0" smtClean="0"/>
          </a:p>
          <a:p>
            <a:pPr marL="274320" indent="-274320" algn="just" eaLnBrk="1" fontAlgn="auto" hangingPunct="1">
              <a:lnSpc>
                <a:spcPct val="90000"/>
              </a:lnSpc>
              <a:spcAft>
                <a:spcPts val="0"/>
              </a:spcAft>
              <a:buFont typeface="Wingdings"/>
              <a:buNone/>
              <a:defRPr/>
            </a:pPr>
            <a:r>
              <a:rPr lang="en-US" sz="2200" dirty="0" smtClean="0"/>
              <a:t>3. Introductions:</a:t>
            </a:r>
          </a:p>
          <a:p>
            <a:pPr marL="274320" indent="-274320" algn="just" eaLnBrk="1" fontAlgn="auto" hangingPunct="1">
              <a:lnSpc>
                <a:spcPct val="90000"/>
              </a:lnSpc>
              <a:spcAft>
                <a:spcPts val="0"/>
              </a:spcAft>
              <a:buFont typeface="Wingdings"/>
              <a:buNone/>
              <a:defRPr/>
            </a:pPr>
            <a:r>
              <a:rPr lang="en-US" sz="2200" dirty="0" smtClean="0"/>
              <a:t>- To supervisors        - To trainers</a:t>
            </a:r>
          </a:p>
          <a:p>
            <a:pPr marL="274320" indent="-274320" algn="just" eaLnBrk="1" fontAlgn="auto" hangingPunct="1">
              <a:lnSpc>
                <a:spcPct val="90000"/>
              </a:lnSpc>
              <a:spcAft>
                <a:spcPts val="0"/>
              </a:spcAft>
              <a:buFont typeface="Wingdings"/>
              <a:buNone/>
              <a:defRPr/>
            </a:pPr>
            <a:r>
              <a:rPr lang="en-US" sz="2200" dirty="0" smtClean="0"/>
              <a:t>- To co-workers         - To employee counselor</a:t>
            </a:r>
          </a:p>
          <a:p>
            <a:pPr marL="274320" indent="-274320" algn="just" eaLnBrk="1" fontAlgn="auto" hangingPunct="1">
              <a:lnSpc>
                <a:spcPct val="90000"/>
              </a:lnSpc>
              <a:spcAft>
                <a:spcPts val="0"/>
              </a:spcAft>
              <a:buFont typeface="Wingdings"/>
              <a:buChar char=""/>
              <a:defRPr/>
            </a:pPr>
            <a:endParaRPr lang="en-US" sz="2200" dirty="0" smtClean="0"/>
          </a:p>
          <a:p>
            <a:pPr marL="274320" indent="-274320" algn="just" eaLnBrk="1" fontAlgn="auto" hangingPunct="1">
              <a:lnSpc>
                <a:spcPct val="90000"/>
              </a:lnSpc>
              <a:spcAft>
                <a:spcPts val="0"/>
              </a:spcAft>
              <a:buFont typeface="Wingdings"/>
              <a:buChar char=""/>
              <a:defRPr/>
            </a:pPr>
            <a:endParaRPr lang="en-US" sz="2200" dirty="0" smtClean="0"/>
          </a:p>
        </p:txBody>
      </p:sp>
      <p:sp>
        <p:nvSpPr>
          <p:cNvPr id="53251" name="Title 3"/>
          <p:cNvSpPr>
            <a:spLocks noGrp="1"/>
          </p:cNvSpPr>
          <p:nvPr>
            <p:ph type="title"/>
          </p:nvPr>
        </p:nvSpPr>
        <p:spPr bwMode="auto">
          <a:xfrm>
            <a:off x="457200" y="0"/>
            <a:ext cx="7467600" cy="1143000"/>
          </a:xfrm>
        </p:spPr>
        <p:txBody>
          <a:bodyPr wrap="square" lIns="91440" tIns="45720" rIns="91440" bIns="45720" numCol="1" anchorCtr="0" compatLnSpc="1">
            <a:prstTxWarp prst="textNoShape">
              <a:avLst/>
            </a:prstTxWarp>
          </a:bodyPr>
          <a:lstStyle/>
          <a:p>
            <a:pPr eaLnBrk="1" hangingPunct="1"/>
            <a:r>
              <a:rPr lang="en-US" sz="2800" b="1" cap="none" smtClean="0">
                <a:solidFill>
                  <a:srgbClr val="002060"/>
                </a:solidFill>
              </a:rPr>
              <a:t>CONTD</a:t>
            </a:r>
            <a:r>
              <a:rPr lang="en-US" sz="2800" cap="none" smtClean="0">
                <a:solidFill>
                  <a:srgbClr val="002060"/>
                </a:solidFill>
              </a:rPr>
              <a:t>…</a:t>
            </a:r>
          </a:p>
        </p:txBody>
      </p:sp>
    </p:spTree>
    <p:extLst>
      <p:ext uri="{BB962C8B-B14F-4D97-AF65-F5344CB8AC3E}">
        <p14:creationId xmlns:p14="http://schemas.microsoft.com/office/powerpoint/2010/main" val="40142362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457200" y="274638"/>
            <a:ext cx="8001000" cy="1020762"/>
          </a:xfrm>
          <a:extLst>
            <a:ext uri="{91240B29-F687-4F45-9708-019B960494DF}">
              <a14:hiddenLine xmlns:a14="http://schemas.microsoft.com/office/drawing/2010/main" w="12700" cap="flat" algn="ctr">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en-US" sz="2800" b="1" cap="none" smtClean="0">
                <a:solidFill>
                  <a:srgbClr val="002060"/>
                </a:solidFill>
              </a:rPr>
              <a:t>CONTD</a:t>
            </a:r>
            <a:r>
              <a:rPr lang="en-US" sz="2800" cap="none" smtClean="0">
                <a:solidFill>
                  <a:srgbClr val="002060"/>
                </a:solidFill>
              </a:rPr>
              <a:t>…</a:t>
            </a:r>
          </a:p>
        </p:txBody>
      </p:sp>
      <p:sp>
        <p:nvSpPr>
          <p:cNvPr id="46082" name="Content Placeholder 2"/>
          <p:cNvSpPr>
            <a:spLocks noGrp="1"/>
          </p:cNvSpPr>
          <p:nvPr>
            <p:ph sz="quarter" idx="1"/>
          </p:nvPr>
        </p:nvSpPr>
        <p:spPr>
          <a:xfrm>
            <a:off x="457200" y="1828800"/>
            <a:ext cx="7848600" cy="4645025"/>
          </a:xfrm>
        </p:spPr>
        <p:txBody>
          <a:bodyPr>
            <a:normAutofit/>
          </a:bodyPr>
          <a:lstStyle/>
          <a:p>
            <a:pPr marL="274320" indent="-274320" algn="just" eaLnBrk="1" fontAlgn="auto" hangingPunct="1">
              <a:lnSpc>
                <a:spcPct val="80000"/>
              </a:lnSpc>
              <a:spcAft>
                <a:spcPts val="0"/>
              </a:spcAft>
              <a:buFont typeface="Wingdings"/>
              <a:buNone/>
              <a:defRPr/>
            </a:pPr>
            <a:r>
              <a:rPr lang="en-US" sz="2200" dirty="0" smtClean="0"/>
              <a:t>4. Job duties:</a:t>
            </a:r>
          </a:p>
          <a:p>
            <a:pPr marL="274320" indent="-274320" algn="just" eaLnBrk="1" fontAlgn="auto" hangingPunct="1">
              <a:lnSpc>
                <a:spcPct val="80000"/>
              </a:lnSpc>
              <a:spcAft>
                <a:spcPts val="0"/>
              </a:spcAft>
              <a:buFontTx/>
              <a:buChar char="-"/>
              <a:defRPr/>
            </a:pPr>
            <a:r>
              <a:rPr lang="en-US" sz="2200" dirty="0" smtClean="0"/>
              <a:t>Job location</a:t>
            </a:r>
          </a:p>
          <a:p>
            <a:pPr marL="274320" indent="-274320" algn="just" eaLnBrk="1" fontAlgn="auto" hangingPunct="1">
              <a:lnSpc>
                <a:spcPct val="80000"/>
              </a:lnSpc>
              <a:spcAft>
                <a:spcPts val="0"/>
              </a:spcAft>
              <a:buFontTx/>
              <a:buChar char="-"/>
              <a:defRPr/>
            </a:pPr>
            <a:r>
              <a:rPr lang="en-US" sz="2200" dirty="0" smtClean="0"/>
              <a:t>Job tasks</a:t>
            </a:r>
          </a:p>
          <a:p>
            <a:pPr marL="274320" indent="-274320" algn="just" eaLnBrk="1" fontAlgn="auto" hangingPunct="1">
              <a:lnSpc>
                <a:spcPct val="80000"/>
              </a:lnSpc>
              <a:spcAft>
                <a:spcPts val="0"/>
              </a:spcAft>
              <a:buFontTx/>
              <a:buChar char="-"/>
              <a:defRPr/>
            </a:pPr>
            <a:r>
              <a:rPr lang="en-US" sz="2200" dirty="0" smtClean="0"/>
              <a:t>Overview of jobs</a:t>
            </a:r>
          </a:p>
          <a:p>
            <a:pPr marL="274320" indent="-274320" algn="just" eaLnBrk="1" fontAlgn="auto" hangingPunct="1">
              <a:lnSpc>
                <a:spcPct val="80000"/>
              </a:lnSpc>
              <a:spcAft>
                <a:spcPts val="0"/>
              </a:spcAft>
              <a:buFontTx/>
              <a:buChar char="-"/>
              <a:defRPr/>
            </a:pPr>
            <a:r>
              <a:rPr lang="en-US" sz="2200" dirty="0" smtClean="0"/>
              <a:t>Job objectives</a:t>
            </a:r>
          </a:p>
          <a:p>
            <a:pPr marL="274320" indent="-274320" algn="just" eaLnBrk="1" fontAlgn="auto" hangingPunct="1">
              <a:lnSpc>
                <a:spcPct val="80000"/>
              </a:lnSpc>
              <a:spcAft>
                <a:spcPts val="0"/>
              </a:spcAft>
              <a:buFontTx/>
              <a:buChar char="-"/>
              <a:defRPr/>
            </a:pPr>
            <a:r>
              <a:rPr lang="en-US" sz="2200" dirty="0" smtClean="0"/>
              <a:t>Relationship with other jobs</a:t>
            </a:r>
          </a:p>
          <a:p>
            <a:pPr marL="274320" indent="-274320" algn="just" eaLnBrk="1" fontAlgn="auto" hangingPunct="1">
              <a:lnSpc>
                <a:spcPct val="80000"/>
              </a:lnSpc>
              <a:spcAft>
                <a:spcPts val="0"/>
              </a:spcAft>
              <a:buFont typeface="Wingdings" pitchFamily="2" charset="2"/>
              <a:buNone/>
              <a:defRPr/>
            </a:pPr>
            <a:endParaRPr lang="en-US" sz="2200" dirty="0" smtClean="0"/>
          </a:p>
          <a:p>
            <a:pPr marL="274320" indent="-274320" algn="just" eaLnBrk="1" fontAlgn="auto" hangingPunct="1">
              <a:lnSpc>
                <a:spcPct val="80000"/>
              </a:lnSpc>
              <a:spcAft>
                <a:spcPts val="0"/>
              </a:spcAft>
              <a:buFont typeface="Wingdings" pitchFamily="2" charset="2"/>
              <a:buChar char="q"/>
              <a:defRPr/>
            </a:pPr>
            <a:r>
              <a:rPr lang="en-US" sz="2200" dirty="0" smtClean="0"/>
              <a:t> SOCIALIZATION</a:t>
            </a:r>
          </a:p>
          <a:p>
            <a:pPr marL="274320" indent="-274320" algn="just" eaLnBrk="1" fontAlgn="auto" hangingPunct="1">
              <a:lnSpc>
                <a:spcPct val="80000"/>
              </a:lnSpc>
              <a:spcAft>
                <a:spcPts val="0"/>
              </a:spcAft>
              <a:buFont typeface="Wingdings" pitchFamily="2" charset="2"/>
              <a:buNone/>
              <a:defRPr/>
            </a:pPr>
            <a:endParaRPr lang="en-US" sz="2200" dirty="0" smtClean="0"/>
          </a:p>
          <a:p>
            <a:pPr marL="274320" indent="-274320" algn="just" eaLnBrk="1" fontAlgn="auto" hangingPunct="1">
              <a:lnSpc>
                <a:spcPct val="80000"/>
              </a:lnSpc>
              <a:spcAft>
                <a:spcPts val="0"/>
              </a:spcAft>
              <a:buFont typeface="Wingdings" pitchFamily="2" charset="2"/>
              <a:buChar char="q"/>
              <a:defRPr/>
            </a:pPr>
            <a:r>
              <a:rPr lang="en-US" sz="2200" dirty="0" smtClean="0"/>
              <a:t> FOLLOW UP</a:t>
            </a:r>
          </a:p>
        </p:txBody>
      </p:sp>
    </p:spTree>
    <p:extLst>
      <p:ext uri="{BB962C8B-B14F-4D97-AF65-F5344CB8AC3E}">
        <p14:creationId xmlns:p14="http://schemas.microsoft.com/office/powerpoint/2010/main" val="42707162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200" b="1" dirty="0" smtClean="0">
                <a:latin typeface="Rockwell" pitchFamily="18" charset="0"/>
              </a:rPr>
              <a:t>THOUGHT OF THE DAY</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4267200"/>
            <a:ext cx="1500593" cy="239077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9" name="Frame 8"/>
          <p:cNvSpPr/>
          <p:nvPr/>
        </p:nvSpPr>
        <p:spPr>
          <a:xfrm>
            <a:off x="457200" y="1295400"/>
            <a:ext cx="6858000" cy="3505200"/>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r>
              <a:rPr lang="en-US" sz="2400" dirty="0" smtClean="0">
                <a:solidFill>
                  <a:schemeClr val="tx1"/>
                </a:solidFill>
                <a:latin typeface="Book Antiqua" pitchFamily="18" charset="0"/>
              </a:rPr>
              <a:t>“If an HR person is trying to choose people for an organization, knowing their values is very important-if they are not consistent with the organization’s values they are not likely to stay very long.”</a:t>
            </a:r>
          </a:p>
          <a:p>
            <a:pPr algn="ctr"/>
            <a:r>
              <a:rPr lang="en-US" dirty="0" smtClean="0">
                <a:solidFill>
                  <a:schemeClr val="tx1"/>
                </a:solidFill>
                <a:latin typeface="Book Antiqua" pitchFamily="18" charset="0"/>
              </a:rPr>
              <a:t>Professor, </a:t>
            </a:r>
            <a:r>
              <a:rPr lang="en-US" smtClean="0">
                <a:solidFill>
                  <a:schemeClr val="tx1"/>
                </a:solidFill>
                <a:latin typeface="Book Antiqua" pitchFamily="18" charset="0"/>
              </a:rPr>
              <a:t>Roger Collins.</a:t>
            </a:r>
            <a:r>
              <a:rPr lang="en-US" sz="2400" dirty="0">
                <a:solidFill>
                  <a:schemeClr val="tx1"/>
                </a:solidFill>
                <a:latin typeface="Book Antiqua" pitchFamily="18" charset="0"/>
              </a:rPr>
              <a:t/>
            </a:r>
            <a:br>
              <a:rPr lang="en-US" sz="2400" dirty="0">
                <a:solidFill>
                  <a:schemeClr val="tx1"/>
                </a:solidFill>
                <a:latin typeface="Book Antiqua" pitchFamily="18" charset="0"/>
              </a:rPr>
            </a:br>
            <a:endParaRPr lang="en-US" dirty="0">
              <a:solidFill>
                <a:schemeClr val="tx1"/>
              </a:solidFill>
              <a:latin typeface="Book Antiqua" pitchFamily="18" charset="0"/>
            </a:endParaRPr>
          </a:p>
        </p:txBody>
      </p:sp>
    </p:spTree>
    <p:extLst>
      <p:ext uri="{BB962C8B-B14F-4D97-AF65-F5344CB8AC3E}">
        <p14:creationId xmlns:p14="http://schemas.microsoft.com/office/powerpoint/2010/main" val="3408389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marL="0" indent="0" algn="ctr">
              <a:buNone/>
            </a:pPr>
            <a:endParaRPr lang="en-US" sz="11500" dirty="0" smtClean="0">
              <a:solidFill>
                <a:schemeClr val="tx2"/>
              </a:solidFill>
            </a:endParaRPr>
          </a:p>
          <a:p>
            <a:pPr marL="0" indent="0" algn="ctr">
              <a:buNone/>
            </a:pPr>
            <a:r>
              <a:rPr lang="en-US" sz="11500" dirty="0" smtClean="0">
                <a:solidFill>
                  <a:schemeClr val="tx2"/>
                </a:solidFill>
              </a:rPr>
              <a:t>THANK YOU</a:t>
            </a:r>
            <a:endParaRPr lang="en-US" sz="11500" dirty="0">
              <a:solidFill>
                <a:schemeClr val="tx2"/>
              </a:solidFill>
            </a:endParaRPr>
          </a:p>
        </p:txBody>
      </p:sp>
    </p:spTree>
    <p:extLst>
      <p:ext uri="{BB962C8B-B14F-4D97-AF65-F5344CB8AC3E}">
        <p14:creationId xmlns:p14="http://schemas.microsoft.com/office/powerpoint/2010/main" val="196175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RECRUITMENT IS A TWO</a:t>
            </a:r>
          </a:p>
          <a:p>
            <a:pPr algn="ctr"/>
            <a:r>
              <a:rPr lang="en-US" sz="3600" b="1" dirty="0" smtClean="0">
                <a:latin typeface="Rockwell" pitchFamily="18" charset="0"/>
              </a:rPr>
              <a:t>WAY STREET</a:t>
            </a:r>
            <a:endParaRPr lang="en-US" sz="3200" b="1" dirty="0" smtClean="0">
              <a:latin typeface="Rockwell" pitchFamily="18" charset="0"/>
            </a:endParaRPr>
          </a:p>
        </p:txBody>
      </p:sp>
      <p:sp>
        <p:nvSpPr>
          <p:cNvPr id="8" name="Left-Right Arrow Callout 7"/>
          <p:cNvSpPr/>
          <p:nvPr/>
        </p:nvSpPr>
        <p:spPr>
          <a:xfrm>
            <a:off x="3048000" y="3124200"/>
            <a:ext cx="3429000" cy="762000"/>
          </a:xfrm>
          <a:prstGeom prst="leftRightArrowCallout">
            <a:avLst>
              <a:gd name="adj1" fmla="val 25000"/>
              <a:gd name="adj2" fmla="val 25000"/>
              <a:gd name="adj3" fmla="val 100000"/>
              <a:gd name="adj4" fmla="val 48123"/>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smtClean="0">
                <a:solidFill>
                  <a:schemeClr val="tx1"/>
                </a:solidFill>
                <a:latin typeface="Book Antiqua" pitchFamily="18" charset="0"/>
              </a:rPr>
              <a:t>RECRUITMENT</a:t>
            </a:r>
            <a:endParaRPr lang="en-US" sz="1200" b="1" dirty="0">
              <a:solidFill>
                <a:schemeClr val="tx1"/>
              </a:solidFill>
              <a:latin typeface="Book Antiqua" pitchFamily="18" charset="0"/>
            </a:endParaRPr>
          </a:p>
        </p:txBody>
      </p:sp>
      <p:sp>
        <p:nvSpPr>
          <p:cNvPr id="9" name="Bevel 8"/>
          <p:cNvSpPr/>
          <p:nvPr/>
        </p:nvSpPr>
        <p:spPr>
          <a:xfrm>
            <a:off x="457200" y="2743200"/>
            <a:ext cx="2590800" cy="1447800"/>
          </a:xfrm>
          <a:prstGeom prst="bevel">
            <a:avLst/>
          </a:prstGeom>
          <a:ln/>
        </p:spPr>
        <p:style>
          <a:lnRef idx="2">
            <a:schemeClr val="accent5"/>
          </a:lnRef>
          <a:fillRef idx="1">
            <a:schemeClr val="lt1"/>
          </a:fillRef>
          <a:effectRef idx="0">
            <a:schemeClr val="accent5"/>
          </a:effectRef>
          <a:fontRef idx="minor">
            <a:schemeClr val="dk1"/>
          </a:fontRef>
        </p:style>
        <p:txBody>
          <a:bodyPr rtlCol="0" anchor="ctr"/>
          <a:lstStyle/>
          <a:p>
            <a:pPr algn="ctr">
              <a:spcBef>
                <a:spcPct val="20000"/>
              </a:spcBef>
              <a:buClr>
                <a:srgbClr val="808080"/>
              </a:buClr>
              <a:buFont typeface="Wingdings" pitchFamily="2" charset="2"/>
              <a:buNone/>
            </a:pPr>
            <a:r>
              <a:rPr lang="en-US" sz="1400" b="1" dirty="0" smtClean="0">
                <a:latin typeface="Book Antiqua" pitchFamily="18" charset="0"/>
              </a:rPr>
              <a:t>Organization is Looking for a Qualified Applicants</a:t>
            </a:r>
            <a:endParaRPr lang="en-US" sz="1400" b="1" dirty="0">
              <a:latin typeface="Book Antiqua" pitchFamily="18" charset="0"/>
            </a:endParaRPr>
          </a:p>
        </p:txBody>
      </p:sp>
      <p:sp>
        <p:nvSpPr>
          <p:cNvPr id="10" name="Bevel 9"/>
          <p:cNvSpPr/>
          <p:nvPr/>
        </p:nvSpPr>
        <p:spPr>
          <a:xfrm>
            <a:off x="6477000" y="2743200"/>
            <a:ext cx="2590800" cy="1447800"/>
          </a:xfrm>
          <a:prstGeom prst="bevel">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smtClean="0">
                <a:latin typeface="Book Antiqua" pitchFamily="18" charset="0"/>
              </a:rPr>
              <a:t>Applicants are Looking for the Potential Emplacement Opportunities</a:t>
            </a:r>
            <a:endParaRPr lang="en-US" sz="1400" b="1" dirty="0">
              <a:latin typeface="Book Antiqua" pitchFamily="18" charset="0"/>
            </a:endParaRPr>
          </a:p>
        </p:txBody>
      </p:sp>
      <p:pic>
        <p:nvPicPr>
          <p:cNvPr id="39938" name="Picture 2" descr="http://60secondmarketer.com/blog/wp-content/uploads/2010/09/Two-wayIcons.jpg"/>
          <p:cNvPicPr>
            <a:picLocks noChangeAspect="1" noChangeArrowheads="1"/>
          </p:cNvPicPr>
          <p:nvPr/>
        </p:nvPicPr>
        <p:blipFill>
          <a:blip r:embed="rId2" cstate="print"/>
          <a:srcRect/>
          <a:stretch>
            <a:fillRect/>
          </a:stretch>
        </p:blipFill>
        <p:spPr bwMode="auto">
          <a:xfrm>
            <a:off x="3581400" y="4648200"/>
            <a:ext cx="2286000" cy="16002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own Arrow 37"/>
          <p:cNvSpPr/>
          <p:nvPr/>
        </p:nvSpPr>
        <p:spPr>
          <a:xfrm>
            <a:off x="6858000" y="60198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7" name="Down Arrow 36"/>
          <p:cNvSpPr/>
          <p:nvPr/>
        </p:nvSpPr>
        <p:spPr>
          <a:xfrm>
            <a:off x="6858000" y="53340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4" name="Down Arrow 33"/>
          <p:cNvSpPr/>
          <p:nvPr/>
        </p:nvSpPr>
        <p:spPr>
          <a:xfrm>
            <a:off x="6858000" y="46482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5" name="Down Arrow 34"/>
          <p:cNvSpPr/>
          <p:nvPr/>
        </p:nvSpPr>
        <p:spPr>
          <a:xfrm>
            <a:off x="6858000" y="39624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6" name="Down Arrow 35"/>
          <p:cNvSpPr/>
          <p:nvPr/>
        </p:nvSpPr>
        <p:spPr>
          <a:xfrm>
            <a:off x="6858000" y="32766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3" name="Down Arrow 32"/>
          <p:cNvSpPr/>
          <p:nvPr/>
        </p:nvSpPr>
        <p:spPr>
          <a:xfrm>
            <a:off x="6858000" y="25908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7" name="Down Arrow 26"/>
          <p:cNvSpPr/>
          <p:nvPr/>
        </p:nvSpPr>
        <p:spPr>
          <a:xfrm>
            <a:off x="2133600" y="1600200"/>
            <a:ext cx="685800" cy="4572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8" name="Down Arrow 27"/>
          <p:cNvSpPr/>
          <p:nvPr/>
        </p:nvSpPr>
        <p:spPr>
          <a:xfrm>
            <a:off x="6705600" y="1600200"/>
            <a:ext cx="685800" cy="4572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2" name="Down Arrow 31"/>
          <p:cNvSpPr/>
          <p:nvPr/>
        </p:nvSpPr>
        <p:spPr>
          <a:xfrm>
            <a:off x="2286000" y="46482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1" name="Down Arrow 30"/>
          <p:cNvSpPr/>
          <p:nvPr/>
        </p:nvSpPr>
        <p:spPr>
          <a:xfrm>
            <a:off x="2286000" y="39624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30" name="Down Arrow 29"/>
          <p:cNvSpPr/>
          <p:nvPr/>
        </p:nvSpPr>
        <p:spPr>
          <a:xfrm>
            <a:off x="2286000" y="32766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9" name="Down Arrow 28"/>
          <p:cNvSpPr/>
          <p:nvPr/>
        </p:nvSpPr>
        <p:spPr>
          <a:xfrm>
            <a:off x="2286000" y="2590800"/>
            <a:ext cx="381000" cy="228600"/>
          </a:xfrm>
          <a:prstGeom prst="downArrow">
            <a:avLst/>
          </a:prstGeom>
          <a:ln w="38100">
            <a:solidFill>
              <a:srgbClr val="00B0F0"/>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7620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RECRUITMENT PROCESS</a:t>
            </a:r>
            <a:endParaRPr lang="en-US" sz="3200" b="1" dirty="0" smtClean="0">
              <a:latin typeface="Rockwell" pitchFamily="18" charset="0"/>
            </a:endParaRPr>
          </a:p>
        </p:txBody>
      </p:sp>
      <p:sp>
        <p:nvSpPr>
          <p:cNvPr id="8" name="Frame 7"/>
          <p:cNvSpPr/>
          <p:nvPr/>
        </p:nvSpPr>
        <p:spPr>
          <a:xfrm>
            <a:off x="533400" y="914400"/>
            <a:ext cx="3962400" cy="685800"/>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solidFill>
                  <a:schemeClr val="tx1"/>
                </a:solidFill>
                <a:latin typeface="Book Antiqua" pitchFamily="18" charset="0"/>
              </a:rPr>
              <a:t>ORGANIZATION</a:t>
            </a:r>
            <a:endParaRPr lang="en-US" b="1" dirty="0">
              <a:solidFill>
                <a:schemeClr val="tx1"/>
              </a:solidFill>
              <a:latin typeface="Book Antiqua" pitchFamily="18" charset="0"/>
            </a:endParaRPr>
          </a:p>
        </p:txBody>
      </p:sp>
      <p:sp>
        <p:nvSpPr>
          <p:cNvPr id="9" name="Frame 8"/>
          <p:cNvSpPr/>
          <p:nvPr/>
        </p:nvSpPr>
        <p:spPr>
          <a:xfrm>
            <a:off x="5105400" y="914400"/>
            <a:ext cx="3962400" cy="685800"/>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smtClean="0">
                <a:solidFill>
                  <a:schemeClr val="tx1"/>
                </a:solidFill>
                <a:latin typeface="Book Antiqua" pitchFamily="18" charset="0"/>
              </a:rPr>
              <a:t>CANDIDATE</a:t>
            </a:r>
            <a:endParaRPr lang="en-US" b="1" dirty="0">
              <a:solidFill>
                <a:schemeClr val="tx1"/>
              </a:solidFill>
              <a:latin typeface="Book Antiqua" pitchFamily="18" charset="0"/>
            </a:endParaRPr>
          </a:p>
        </p:txBody>
      </p:sp>
      <p:sp>
        <p:nvSpPr>
          <p:cNvPr id="15" name="Snip Diagonal Corner Rectangle 14"/>
          <p:cNvSpPr/>
          <p:nvPr/>
        </p:nvSpPr>
        <p:spPr>
          <a:xfrm>
            <a:off x="685800" y="28194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Generate candidate pool via internal or external recruitment methods</a:t>
            </a:r>
          </a:p>
        </p:txBody>
      </p:sp>
      <p:sp>
        <p:nvSpPr>
          <p:cNvPr id="16" name="Snip Diagonal Corner Rectangle 15"/>
          <p:cNvSpPr/>
          <p:nvPr/>
        </p:nvSpPr>
        <p:spPr>
          <a:xfrm>
            <a:off x="685800" y="21336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Vacant or New position occurs</a:t>
            </a:r>
          </a:p>
        </p:txBody>
      </p:sp>
      <p:sp>
        <p:nvSpPr>
          <p:cNvPr id="17" name="Snip Diagonal Corner Rectangle 16"/>
          <p:cNvSpPr/>
          <p:nvPr/>
        </p:nvSpPr>
        <p:spPr>
          <a:xfrm>
            <a:off x="685800" y="35052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Evaluate Candidates via Selection process</a:t>
            </a:r>
          </a:p>
        </p:txBody>
      </p:sp>
      <p:sp>
        <p:nvSpPr>
          <p:cNvPr id="18" name="Snip Diagonal Corner Rectangle 17"/>
          <p:cNvSpPr/>
          <p:nvPr/>
        </p:nvSpPr>
        <p:spPr>
          <a:xfrm>
            <a:off x="685800" y="41910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Impress Candidates</a:t>
            </a:r>
          </a:p>
        </p:txBody>
      </p:sp>
      <p:sp>
        <p:nvSpPr>
          <p:cNvPr id="19" name="Snip Diagonal Corner Rectangle 18"/>
          <p:cNvSpPr/>
          <p:nvPr/>
        </p:nvSpPr>
        <p:spPr>
          <a:xfrm>
            <a:off x="685800" y="48768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Make Offer</a:t>
            </a:r>
          </a:p>
        </p:txBody>
      </p:sp>
      <p:sp>
        <p:nvSpPr>
          <p:cNvPr id="20" name="Snip Diagonal Corner Rectangle 19"/>
          <p:cNvSpPr/>
          <p:nvPr/>
        </p:nvSpPr>
        <p:spPr>
          <a:xfrm>
            <a:off x="5257800" y="28194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Acquire Employment Experience</a:t>
            </a:r>
          </a:p>
        </p:txBody>
      </p:sp>
      <p:sp>
        <p:nvSpPr>
          <p:cNvPr id="21" name="Snip Diagonal Corner Rectangle 20"/>
          <p:cNvSpPr/>
          <p:nvPr/>
        </p:nvSpPr>
        <p:spPr>
          <a:xfrm>
            <a:off x="5257800" y="21336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Receive Education and choose Occupation</a:t>
            </a:r>
          </a:p>
        </p:txBody>
      </p:sp>
      <p:sp>
        <p:nvSpPr>
          <p:cNvPr id="22" name="Snip Diagonal Corner Rectangle 21"/>
          <p:cNvSpPr/>
          <p:nvPr/>
        </p:nvSpPr>
        <p:spPr>
          <a:xfrm>
            <a:off x="5257800" y="35052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Search for Job Openings</a:t>
            </a:r>
          </a:p>
        </p:txBody>
      </p:sp>
      <p:sp>
        <p:nvSpPr>
          <p:cNvPr id="23" name="Snip Diagonal Corner Rectangle 22"/>
          <p:cNvSpPr/>
          <p:nvPr/>
        </p:nvSpPr>
        <p:spPr>
          <a:xfrm>
            <a:off x="5257800" y="41910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Apply for jobs</a:t>
            </a:r>
          </a:p>
        </p:txBody>
      </p:sp>
      <p:sp>
        <p:nvSpPr>
          <p:cNvPr id="24" name="Snip Diagonal Corner Rectangle 23"/>
          <p:cNvSpPr/>
          <p:nvPr/>
        </p:nvSpPr>
        <p:spPr>
          <a:xfrm>
            <a:off x="5257800" y="48768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Impress Company during Selection process</a:t>
            </a:r>
          </a:p>
        </p:txBody>
      </p:sp>
      <p:sp>
        <p:nvSpPr>
          <p:cNvPr id="25" name="Snip Diagonal Corner Rectangle 24"/>
          <p:cNvSpPr/>
          <p:nvPr/>
        </p:nvSpPr>
        <p:spPr>
          <a:xfrm>
            <a:off x="5257800" y="55626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Evaluate Jobs and Companies</a:t>
            </a:r>
          </a:p>
        </p:txBody>
      </p:sp>
      <p:sp>
        <p:nvSpPr>
          <p:cNvPr id="26" name="Snip Diagonal Corner Rectangle 25"/>
          <p:cNvSpPr/>
          <p:nvPr/>
        </p:nvSpPr>
        <p:spPr>
          <a:xfrm>
            <a:off x="5257800" y="6248400"/>
            <a:ext cx="3581400" cy="457200"/>
          </a:xfrm>
          <a:prstGeom prst="snip2Diag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Book Antiqua" pitchFamily="18" charset="0"/>
              </a:rPr>
              <a:t>Accept or Reject Job Offers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5"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6"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7" name="Rectangle 6"/>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STRATEGIC RECRUITING</a:t>
            </a:r>
          </a:p>
          <a:p>
            <a:pPr algn="ctr"/>
            <a:r>
              <a:rPr lang="en-US" sz="3600" b="1" dirty="0" smtClean="0">
                <a:latin typeface="Rockwell" pitchFamily="18" charset="0"/>
              </a:rPr>
              <a:t>DECISIONS  </a:t>
            </a:r>
            <a:endParaRPr lang="en-US" sz="3600" b="1" dirty="0">
              <a:latin typeface="Rockwell" pitchFamily="18" charset="0"/>
            </a:endParaRPr>
          </a:p>
        </p:txBody>
      </p:sp>
      <p:sp>
        <p:nvSpPr>
          <p:cNvPr id="8" name="Right Arrow Callout 7"/>
          <p:cNvSpPr/>
          <p:nvPr/>
        </p:nvSpPr>
        <p:spPr>
          <a:xfrm>
            <a:off x="533400" y="1600200"/>
            <a:ext cx="3048000" cy="1143000"/>
          </a:xfrm>
          <a:prstGeom prst="rightArrowCallout">
            <a:avLst>
              <a:gd name="adj1" fmla="val 25000"/>
              <a:gd name="adj2" fmla="val 25000"/>
              <a:gd name="adj3" fmla="val 77987"/>
              <a:gd name="adj4" fmla="val 6497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HR PLANNING DECISIONS</a:t>
            </a:r>
          </a:p>
        </p:txBody>
      </p:sp>
      <p:sp>
        <p:nvSpPr>
          <p:cNvPr id="9" name="Right Arrow Callout 8"/>
          <p:cNvSpPr/>
          <p:nvPr/>
        </p:nvSpPr>
        <p:spPr>
          <a:xfrm>
            <a:off x="990600" y="3276600"/>
            <a:ext cx="3124200" cy="1143000"/>
          </a:xfrm>
          <a:prstGeom prst="rightArrowCallout">
            <a:avLst>
              <a:gd name="adj1" fmla="val 25000"/>
              <a:gd name="adj2" fmla="val 25000"/>
              <a:gd name="adj3" fmla="val 77987"/>
              <a:gd name="adj4" fmla="val 6497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Book Antiqua" pitchFamily="18" charset="0"/>
              </a:rPr>
              <a:t>STRATEGIC RECRUITING DECISIONS</a:t>
            </a:r>
          </a:p>
        </p:txBody>
      </p:sp>
      <p:sp>
        <p:nvSpPr>
          <p:cNvPr id="10" name="Right Arrow Callout 9"/>
          <p:cNvSpPr/>
          <p:nvPr/>
        </p:nvSpPr>
        <p:spPr>
          <a:xfrm>
            <a:off x="1524000" y="4953000"/>
            <a:ext cx="3200400" cy="1143000"/>
          </a:xfrm>
          <a:prstGeom prst="rightArrowCallout">
            <a:avLst>
              <a:gd name="adj1" fmla="val 25000"/>
              <a:gd name="adj2" fmla="val 25000"/>
              <a:gd name="adj3" fmla="val 77987"/>
              <a:gd name="adj4" fmla="val 6497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Book Antiqua" pitchFamily="18" charset="0"/>
              </a:rPr>
              <a:t>DECISIONS ON RECRUITING </a:t>
            </a:r>
          </a:p>
          <a:p>
            <a:pPr algn="ctr"/>
            <a:r>
              <a:rPr lang="en-US" sz="1400" b="1" dirty="0" smtClean="0">
                <a:latin typeface="Book Antiqua" pitchFamily="18" charset="0"/>
              </a:rPr>
              <a:t>SOURCES/METHODS</a:t>
            </a:r>
            <a:endParaRPr lang="en-US" sz="1400" b="1" dirty="0">
              <a:latin typeface="Book Antiqua" pitchFamily="18" charset="0"/>
            </a:endParaRPr>
          </a:p>
        </p:txBody>
      </p:sp>
      <p:sp>
        <p:nvSpPr>
          <p:cNvPr id="11" name="Frame 10"/>
          <p:cNvSpPr/>
          <p:nvPr/>
        </p:nvSpPr>
        <p:spPr>
          <a:xfrm>
            <a:off x="5181600" y="1524000"/>
            <a:ext cx="3505200" cy="1219200"/>
          </a:xfrm>
          <a:prstGeom prst="frame">
            <a:avLst/>
          </a:prstGeom>
        </p:spPr>
        <p:style>
          <a:lnRef idx="0">
            <a:schemeClr val="accent4"/>
          </a:lnRef>
          <a:fillRef idx="3">
            <a:schemeClr val="accent4"/>
          </a:fillRef>
          <a:effectRef idx="3">
            <a:schemeClr val="accent4"/>
          </a:effectRef>
          <a:fontRef idx="minor">
            <a:schemeClr val="lt1"/>
          </a:fontRef>
        </p:style>
        <p:txBody>
          <a:bodyPr rtlCol="0" anchor="ctr"/>
          <a:lstStyle/>
          <a:p>
            <a:pPr algn="just">
              <a:buFont typeface="Wingdings" pitchFamily="2" charset="2"/>
              <a:buChar char="Ø"/>
            </a:pPr>
            <a:r>
              <a:rPr lang="en-US" sz="1400" dirty="0" smtClean="0">
                <a:solidFill>
                  <a:schemeClr val="tx1"/>
                </a:solidFill>
                <a:latin typeface="Book Antiqua" pitchFamily="18" charset="0"/>
              </a:rPr>
              <a:t>  How Many Employees Needed</a:t>
            </a:r>
          </a:p>
          <a:p>
            <a:pPr algn="just">
              <a:buFont typeface="Wingdings" pitchFamily="2" charset="2"/>
              <a:buChar char="Ø"/>
            </a:pPr>
            <a:r>
              <a:rPr lang="en-US" sz="1400" dirty="0" smtClean="0">
                <a:solidFill>
                  <a:schemeClr val="tx1"/>
                </a:solidFill>
                <a:latin typeface="Book Antiqua" pitchFamily="18" charset="0"/>
              </a:rPr>
              <a:t>  When Needed</a:t>
            </a:r>
          </a:p>
          <a:p>
            <a:pPr algn="just">
              <a:buFont typeface="Wingdings" pitchFamily="2" charset="2"/>
              <a:buChar char="Ø"/>
            </a:pPr>
            <a:r>
              <a:rPr lang="en-US" sz="1400" dirty="0" smtClean="0">
                <a:solidFill>
                  <a:schemeClr val="tx1"/>
                </a:solidFill>
                <a:latin typeface="Book Antiqua" pitchFamily="18" charset="0"/>
              </a:rPr>
              <a:t>  KSAs Needed</a:t>
            </a:r>
          </a:p>
          <a:p>
            <a:pPr algn="just">
              <a:buFont typeface="Wingdings" pitchFamily="2" charset="2"/>
              <a:buChar char="Ø"/>
            </a:pPr>
            <a:r>
              <a:rPr lang="en-US" sz="1400" dirty="0" smtClean="0">
                <a:solidFill>
                  <a:schemeClr val="tx1"/>
                </a:solidFill>
                <a:latin typeface="Book Antiqua" pitchFamily="18" charset="0"/>
              </a:rPr>
              <a:t>  Special Qualifications</a:t>
            </a:r>
          </a:p>
        </p:txBody>
      </p:sp>
      <p:sp>
        <p:nvSpPr>
          <p:cNvPr id="12" name="Frame 11"/>
          <p:cNvSpPr/>
          <p:nvPr/>
        </p:nvSpPr>
        <p:spPr>
          <a:xfrm>
            <a:off x="5181600" y="3048000"/>
            <a:ext cx="3505200" cy="1752600"/>
          </a:xfrm>
          <a:prstGeom prst="frame">
            <a:avLst/>
          </a:prstGeom>
        </p:spPr>
        <p:style>
          <a:lnRef idx="0">
            <a:schemeClr val="accent2"/>
          </a:lnRef>
          <a:fillRef idx="3">
            <a:schemeClr val="accent2"/>
          </a:fillRef>
          <a:effectRef idx="3">
            <a:schemeClr val="accent2"/>
          </a:effectRef>
          <a:fontRef idx="minor">
            <a:schemeClr val="lt1"/>
          </a:fontRef>
        </p:style>
        <p:txBody>
          <a:bodyPr rtlCol="0" anchor="ctr"/>
          <a:lstStyle/>
          <a:p>
            <a:pPr algn="just">
              <a:buFont typeface="Wingdings" pitchFamily="2" charset="2"/>
              <a:buChar char="Ø"/>
            </a:pPr>
            <a:r>
              <a:rPr lang="en-US" sz="1400" dirty="0" smtClean="0">
                <a:solidFill>
                  <a:schemeClr val="tx1"/>
                </a:solidFill>
                <a:latin typeface="Book Antiqua" pitchFamily="18" charset="0"/>
              </a:rPr>
              <a:t> Where to Recruit: Internal/External</a:t>
            </a:r>
          </a:p>
          <a:p>
            <a:pPr algn="just">
              <a:buFont typeface="Wingdings" pitchFamily="2" charset="2"/>
              <a:buChar char="Ø"/>
            </a:pPr>
            <a:r>
              <a:rPr lang="en-US" sz="1400" dirty="0" smtClean="0">
                <a:solidFill>
                  <a:schemeClr val="tx1"/>
                </a:solidFill>
                <a:latin typeface="Book Antiqua" pitchFamily="18" charset="0"/>
              </a:rPr>
              <a:t> Who to Recruit: Flexible Staffing  </a:t>
            </a:r>
          </a:p>
          <a:p>
            <a:pPr algn="just"/>
            <a:r>
              <a:rPr lang="en-US" sz="1400" dirty="0" smtClean="0">
                <a:solidFill>
                  <a:schemeClr val="tx1"/>
                </a:solidFill>
                <a:latin typeface="Book Antiqua" pitchFamily="18" charset="0"/>
              </a:rPr>
              <a:t>     Options ( Contractual, Seasonal, full/part time etc.)</a:t>
            </a:r>
          </a:p>
          <a:p>
            <a:pPr algn="just">
              <a:buFont typeface="Wingdings" pitchFamily="2" charset="2"/>
              <a:buChar char="Ø"/>
            </a:pPr>
            <a:r>
              <a:rPr lang="en-US" sz="1400" dirty="0" smtClean="0">
                <a:solidFill>
                  <a:schemeClr val="tx1"/>
                </a:solidFill>
                <a:latin typeface="Book Antiqua" pitchFamily="18" charset="0"/>
              </a:rPr>
              <a:t> Nature of Job Requirements</a:t>
            </a:r>
          </a:p>
        </p:txBody>
      </p:sp>
      <p:sp>
        <p:nvSpPr>
          <p:cNvPr id="13" name="Frame 12"/>
          <p:cNvSpPr/>
          <p:nvPr/>
        </p:nvSpPr>
        <p:spPr>
          <a:xfrm>
            <a:off x="5181600" y="4953000"/>
            <a:ext cx="3505200" cy="1219200"/>
          </a:xfrm>
          <a:prstGeom prst="frame">
            <a:avLst/>
          </a:prstGeom>
        </p:spPr>
        <p:style>
          <a:lnRef idx="0">
            <a:schemeClr val="accent5"/>
          </a:lnRef>
          <a:fillRef idx="3">
            <a:schemeClr val="accent5"/>
          </a:fillRef>
          <a:effectRef idx="3">
            <a:schemeClr val="accent5"/>
          </a:effectRef>
          <a:fontRef idx="minor">
            <a:schemeClr val="lt1"/>
          </a:fontRef>
        </p:style>
        <p:txBody>
          <a:bodyPr rtlCol="0" anchor="ctr"/>
          <a:lstStyle/>
          <a:p>
            <a:pPr algn="just">
              <a:buFont typeface="Wingdings" pitchFamily="2" charset="2"/>
              <a:buChar char="Ø"/>
            </a:pPr>
            <a:r>
              <a:rPr lang="en-US" sz="1400" dirty="0" smtClean="0">
                <a:solidFill>
                  <a:schemeClr val="tx1"/>
                </a:solidFill>
                <a:latin typeface="Book Antiqua" pitchFamily="18" charset="0"/>
              </a:rPr>
              <a:t> Advertising Choices</a:t>
            </a:r>
          </a:p>
          <a:p>
            <a:pPr algn="just">
              <a:buFont typeface="Wingdings" pitchFamily="2" charset="2"/>
              <a:buChar char="Ø"/>
            </a:pPr>
            <a:r>
              <a:rPr lang="en-US" sz="1400" dirty="0" smtClean="0">
                <a:solidFill>
                  <a:schemeClr val="tx1"/>
                </a:solidFill>
                <a:latin typeface="Book Antiqua" pitchFamily="18" charset="0"/>
              </a:rPr>
              <a:t>  Recruiting Activities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3"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4"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5" name="Rectangle 4"/>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SOURCES OF RECRUITMENT  </a:t>
            </a:r>
            <a:endParaRPr lang="en-US" sz="3600" b="1" dirty="0">
              <a:latin typeface="Rockwell" pitchFamily="18" charset="0"/>
            </a:endParaRPr>
          </a:p>
        </p:txBody>
      </p:sp>
      <p:sp>
        <p:nvSpPr>
          <p:cNvPr id="6" name="AutoShape 9"/>
          <p:cNvSpPr>
            <a:spLocks noChangeArrowheads="1"/>
          </p:cNvSpPr>
          <p:nvPr/>
        </p:nvSpPr>
        <p:spPr bwMode="auto">
          <a:xfrm>
            <a:off x="2590800" y="3581400"/>
            <a:ext cx="381000" cy="685800"/>
          </a:xfrm>
          <a:prstGeom prst="downArrow">
            <a:avLst>
              <a:gd name="adj1" fmla="val 50000"/>
              <a:gd name="adj2" fmla="val 45000"/>
            </a:avLst>
          </a:prstGeom>
          <a:solidFill>
            <a:srgbClr val="FF0000"/>
          </a:solidFill>
          <a:ln w="38100">
            <a:solidFill>
              <a:schemeClr val="tx1"/>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7" name="Oval 10"/>
          <p:cNvSpPr>
            <a:spLocks noChangeArrowheads="1"/>
          </p:cNvSpPr>
          <p:nvPr/>
        </p:nvSpPr>
        <p:spPr bwMode="auto">
          <a:xfrm>
            <a:off x="762000" y="4191000"/>
            <a:ext cx="2057400" cy="1295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1" dirty="0" smtClean="0">
                <a:solidFill>
                  <a:schemeClr val="tx1"/>
                </a:solidFill>
                <a:latin typeface="Book Antiqua" pitchFamily="18" charset="0"/>
              </a:rPr>
              <a:t>INTERNAL</a:t>
            </a:r>
          </a:p>
          <a:p>
            <a:pPr algn="ct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8" name="Oval 11"/>
          <p:cNvSpPr>
            <a:spLocks noChangeArrowheads="1"/>
          </p:cNvSpPr>
          <p:nvPr/>
        </p:nvSpPr>
        <p:spPr bwMode="auto">
          <a:xfrm>
            <a:off x="2743200" y="4191000"/>
            <a:ext cx="2209800" cy="1295400"/>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1" dirty="0" smtClean="0">
                <a:solidFill>
                  <a:schemeClr val="tx1"/>
                </a:solidFill>
                <a:latin typeface="Book Antiqua" pitchFamily="18" charset="0"/>
              </a:rPr>
              <a:t>EXTERNAL</a:t>
            </a:r>
          </a:p>
          <a:p>
            <a:pPr algn="ct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9" name="AutoShape 18"/>
          <p:cNvSpPr>
            <a:spLocks noChangeArrowheads="1"/>
          </p:cNvSpPr>
          <p:nvPr/>
        </p:nvSpPr>
        <p:spPr bwMode="auto">
          <a:xfrm>
            <a:off x="1371600" y="1371600"/>
            <a:ext cx="2819400" cy="2057400"/>
          </a:xfrm>
          <a:prstGeom prst="flowChartDecision">
            <a:avLst/>
          </a:prstGeom>
          <a:ln>
            <a:headEnd/>
            <a:tailEnd/>
          </a:ln>
        </p:spPr>
        <p:style>
          <a:lnRef idx="2">
            <a:schemeClr val="dk1"/>
          </a:lnRef>
          <a:fillRef idx="1">
            <a:schemeClr val="lt1"/>
          </a:fillRef>
          <a:effectRef idx="0">
            <a:schemeClr val="dk1"/>
          </a:effectRef>
          <a:fontRef idx="minor">
            <a:schemeClr val="dk1"/>
          </a:fontRef>
        </p:style>
        <p:txBody>
          <a:bodyPr wrap="none" anchor="ctr">
            <a:flatTx/>
          </a:bodyPr>
          <a:lstStyle/>
          <a:p>
            <a:pPr algn="ctr"/>
            <a:r>
              <a:rPr lang="en-US" sz="1600" b="1" dirty="0" smtClean="0">
                <a:latin typeface="Book Antiqua" pitchFamily="18" charset="0"/>
              </a:rPr>
              <a:t>SOURCES OF</a:t>
            </a:r>
          </a:p>
          <a:p>
            <a:pPr algn="ctr"/>
            <a:r>
              <a:rPr lang="en-US" sz="1600" b="1" dirty="0" smtClean="0">
                <a:latin typeface="Book Antiqua" pitchFamily="18" charset="0"/>
              </a:rPr>
              <a:t>RECRUITMENT</a:t>
            </a:r>
          </a:p>
        </p:txBody>
      </p:sp>
      <p:pic>
        <p:nvPicPr>
          <p:cNvPr id="10" name="Picture 2" descr="http://mobile-cuisine.com/wp-content/uploads/2011/05/Job_Posting.jpg"/>
          <p:cNvPicPr>
            <a:picLocks noChangeAspect="1" noChangeArrowheads="1"/>
          </p:cNvPicPr>
          <p:nvPr/>
        </p:nvPicPr>
        <p:blipFill>
          <a:blip r:embed="rId2" cstate="print"/>
          <a:srcRect/>
          <a:stretch>
            <a:fillRect/>
          </a:stretch>
        </p:blipFill>
        <p:spPr bwMode="auto">
          <a:xfrm>
            <a:off x="6324600" y="1676400"/>
            <a:ext cx="1673225" cy="1705779"/>
          </a:xfrm>
          <a:prstGeom prst="rect">
            <a:avLst/>
          </a:prstGeom>
          <a:ln w="88900" cap="sq" cmpd="thickThin">
            <a:solidFill>
              <a:srgbClr val="000000"/>
            </a:solidFill>
            <a:prstDash val="solid"/>
            <a:miter lim="800000"/>
          </a:ln>
          <a:effectLst>
            <a:innerShdw blurRad="76200">
              <a:srgbClr val="000000"/>
            </a:innerShdw>
          </a:effectLst>
        </p:spPr>
      </p:pic>
      <p:pic>
        <p:nvPicPr>
          <p:cNvPr id="35842" name="Picture 2" descr="http://4.bp.blogspot.com/-0uZbQe2QmzM/Tck61vv5WQI/AAAAAAAAAA8/gx3m-k0eQDw/s1600/jobs.jpg"/>
          <p:cNvPicPr>
            <a:picLocks noChangeAspect="1" noChangeArrowheads="1"/>
          </p:cNvPicPr>
          <p:nvPr/>
        </p:nvPicPr>
        <p:blipFill>
          <a:blip r:embed="rId3" cstate="print"/>
          <a:srcRect/>
          <a:stretch>
            <a:fillRect/>
          </a:stretch>
        </p:blipFill>
        <p:spPr bwMode="auto">
          <a:xfrm>
            <a:off x="5867400" y="4191000"/>
            <a:ext cx="2133600" cy="158153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plus(in)">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a:off x="4800600" y="19050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8077200" y="1905000"/>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8077200" y="5713412"/>
            <a:ext cx="381000" cy="158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4800600" y="5713412"/>
            <a:ext cx="381000" cy="1588"/>
          </a:xfrm>
          <a:prstGeom prst="line">
            <a:avLst/>
          </a:prstGeom>
        </p:spPr>
        <p:style>
          <a:lnRef idx="3">
            <a:schemeClr val="dk1"/>
          </a:lnRef>
          <a:fillRef idx="0">
            <a:schemeClr val="dk1"/>
          </a:fillRef>
          <a:effectRef idx="2">
            <a:schemeClr val="dk1"/>
          </a:effectRef>
          <a:fontRef idx="minor">
            <a:schemeClr val="tx1"/>
          </a:fontRef>
        </p:style>
      </p:cxnSp>
      <p:sp>
        <p:nvSpPr>
          <p:cNvPr id="4" name="Diamond 3"/>
          <p:cNvSpPr/>
          <p:nvPr/>
        </p:nvSpPr>
        <p:spPr bwMode="auto">
          <a:xfrm>
            <a:off x="761998" y="2667000"/>
            <a:ext cx="2209802" cy="220980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eaLnBrk="0" hangingPunct="0">
              <a:defRPr/>
            </a:pPr>
            <a:endParaRPr lang="en-US" b="1" dirty="0">
              <a:solidFill>
                <a:srgbClr val="FF0000"/>
              </a:solidFill>
              <a:latin typeface="Book Antiqua" pitchFamily="18" charset="0"/>
            </a:endParaRPr>
          </a:p>
        </p:txBody>
      </p:sp>
      <p:sp>
        <p:nvSpPr>
          <p:cNvPr id="5" name="Rectangle 4"/>
          <p:cNvSpPr/>
          <p:nvPr/>
        </p:nvSpPr>
        <p:spPr>
          <a:xfrm>
            <a:off x="5105400" y="54102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Internal Recruiting </a:t>
            </a:r>
          </a:p>
          <a:p>
            <a:pPr algn="ctr"/>
            <a:r>
              <a:rPr lang="en-US" b="1" dirty="0" smtClean="0">
                <a:solidFill>
                  <a:schemeClr val="tx1"/>
                </a:solidFill>
                <a:latin typeface="Book Antiqua" pitchFamily="18" charset="0"/>
              </a:rPr>
              <a:t>Data base</a:t>
            </a:r>
            <a:endParaRPr lang="en-US" dirty="0">
              <a:solidFill>
                <a:schemeClr val="tx1"/>
              </a:solidFill>
              <a:latin typeface="Book Antiqua" pitchFamily="18" charset="0"/>
            </a:endParaRPr>
          </a:p>
        </p:txBody>
      </p:sp>
      <p:sp>
        <p:nvSpPr>
          <p:cNvPr id="6" name="Rectangle 5"/>
          <p:cNvSpPr/>
          <p:nvPr/>
        </p:nvSpPr>
        <p:spPr>
          <a:xfrm>
            <a:off x="5105400" y="25908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Promotions and</a:t>
            </a:r>
          </a:p>
          <a:p>
            <a:pPr algn="ctr"/>
            <a:r>
              <a:rPr lang="en-US" b="1" dirty="0" smtClean="0">
                <a:solidFill>
                  <a:schemeClr val="tx1"/>
                </a:solidFill>
                <a:latin typeface="Book Antiqua" pitchFamily="18" charset="0"/>
              </a:rPr>
              <a:t> Transfers</a:t>
            </a:r>
            <a:endParaRPr lang="en-US" dirty="0">
              <a:solidFill>
                <a:schemeClr val="tx1"/>
              </a:solidFill>
              <a:latin typeface="Book Antiqua" pitchFamily="18" charset="0"/>
            </a:endParaRPr>
          </a:p>
        </p:txBody>
      </p:sp>
      <p:sp>
        <p:nvSpPr>
          <p:cNvPr id="7" name="Rectangle 6"/>
          <p:cNvSpPr/>
          <p:nvPr/>
        </p:nvSpPr>
        <p:spPr>
          <a:xfrm>
            <a:off x="5105400" y="1676400"/>
            <a:ext cx="3048000" cy="685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chemeClr val="tx1"/>
                </a:solidFill>
                <a:latin typeface="Book Antiqua" pitchFamily="18" charset="0"/>
              </a:rPr>
              <a:t>Job Posting  &amp; </a:t>
            </a:r>
          </a:p>
          <a:p>
            <a:pPr algn="ctr"/>
            <a:r>
              <a:rPr lang="en-US" b="1" dirty="0" smtClean="0">
                <a:solidFill>
                  <a:schemeClr val="tx1"/>
                </a:solidFill>
                <a:latin typeface="Book Antiqua" pitchFamily="18" charset="0"/>
              </a:rPr>
              <a:t>Bidding</a:t>
            </a:r>
            <a:endParaRPr lang="en-US" dirty="0">
              <a:solidFill>
                <a:schemeClr val="tx1"/>
              </a:solidFill>
              <a:latin typeface="Book Antiqua" pitchFamily="18" charset="0"/>
            </a:endParaRPr>
          </a:p>
        </p:txBody>
      </p:sp>
      <p:sp>
        <p:nvSpPr>
          <p:cNvPr id="10" name="Rectangle 9"/>
          <p:cNvSpPr/>
          <p:nvPr/>
        </p:nvSpPr>
        <p:spPr>
          <a:xfrm>
            <a:off x="5105400" y="4419600"/>
            <a:ext cx="3048000" cy="762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solidFill>
                  <a:schemeClr val="tx1"/>
                </a:solidFill>
                <a:latin typeface="Book Antiqua" pitchFamily="18" charset="0"/>
              </a:rPr>
              <a:t>Re-recruiting former Employees &amp; Applicants</a:t>
            </a:r>
            <a:endParaRPr lang="en-US" sz="2000" dirty="0">
              <a:solidFill>
                <a:schemeClr val="tx1"/>
              </a:solidFill>
              <a:latin typeface="Book Antiqua" pitchFamily="18" charset="0"/>
            </a:endParaRPr>
          </a:p>
        </p:txBody>
      </p:sp>
      <p:sp>
        <p:nvSpPr>
          <p:cNvPr id="11" name="Right Arrow 10"/>
          <p:cNvSpPr/>
          <p:nvPr/>
        </p:nvSpPr>
        <p:spPr>
          <a:xfrm>
            <a:off x="3429000" y="3429000"/>
            <a:ext cx="838200" cy="762000"/>
          </a:xfrm>
          <a:prstGeom prst="rightArrow">
            <a:avLst/>
          </a:prstGeom>
          <a:ln w="57150">
            <a:solidFill>
              <a:srgbClr val="FFC000"/>
            </a:solidFill>
          </a:ln>
          <a:effectLst>
            <a:glow rad="228600">
              <a:schemeClr val="accent6">
                <a:satMod val="175000"/>
                <a:alpha val="40000"/>
              </a:schemeClr>
            </a:glow>
            <a:outerShdw blurRad="40000" dist="23000" dir="5400000" rotWithShape="0">
              <a:srgbClr val="000000">
                <a:alpha val="35000"/>
              </a:srgbClr>
            </a:outerShdw>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2" name="Diamond 11"/>
          <p:cNvSpPr/>
          <p:nvPr/>
        </p:nvSpPr>
        <p:spPr bwMode="auto">
          <a:xfrm>
            <a:off x="914400" y="2819402"/>
            <a:ext cx="1905000" cy="19050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lIns="0" tIns="0" rIns="0" bIns="0" anchor="ctr"/>
          <a:lstStyle/>
          <a:p>
            <a:pPr algn="ctr" eaLnBrk="0" hangingPunct="0">
              <a:defRPr/>
            </a:pPr>
            <a:r>
              <a:rPr lang="en-US" b="1" dirty="0" smtClean="0">
                <a:solidFill>
                  <a:schemeClr val="tx1"/>
                </a:solidFill>
                <a:latin typeface="Book Antiqua" pitchFamily="18" charset="0"/>
              </a:rPr>
              <a:t>INTERNAL</a:t>
            </a:r>
          </a:p>
          <a:p>
            <a:pPr algn="ctr" eaLnBrk="0" hangingPunct="0">
              <a:defRPr/>
            </a:pPr>
            <a:r>
              <a:rPr lang="en-US" b="1" dirty="0" smtClean="0">
                <a:solidFill>
                  <a:schemeClr val="tx1"/>
                </a:solidFill>
                <a:latin typeface="Book Antiqua" pitchFamily="18" charset="0"/>
              </a:rPr>
              <a:t>SOURCES</a:t>
            </a:r>
            <a:endParaRPr lang="en-US" b="1" dirty="0">
              <a:solidFill>
                <a:schemeClr val="tx1"/>
              </a:solidFill>
              <a:latin typeface="Book Antiqua" pitchFamily="18" charset="0"/>
            </a:endParaRPr>
          </a:p>
        </p:txBody>
      </p:sp>
      <p:sp>
        <p:nvSpPr>
          <p:cNvPr id="13" name="Line 4"/>
          <p:cNvSpPr>
            <a:spLocks noChangeShapeType="1"/>
          </p:cNvSpPr>
          <p:nvPr/>
        </p:nvSpPr>
        <p:spPr bwMode="auto">
          <a:xfrm>
            <a:off x="250825" y="0"/>
            <a:ext cx="0" cy="6858000"/>
          </a:xfrm>
          <a:prstGeom prst="line">
            <a:avLst/>
          </a:prstGeom>
          <a:noFill/>
          <a:ln w="38100">
            <a:solidFill>
              <a:schemeClr val="accent2"/>
            </a:solidFill>
            <a:round/>
            <a:headEnd/>
            <a:tailEnd/>
          </a:ln>
        </p:spPr>
        <p:txBody>
          <a:bodyPr/>
          <a:lstStyle/>
          <a:p>
            <a:endParaRPr lang="en-US"/>
          </a:p>
        </p:txBody>
      </p:sp>
      <p:sp>
        <p:nvSpPr>
          <p:cNvPr id="14" name="Line 5"/>
          <p:cNvSpPr>
            <a:spLocks noChangeShapeType="1"/>
          </p:cNvSpPr>
          <p:nvPr/>
        </p:nvSpPr>
        <p:spPr bwMode="auto">
          <a:xfrm>
            <a:off x="395288" y="0"/>
            <a:ext cx="0" cy="6858000"/>
          </a:xfrm>
          <a:prstGeom prst="line">
            <a:avLst/>
          </a:prstGeom>
          <a:noFill/>
          <a:ln w="38100">
            <a:solidFill>
              <a:srgbClr val="FF9900"/>
            </a:solidFill>
            <a:round/>
            <a:headEnd/>
            <a:tailEnd/>
          </a:ln>
        </p:spPr>
        <p:txBody>
          <a:bodyPr/>
          <a:lstStyle/>
          <a:p>
            <a:endParaRPr lang="en-US"/>
          </a:p>
        </p:txBody>
      </p:sp>
      <p:sp>
        <p:nvSpPr>
          <p:cNvPr id="15" name="Line 6"/>
          <p:cNvSpPr>
            <a:spLocks noChangeShapeType="1"/>
          </p:cNvSpPr>
          <p:nvPr/>
        </p:nvSpPr>
        <p:spPr bwMode="auto">
          <a:xfrm>
            <a:off x="323850" y="-26988"/>
            <a:ext cx="0" cy="6884988"/>
          </a:xfrm>
          <a:prstGeom prst="line">
            <a:avLst/>
          </a:prstGeom>
          <a:noFill/>
          <a:ln w="38100">
            <a:solidFill>
              <a:schemeClr val="folHlink"/>
            </a:solidFill>
            <a:round/>
            <a:headEnd/>
            <a:tailEnd/>
          </a:ln>
        </p:spPr>
        <p:txBody>
          <a:bodyPr/>
          <a:lstStyle/>
          <a:p>
            <a:endParaRPr lang="en-US"/>
          </a:p>
        </p:txBody>
      </p:sp>
      <p:sp>
        <p:nvSpPr>
          <p:cNvPr id="16" name="Rectangle 15"/>
          <p:cNvSpPr>
            <a:spLocks noChangeArrowheads="1"/>
          </p:cNvSpPr>
          <p:nvPr/>
        </p:nvSpPr>
        <p:spPr bwMode="auto">
          <a:xfrm>
            <a:off x="0" y="0"/>
            <a:ext cx="9144000" cy="1066800"/>
          </a:xfrm>
          <a:prstGeom prst="rect">
            <a:avLst/>
          </a:prstGeom>
          <a:solidFill>
            <a:srgbClr val="009999">
              <a:alpha val="90979"/>
            </a:srgbClr>
          </a:solidFill>
          <a:ln w="9525">
            <a:solidFill>
              <a:srgbClr val="009999"/>
            </a:solidFill>
            <a:miter lim="800000"/>
            <a:headEnd/>
            <a:tailEnd/>
          </a:ln>
        </p:spPr>
        <p:txBody>
          <a:bodyPr wrap="none" anchor="ctr"/>
          <a:lstStyle/>
          <a:p>
            <a:pPr algn="ctr"/>
            <a:r>
              <a:rPr lang="en-US" sz="3600" b="1" dirty="0" smtClean="0">
                <a:latin typeface="Rockwell" pitchFamily="18" charset="0"/>
              </a:rPr>
              <a:t>SOURCES OF RECRUITMENT  </a:t>
            </a:r>
            <a:endParaRPr lang="en-US" sz="3600" b="1" dirty="0">
              <a:latin typeface="Rockwell" pitchFamily="18" charset="0"/>
            </a:endParaRPr>
          </a:p>
        </p:txBody>
      </p:sp>
      <p:cxnSp>
        <p:nvCxnSpPr>
          <p:cNvPr id="24" name="Straight Connector 23"/>
          <p:cNvCxnSpPr/>
          <p:nvPr/>
        </p:nvCxnSpPr>
        <p:spPr>
          <a:xfrm rot="5400000">
            <a:off x="2896394" y="3810000"/>
            <a:ext cx="3809206" cy="794"/>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rot="5400000">
            <a:off x="6553597" y="3810397"/>
            <a:ext cx="3809206" cy="158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2405</TotalTime>
  <Words>1970</Words>
  <Application>Microsoft Office PowerPoint</Application>
  <PresentationFormat>On-screen Show (4:3)</PresentationFormat>
  <Paragraphs>464</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PLACEMENT        &amp;         INDUCTION</vt:lpstr>
      <vt:lpstr>        PLACEMENT</vt:lpstr>
      <vt:lpstr>       BENEFITS OF PROPER PLACEMENT</vt:lpstr>
      <vt:lpstr>  INDUCTION/ORIENTATION</vt:lpstr>
      <vt:lpstr> OBJECTIVES OF INDUCTION</vt:lpstr>
      <vt:lpstr> OBJECTIVES OF INDUCTION</vt:lpstr>
      <vt:lpstr>INDUCTION PROGAMME:STEPS</vt:lpstr>
      <vt:lpstr>CONTD…</vt:lpstr>
      <vt:lpstr>CONTD…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dc:creator>
  <cp:lastModifiedBy>Reeta Singh</cp:lastModifiedBy>
  <cp:revision>966</cp:revision>
  <dcterms:created xsi:type="dcterms:W3CDTF">2011-01-30T02:01:09Z</dcterms:created>
  <dcterms:modified xsi:type="dcterms:W3CDTF">2019-02-22T06:03:43Z</dcterms:modified>
</cp:coreProperties>
</file>