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56" r:id="rId3"/>
    <p:sldId id="257" r:id="rId4"/>
    <p:sldId id="258" r:id="rId5"/>
    <p:sldId id="259" r:id="rId6"/>
    <p:sldId id="262" r:id="rId7"/>
    <p:sldId id="263" r:id="rId8"/>
    <p:sldId id="264" r:id="rId9"/>
    <p:sldId id="265" r:id="rId10"/>
    <p:sldId id="266" r:id="rId11"/>
    <p:sldId id="270" r:id="rId12"/>
    <p:sldId id="271" r:id="rId13"/>
    <p:sldId id="273" r:id="rId14"/>
    <p:sldId id="272" r:id="rId15"/>
    <p:sldId id="274" r:id="rId16"/>
    <p:sldId id="276" r:id="rId17"/>
    <p:sldId id="277" r:id="rId18"/>
    <p:sldId id="275" r:id="rId19"/>
    <p:sldId id="278" r:id="rId20"/>
    <p:sldId id="267" r:id="rId21"/>
    <p:sldId id="289" r:id="rId22"/>
    <p:sldId id="268" r:id="rId23"/>
    <p:sldId id="269" r:id="rId24"/>
    <p:sldId id="290" r:id="rId25"/>
    <p:sldId id="279" r:id="rId26"/>
    <p:sldId id="280" r:id="rId27"/>
    <p:sldId id="281" r:id="rId28"/>
    <p:sldId id="282" r:id="rId29"/>
    <p:sldId id="283" r:id="rId30"/>
    <p:sldId id="284" r:id="rId31"/>
    <p:sldId id="285" r:id="rId32"/>
    <p:sldId id="286" r:id="rId33"/>
    <p:sldId id="287" r:id="rId34"/>
    <p:sldId id="288"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47E601-E18E-4DCB-AF0D-9AC7D8E9EFCE}"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7E601-E18E-4DCB-AF0D-9AC7D8E9EFCE}"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7E601-E18E-4DCB-AF0D-9AC7D8E9EFCE}"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7E601-E18E-4DCB-AF0D-9AC7D8E9EFCE}"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47E601-E18E-4DCB-AF0D-9AC7D8E9EFCE}"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47E601-E18E-4DCB-AF0D-9AC7D8E9EFCE}" type="datetimeFigureOut">
              <a:rPr lang="en-US" smtClean="0"/>
              <a:pPr/>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47E601-E18E-4DCB-AF0D-9AC7D8E9EFCE}" type="datetimeFigureOut">
              <a:rPr lang="en-US" smtClean="0"/>
              <a:pPr/>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47E601-E18E-4DCB-AF0D-9AC7D8E9EFCE}" type="datetimeFigureOut">
              <a:rPr lang="en-US" smtClean="0"/>
              <a:pPr/>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E601-E18E-4DCB-AF0D-9AC7D8E9EFCE}" type="datetimeFigureOut">
              <a:rPr lang="en-US" smtClean="0"/>
              <a:pPr/>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7E601-E18E-4DCB-AF0D-9AC7D8E9EFCE}" type="datetimeFigureOut">
              <a:rPr lang="en-US" smtClean="0"/>
              <a:pPr/>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7E601-E18E-4DCB-AF0D-9AC7D8E9EFCE}" type="datetimeFigureOut">
              <a:rPr lang="en-US" smtClean="0"/>
              <a:pPr/>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495-73BF-4CC5-9E00-A0226013DC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7E601-E18E-4DCB-AF0D-9AC7D8E9EFCE}" type="datetimeFigureOut">
              <a:rPr lang="en-US" smtClean="0"/>
              <a:pPr/>
              <a:t>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24495-73BF-4CC5-9E00-A0226013DC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dobe Fan Heiti Std B" pitchFamily="34" charset="-128"/>
                <a:ea typeface="Adobe Fan Heiti Std B" pitchFamily="34" charset="-128"/>
              </a:rPr>
              <a:t>IMPACT OF ECONOMIC ENVIRONMENT ON BUSINESS</a:t>
            </a:r>
            <a:endParaRPr lang="en-US" dirty="0"/>
          </a:p>
        </p:txBody>
      </p:sp>
    </p:spTree>
    <p:extLst>
      <p:ext uri="{BB962C8B-B14F-4D97-AF65-F5344CB8AC3E}">
        <p14:creationId xmlns:p14="http://schemas.microsoft.com/office/powerpoint/2010/main" val="322956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algn="just">
              <a:buFont typeface="Wingdings" pitchFamily="2" charset="2"/>
              <a:buChar char="Ø"/>
            </a:pPr>
            <a:r>
              <a:rPr lang="en-US" dirty="0" smtClean="0"/>
              <a:t>Standard of Living : Per capita income expressed in Purchasing Power Parity for US Dollars</a:t>
            </a:r>
          </a:p>
          <a:p>
            <a:pPr algn="just">
              <a:buFont typeface="Wingdings" pitchFamily="2" charset="2"/>
              <a:buChar char="Ø"/>
            </a:pPr>
            <a:endParaRPr lang="en-US" dirty="0"/>
          </a:p>
          <a:p>
            <a:pPr algn="just">
              <a:buNone/>
            </a:pPr>
            <a:r>
              <a:rPr lang="en-US" dirty="0" smtClean="0"/>
              <a:t>Other Indexes</a:t>
            </a:r>
          </a:p>
          <a:p>
            <a:pPr algn="just">
              <a:buFont typeface="Wingdings" pitchFamily="2" charset="2"/>
              <a:buChar char="§"/>
            </a:pPr>
            <a:r>
              <a:rPr lang="en-US" dirty="0" smtClean="0"/>
              <a:t>Gender-Related Development : Inequalities between men and women</a:t>
            </a:r>
          </a:p>
          <a:p>
            <a:pPr algn="just">
              <a:buFont typeface="Wingdings" pitchFamily="2" charset="2"/>
              <a:buChar char="§"/>
            </a:pPr>
            <a:r>
              <a:rPr lang="en-US" dirty="0" smtClean="0"/>
              <a:t>Gender Empowerment : Women’s opportunities in decision making, power over economic resources</a:t>
            </a:r>
          </a:p>
          <a:p>
            <a:pPr algn="just">
              <a:buFont typeface="Wingdings" pitchFamily="2" charset="2"/>
              <a:buChar char="§"/>
            </a:pPr>
            <a:r>
              <a:rPr lang="en-US" dirty="0" smtClean="0"/>
              <a:t>Human Poverty : Denial of choices and opportunities</a:t>
            </a:r>
          </a:p>
          <a:p>
            <a:pPr>
              <a:buFont typeface="Wingdings" pitchFamily="2" charset="2"/>
              <a:buChar char="Ø"/>
            </a:pP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Features of Economic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Environment</a:t>
            </a:r>
            <a:endParaRPr lang="en-US" b="1" u="sng" dirty="0"/>
          </a:p>
        </p:txBody>
      </p:sp>
      <p:sp>
        <p:nvSpPr>
          <p:cNvPr id="3" name="Content Placeholder 2"/>
          <p:cNvSpPr>
            <a:spLocks noGrp="1"/>
          </p:cNvSpPr>
          <p:nvPr>
            <p:ph idx="1"/>
          </p:nvPr>
        </p:nvSpPr>
        <p:spPr/>
        <p:txBody>
          <a:bodyPr/>
          <a:lstStyle/>
          <a:p>
            <a:r>
              <a:rPr lang="en-US" dirty="0" smtClean="0"/>
              <a:t>1. </a:t>
            </a:r>
            <a:r>
              <a:rPr lang="en-US" b="1" u="sng" dirty="0" smtClean="0"/>
              <a:t>Inflation</a:t>
            </a:r>
          </a:p>
          <a:p>
            <a:r>
              <a:rPr lang="en-US" dirty="0" smtClean="0"/>
              <a:t>Rise in price measured </a:t>
            </a:r>
          </a:p>
          <a:p>
            <a:pPr>
              <a:buNone/>
            </a:pPr>
            <a:r>
              <a:rPr lang="en-US" dirty="0" smtClean="0"/>
              <a:t>against a standard level of purchasing power</a:t>
            </a:r>
          </a:p>
          <a:p>
            <a:r>
              <a:rPr lang="en-US" dirty="0" smtClean="0"/>
              <a:t>It results when aggregate demand grows faster than aggregate supply</a:t>
            </a:r>
          </a:p>
          <a:p>
            <a:r>
              <a:rPr lang="en-US" dirty="0" smtClean="0"/>
              <a:t>It affects cost of living, exchange rates, interest rates</a:t>
            </a:r>
            <a:endParaRPr lang="en-US" dirty="0"/>
          </a:p>
        </p:txBody>
      </p:sp>
      <p:pic>
        <p:nvPicPr>
          <p:cNvPr id="4098" name="Picture 2" descr="http://www.etoro.com/blog/wp-content/uploads/2012/08/InvestorsBeatInflation-500x332.jpg"/>
          <p:cNvPicPr>
            <a:picLocks noChangeAspect="1" noChangeArrowheads="1"/>
          </p:cNvPicPr>
          <p:nvPr/>
        </p:nvPicPr>
        <p:blipFill>
          <a:blip r:embed="rId2" cstate="print"/>
          <a:srcRect/>
          <a:stretch>
            <a:fillRect/>
          </a:stretch>
        </p:blipFill>
        <p:spPr bwMode="auto">
          <a:xfrm>
            <a:off x="6096000" y="990600"/>
            <a:ext cx="2819400" cy="187208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Implications of Chronic inflation</a:t>
            </a:r>
            <a:br>
              <a:rPr lang="en-US" b="1" u="sng" dirty="0" smtClean="0"/>
            </a:br>
            <a:endParaRPr lang="en-US" b="1" u="sng" dirty="0"/>
          </a:p>
        </p:txBody>
      </p:sp>
      <p:sp>
        <p:nvSpPr>
          <p:cNvPr id="3" name="Content Placeholder 2"/>
          <p:cNvSpPr>
            <a:spLocks noGrp="1"/>
          </p:cNvSpPr>
          <p:nvPr>
            <p:ph idx="1"/>
          </p:nvPr>
        </p:nvSpPr>
        <p:spPr/>
        <p:txBody>
          <a:bodyPr/>
          <a:lstStyle/>
          <a:p>
            <a:r>
              <a:rPr lang="en-US" dirty="0" smtClean="0"/>
              <a:t>It affects the cost of living as the rising prices makes it more difficult for consumers to buy products unless their income rises at same pace.</a:t>
            </a:r>
          </a:p>
          <a:p>
            <a:r>
              <a:rPr lang="en-US" dirty="0" smtClean="0"/>
              <a:t>Customers cannot effectively</a:t>
            </a:r>
          </a:p>
          <a:p>
            <a:pPr>
              <a:buNone/>
            </a:pPr>
            <a:r>
              <a:rPr lang="en-US" dirty="0" smtClean="0"/>
              <a:t>plan long term investments , </a:t>
            </a:r>
          </a:p>
          <a:p>
            <a:pPr>
              <a:buNone/>
            </a:pPr>
            <a:r>
              <a:rPr lang="en-US" dirty="0" smtClean="0"/>
              <a:t>no incentives to save</a:t>
            </a:r>
            <a:endParaRPr lang="en-US" dirty="0"/>
          </a:p>
        </p:txBody>
      </p:sp>
      <p:pic>
        <p:nvPicPr>
          <p:cNvPr id="3074" name="Picture 2" descr="http://www.etoro.com/blog/wp-content/uploads/2012/08/InvestorsBeatInflation-500x332.jpg"/>
          <p:cNvPicPr>
            <a:picLocks noChangeAspect="1" noChangeArrowheads="1"/>
          </p:cNvPicPr>
          <p:nvPr/>
        </p:nvPicPr>
        <p:blipFill>
          <a:blip r:embed="rId2" cstate="print"/>
          <a:srcRect/>
          <a:stretch>
            <a:fillRect/>
          </a:stretch>
        </p:blipFill>
        <p:spPr bwMode="auto">
          <a:xfrm>
            <a:off x="5410201" y="4191000"/>
            <a:ext cx="3733800" cy="2667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Measure of inflation </a:t>
            </a:r>
            <a:endParaRPr lang="en-US" b="1" u="sng" dirty="0"/>
          </a:p>
        </p:txBody>
      </p:sp>
      <p:sp>
        <p:nvSpPr>
          <p:cNvPr id="3" name="Content Placeholder 2"/>
          <p:cNvSpPr>
            <a:spLocks noGrp="1"/>
          </p:cNvSpPr>
          <p:nvPr>
            <p:ph idx="1"/>
          </p:nvPr>
        </p:nvSpPr>
        <p:spPr/>
        <p:txBody>
          <a:bodyPr/>
          <a:lstStyle/>
          <a:p>
            <a:r>
              <a:rPr lang="en-US" dirty="0" smtClean="0"/>
              <a:t>US- Consumer Price Index (CPI)</a:t>
            </a:r>
          </a:p>
          <a:p>
            <a:r>
              <a:rPr lang="en-US" dirty="0" smtClean="0"/>
              <a:t>Europe- Harmonized index of Consumer Prices(HICP)</a:t>
            </a:r>
          </a:p>
          <a:p>
            <a:r>
              <a:rPr lang="en-US" dirty="0" smtClean="0"/>
              <a:t>India- Wholesale Price Index (WPI)</a:t>
            </a:r>
          </a:p>
          <a:p>
            <a:endParaRPr lang="en-US" dirty="0" smtClean="0"/>
          </a:p>
          <a:p>
            <a:r>
              <a:rPr lang="en-US" dirty="0" smtClean="0"/>
              <a:t>HICP includes rural population and excludes occupied housing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Employment</a:t>
            </a:r>
            <a:endParaRPr lang="en-US" b="1" u="sng" dirty="0"/>
          </a:p>
        </p:txBody>
      </p:sp>
      <p:pic>
        <p:nvPicPr>
          <p:cNvPr id="4" name="Content Placeholder 3" descr="long-term-unemployed.jpg"/>
          <p:cNvPicPr>
            <a:picLocks noGrp="1" noChangeAspect="1"/>
          </p:cNvPicPr>
          <p:nvPr>
            <p:ph idx="1"/>
          </p:nvPr>
        </p:nvPicPr>
        <p:blipFill>
          <a:blip r:embed="rId2" cstate="print"/>
          <a:stretch>
            <a:fillRect/>
          </a:stretch>
        </p:blipFill>
        <p:spPr>
          <a:xfrm>
            <a:off x="5716714" y="4572000"/>
            <a:ext cx="3427286" cy="2286000"/>
          </a:xfrm>
        </p:spPr>
      </p:pic>
      <p:sp>
        <p:nvSpPr>
          <p:cNvPr id="5" name="TextBox 4"/>
          <p:cNvSpPr txBox="1"/>
          <p:nvPr/>
        </p:nvSpPr>
        <p:spPr>
          <a:xfrm>
            <a:off x="304800" y="1600200"/>
            <a:ext cx="7396448" cy="1077218"/>
          </a:xfrm>
          <a:prstGeom prst="rect">
            <a:avLst/>
          </a:prstGeom>
          <a:noFill/>
        </p:spPr>
        <p:txBody>
          <a:bodyPr wrap="none" rtlCol="0">
            <a:spAutoFit/>
          </a:bodyPr>
          <a:lstStyle/>
          <a:p>
            <a:pPr>
              <a:buFont typeface="Arial" pitchFamily="34" charset="0"/>
              <a:buChar char="•"/>
            </a:pPr>
            <a:r>
              <a:rPr lang="en-US" sz="3200" dirty="0" smtClean="0"/>
              <a:t>It is number of workers who want to work </a:t>
            </a:r>
          </a:p>
          <a:p>
            <a:r>
              <a:rPr lang="en-US" sz="3200" dirty="0" smtClean="0"/>
              <a:t>but do not have jobs</a:t>
            </a:r>
            <a:endParaRPr lang="en-US" sz="3200" dirty="0"/>
          </a:p>
        </p:txBody>
      </p:sp>
      <p:pic>
        <p:nvPicPr>
          <p:cNvPr id="2050" name="Picture 2" descr="http://www.mysmp.com/files/u1/unemployment-rate.png"/>
          <p:cNvPicPr>
            <a:picLocks noChangeAspect="1" noChangeArrowheads="1"/>
          </p:cNvPicPr>
          <p:nvPr/>
        </p:nvPicPr>
        <p:blipFill>
          <a:blip r:embed="rId3" cstate="print"/>
          <a:srcRect/>
          <a:stretch>
            <a:fillRect/>
          </a:stretch>
        </p:blipFill>
        <p:spPr bwMode="auto">
          <a:xfrm>
            <a:off x="1752600" y="2971800"/>
            <a:ext cx="5638800" cy="1247776"/>
          </a:xfrm>
          <a:prstGeom prst="rect">
            <a:avLst/>
          </a:prstGeom>
          <a:noFill/>
        </p:spPr>
      </p:pic>
      <p:sp>
        <p:nvSpPr>
          <p:cNvPr id="7" name="TextBox 6"/>
          <p:cNvSpPr txBox="1"/>
          <p:nvPr/>
        </p:nvSpPr>
        <p:spPr>
          <a:xfrm>
            <a:off x="381000" y="4495800"/>
            <a:ext cx="4932633" cy="2062103"/>
          </a:xfrm>
          <a:prstGeom prst="rect">
            <a:avLst/>
          </a:prstGeom>
          <a:noFill/>
        </p:spPr>
        <p:txBody>
          <a:bodyPr wrap="square" rtlCol="0">
            <a:spAutoFit/>
          </a:bodyPr>
          <a:lstStyle/>
          <a:p>
            <a:pPr>
              <a:buFont typeface="Arial" pitchFamily="34" charset="0"/>
              <a:buChar char="•"/>
            </a:pPr>
            <a:r>
              <a:rPr lang="en-US" sz="3200" dirty="0" smtClean="0"/>
              <a:t>Results in low economic growth, creates social</a:t>
            </a:r>
          </a:p>
          <a:p>
            <a:r>
              <a:rPr lang="en-US" sz="3200" dirty="0" smtClean="0"/>
              <a:t> pressures and provoke political uncertainty </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u="sng" dirty="0" smtClean="0"/>
              <a:t>Misery Index</a:t>
            </a:r>
            <a:r>
              <a:rPr lang="en-US" dirty="0" smtClean="0"/>
              <a:t>=Inflation + Unemployment rate</a:t>
            </a:r>
            <a:endParaRPr lang="en-US" u="sng" dirty="0" smtClean="0"/>
          </a:p>
          <a:p>
            <a:r>
              <a:rPr lang="en-US" u="sng" dirty="0" smtClean="0"/>
              <a:t>Working age population</a:t>
            </a:r>
            <a:endParaRPr lang="en-US" dirty="0" smtClean="0"/>
          </a:p>
          <a:p>
            <a:pPr>
              <a:buFont typeface="Courier New" pitchFamily="49" charset="0"/>
              <a:buChar char="o"/>
            </a:pPr>
            <a:r>
              <a:rPr lang="en-US" dirty="0" smtClean="0"/>
              <a:t>Wealthier countries population will shrink from 740million to 690mn</a:t>
            </a:r>
          </a:p>
          <a:p>
            <a:pPr>
              <a:buFont typeface="Courier New" pitchFamily="49" charset="0"/>
              <a:buChar char="o"/>
            </a:pPr>
            <a:r>
              <a:rPr lang="en-US" dirty="0" smtClean="0"/>
              <a:t>In poorer countries working population will increase from 3bn to 4bn</a:t>
            </a:r>
          </a:p>
          <a:p>
            <a:r>
              <a:rPr lang="en-US" u="sng" dirty="0" smtClean="0"/>
              <a:t>Labor Regulation- </a:t>
            </a:r>
            <a:r>
              <a:rPr lang="en-US" dirty="0" smtClean="0"/>
              <a:t>Companies think twice before they hire new employees [Hero Group]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DEBT</a:t>
            </a:r>
            <a:endParaRPr lang="en-US" b="1" u="sng" dirty="0"/>
          </a:p>
        </p:txBody>
      </p:sp>
      <p:sp>
        <p:nvSpPr>
          <p:cNvPr id="3" name="Content Placeholder 2"/>
          <p:cNvSpPr>
            <a:spLocks noGrp="1"/>
          </p:cNvSpPr>
          <p:nvPr>
            <p:ph idx="1"/>
          </p:nvPr>
        </p:nvSpPr>
        <p:spPr/>
        <p:txBody>
          <a:bodyPr/>
          <a:lstStyle/>
          <a:p>
            <a:r>
              <a:rPr lang="en-US" dirty="0" smtClean="0"/>
              <a:t>Sum of borrowing from it population, foreign organization and government</a:t>
            </a:r>
          </a:p>
          <a:p>
            <a:r>
              <a:rPr lang="en-US" dirty="0" smtClean="0"/>
              <a:t>Larger the debt, more uncertain is the country’s economy </a:t>
            </a:r>
          </a:p>
          <a:p>
            <a:r>
              <a:rPr lang="en-US" dirty="0" smtClean="0"/>
              <a:t>Debt of US has increased from $1 trillion in 1980 to $9.4 trillion in 2008 </a:t>
            </a:r>
          </a:p>
          <a:p>
            <a:r>
              <a:rPr lang="en-US" dirty="0" smtClean="0"/>
              <a:t>Types- Internal &amp; External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u="sng" dirty="0" smtClean="0"/>
              <a:t>Internal Debt- </a:t>
            </a:r>
            <a:r>
              <a:rPr lang="en-US" dirty="0" smtClean="0"/>
              <a:t>When government spends more than it collects</a:t>
            </a:r>
          </a:p>
          <a:p>
            <a:pPr>
              <a:buFont typeface="Courier New" pitchFamily="49" charset="0"/>
              <a:buChar char="o"/>
            </a:pPr>
            <a:r>
              <a:rPr lang="en-US" dirty="0" smtClean="0"/>
              <a:t>Imperfect tax system</a:t>
            </a:r>
          </a:p>
          <a:p>
            <a:endParaRPr lang="en-US" dirty="0" smtClean="0"/>
          </a:p>
          <a:p>
            <a:r>
              <a:rPr lang="en-US" u="sng" dirty="0" smtClean="0"/>
              <a:t>External Debt- </a:t>
            </a:r>
            <a:r>
              <a:rPr lang="en-US" dirty="0" smtClean="0"/>
              <a:t>When government borrows money from foreign lenders</a:t>
            </a:r>
          </a:p>
          <a:p>
            <a:r>
              <a:rPr lang="en-US" dirty="0" smtClean="0"/>
              <a:t>Ex- Zambia and Liberia has slow economic growth rate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Income Distribution</a:t>
            </a:r>
            <a:endParaRPr lang="en-US" b="1" u="sng" dirty="0"/>
          </a:p>
        </p:txBody>
      </p:sp>
      <p:sp>
        <p:nvSpPr>
          <p:cNvPr id="3" name="Content Placeholder 2"/>
          <p:cNvSpPr>
            <a:spLocks noGrp="1"/>
          </p:cNvSpPr>
          <p:nvPr>
            <p:ph idx="1"/>
          </p:nvPr>
        </p:nvSpPr>
        <p:spPr/>
        <p:txBody>
          <a:bodyPr/>
          <a:lstStyle/>
          <a:p>
            <a:r>
              <a:rPr lang="en-US" dirty="0" smtClean="0"/>
              <a:t>Fractions of population that are at various levels of </a:t>
            </a:r>
            <a:r>
              <a:rPr lang="en-US" dirty="0" smtClean="0"/>
              <a:t>incomes.</a:t>
            </a:r>
            <a:endParaRPr lang="en-US" dirty="0" smtClean="0"/>
          </a:p>
          <a:p>
            <a:r>
              <a:rPr lang="en-US" b="1" u="sng" dirty="0" err="1" smtClean="0"/>
              <a:t>Ginni</a:t>
            </a:r>
            <a:r>
              <a:rPr lang="en-US" b="1" u="sng" dirty="0" smtClean="0"/>
              <a:t> Coefficient </a:t>
            </a:r>
            <a:r>
              <a:rPr lang="en-US" dirty="0" smtClean="0"/>
              <a:t>– assess degree of inequality in distribution </a:t>
            </a:r>
            <a:r>
              <a:rPr lang="en-US" dirty="0" smtClean="0"/>
              <a:t>of income.</a:t>
            </a:r>
            <a:endParaRPr lang="en-US" dirty="0"/>
          </a:p>
        </p:txBody>
      </p:sp>
      <p:pic>
        <p:nvPicPr>
          <p:cNvPr id="4" name="Content Placeholder 5" descr="income-inequality21.jpg"/>
          <p:cNvPicPr>
            <a:picLocks noChangeAspect="1"/>
          </p:cNvPicPr>
          <p:nvPr/>
        </p:nvPicPr>
        <p:blipFill>
          <a:blip r:embed="rId2" cstate="print"/>
          <a:stretch>
            <a:fillRect/>
          </a:stretch>
        </p:blipFill>
        <p:spPr>
          <a:xfrm>
            <a:off x="4800600" y="3942434"/>
            <a:ext cx="4085285" cy="291556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Income Distribution among wealthy nations</a:t>
            </a:r>
            <a:endParaRPr lang="en-US" b="1" u="sng" dirty="0"/>
          </a:p>
        </p:txBody>
      </p:sp>
      <p:sp>
        <p:nvSpPr>
          <p:cNvPr id="7" name="Content Placeholder 6"/>
          <p:cNvSpPr>
            <a:spLocks noGrp="1"/>
          </p:cNvSpPr>
          <p:nvPr>
            <p:ph idx="1"/>
          </p:nvPr>
        </p:nvSpPr>
        <p:spPr/>
        <p:txBody>
          <a:bodyPr/>
          <a:lstStyle/>
          <a:p>
            <a:r>
              <a:rPr lang="en-US" dirty="0" smtClean="0"/>
              <a:t>US has largest inequality gap </a:t>
            </a:r>
          </a:p>
          <a:p>
            <a:r>
              <a:rPr lang="en-US" dirty="0" smtClean="0"/>
              <a:t>Share of income to top 1% has increased and decreased for the poorest 40</a:t>
            </a:r>
            <a:r>
              <a:rPr lang="en-US" dirty="0" smtClean="0"/>
              <a:t>%</a:t>
            </a:r>
            <a:endParaRPr lang="en-US" dirty="0" smtClean="0"/>
          </a:p>
          <a:p>
            <a:r>
              <a:rPr lang="en-US" dirty="0" smtClean="0"/>
              <a:t>Urban </a:t>
            </a:r>
            <a:r>
              <a:rPr lang="en-US" dirty="0" err="1" smtClean="0"/>
              <a:t>vs</a:t>
            </a:r>
            <a:r>
              <a:rPr lang="en-US" dirty="0" smtClean="0"/>
              <a:t> Rural Income- In china urban income is 7times more than rural income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smtClean="0">
                <a:latin typeface="Adobe Fan Heiti Std B" pitchFamily="34" charset="-128"/>
                <a:ea typeface="Adobe Fan Heiti Std B" pitchFamily="34" charset="-128"/>
              </a:rPr>
              <a:t>ECONOMIC ENVIRONMENT</a:t>
            </a:r>
            <a:endParaRPr lang="en-US" b="1" u="sng" dirty="0">
              <a:latin typeface="Adobe Fan Heiti Std B" pitchFamily="34" charset="-128"/>
              <a:ea typeface="Adobe Fan Heiti Std B" pitchFamily="34" charset="-128"/>
            </a:endParaRPr>
          </a:p>
        </p:txBody>
      </p:sp>
      <p:sp>
        <p:nvSpPr>
          <p:cNvPr id="6" name="Content Placeholder 5"/>
          <p:cNvSpPr>
            <a:spLocks noGrp="1"/>
          </p:cNvSpPr>
          <p:nvPr>
            <p:ph idx="1"/>
          </p:nvPr>
        </p:nvSpPr>
        <p:spPr/>
        <p:txBody>
          <a:bodyPr>
            <a:normAutofit fontScale="92500" lnSpcReduction="20000"/>
          </a:bodyPr>
          <a:lstStyle/>
          <a:p>
            <a:pPr algn="just"/>
            <a:r>
              <a:rPr lang="en-US" dirty="0"/>
              <a:t>Economic Environment refers to all those economic factors, which have a bearing on the functioning of a business. Business depends on the economic environment for all the needed inputs</a:t>
            </a:r>
            <a:r>
              <a:rPr lang="en-US" dirty="0" smtClean="0"/>
              <a:t>.</a:t>
            </a:r>
          </a:p>
          <a:p>
            <a:pPr algn="just"/>
            <a:r>
              <a:rPr lang="en-US" dirty="0" smtClean="0"/>
              <a:t> </a:t>
            </a:r>
            <a:r>
              <a:rPr lang="en-US" dirty="0"/>
              <a:t>It also depends on the economic environment to sell the finished goods. Naturally, the dependence of business on the economic environment is total and is not surprising because, as it is rightly said, business is one unit of the total economy.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POVERTY</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Poverty: Condition where a person or community is deprived  of or lacks the essentials for minimum standard of well being and life.</a:t>
            </a:r>
          </a:p>
          <a:p>
            <a:pPr>
              <a:buNone/>
            </a:pPr>
            <a:r>
              <a:rPr lang="en-US" dirty="0" smtClean="0"/>
              <a:t>Poverty as per World Bank: </a:t>
            </a:r>
          </a:p>
          <a:p>
            <a:pPr lvl="1"/>
            <a:r>
              <a:rPr lang="en-US" dirty="0" smtClean="0"/>
              <a:t>Extreme Poverty: living less than $1 per day(PPP)</a:t>
            </a:r>
          </a:p>
          <a:p>
            <a:pPr lvl="1" algn="ctr"/>
            <a:r>
              <a:rPr lang="en-US" dirty="0" smtClean="0"/>
              <a:t>Moderate poverty: living less than $2 per day(PPP)</a:t>
            </a:r>
          </a:p>
        </p:txBody>
      </p:sp>
      <p:pic>
        <p:nvPicPr>
          <p:cNvPr id="7170" name="Picture 2" descr="http://t3.gstatic.com/images?q=tbn:ANd9GcRGH5TRZU4_Ewla5hb101oO2BDnnkYYb7rvA9qaSfVy3SXIpIPM"/>
          <p:cNvPicPr>
            <a:picLocks noChangeAspect="1" noChangeArrowheads="1"/>
          </p:cNvPicPr>
          <p:nvPr/>
        </p:nvPicPr>
        <p:blipFill>
          <a:blip r:embed="rId2" cstate="print"/>
          <a:srcRect/>
          <a:stretch>
            <a:fillRect/>
          </a:stretch>
        </p:blipFill>
        <p:spPr bwMode="auto">
          <a:xfrm>
            <a:off x="5410200" y="-1"/>
            <a:ext cx="3467100" cy="2298839"/>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Poverty and Economic Environment:</a:t>
            </a:r>
            <a:br>
              <a:rPr lang="en-US" b="1" dirty="0"/>
            </a:br>
            <a:endParaRPr lang="en-IN" dirty="0"/>
          </a:p>
        </p:txBody>
      </p:sp>
      <p:sp>
        <p:nvSpPr>
          <p:cNvPr id="3" name="Content Placeholder 2"/>
          <p:cNvSpPr>
            <a:spLocks noGrp="1"/>
          </p:cNvSpPr>
          <p:nvPr>
            <p:ph idx="1"/>
          </p:nvPr>
        </p:nvSpPr>
        <p:spPr/>
        <p:txBody>
          <a:bodyPr>
            <a:normAutofit/>
          </a:bodyPr>
          <a:lstStyle/>
          <a:p>
            <a:pPr lvl="1">
              <a:buFont typeface="Wingdings" pitchFamily="2" charset="2"/>
              <a:buChar char="Ø"/>
            </a:pPr>
            <a:r>
              <a:rPr lang="en-US" dirty="0" smtClean="0"/>
              <a:t>Throughout </a:t>
            </a:r>
            <a:r>
              <a:rPr lang="en-US" dirty="0" smtClean="0"/>
              <a:t>the world people struggle for basic necessities.</a:t>
            </a:r>
          </a:p>
          <a:p>
            <a:pPr lvl="1">
              <a:buFont typeface="Wingdings" pitchFamily="2" charset="2"/>
              <a:buChar char="Ø"/>
            </a:pPr>
            <a:r>
              <a:rPr lang="en-US" dirty="0" smtClean="0"/>
              <a:t>In face of extreme poverty market systems may not exist, national infrastructures may not work, criminal behavior may be pervasive and governments may not be able to regulate society or adopt prudent policies.</a:t>
            </a:r>
          </a:p>
          <a:p>
            <a:pPr lvl="1">
              <a:buFont typeface="Wingdings" pitchFamily="2" charset="2"/>
              <a:buChar char="Ø"/>
            </a:pPr>
            <a:r>
              <a:rPr lang="en-US" dirty="0" smtClean="0"/>
              <a:t>Growth of the economy of business depends on alleviating poverty.</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LABOR COST</a:t>
            </a:r>
            <a:r>
              <a:rPr lang="en-US" dirty="0" smtClean="0"/>
              <a:t/>
            </a:r>
            <a:br>
              <a:rPr lang="en-US" dirty="0" smtClean="0"/>
            </a:br>
            <a:endParaRPr lang="en-IN" dirty="0"/>
          </a:p>
        </p:txBody>
      </p:sp>
      <p:sp>
        <p:nvSpPr>
          <p:cNvPr id="3" name="Content Placeholder 2"/>
          <p:cNvSpPr>
            <a:spLocks noGrp="1"/>
          </p:cNvSpPr>
          <p:nvPr>
            <p:ph idx="1"/>
          </p:nvPr>
        </p:nvSpPr>
        <p:spPr/>
        <p:txBody>
          <a:bodyPr/>
          <a:lstStyle/>
          <a:p>
            <a:pPr>
              <a:buNone/>
            </a:pPr>
            <a:r>
              <a:rPr lang="en-US" dirty="0" smtClean="0"/>
              <a:t>LABOR COST</a:t>
            </a:r>
          </a:p>
          <a:p>
            <a:pPr lvl="1"/>
            <a:r>
              <a:rPr lang="en-US" dirty="0" smtClean="0"/>
              <a:t>Key element of total cost.</a:t>
            </a:r>
          </a:p>
          <a:p>
            <a:pPr lvl="1"/>
            <a:r>
              <a:rPr lang="en-US" dirty="0" smtClean="0"/>
              <a:t>Companies scan the world to identify the difference between low cost and high cost countries.</a:t>
            </a:r>
          </a:p>
          <a:p>
            <a:pPr lvl="1">
              <a:buNone/>
            </a:pPr>
            <a:endParaRPr lang="en-IN" dirty="0"/>
          </a:p>
        </p:txBody>
      </p:sp>
      <p:pic>
        <p:nvPicPr>
          <p:cNvPr id="6146" name="Picture 2" descr="http://static.freepik.com/free-photo/labor-day-clip-art_434968.jpg"/>
          <p:cNvPicPr>
            <a:picLocks noChangeAspect="1" noChangeArrowheads="1"/>
          </p:cNvPicPr>
          <p:nvPr/>
        </p:nvPicPr>
        <p:blipFill>
          <a:blip r:embed="rId2" cstate="print"/>
          <a:srcRect/>
          <a:stretch>
            <a:fillRect/>
          </a:stretch>
        </p:blipFill>
        <p:spPr bwMode="auto">
          <a:xfrm>
            <a:off x="6019800" y="3810000"/>
            <a:ext cx="2667000" cy="27273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PRODUCTIVITY</a:t>
            </a:r>
            <a:br>
              <a:rPr lang="en-US" b="1" dirty="0" smtClean="0"/>
            </a:br>
            <a:endParaRPr lang="en-IN" b="1" dirty="0"/>
          </a:p>
        </p:txBody>
      </p:sp>
      <p:sp>
        <p:nvSpPr>
          <p:cNvPr id="3" name="Content Placeholder 2"/>
          <p:cNvSpPr>
            <a:spLocks noGrp="1"/>
          </p:cNvSpPr>
          <p:nvPr>
            <p:ph idx="1"/>
          </p:nvPr>
        </p:nvSpPr>
        <p:spPr/>
        <p:txBody>
          <a:bodyPr>
            <a:normAutofit/>
          </a:bodyPr>
          <a:lstStyle/>
          <a:p>
            <a:r>
              <a:rPr lang="en-US" dirty="0" smtClean="0"/>
              <a:t>Amount of output created  per unit input used.</a:t>
            </a:r>
          </a:p>
          <a:p>
            <a:r>
              <a:rPr lang="en-US" dirty="0" smtClean="0"/>
              <a:t>It is the efficiency with which goods and services are produced.</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BALANCE OF PAYMENTS</a:t>
            </a:r>
            <a:r>
              <a:rPr lang="en-US" dirty="0" smtClean="0"/>
              <a:t/>
            </a:r>
            <a:br>
              <a:rPr lang="en-US" dirty="0" smtClean="0"/>
            </a:br>
            <a:endParaRPr lang="en-IN" dirty="0"/>
          </a:p>
        </p:txBody>
      </p:sp>
      <p:sp>
        <p:nvSpPr>
          <p:cNvPr id="3" name="Content Placeholder 2"/>
          <p:cNvSpPr>
            <a:spLocks noGrp="1"/>
          </p:cNvSpPr>
          <p:nvPr>
            <p:ph idx="1"/>
          </p:nvPr>
        </p:nvSpPr>
        <p:spPr/>
        <p:txBody>
          <a:bodyPr/>
          <a:lstStyle/>
          <a:p>
            <a:pPr lvl="1">
              <a:buFont typeface="Arial" pitchFamily="34" charset="0"/>
              <a:buChar char="•"/>
            </a:pPr>
            <a:r>
              <a:rPr lang="en-US" dirty="0" smtClean="0"/>
              <a:t>Statement of country’s trade and financial  transactions created by individuals, business and government agencies.</a:t>
            </a:r>
            <a:endParaRPr lang="en-IN" dirty="0" smtClean="0"/>
          </a:p>
          <a:p>
            <a:pPr lvl="1"/>
            <a:r>
              <a:rPr lang="en-US" dirty="0" smtClean="0"/>
              <a:t>CURRENT ACCOUNT</a:t>
            </a:r>
          </a:p>
          <a:p>
            <a:pPr lvl="1"/>
            <a:r>
              <a:rPr lang="en-US" dirty="0" smtClean="0"/>
              <a:t>CAPITAL ACCOUNT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 SYSTEM</a:t>
            </a:r>
            <a:endParaRPr lang="en-IN" b="1" dirty="0"/>
          </a:p>
        </p:txBody>
      </p:sp>
      <p:sp>
        <p:nvSpPr>
          <p:cNvPr id="3" name="Content Placeholder 2"/>
          <p:cNvSpPr>
            <a:spLocks noGrp="1"/>
          </p:cNvSpPr>
          <p:nvPr>
            <p:ph idx="1"/>
          </p:nvPr>
        </p:nvSpPr>
        <p:spPr/>
        <p:txBody>
          <a:bodyPr>
            <a:normAutofit lnSpcReduction="10000"/>
          </a:bodyPr>
          <a:lstStyle/>
          <a:p>
            <a:r>
              <a:rPr lang="en-US" dirty="0" smtClean="0"/>
              <a:t>An economic environment is a mechanism that deals with the production, distribution and consumption of goods and services.</a:t>
            </a:r>
          </a:p>
          <a:p>
            <a:r>
              <a:rPr lang="en-US" dirty="0" smtClean="0"/>
              <a:t>It is a set of structures and processes that guides the allocation of resources and shapes the conduct of business activities in a country.</a:t>
            </a:r>
          </a:p>
          <a:p>
            <a:r>
              <a:rPr lang="en-US" dirty="0" smtClean="0"/>
              <a:t>The spectrum of economic analysis is anchored by ideas of: </a:t>
            </a:r>
            <a:r>
              <a:rPr lang="en-US" dirty="0" err="1" smtClean="0"/>
              <a:t>i</a:t>
            </a:r>
            <a:r>
              <a:rPr lang="en-US" dirty="0" smtClean="0"/>
              <a:t>) Capitalism</a:t>
            </a:r>
          </a:p>
          <a:p>
            <a:pPr>
              <a:buNone/>
            </a:pPr>
            <a:r>
              <a:rPr lang="en-US" dirty="0" smtClean="0"/>
              <a:t>                                           ii)  Communism                                                              </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CAPITALISM</a:t>
            </a:r>
          </a:p>
          <a:p>
            <a:pPr lvl="1">
              <a:buFont typeface="Wingdings" pitchFamily="2" charset="2"/>
              <a:buChar char="Ø"/>
            </a:pPr>
            <a:r>
              <a:rPr lang="en-US" dirty="0" smtClean="0"/>
              <a:t>  Free market system built on private ownership and control.</a:t>
            </a:r>
          </a:p>
          <a:p>
            <a:pPr lvl="1">
              <a:buFont typeface="Wingdings" pitchFamily="2" charset="2"/>
              <a:buChar char="Ø"/>
            </a:pPr>
            <a:r>
              <a:rPr lang="en-US" dirty="0" smtClean="0"/>
              <a:t> Owners of capital have inalienable property rights that  give them right to earn a profit in return of their effort, investment and risk.</a:t>
            </a:r>
          </a:p>
          <a:p>
            <a:r>
              <a:rPr lang="en-US" dirty="0" smtClean="0"/>
              <a:t>COMMUNISM</a:t>
            </a:r>
          </a:p>
          <a:p>
            <a:pPr lvl="1">
              <a:buFont typeface="Wingdings" pitchFamily="2" charset="2"/>
              <a:buChar char="Ø"/>
            </a:pPr>
            <a:r>
              <a:rPr lang="en-US" dirty="0" smtClean="0"/>
              <a:t> Centrally planned system built on state ownership of economic factors of production and control of all economic activity.</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ECONOMIC SYSTEM</a:t>
            </a:r>
            <a:endParaRPr lang="en-IN" b="1" dirty="0"/>
          </a:p>
        </p:txBody>
      </p:sp>
      <p:sp>
        <p:nvSpPr>
          <p:cNvPr id="3" name="Content Placeholder 2"/>
          <p:cNvSpPr>
            <a:spLocks noGrp="1"/>
          </p:cNvSpPr>
          <p:nvPr>
            <p:ph idx="1"/>
          </p:nvPr>
        </p:nvSpPr>
        <p:spPr/>
        <p:txBody>
          <a:bodyPr/>
          <a:lstStyle/>
          <a:p>
            <a:r>
              <a:rPr lang="en-US" dirty="0" smtClean="0"/>
              <a:t>MARKET ECONOMY</a:t>
            </a:r>
          </a:p>
          <a:p>
            <a:r>
              <a:rPr lang="en-US" dirty="0" smtClean="0"/>
              <a:t>COMMAND ECONOMY</a:t>
            </a:r>
          </a:p>
          <a:p>
            <a:r>
              <a:rPr lang="en-US" dirty="0" smtClean="0"/>
              <a:t>MIXED ECONOMY</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 ECONOMY</a:t>
            </a:r>
            <a:endParaRPr lang="en-IN" b="1" dirty="0"/>
          </a:p>
        </p:txBody>
      </p:sp>
      <p:sp>
        <p:nvSpPr>
          <p:cNvPr id="3" name="Content Placeholder 2"/>
          <p:cNvSpPr>
            <a:spLocks noGrp="1"/>
          </p:cNvSpPr>
          <p:nvPr>
            <p:ph idx="1"/>
          </p:nvPr>
        </p:nvSpPr>
        <p:spPr/>
        <p:txBody>
          <a:bodyPr/>
          <a:lstStyle/>
          <a:p>
            <a:r>
              <a:rPr lang="en-US" dirty="0" smtClean="0"/>
              <a:t>A system in which individuals, rather than government make the majority of the economic decisions.</a:t>
            </a:r>
          </a:p>
          <a:p>
            <a:r>
              <a:rPr lang="en-US" dirty="0" smtClean="0"/>
              <a:t>Gives individual freedom to decide where to work doing what, how to spend or save money and whether to consume now or later.</a:t>
            </a:r>
          </a:p>
          <a:p>
            <a:endParaRPr lang="en-US" dirty="0" smtClean="0"/>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b="1" dirty="0" smtClean="0"/>
              <a:t>Private Ownership of resources under Market Economy</a:t>
            </a:r>
            <a:r>
              <a:rPr lang="en-US" dirty="0" smtClean="0"/>
              <a:t>:</a:t>
            </a:r>
          </a:p>
          <a:p>
            <a:pPr lvl="1">
              <a:buFont typeface="Arial" pitchFamily="34" charset="0"/>
              <a:buChar char="•"/>
            </a:pPr>
            <a:r>
              <a:rPr lang="en-US" dirty="0" smtClean="0"/>
              <a:t>Individuals make decisions therefore market economy depends on individuals and companies owning and controlling resources rather than government.</a:t>
            </a:r>
          </a:p>
          <a:p>
            <a:pPr lvl="1">
              <a:buFont typeface="Arial" pitchFamily="34" charset="0"/>
              <a:buChar char="•"/>
            </a:pPr>
            <a:r>
              <a:rPr lang="en-US" dirty="0" smtClean="0"/>
              <a:t>Consumers influence the allocation of resources through their demand for products.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latin typeface="Adobe Fan Heiti Std B" pitchFamily="34" charset="-128"/>
                <a:ea typeface="Adobe Fan Heiti Std B" pitchFamily="34" charset="-128"/>
              </a:rPr>
              <a:t>IMPORTANCE OF ECONOMIC ENVIRONMENT </a:t>
            </a:r>
            <a:endParaRPr lang="en-US" sz="3600" b="1" u="sng" dirty="0">
              <a:latin typeface="Adobe Fan Heiti Std B" pitchFamily="34" charset="-128"/>
              <a:ea typeface="Adobe Fan Heiti Std B" pitchFamily="34" charset="-128"/>
            </a:endParaRPr>
          </a:p>
        </p:txBody>
      </p:sp>
      <p:sp>
        <p:nvSpPr>
          <p:cNvPr id="3" name="Content Placeholder 2"/>
          <p:cNvSpPr>
            <a:spLocks noGrp="1"/>
          </p:cNvSpPr>
          <p:nvPr>
            <p:ph idx="1"/>
          </p:nvPr>
        </p:nvSpPr>
        <p:spPr/>
        <p:txBody>
          <a:bodyPr>
            <a:normAutofit lnSpcReduction="10000"/>
          </a:bodyPr>
          <a:lstStyle/>
          <a:p>
            <a:pPr algn="just"/>
            <a:r>
              <a:rPr lang="en-US" dirty="0" smtClean="0"/>
              <a:t>M</a:t>
            </a:r>
            <a:r>
              <a:rPr lang="en-US" sz="2800" dirty="0" smtClean="0"/>
              <a:t>anagers assess economic environment and forecast market trends in the effort to make better investment choices and competitive strategies.</a:t>
            </a:r>
          </a:p>
          <a:p>
            <a:pPr algn="just"/>
            <a:r>
              <a:rPr lang="en-US" sz="2800" dirty="0" smtClean="0"/>
              <a:t>Economic analysis look at several indicators of an economic environment with emphasis given to how local conditions require adjusting analysis and interpretation.</a:t>
            </a:r>
          </a:p>
          <a:p>
            <a:pPr algn="just"/>
            <a:r>
              <a:rPr lang="en-US" sz="2800" dirty="0" smtClean="0"/>
              <a:t>The economic environments of foreign companies and markets can help managers predict events that might affect the company’s future performance.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b="1" dirty="0" smtClean="0"/>
              <a:t>Role of Government Intervention:</a:t>
            </a:r>
          </a:p>
          <a:p>
            <a:pPr lvl="1">
              <a:buFont typeface="Arial" pitchFamily="34" charset="0"/>
              <a:buChar char="•"/>
            </a:pPr>
            <a:r>
              <a:rPr lang="en-US" dirty="0" smtClean="0"/>
              <a:t>Depends on few government restrictions as possible.</a:t>
            </a:r>
          </a:p>
          <a:p>
            <a:pPr lvl="1">
              <a:buFont typeface="Arial" pitchFamily="34" charset="0"/>
              <a:buChar char="•"/>
            </a:pPr>
            <a:r>
              <a:rPr lang="en-US" dirty="0" smtClean="0"/>
              <a:t>Believes that less  invisible  the “hand” becomes due to government intervention , less efficiently the market will run.</a:t>
            </a:r>
          </a:p>
          <a:p>
            <a:pPr lvl="1">
              <a:buFont typeface="Arial" pitchFamily="34" charset="0"/>
              <a:buChar char="•"/>
            </a:pPr>
            <a:r>
              <a:rPr lang="en-US" dirty="0" smtClean="0"/>
              <a:t>The invisible hand is not infallible, given the needs for some public goods.</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COMMAND ECONOMY</a:t>
            </a:r>
            <a:endParaRPr lang="en-IN" b="1"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smtClean="0"/>
              <a:t>Also known as centrally planned economy.</a:t>
            </a:r>
          </a:p>
          <a:p>
            <a:r>
              <a:rPr lang="en-US" dirty="0" smtClean="0"/>
              <a:t>Government owns and controls all resources.</a:t>
            </a:r>
          </a:p>
          <a:p>
            <a:r>
              <a:rPr lang="en-US" dirty="0" smtClean="0"/>
              <a:t>The government commands the authority to decide what goods and services, the quantity in which they are produced and the price at which they are sold.</a:t>
            </a:r>
          </a:p>
          <a:p>
            <a:r>
              <a:rPr lang="en-US" dirty="0" smtClean="0"/>
              <a:t>Governments owns the means of production which are managed by employees of state.</a:t>
            </a:r>
          </a:p>
          <a:p>
            <a:r>
              <a:rPr lang="en-US" dirty="0" smtClean="0"/>
              <a:t>Prices do not change much but quality of goods dramatically affected.</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Most Products are short in supply.</a:t>
            </a:r>
          </a:p>
          <a:p>
            <a:r>
              <a:rPr lang="en-US" dirty="0" smtClean="0"/>
              <a:t>Consumers have few alternatives.</a:t>
            </a:r>
          </a:p>
          <a:p>
            <a:r>
              <a:rPr lang="en-US" dirty="0" smtClean="0"/>
              <a:t>Not much incentive for companies to innovate</a:t>
            </a:r>
          </a:p>
          <a:p>
            <a:r>
              <a:rPr lang="en-US" dirty="0" smtClean="0"/>
              <a:t>Little profit to invest in upgrades.</a:t>
            </a:r>
          </a:p>
          <a:p>
            <a:pPr>
              <a:buNone/>
            </a:pPr>
            <a:r>
              <a:rPr lang="en-US" b="1" dirty="0" smtClean="0"/>
              <a:t>ADVANTAGE: </a:t>
            </a:r>
            <a:r>
              <a:rPr lang="en-US" dirty="0" smtClean="0"/>
              <a:t>State has ability to mobilize unemployed or underemployed resources to generate growth.</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MIXED ECONOMY</a:t>
            </a:r>
            <a:endParaRPr lang="en-IN" b="1" dirty="0"/>
          </a:p>
        </p:txBody>
      </p:sp>
      <p:sp>
        <p:nvSpPr>
          <p:cNvPr id="3" name="Content Placeholder 2"/>
          <p:cNvSpPr>
            <a:spLocks noGrp="1"/>
          </p:cNvSpPr>
          <p:nvPr>
            <p:ph idx="1"/>
          </p:nvPr>
        </p:nvSpPr>
        <p:spPr/>
        <p:txBody>
          <a:bodyPr>
            <a:normAutofit fontScale="92500" lnSpcReduction="10000"/>
          </a:bodyPr>
          <a:lstStyle/>
          <a:p>
            <a:r>
              <a:rPr lang="en-US" dirty="0" smtClean="0"/>
              <a:t>Fall in middle of Capitalist and communism.</a:t>
            </a:r>
          </a:p>
          <a:p>
            <a:r>
              <a:rPr lang="en-US" dirty="0" smtClean="0"/>
              <a:t>System in which economic decisions are largely market driven and ownership is largely private, but the government intervenes in private economic decisions,</a:t>
            </a:r>
          </a:p>
          <a:p>
            <a:r>
              <a:rPr lang="en-US" dirty="0" smtClean="0"/>
              <a:t>Has elements of – market and central planning economies.</a:t>
            </a:r>
          </a:p>
          <a:p>
            <a:r>
              <a:rPr lang="en-US" dirty="0" smtClean="0"/>
              <a:t>The government owns key factors of production yet consumers and private producers influence price and quantity.</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Government Intervention</a:t>
            </a:r>
          </a:p>
          <a:p>
            <a:pPr lvl="1">
              <a:buFont typeface="Wingdings" pitchFamily="2" charset="2"/>
              <a:buChar char="Ø"/>
            </a:pPr>
            <a:r>
              <a:rPr lang="en-US" dirty="0" smtClean="0"/>
              <a:t> Central, regional or local government may own some means of production.</a:t>
            </a:r>
          </a:p>
          <a:p>
            <a:pPr lvl="1">
              <a:buFont typeface="Wingdings" pitchFamily="2" charset="2"/>
              <a:buChar char="Ø"/>
            </a:pPr>
            <a:r>
              <a:rPr lang="en-US" dirty="0" smtClean="0"/>
              <a:t>Government can influence private production </a:t>
            </a:r>
            <a:r>
              <a:rPr lang="en-US" dirty="0" err="1" smtClean="0"/>
              <a:t>olor</a:t>
            </a:r>
            <a:r>
              <a:rPr lang="en-US" dirty="0" smtClean="0"/>
              <a:t> consumption decisions.</a:t>
            </a:r>
          </a:p>
          <a:p>
            <a:pPr lvl="1">
              <a:buFont typeface="Wingdings" pitchFamily="2" charset="2"/>
              <a:buChar char="Ø"/>
            </a:pPr>
            <a:r>
              <a:rPr lang="en-US" dirty="0" smtClean="0"/>
              <a:t>Government can redistribute income and wealth.</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800" dirty="0" smtClean="0"/>
          </a:p>
          <a:p>
            <a:pPr marL="0" indent="0" algn="ctr">
              <a:buNone/>
            </a:pPr>
            <a:r>
              <a:rPr lang="en-US" sz="8800" dirty="0" smtClean="0"/>
              <a:t>THANK YOU</a:t>
            </a:r>
            <a:endParaRPr lang="en-US" sz="8800" dirty="0"/>
          </a:p>
        </p:txBody>
      </p:sp>
    </p:spTree>
    <p:extLst>
      <p:ext uri="{BB962C8B-B14F-4D97-AF65-F5344CB8AC3E}">
        <p14:creationId xmlns:p14="http://schemas.microsoft.com/office/powerpoint/2010/main" val="42570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ELEMENTS OF ECONOMIC ENVIRONMENT</a:t>
            </a:r>
            <a:endParaRPr lang="en-US" b="1" u="sng" dirty="0"/>
          </a:p>
        </p:txBody>
      </p:sp>
      <p:sp>
        <p:nvSpPr>
          <p:cNvPr id="3" name="Content Placeholder 2"/>
          <p:cNvSpPr>
            <a:spLocks noGrp="1"/>
          </p:cNvSpPr>
          <p:nvPr>
            <p:ph idx="1"/>
          </p:nvPr>
        </p:nvSpPr>
        <p:spPr/>
        <p:txBody>
          <a:bodyPr>
            <a:normAutofit fontScale="92500" lnSpcReduction="10000"/>
          </a:bodyPr>
          <a:lstStyle/>
          <a:p>
            <a:pPr algn="just"/>
            <a:r>
              <a:rPr lang="en-US" u="sng" dirty="0" smtClean="0"/>
              <a:t>GROSS NATIONAL INCOME:</a:t>
            </a:r>
          </a:p>
          <a:p>
            <a:pPr algn="just">
              <a:buNone/>
            </a:pPr>
            <a:r>
              <a:rPr lang="en-US" dirty="0"/>
              <a:t> </a:t>
            </a:r>
            <a:r>
              <a:rPr lang="en-US" dirty="0" smtClean="0"/>
              <a:t>  </a:t>
            </a:r>
            <a:r>
              <a:rPr lang="en-US" dirty="0"/>
              <a:t>the income generated both by total domestic production as well as the international production activities of national </a:t>
            </a:r>
            <a:r>
              <a:rPr lang="en-US" dirty="0" smtClean="0"/>
              <a:t>companies.</a:t>
            </a:r>
          </a:p>
          <a:p>
            <a:pPr algn="just">
              <a:buNone/>
            </a:pPr>
            <a:r>
              <a:rPr lang="en-US" dirty="0" smtClean="0"/>
              <a:t>   </a:t>
            </a:r>
            <a:r>
              <a:rPr lang="en-US" u="sng" dirty="0" smtClean="0"/>
              <a:t>GROSS DOMESTIC PRODUCT</a:t>
            </a:r>
            <a:r>
              <a:rPr lang="en-US" dirty="0" smtClean="0"/>
              <a:t>:</a:t>
            </a:r>
          </a:p>
          <a:p>
            <a:pPr algn="just">
              <a:buNone/>
            </a:pPr>
            <a:r>
              <a:rPr lang="en-US" dirty="0"/>
              <a:t> </a:t>
            </a:r>
            <a:r>
              <a:rPr lang="en-US" dirty="0" smtClean="0"/>
              <a:t>   the </a:t>
            </a:r>
            <a:r>
              <a:rPr lang="en-US" dirty="0"/>
              <a:t>total value of all final goods and services produced in a country in a given year equal to total consumer, investment, and government spending, plus the value of exports, minus the value of imports.</a:t>
            </a:r>
          </a:p>
          <a:p>
            <a:pPr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u="sng" dirty="0" smtClean="0"/>
              <a:t>PER CAPITA CONVERSION</a:t>
            </a:r>
            <a:r>
              <a:rPr lang="en-US" dirty="0" smtClean="0"/>
              <a:t>:</a:t>
            </a:r>
          </a:p>
          <a:p>
            <a:pPr algn="just">
              <a:buNone/>
            </a:pPr>
            <a:r>
              <a:rPr lang="en-US" dirty="0" smtClean="0"/>
              <a:t>    The per capita GNI is taking GNI of a country and converting it into a standard currency say at US DOLLARS at prevailing market rates and then dividing this sum by its population leads to a Per Capita Conversion estimator.</a:t>
            </a:r>
          </a:p>
          <a:p>
            <a:pPr algn="just">
              <a:buNone/>
            </a:pPr>
            <a:r>
              <a:rPr lang="en-US" dirty="0" smtClean="0"/>
              <a:t>   it helps to explain an economy’s performance in terms of people who live in that country.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3. Rate Of Change</a:t>
            </a:r>
            <a:endParaRPr lang="en-US" b="1" u="sng" dirty="0"/>
          </a:p>
        </p:txBody>
      </p:sp>
      <p:sp>
        <p:nvSpPr>
          <p:cNvPr id="3" name="Content Placeholder 2"/>
          <p:cNvSpPr>
            <a:spLocks noGrp="1"/>
          </p:cNvSpPr>
          <p:nvPr>
            <p:ph idx="1"/>
          </p:nvPr>
        </p:nvSpPr>
        <p:spPr/>
        <p:txBody>
          <a:bodyPr>
            <a:normAutofit lnSpcReduction="10000"/>
          </a:bodyPr>
          <a:lstStyle/>
          <a:p>
            <a:pPr algn="just"/>
            <a:r>
              <a:rPr lang="en-US" dirty="0" smtClean="0"/>
              <a:t>GDP growth rate indicates a country’s economic potential.</a:t>
            </a:r>
          </a:p>
          <a:p>
            <a:pPr algn="just"/>
            <a:r>
              <a:rPr lang="en-US" dirty="0" smtClean="0"/>
              <a:t>High GDP rate means rising standard of living</a:t>
            </a:r>
          </a:p>
          <a:p>
            <a:pPr algn="just"/>
            <a:r>
              <a:rPr lang="en-US" dirty="0" smtClean="0"/>
              <a:t>Business opportunities.</a:t>
            </a:r>
          </a:p>
          <a:p>
            <a:pPr algn="just"/>
            <a:r>
              <a:rPr lang="en-US" dirty="0" smtClean="0"/>
              <a:t>Example- China has been one of the fastest growing economies over the past 2 decades, which attracted an immense amount of FDI.</a:t>
            </a:r>
          </a:p>
          <a:p>
            <a:pPr algn="just"/>
            <a:r>
              <a:rPr lang="en-US" dirty="0" smtClean="0"/>
              <a:t>The developing countries like China and India have a higher growth rate than the US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4. Purchasing Power Parity</a:t>
            </a:r>
            <a:endParaRPr lang="en-US" b="1" u="sng"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purchasing power in terms of foreign exchange </a:t>
            </a:r>
          </a:p>
          <a:p>
            <a:pPr algn="just"/>
            <a:r>
              <a:rPr lang="en-US" dirty="0" smtClean="0"/>
              <a:t>To compare markets, the per capita income is converted into foreign terms</a:t>
            </a:r>
          </a:p>
          <a:p>
            <a:pPr algn="just"/>
            <a:r>
              <a:rPr lang="en-US" dirty="0" smtClean="0"/>
              <a:t>Exchange rate tells how many units of currency it takes to buy one US dollar</a:t>
            </a:r>
          </a:p>
          <a:p>
            <a:pPr algn="just"/>
            <a:r>
              <a:rPr lang="en-US" dirty="0" smtClean="0"/>
              <a:t>Per capita income does not consider the difference in cost of living from one country to another. Like, the cost of living in the US and India differ, but it assumes that the dollar of income of US and the dollar of income of India has the same purchasing power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smtClean="0"/>
              <a:t>The number of units of a country’s currency required to buy the same amounts of goods and services in the domestic market that one unit of income would buy in the other country.</a:t>
            </a:r>
          </a:p>
          <a:p>
            <a:pPr algn="just"/>
            <a:r>
              <a:rPr lang="en-US" dirty="0" smtClean="0"/>
              <a:t>Estimating the value of a universal basket of good and services that can be purchased with one unit of a country’s currency</a:t>
            </a:r>
          </a:p>
          <a:p>
            <a:pPr algn="just"/>
            <a:r>
              <a:rPr lang="en-US" dirty="0" smtClean="0"/>
              <a:t>Per capita income is higher in India than the US because of the lower cost of living.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5. Human Development Index</a:t>
            </a:r>
            <a:endParaRPr lang="en-US" b="1" u="sng" dirty="0"/>
          </a:p>
        </p:txBody>
      </p:sp>
      <p:sp>
        <p:nvSpPr>
          <p:cNvPr id="3" name="Content Placeholder 2"/>
          <p:cNvSpPr>
            <a:spLocks noGrp="1"/>
          </p:cNvSpPr>
          <p:nvPr>
            <p:ph idx="1"/>
          </p:nvPr>
        </p:nvSpPr>
        <p:spPr/>
        <p:txBody>
          <a:bodyPr/>
          <a:lstStyle/>
          <a:p>
            <a:pPr algn="just"/>
            <a:r>
              <a:rPr lang="en-US" dirty="0" smtClean="0"/>
              <a:t>The actual level of development of a country</a:t>
            </a:r>
          </a:p>
          <a:p>
            <a:pPr algn="just"/>
            <a:r>
              <a:rPr lang="en-US" dirty="0" smtClean="0"/>
              <a:t>How well a country does in terms of social liberties, life expectancy, and literacy rates.</a:t>
            </a:r>
          </a:p>
          <a:p>
            <a:pPr algn="just"/>
            <a:r>
              <a:rPr lang="en-US" dirty="0" smtClean="0"/>
              <a:t>3 dimensions </a:t>
            </a:r>
          </a:p>
          <a:p>
            <a:pPr algn="just">
              <a:buFont typeface="Wingdings" pitchFamily="2" charset="2"/>
              <a:buChar char="Ø"/>
            </a:pPr>
            <a:r>
              <a:rPr lang="en-US" dirty="0" smtClean="0"/>
              <a:t>Longevity : Life expectancy at birth</a:t>
            </a:r>
          </a:p>
          <a:p>
            <a:pPr algn="just">
              <a:buFont typeface="Wingdings" pitchFamily="2" charset="2"/>
              <a:buChar char="Ø"/>
            </a:pPr>
            <a:r>
              <a:rPr lang="en-US" dirty="0" smtClean="0"/>
              <a:t>Knowledge : Adult Literacy Rate; Combined primary, secondary and tertiary gross enrollment ratio</a:t>
            </a:r>
          </a:p>
          <a:p>
            <a:pPr algn="just">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1559</Words>
  <Application>Microsoft Office PowerPoint</Application>
  <PresentationFormat>On-screen Show (4:3)</PresentationFormat>
  <Paragraphs>154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IMPACT OF ECONOMIC ENVIRONMENT ON BUSINESS</vt:lpstr>
      <vt:lpstr>ECONOMIC ENVIRONMENT</vt:lpstr>
      <vt:lpstr>IMPORTANCE OF ECONOMIC ENVIRONMENT </vt:lpstr>
      <vt:lpstr>ELEMENTS OF ECONOMIC ENVIRONMENT</vt:lpstr>
      <vt:lpstr>PowerPoint Presentation</vt:lpstr>
      <vt:lpstr>3. Rate Of Change</vt:lpstr>
      <vt:lpstr>4. Purchasing Power Parity</vt:lpstr>
      <vt:lpstr>PowerPoint Presentation</vt:lpstr>
      <vt:lpstr>5. Human Development Index</vt:lpstr>
      <vt:lpstr>PowerPoint Presentation</vt:lpstr>
      <vt:lpstr>Features of Economic  Environment</vt:lpstr>
      <vt:lpstr>Implications of Chronic inflation </vt:lpstr>
      <vt:lpstr>Measure of inflation </vt:lpstr>
      <vt:lpstr>Employment</vt:lpstr>
      <vt:lpstr>PowerPoint Presentation</vt:lpstr>
      <vt:lpstr>DEBT</vt:lpstr>
      <vt:lpstr>PowerPoint Presentation</vt:lpstr>
      <vt:lpstr>Income Distribution</vt:lpstr>
      <vt:lpstr>Income Distribution among wealthy nations</vt:lpstr>
      <vt:lpstr>POVERTY</vt:lpstr>
      <vt:lpstr>Poverty and Economic Environment: </vt:lpstr>
      <vt:lpstr> LABOR COST </vt:lpstr>
      <vt:lpstr> PRODUCTIVITY </vt:lpstr>
      <vt:lpstr> BALANCE OF PAYMENTS </vt:lpstr>
      <vt:lpstr>ECONOMIC SYSTEM</vt:lpstr>
      <vt:lpstr>PowerPoint Presentation</vt:lpstr>
      <vt:lpstr>TYPES OF ECONOMIC SYSTEM</vt:lpstr>
      <vt:lpstr>MARKET ECONOMY</vt:lpstr>
      <vt:lpstr>PowerPoint Presentation</vt:lpstr>
      <vt:lpstr>PowerPoint Presentation</vt:lpstr>
      <vt:lpstr>COMMAND ECONOMY</vt:lpstr>
      <vt:lpstr>Continued..</vt:lpstr>
      <vt:lpstr>MIXED ECONOMY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ENVIRONMENT</dc:title>
  <dc:creator>Preksha</dc:creator>
  <cp:lastModifiedBy>Reeta Singh</cp:lastModifiedBy>
  <cp:revision>32</cp:revision>
  <dcterms:created xsi:type="dcterms:W3CDTF">2015-01-21T16:50:43Z</dcterms:created>
  <dcterms:modified xsi:type="dcterms:W3CDTF">2016-11-06T06:45:29Z</dcterms:modified>
</cp:coreProperties>
</file>