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648A1D-50E4-4CA9-BCE9-7949A044778F}" type="datetimeFigureOut">
              <a:rPr lang="en-US" smtClean="0"/>
              <a:t>4/8/2019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C0DB32-6453-4770-B5D7-E678D886690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1857388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      PEST ANALYSIS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Economic Factors - Contd.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Business Cycles</a:t>
            </a:r>
          </a:p>
          <a:p>
            <a:r>
              <a:rPr lang="en-US" sz="3200" dirty="0" smtClean="0"/>
              <a:t>Monsoon </a:t>
            </a:r>
          </a:p>
          <a:p>
            <a:r>
              <a:rPr lang="en-US" sz="3200" dirty="0" smtClean="0"/>
              <a:t>Energy Availability</a:t>
            </a:r>
          </a:p>
          <a:p>
            <a:r>
              <a:rPr lang="en-US" sz="3200" dirty="0" smtClean="0"/>
              <a:t>Cost of Energy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9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Socio-Cultural Factors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Demographics</a:t>
            </a:r>
          </a:p>
          <a:p>
            <a:r>
              <a:rPr lang="en-US" sz="2800" dirty="0" smtClean="0"/>
              <a:t>Distribution of Income</a:t>
            </a:r>
          </a:p>
          <a:p>
            <a:r>
              <a:rPr lang="en-US" sz="2800" dirty="0" smtClean="0"/>
              <a:t>Social Mobility</a:t>
            </a:r>
          </a:p>
          <a:p>
            <a:r>
              <a:rPr lang="en-US" sz="2800" dirty="0" smtClean="0"/>
              <a:t>Life Style Changes</a:t>
            </a:r>
          </a:p>
          <a:p>
            <a:r>
              <a:rPr lang="en-US" sz="2800" dirty="0" smtClean="0"/>
              <a:t>Consumerism</a:t>
            </a:r>
          </a:p>
          <a:p>
            <a:r>
              <a:rPr lang="en-US" sz="2800" dirty="0" smtClean="0"/>
              <a:t>Educational Levels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0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Socio-Cultural Factors  - Contd.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Demographics &amp; Distribution of Income </a:t>
            </a:r>
          </a:p>
          <a:p>
            <a:pPr lvl="1" algn="just"/>
            <a:r>
              <a:rPr lang="en-US" sz="2800" dirty="0" smtClean="0"/>
              <a:t>Division of population - Male / Female</a:t>
            </a:r>
          </a:p>
          <a:p>
            <a:pPr lvl="1" algn="just"/>
            <a:r>
              <a:rPr lang="en-US" sz="2800" dirty="0" smtClean="0"/>
              <a:t>Age Group of the Population</a:t>
            </a:r>
          </a:p>
          <a:p>
            <a:pPr lvl="1" algn="just"/>
            <a:r>
              <a:rPr lang="en-US" sz="2800" dirty="0" smtClean="0"/>
              <a:t>Disposable Family Income</a:t>
            </a:r>
          </a:p>
          <a:p>
            <a:pPr lvl="2" algn="just"/>
            <a:r>
              <a:rPr lang="en-US" sz="2400" dirty="0" smtClean="0"/>
              <a:t>Disposable Income in the hands of the different Age Groups</a:t>
            </a:r>
          </a:p>
          <a:p>
            <a:pPr lvl="2" algn="just"/>
            <a:r>
              <a:rPr lang="en-US" sz="2400" dirty="0" smtClean="0"/>
              <a:t>Education Level of the Age Groups</a:t>
            </a:r>
          </a:p>
          <a:p>
            <a:pPr lvl="1" algn="just"/>
            <a:endParaRPr lang="en-US" sz="2800" dirty="0" smtClean="0"/>
          </a:p>
          <a:p>
            <a:pPr lvl="1" algn="just"/>
            <a:endParaRPr lang="en-US" sz="2800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67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Social Cultural Factors - Contd.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Life Style Changes &amp; Consumerism</a:t>
            </a:r>
          </a:p>
          <a:p>
            <a:pPr lvl="1"/>
            <a:r>
              <a:rPr lang="en-US" sz="2400" dirty="0" smtClean="0"/>
              <a:t>Attitude to living</a:t>
            </a:r>
          </a:p>
          <a:p>
            <a:pPr lvl="2"/>
            <a:r>
              <a:rPr lang="en-US" sz="2000" dirty="0" smtClean="0"/>
              <a:t>Different Age Groups</a:t>
            </a:r>
          </a:p>
          <a:p>
            <a:pPr lvl="2"/>
            <a:r>
              <a:rPr lang="en-US" sz="2000" dirty="0" smtClean="0"/>
              <a:t>In tune with available disposable income</a:t>
            </a:r>
          </a:p>
          <a:p>
            <a:pPr lvl="2"/>
            <a:r>
              <a:rPr lang="en-US" sz="2000" dirty="0" smtClean="0"/>
              <a:t>Thrust on taking care of present needs by spending than saving for the future.</a:t>
            </a:r>
          </a:p>
          <a:p>
            <a:pPr lvl="2"/>
            <a:r>
              <a:rPr lang="en-US" sz="2000" dirty="0" smtClean="0"/>
              <a:t>Joint living and nuclear families</a:t>
            </a:r>
          </a:p>
          <a:p>
            <a:pPr lvl="2"/>
            <a:r>
              <a:rPr lang="en-US" sz="2000" dirty="0" smtClean="0"/>
              <a:t>Availability of various media tools</a:t>
            </a:r>
          </a:p>
          <a:p>
            <a:pPr lvl="2"/>
            <a:r>
              <a:rPr lang="en-US" sz="2000" dirty="0" smtClean="0"/>
              <a:t>Reach of the media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89259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Advantage of Technology</a:t>
            </a:r>
          </a:p>
          <a:p>
            <a:pPr lvl="1"/>
            <a:r>
              <a:rPr lang="en-US" smtClean="0"/>
              <a:t>In terms of Economies of Scale</a:t>
            </a:r>
          </a:p>
          <a:p>
            <a:r>
              <a:rPr lang="en-US" smtClean="0"/>
              <a:t>New Discoveries &amp; Innovations</a:t>
            </a:r>
          </a:p>
          <a:p>
            <a:r>
              <a:rPr lang="en-US" smtClean="0"/>
              <a:t>Speed &amp; Cost of Technology Transfer </a:t>
            </a:r>
          </a:p>
          <a:p>
            <a:r>
              <a:rPr lang="en-US" smtClean="0"/>
              <a:t>Rate of Obsolescence</a:t>
            </a:r>
          </a:p>
          <a:p>
            <a:endParaRPr lang="en-US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Technological Factors</a:t>
            </a:r>
          </a:p>
        </p:txBody>
      </p:sp>
    </p:spTree>
    <p:extLst>
      <p:ext uri="{BB962C8B-B14F-4D97-AF65-F5344CB8AC3E}">
        <p14:creationId xmlns:p14="http://schemas.microsoft.com/office/powerpoint/2010/main" val="64713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CASE STUDY – MCDONALD’S</a:t>
            </a:r>
            <a:endParaRPr lang="en-IN" sz="7200" dirty="0"/>
          </a:p>
        </p:txBody>
      </p:sp>
      <p:sp>
        <p:nvSpPr>
          <p:cNvPr id="8194" name="AutoShape 2" descr="data:image/jpeg;base64,/9j/4AAQSkZJRgABAQAAAQABAAD/2wBDAAkGBwgHBgkIBwgKCgkLDRYPDQwMDRsUFRAWIB0iIiAdHx8kKDQsJCYxJx8fLT0tMTU3Ojo6Iys/RD84QzQ5Ojf/2wBDAQoKCg0MDRoPDxo3JR8lNzc3Nzc3Nzc3Nzc3Nzc3Nzc3Nzc3Nzc3Nzc3Nzc3Nzc3Nzc3Nzc3Nzc3Nzc3Nzc3Nzf/wAARCACNALgDASIAAhEBAxEB/8QAGwABAAMBAQEBAAAAAAAAAAAAAAUGBwQBAgP/xABAEAABAwMBAwYMBQIGAwAAAAABAAIDBAURBhIhMQcTQVFxgRQWIjQ2U2Fyc5OywTJCkaGxI1IVM2Jj0eFDRPD/xAAaAQADAAMBAAAAAAAAAAAAAAAABAUBAwYC/8QALxEAAQMCAggGAgMBAAAAAAAAAQACAwQRBRITITEyQVFxgRUzNGHB8BQiI6Gxkf/aAAwDAQACEQMRAD8Al+UC8VVTeZqESuZTQYbsNONo4ySf1VUHBTWsvSev9/7BQqmvJLiu3o2NZA0NHAIiIvCZRERCERAC78IJ7AmUIRERCEREQhEQnCZQhEREIRERCEREQhF61zmODo3FrhwIOCF4iEEXFlrPJ/d5rpaXipcXS08nNl5/MMAjPtRRvJT5hcfjt+kIqMRJYCuLrmBlS9rdl1UtZ+lFf7/2ChVNaz9KK/3/ALBQqQdvFddTeSzoEREXlbkUzYbKa8iaoyIAcAdLj/wuG2UTq+sbAB5OcvPUFdqqWK20DpA0NZG3yW+3oCn1tS5lo494pOqmLbMbtK+mspKZrYmiGMHc1pwMrhu9kgrIi+BrY5xwIGA72FU6pnlqZnSzvLnk9fBWrS1wdUQPp5nFz4t4cTklqVlppaduma654rQ+GSEZwdaqckb4pHxyNLXtOCD0L5Vj1bQhjm1sY/FhsmB09BVcVSnmE0YeE/DIJGBwRfUcb5ZGxxjac44AC+VZtJ0O51a8b/wx5/coqJhDGXFYmlEbC5SFqsdPRMDpWNlnI3ucOHYux8NHVNdGWwyAbnAYOP0UZqmuNPStp4XbL5vxEdDVVaaplpZmzxPIe053dKlxU0tQ3Sl1jwSEcMkw0hdYqUvtlNB/Wp9p1OTvBG9naoZaDTyQ3Gga8tBjmZhw49oVJulE+grHQO3t4sPWE1RVJfeN+8ExSzF12O2hciIioJxEREIRERCFo/JT5hcfjt+kInJT5hcfjt+kIqEO4Fx2Ieqf1+FUtZ+lFf7/ANgoVTWs/Siv9/7BQqRdvFdXTeSzoETgi6bdTmrroYB+Z2/s6Vrc7KCTwW1xyi6tOl6I01DzzxiSffv6B0Li1hVb4qQHj5bgD+isrWhrQ1oAaAMDqCoN2qfC7jPL+Xa2W9g4KPR3nqTKeCmU15Zi88FxrvsdT4Lc4Xk+S47LuwrgXoJByOI3qxI3O0tKpPbmblWg3GnbVUU0B4uadnt6Fnzmua5zXDDgSD2rQrfN4TQwS/3sBPb0qnaip/B7pLgYbJ5Y7+Kk4a/K90RSFE7K4sKj443SyNjYMucQB2rRKWBtNTxwswGsbhVDS9N4RchI7e2IbePbwCtlfP4NRTTf2sWMSeXyNiC81rszxGFS77U+FXOZ/FrTst7AuBe7zvPFeKuxgYwNVFjcrQFZ9H1WWzUrjwIez7rq1RQiooefY0c5Dv8AaR0qt2aoNNc4JPyl2y7sO5X1zWva5rgC0jBUasvBUtlHFTaj+KcPCzUIv3rad1LVywO/I8gdnQvwVppuAVTBuLoiIsrKIiIQtH5KfMLj8dv0hE5KfMLj8dv0hFQh3AuOxD1T+vwqlrP0or/f+wUKprWfpRX+/wDYKFSLt4rq6byWdAh4Kx6Ppdp8tU4bmjYb29KrnBXuw0/g9qgbjBc3bd2nep+IyZISBxWqsfljsOK/W6z+DW6eXOCGEDv4LP8A/wCKt2rp9igjh6ZH57gqivGGR5Yc3NeaJtoyeaIURUU6rlpWbnLXsE5MbyPuuXWNPmOnqAN7SWOPbwX56NlO3UxE7sNcB+3/AApbUMPP2ioaBvaA4dxUJx0Nb1P+qSTo6m64tIQbFFJMcbUj8DsH/eV+uq5ubtgYM5kkA7hvXbaIfB7ZTx4wdgE9+9QespP6lNF1NLiFiI6Wtvwv/iGfyVN1XBwREV5Vk6c9I4LQ7dOKmhgmx+JgO9Z4rjpSXnLZsH/xvI+6m4pHmiDuSSrm3YCo7V9NsTxVLRueNh3aFX1d9SU3hNql2Rl8flju4/sqQtuHyZ4BfgvdG/NFbkiIidTSIiIQtH5KfMLj8dv0hE5KfMLj8dv0hFQh3AuOxD1T+vwqlrP0or/f+wUKprWfpRX+/wDYKGSLt4rqqbyWdAv0pojPUxRAb3vDVojGhjGtHBoA3Kl6Yi5y7scd4jBf9grsoOKSXeG8klXOu8NCqWsJdquhiHBkeT3lQKktSybd4mHQ3DVGqrStywtHsnqcWjARERb1uUzpSTZumx/fGR+iuEjGyRvjf+FwIKo1gfsXim/1OI/ZXtQcTFpg72UmuFpQfZGgABo4AYCpmqpNu6kdDGAK5qhXt23dqo/68fojCxeUn2WaEXkJ9lwoiK8qqKyaNk8qpiPDc4fwq2pjSkmzdtnP443Ad29LVjc0DgtFSM0RCuMjBJG5juDgQs4ljMMr4ncWOLT3LSVRtQw8zd5x0Pw8d6m4U+znMSdA6zi1RqIitqmiIiELR+SnzC4/Hb9IROSnzC4/Hb9IRUIdwLjsQ9U/r8Kpaz9KK/3/ALBQqmtZ+lFf7/2Chki7eK6um8lnQKyaOi8qpm91qsyh9LRc3a2v6ZHlx/hS0rtiN7v7WkrmKx2kqD/xSqh2aUqh1Uc1ddaltPFJNIZHHZjaXHAPsX41NJU0pY2pp5YS/wDCJGFu12ZVw5MKcy3WsrHDeyPZB9rjk/wrbqCztvEttkbsubBUBzz/AKcHP7gLqooLxhbJcSEE+iI1AbeyyaW218MbpZqKoZG0ZLnREADtXJlbjfIG1lmroQQcwuGB0HGcKqW602mwaZjul0o/Cpnsa54Iycu/KAdy9ugsdR1LzDiwey7m672ACoNuk5qup5Ohsg4dqv8Azrj/AOtVZPVA7/hR968Wq2npay1mKCtEsZ5lu4kFwyCOGVatZ3aps1obU0Wxt881h2xkYKTnw+Kc5nu2clqqakyuYGtsTq16lXqm409LjwkSw54c5C5uf1ColXKJqqaQHc95I7FqOlrr412yrhutPE4xuDHYG5wIyD2rgsem7dbKGtuVyhFRzMkgja4ZAY0kDd17lmnw9kP7RnUVmGrbTlzXt/YarbbrOMhFpVugsmsbbUczbmUk8W4OY0AtONx3cR7F7a9OWNmmIqq6UsYcyNzpp8nPkuOf4TIhJ2HUmXYoxmp7SDe1lmmV12moZS3GCeU4Yx3lHqBGPutCqrFp+76cmrLVAxmzG50cjQQQW9BHcuPS9vtwsUdRHZ5K6rLRl0jNlpPSAXbsBeXU5cMpO0LDsSjdEbtN72sudt9txwBPkndjZKhdXRu8Jgm5qWMFpaS+ItyR2qy6x0/QUdJSXCkp208oqI2vYw+Sdo/ZS+r7WLvXWikkJEZle6QjjgNSsGFshfmaTcJSOrijex7b2N739lk0bHyyNjiaXvccNa0ZJK7P8HufOCPwCo2yMhuwc461ocrNMWu+0dubRc3WB7HMkaPwu6Mn2r71ZfH2S70T2RMeZ4nRlznY2BtDJTuiAGspg4lI94bGzaLi6y2RronuZIC17ThzTxBXytefZ7fSQwup7TFWtldmaUkF2/8ANv4rPtYU9BT3XZt0MkDC3L4nxlmy7PQD0Ly+ItF7rfS4g2d+UNIVq5KfMLj8dv0hE5KPMLj8dv0hE3DuBc/iPqn9fhVLWfpRX+/9goUnCmtZ+lFf7/2ChgMuA6zhIv2ldVT+QzoFfrRHzVspmdUYP67193J/N2+od1Ru/hftC3YhYz+1oC4767YtFUenYwP1XKN/ece5UgftJ3Tk9udttlrq3VlbDDNLLuY92DgDd91I6P1RRC1yMuVZFDKyZ+A92MtJyP5WY4Xq68TFtgOCclwyOUuLif2I/paZpjU1DJ/iLrhWRQmSqc5gkdjLSAB+y8iu1kvtkdaq+sbTujOwDtYLg0+S4E7t4WaIjTu4rycKjzFzXEHVb2sr1e5tL0NDBS21lNPVCRgMzWguaAQS4u61P36p0/fKFtLU3WONgeH5Y8ZyFlMP+fF77f5WjBjMDyG/oEnVYh+PYZb3S9TSCIsOY3FzdfdPd9O6XtssNqm8JmcdrDSXFzsdJ6FxaZ1LQ1tsqLZfJhEZHOxITgODt5GegglfvOxnMSeQ38B6B1LOG8BnqWaTEDUXIFrLMFHFO11yc2rXxWlUldYNJW2pFFXisqJN4btAuccbhu4Bfg+92+bQL6aWrh8LfTu2odvytouJxjvWeom9MbWA1JnwxhIc5xLr3v0Wg6WvFuptIz01RWRRT4lAjecE5zhdwudlu+moKeS6eABjGiRsbw1zcDeFmCO4e1AmI4LEmGMc4vDiDe60jU1ztU+nKamoq1knNzQkNJy7ZaRkkdi6b9qi309bbJ6aojnjZK4TbByWtLcZXFSNY6lhOw3exp4exc18ia61VOGAEMzuAUsYwTJky7TZT208RcGOvtP9qTuLdL1V4pr1NdYxI0tw1rwQ4jgT0jChOUC5W+vuNtkp546mGLPOtjdxGRkd4yqYiqOlJ4KlDh4je12cmwsOi1SgqbJG2lltd78EgYcvp3S7QeOoh3DuVT5QLxR3W4QeAuEjYGOaZG8HEkcP0/dVdFh8pc2yIMObFLpMxJWj8lPmFx+O36QiclPmFx+O36Qibh3AuexH1T/vBVLWfpRX+/8AYKLo285WU7OuRv8AKlNZ+lFf7/2CiaeV0E8crAC5jg4ZSEgJvZdVBf8AHbbl8LR1F6mds2eb2lo/dQ3jTV+oh/dctxvlRX0xgkija0kHLc9ChQ0EzZA480lHSyNeCdiixwREVxVUREQhfUbtiVjjwa4E9ytY1TSYH9Cb9lUkWiamjmtnGxapYWS2zK1S6npXxPaIJcuaQMkKqgYXq8RDTxw3yIihZFfKiIi3raiFEKELQrac2+mP+03+EuQ2qCpB9U7+FVqfUdVBTxwsiiIY0NBOUm1JWyxPjdHDsvaWnyTwPeofh82kzarXUr8WXPmXtLp+Se3ip59jXubtNjx14wCes5ChV3w3ethphAx7Q1rSwOLcuA6gVwDgrpI4J+ISAnOeiIiLC3LR+SnzC4/Hb9IROSnzC4/Hb9IRUYdwLjsR9U/r8Kra5hfBqer5xpAkIe09Yx/0oHK3G7Wagu0YZXU7ZNn8LuBb2FQo0JYuHNT7v90pd9OSbhVKbF42xBrwbhZR3J3LWPEOxeqm+aU8Q7F6qb5pXnQOW/xiDkfvdZP3J3LWPEOxeqm+aU8Q7F6qb5pRoHI8Yg5H73WT9ydy1jxDsXqpvmlPEOxeqm+aUaByPGIOR+91k/cnctY8Q7F6qb5pTxDsXqpvmlGgcjxiDkfvdZP3J3LWPEOxeqm+aU8Q7F6qb5pRoHI8Yg5H73WT9ydy1jxDsXqpvmlPEOxeqm+aUaByPGIOR+91k/cnctY8Q7F6qb5pTxDsXqpvmlGgcjxiDkfvdZP3J3LWPEOxeqm+aU8Q7F6qb5pRoHI8Yg5H73WT9ydy1jxDsXqpvmlPEOxeqm+aUaByPGIOR+91k/cm/qWseIdi9VN80r7h0NYY5A808j8dD5CQUfjuWDjMFth+91wcl1PJFaKqd7SGTzAsPWAAEVyhhjgibHCwMYwYa1vABE4xuVtlztRLppXSEbV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714752"/>
            <a:ext cx="3071834" cy="234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GB" sz="3600" dirty="0" smtClean="0">
                <a:latin typeface="Calibri" pitchFamily="34" charset="0"/>
              </a:rPr>
              <a:t>Health and Safety Guidelines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Calibri" pitchFamily="34" charset="0"/>
              </a:rPr>
              <a:t>fast food consumption has been shown to increase calorie intake, promote weight gain and elevate risk for diabetes</a:t>
            </a: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Calibri" pitchFamily="34" charset="0"/>
              </a:rPr>
              <a:t>criticised for caloric content, trans fats and portion sizes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Ecological/environmental issue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one of the largest consumers of paper products in the US leading to millions of pounds of food packaging waste littering roadways, clogging landfills and spoiling quality of life.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POLITICAL CHALLENGES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3300" dirty="0" smtClean="0">
                <a:latin typeface="Calibri" pitchFamily="34" charset="0"/>
                <a:cs typeface="Calibri" pitchFamily="34" charset="0"/>
              </a:rPr>
              <a:t>Home market and international pressure-groups </a:t>
            </a:r>
          </a:p>
          <a:p>
            <a:pPr marL="548640" lvl="1" indent="-411480">
              <a:lnSpc>
                <a:spcPct val="140000"/>
              </a:lnSpc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pushing for increased regulations to make companies more responsible</a:t>
            </a:r>
          </a:p>
          <a:p>
            <a:pPr>
              <a:lnSpc>
                <a:spcPct val="140000"/>
              </a:lnSpc>
              <a:buNone/>
            </a:pPr>
            <a:endParaRPr lang="en-US" sz="3300" dirty="0" smtClean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48640" lvl="3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GB" sz="3300" dirty="0" smtClean="0">
                <a:latin typeface="Calibri" pitchFamily="34" charset="0"/>
                <a:cs typeface="Calibri" pitchFamily="34" charset="0"/>
              </a:rPr>
              <a:t>low set up costs leading to rapid expansion</a:t>
            </a:r>
          </a:p>
          <a:p>
            <a:r>
              <a:rPr lang="en-US" sz="3300" dirty="0" smtClean="0">
                <a:latin typeface="Calibri" pitchFamily="34" charset="0"/>
                <a:cs typeface="Calibri" pitchFamily="34" charset="0"/>
              </a:rPr>
              <a:t>keeping the prices low for the customers.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GB" sz="3300" dirty="0" smtClean="0">
                <a:latin typeface="Calibri" pitchFamily="34" charset="0"/>
                <a:cs typeface="Calibri" pitchFamily="34" charset="0"/>
              </a:rPr>
              <a:t>franchising facilitates set ups</a:t>
            </a:r>
          </a:p>
          <a:p>
            <a:pPr marL="548640" lvl="4" indent="-411480"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McDonald’s corporation provides financing assistance and training for new franchise owners to manage cash flow and keep businesses profitable.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229600" cy="47091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300" dirty="0" smtClean="0">
                <a:latin typeface="Calibri" pitchFamily="34" charset="0"/>
                <a:cs typeface="Calibri" pitchFamily="34" charset="0"/>
              </a:rPr>
              <a:t>Health fears 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customers now opting for more healthier options like SUBWAY which offers more variety for  health conscious customers. </a:t>
            </a:r>
          </a:p>
          <a:p>
            <a:pPr>
              <a:lnSpc>
                <a:spcPct val="80000"/>
              </a:lnSpc>
            </a:pPr>
            <a:endParaRPr lang="en-US" sz="27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300" dirty="0" smtClean="0">
                <a:latin typeface="Calibri" pitchFamily="34" charset="0"/>
                <a:cs typeface="Calibri" pitchFamily="34" charset="0"/>
              </a:rPr>
              <a:t>Emphasis on food safety</a:t>
            </a:r>
          </a:p>
          <a:p>
            <a:pPr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000" dirty="0" smtClean="0"/>
              <a:t>     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An organisation’s success is influenced by factors operating in it’s internal and external environment; an organisation can increase it’s success by adopting strategies which manipulate these factors to it’s advantage. A successful organisation will not only understand existing factors but also forecast change, so that it can take advantage of change within the environments in which it operates.</a:t>
            </a:r>
          </a:p>
          <a:p>
            <a:pPr algn="just"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algn="just">
              <a:buNone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2600" b="1" u="sng" dirty="0" smtClean="0">
                <a:latin typeface="Calibri" pitchFamily="34" charset="0"/>
                <a:cs typeface="Calibri" pitchFamily="34" charset="0"/>
              </a:rPr>
              <a:t>PEST analysis 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is used to identify the external forces affecting an organisation .This is a simple analysis of an organisation’s Political, Economical, Social and Technological environment. A PEST analysis incorporating legal and environmental factors is called a PESTLE analysis.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TECHNOLOGICAL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300" dirty="0" smtClean="0">
                <a:latin typeface="Calibri" pitchFamily="34" charset="0"/>
                <a:cs typeface="Calibri" pitchFamily="34" charset="0"/>
              </a:rPr>
              <a:t>Streamlining of processes to improve efficiency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through technology </a:t>
            </a:r>
            <a:r>
              <a:rPr lang="en-US" sz="2600" dirty="0" smtClean="0">
                <a:latin typeface="Calibri" pitchFamily="34" charset="0"/>
              </a:rPr>
              <a:t>enhancements such as Help Desk Service, network and application consolidation and other technology implementations, operations of the company are greatly improved</a:t>
            </a:r>
          </a:p>
          <a:p>
            <a:r>
              <a:rPr lang="en-IN" sz="3300" dirty="0" smtClean="0">
                <a:latin typeface="Calibri" pitchFamily="34" charset="0"/>
                <a:cs typeface="Calibri" pitchFamily="34" charset="0"/>
              </a:rPr>
              <a:t>Marketing done by means of television advertisements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Implemented technology to improve supply chain management</a:t>
            </a:r>
            <a:endParaRPr lang="en-IN" sz="33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ADOPTED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</a:rPr>
              <a:t>McDonalds changed its image vastly by evaluating the current menu and making  changes to it from using organic products to revising the whole menu </a:t>
            </a:r>
            <a:br>
              <a:rPr lang="en-US" sz="2600" dirty="0" smtClean="0">
                <a:latin typeface="Calibri" pitchFamily="34" charset="0"/>
              </a:rPr>
            </a:br>
            <a:r>
              <a:rPr lang="en-US" sz="2600" dirty="0" smtClean="0">
                <a:latin typeface="Calibri" pitchFamily="34" charset="0"/>
              </a:rPr>
              <a:t>entirely by offering salads and vegetarian burgers. The accurate and accessible nutrition information help guests make informed menu choices. 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</a:rPr>
              <a:t>Incorporated safety management systems, including Good Manufacturing Practices (GMP), a verified Hazard Analysis Critical Control Point (HACCP) plan and crisis management, food security and other applicable programs</a:t>
            </a:r>
          </a:p>
          <a:p>
            <a:endParaRPr lang="en-IN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ADOPTED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300" dirty="0" smtClean="0">
                <a:latin typeface="Calibri" pitchFamily="34" charset="0"/>
                <a:cs typeface="Calibri" pitchFamily="34" charset="0"/>
              </a:rPr>
              <a:t>Increase presence in Asian countries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</a:rPr>
              <a:t>When the first McDonald's opened in Beijing more than a dozen years ago, 40,000 people lined up to observe a Big Mac. It is growing faster in China than in the United States. It owns &amp; operates more than 600 stores across 105 cities in China. More than 100 more McDonald's stores will be added annually to Chinese cities within the coming years.</a:t>
            </a:r>
          </a:p>
          <a:p>
            <a:pPr>
              <a:lnSpc>
                <a:spcPct val="90000"/>
              </a:lnSpc>
            </a:pPr>
            <a:r>
              <a:rPr lang="en-US" sz="3300" dirty="0" smtClean="0">
                <a:latin typeface="Calibri" pitchFamily="34" charset="0"/>
                <a:cs typeface="Calibri" pitchFamily="34" charset="0"/>
              </a:rPr>
              <a:t>Locally focused menu choices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In India –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McAloo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Tikki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Paneer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Salsa Wrap,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McVeggie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marL="548640" lvl="1" indent="-411480">
              <a:lnSpc>
                <a:spcPct val="90000"/>
              </a:lnSpc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ü"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In China - Szechwan-style spicy chicken wings, seafood soup, oriental sauces etc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      THANK YOU</a:t>
            </a:r>
            <a:endParaRPr lang="en-IN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is PEST Analysis?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analysis is essential for an organization before beginning its marketing process. </a:t>
            </a:r>
          </a:p>
          <a:p>
            <a:r>
              <a:rPr lang="en-US" dirty="0" smtClean="0"/>
              <a:t>Consists of internal environment and external environment.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PEST – AN ACRONYM</a:t>
            </a:r>
            <a:endParaRPr lang="en-IN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42910" y="1857364"/>
            <a:ext cx="8229600" cy="4709160"/>
          </a:xfrm>
        </p:spPr>
        <p:txBody>
          <a:bodyPr/>
          <a:lstStyle/>
          <a:p>
            <a:r>
              <a:rPr lang="en-US" dirty="0" smtClean="0"/>
              <a:t>P  for  POLITICAL FACTORS</a:t>
            </a:r>
          </a:p>
          <a:p>
            <a:r>
              <a:rPr lang="en-US" dirty="0" smtClean="0"/>
              <a:t>E  for  ECONOMIC FACTORS</a:t>
            </a:r>
          </a:p>
          <a:p>
            <a:r>
              <a:rPr lang="en-US" dirty="0" smtClean="0"/>
              <a:t>S  for  SOCIAL FACTORS</a:t>
            </a:r>
          </a:p>
          <a:p>
            <a:r>
              <a:rPr lang="en-US" dirty="0" smtClean="0"/>
              <a:t>T  for  TECHNOLOGICAL FACTORS</a:t>
            </a:r>
            <a:endParaRPr lang="en-IN" dirty="0"/>
          </a:p>
        </p:txBody>
      </p:sp>
      <p:sp>
        <p:nvSpPr>
          <p:cNvPr id="13314" name="AutoShape 2" descr="data:image/jpeg;base64,/9j/4AAQSkZJRgABAQAAAQABAAD/2wBDAAkGBwgHBgkIBwgKCgkLDRYPDQwMDRsUFRAWIB0iIiAdHx8kKDQsJCYxJx8fLT0tMTU3Ojo6Iys/RD84QzQ5Ojf/2wBDAQoKCg0MDRoPDxo3JR8lNzc3Nzc3Nzc3Nzc3Nzc3Nzc3Nzc3Nzc3Nzc3Nzc3Nzc3Nzc3Nzc3Nzc3Nzc3Nzc3Nzf/wAARCACNALgDASIAAhEBAxEB/8QAGwABAAMBAQEBAAAAAAAAAAAAAAUGBwQBAgP/xABAEAABAwMBAwYMBQIGAwAAAAABAAIDBAURBhIhMQcTQVFxgRQWIjQ2U2Fyc5OywTJCkaGxI1IVM2Jj0eFDRPD/xAAaAQADAAMBAAAAAAAAAAAAAAAABAUBAwYC/8QALxEAAQMCAggGAgMBAAAAAAAAAQACAwQRBRITITEyQVFxgRUzNGHB8BQiI6Gxkf/aAAwDAQACEQMRAD8Al+UC8VVTeZqESuZTQYbsNONo4ySf1VUHBTWsvSev9/7BQqmvJLiu3o2NZA0NHAIiIvCZRERCERAC78IJ7AmUIRERCEREQhEQnCZQhEREIRERCEREQhF61zmODo3FrhwIOCF4iEEXFlrPJ/d5rpaXipcXS08nNl5/MMAjPtRRvJT5hcfjt+kIqMRJYCuLrmBlS9rdl1UtZ+lFf7/2ChVNaz9KK/3/ALBQqQdvFddTeSzoEREXlbkUzYbKa8iaoyIAcAdLj/wuG2UTq+sbAB5OcvPUFdqqWK20DpA0NZG3yW+3oCn1tS5lo494pOqmLbMbtK+mspKZrYmiGMHc1pwMrhu9kgrIi+BrY5xwIGA72FU6pnlqZnSzvLnk9fBWrS1wdUQPp5nFz4t4cTklqVlppaduma654rQ+GSEZwdaqckb4pHxyNLXtOCD0L5Vj1bQhjm1sY/FhsmB09BVcVSnmE0YeE/DIJGBwRfUcb5ZGxxjac44AC+VZtJ0O51a8b/wx5/coqJhDGXFYmlEbC5SFqsdPRMDpWNlnI3ucOHYux8NHVNdGWwyAbnAYOP0UZqmuNPStp4XbL5vxEdDVVaaplpZmzxPIe053dKlxU0tQ3Sl1jwSEcMkw0hdYqUvtlNB/Wp9p1OTvBG9naoZaDTyQ3Gga8tBjmZhw49oVJulE+grHQO3t4sPWE1RVJfeN+8ExSzF12O2hciIioJxEREIRERCFo/JT5hcfjt+kInJT5hcfjt+kIqEO4Fx2Ieqf1+FUtZ+lFf7/ANgoVTWs/Siv9/7BQqRdvFdXTeSzoETgi6bdTmrroYB+Z2/s6Vrc7KCTwW1xyi6tOl6I01DzzxiSffv6B0Li1hVb4qQHj5bgD+isrWhrQ1oAaAMDqCoN2qfC7jPL+Xa2W9g4KPR3nqTKeCmU15Zi88FxrvsdT4Lc4Xk+S47LuwrgXoJByOI3qxI3O0tKpPbmblWg3GnbVUU0B4uadnt6Fnzmua5zXDDgSD2rQrfN4TQwS/3sBPb0qnaip/B7pLgYbJ5Y7+Kk4a/K90RSFE7K4sKj443SyNjYMucQB2rRKWBtNTxwswGsbhVDS9N4RchI7e2IbePbwCtlfP4NRTTf2sWMSeXyNiC81rszxGFS77U+FXOZ/FrTst7AuBe7zvPFeKuxgYwNVFjcrQFZ9H1WWzUrjwIez7rq1RQiooefY0c5Dv8AaR0qt2aoNNc4JPyl2y7sO5X1zWva5rgC0jBUasvBUtlHFTaj+KcPCzUIv3rad1LVywO/I8gdnQvwVppuAVTBuLoiIsrKIiIQtH5KfMLj8dv0hE5KfMLj8dv0hFQh3AuOxD1T+vwqlrP0or/f+wUKprWfpRX+/wDYKFSLt4rq6byWdAh4Kx6Ppdp8tU4bmjYb29KrnBXuw0/g9qgbjBc3bd2nep+IyZISBxWqsfljsOK/W6z+DW6eXOCGEDv4LP8A/wCKt2rp9igjh6ZH57gqivGGR5Yc3NeaJtoyeaIURUU6rlpWbnLXsE5MbyPuuXWNPmOnqAN7SWOPbwX56NlO3UxE7sNcB+3/AApbUMPP2ioaBvaA4dxUJx0Nb1P+qSTo6m64tIQbFFJMcbUj8DsH/eV+uq5ubtgYM5kkA7hvXbaIfB7ZTx4wdgE9+9QespP6lNF1NLiFiI6Wtvwv/iGfyVN1XBwREV5Vk6c9I4LQ7dOKmhgmx+JgO9Z4rjpSXnLZsH/xvI+6m4pHmiDuSSrm3YCo7V9NsTxVLRueNh3aFX1d9SU3hNql2Rl8flju4/sqQtuHyZ4BfgvdG/NFbkiIidTSIiIQtH5KfMLj8dv0hE5KfMLj8dv0hFQh3AuOxD1T+vwqlrP0or/f+wUKprWfpRX+/wDYKGSLt4rqqbyWdAv0pojPUxRAb3vDVojGhjGtHBoA3Kl6Yi5y7scd4jBf9grsoOKSXeG8klXOu8NCqWsJdquhiHBkeT3lQKktSybd4mHQ3DVGqrStywtHsnqcWjARERb1uUzpSTZumx/fGR+iuEjGyRvjf+FwIKo1gfsXim/1OI/ZXtQcTFpg72UmuFpQfZGgABo4AYCpmqpNu6kdDGAK5qhXt23dqo/68fojCxeUn2WaEXkJ9lwoiK8qqKyaNk8qpiPDc4fwq2pjSkmzdtnP443Ad29LVjc0DgtFSM0RCuMjBJG5juDgQs4ljMMr4ncWOLT3LSVRtQw8zd5x0Pw8d6m4U+znMSdA6zi1RqIitqmiIiELR+SnzC4/Hb9IROSnzC4/Hb9IRUIdwLjsQ9U/r8Kpaz9KK/3/ALBQqmtZ+lFf7/2Chki7eK6um8lnQKyaOi8qpm91qsyh9LRc3a2v6ZHlx/hS0rtiN7v7WkrmKx2kqD/xSqh2aUqh1Uc1ddaltPFJNIZHHZjaXHAPsX41NJU0pY2pp5YS/wDCJGFu12ZVw5MKcy3WsrHDeyPZB9rjk/wrbqCztvEttkbsubBUBzz/AKcHP7gLqooLxhbJcSEE+iI1AbeyyaW218MbpZqKoZG0ZLnREADtXJlbjfIG1lmroQQcwuGB0HGcKqW602mwaZjul0o/Cpnsa54Iycu/KAdy9ugsdR1LzDiwey7m672ACoNuk5qup5Ohsg4dqv8Azrj/AOtVZPVA7/hR968Wq2npay1mKCtEsZ5lu4kFwyCOGVatZ3aps1obU0Wxt881h2xkYKTnw+Kc5nu2clqqakyuYGtsTq16lXqm409LjwkSw54c5C5uf1ColXKJqqaQHc95I7FqOlrr412yrhutPE4xuDHYG5wIyD2rgsem7dbKGtuVyhFRzMkgja4ZAY0kDd17lmnw9kP7RnUVmGrbTlzXt/YarbbrOMhFpVugsmsbbUczbmUk8W4OY0AtONx3cR7F7a9OWNmmIqq6UsYcyNzpp8nPkuOf4TIhJ2HUmXYoxmp7SDe1lmmV12moZS3GCeU4Yx3lHqBGPutCqrFp+76cmrLVAxmzG50cjQQQW9BHcuPS9vtwsUdRHZ5K6rLRl0jNlpPSAXbsBeXU5cMpO0LDsSjdEbtN72sudt9txwBPkndjZKhdXRu8Jgm5qWMFpaS+ItyR2qy6x0/QUdJSXCkp208oqI2vYw+Sdo/ZS+r7WLvXWikkJEZle6QjjgNSsGFshfmaTcJSOrijex7b2N739lk0bHyyNjiaXvccNa0ZJK7P8HufOCPwCo2yMhuwc461ocrNMWu+0dubRc3WB7HMkaPwu6Mn2r71ZfH2S70T2RMeZ4nRlznY2BtDJTuiAGspg4lI94bGzaLi6y2RronuZIC17ThzTxBXytefZ7fSQwup7TFWtldmaUkF2/8ANv4rPtYU9BT3XZt0MkDC3L4nxlmy7PQD0Ly+ItF7rfS4g2d+UNIVq5KfMLj8dv0hE5KPMLj8dv0hE3DuBc/iPqn9fhVLWfpRX+/9goUnCmtZ+lFf7/2ChgMuA6zhIv2ldVT+QzoFfrRHzVspmdUYP67193J/N2+od1Ru/hftC3YhYz+1oC4767YtFUenYwP1XKN/ece5UgftJ3Tk9udttlrq3VlbDDNLLuY92DgDd91I6P1RRC1yMuVZFDKyZ+A92MtJyP5WY4Xq68TFtgOCclwyOUuLif2I/paZpjU1DJ/iLrhWRQmSqc5gkdjLSAB+y8iu1kvtkdaq+sbTujOwDtYLg0+S4E7t4WaIjTu4rycKjzFzXEHVb2sr1e5tL0NDBS21lNPVCRgMzWguaAQS4u61P36p0/fKFtLU3WONgeH5Y8ZyFlMP+fF77f5WjBjMDyG/oEnVYh+PYZb3S9TSCIsOY3FzdfdPd9O6XtssNqm8JmcdrDSXFzsdJ6FxaZ1LQ1tsqLZfJhEZHOxITgODt5GegglfvOxnMSeQ38B6B1LOG8BnqWaTEDUXIFrLMFHFO11yc2rXxWlUldYNJW2pFFXisqJN4btAuccbhu4Bfg+92+bQL6aWrh8LfTu2odvytouJxjvWeom9MbWA1JnwxhIc5xLr3v0Wg6WvFuptIz01RWRRT4lAjecE5zhdwudlu+moKeS6eABjGiRsbw1zcDeFmCO4e1AmI4LEmGMc4vDiDe60jU1ztU+nKamoq1knNzQkNJy7ZaRkkdi6b9qi309bbJ6aojnjZK4TbByWtLcZXFSNY6lhOw3exp4exc18ia61VOGAEMzuAUsYwTJky7TZT208RcGOvtP9qTuLdL1V4pr1NdYxI0tw1rwQ4jgT0jChOUC5W+vuNtkp546mGLPOtjdxGRkd4yqYiqOlJ4KlDh4je12cmwsOi1SgqbJG2lltd78EgYcvp3S7QeOoh3DuVT5QLxR3W4QeAuEjYGOaZG8HEkcP0/dVdFh8pc2yIMObFLpMxJWj8lPmFx+O36QiclPmFx+O36Qibh3AuexH1T/vBVLWfpRX+/8AYKLo285WU7OuRv8AKlNZ+lFf7/2CiaeV0E8crAC5jg4ZSEgJvZdVBf8AHbbl8LR1F6mds2eb2lo/dQ3jTV+oh/dctxvlRX0xgkija0kHLc9ChQ0EzZA480lHSyNeCdiixwREVxVUREQhfUbtiVjjwa4E9ytY1TSYH9Cb9lUkWiamjmtnGxapYWS2zK1S6npXxPaIJcuaQMkKqgYXq8RDTxw3yIihZFfKiIi3raiFEKELQrac2+mP+03+EuQ2qCpB9U7+FVqfUdVBTxwsiiIY0NBOUm1JWyxPjdHDsvaWnyTwPeofh82kzarXUr8WXPmXtLp+Se3ip59jXubtNjx14wCes5ChV3w3ethphAx7Q1rSwOLcuA6gVwDgrpI4J+ISAnOeiIiLC3LR+SnzC4/Hb9IROSnzC4/Hb9IRUYdwLjsR9U/r8Kra5hfBqer5xpAkIe09Yx/0oHK3G7Wagu0YZXU7ZNn8LuBb2FQo0JYuHNT7v90pd9OSbhVKbF42xBrwbhZR3J3LWPEOxeqm+aU8Q7F6qb5pXnQOW/xiDkfvdZP3J3LWPEOxeqm+aU8Q7F6qb5pRoHI8Yg5H73WT9ydy1jxDsXqpvmlPEOxeqm+aUaByPGIOR+91k/cnctY8Q7F6qb5pTxDsXqpvmlGgcjxiDkfvdZP3J3LWPEOxeqm+aU8Q7F6qb5pRoHI8Yg5H73WT9ydy1jxDsXqpvmlPEOxeqm+aUaByPGIOR+91k/cnctY8Q7F6qb5pTxDsXqpvmlGgcjxiDkfvdZP3J3LWPEOxeqm+aU8Q7F6qb5pRoHI8Yg5H73WT9ydy1jxDsXqpvmlPEOxeqm+aUaByPGIOR+91k/cm/qWseIdi9VN80r7h0NYY5A808j8dD5CQUfjuWDjMFth+91wcl1PJFaKqd7SGTzAsPWAAEVyhhjgibHCwMYwYa1vABE4xuVtlztRLppXSEbV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Political 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This is the most important influence on the regulation of any business.</a:t>
            </a:r>
          </a:p>
          <a:p>
            <a:pPr lvl="1" algn="just"/>
            <a:r>
              <a:rPr lang="en-US" sz="2400" dirty="0" smtClean="0"/>
              <a:t>How stable is the political environment? </a:t>
            </a:r>
          </a:p>
          <a:p>
            <a:pPr lvl="1" algn="just"/>
            <a:r>
              <a:rPr lang="en-US" sz="2400" dirty="0" smtClean="0"/>
              <a:t>Influence the Government Policy / Law on your business</a:t>
            </a:r>
          </a:p>
          <a:p>
            <a:pPr lvl="1" algn="just"/>
            <a:r>
              <a:rPr lang="en-US" sz="2400" dirty="0" smtClean="0"/>
              <a:t>Government’s position on Marketing Ethics</a:t>
            </a:r>
          </a:p>
          <a:p>
            <a:pPr lvl="1" algn="just"/>
            <a:r>
              <a:rPr lang="en-US" sz="2400" dirty="0" smtClean="0"/>
              <a:t>Government’s policy on the economy</a:t>
            </a:r>
          </a:p>
          <a:p>
            <a:pPr lvl="1" algn="just"/>
            <a:r>
              <a:rPr lang="en-US" sz="2400" dirty="0" smtClean="0"/>
              <a:t>Government’s view on culture under religion</a:t>
            </a:r>
          </a:p>
          <a:p>
            <a:pPr lvl="1"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0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Political Factors - Contd.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Political System is responsible for Law Making.</a:t>
            </a:r>
          </a:p>
          <a:p>
            <a:pPr lvl="1"/>
            <a:r>
              <a:rPr lang="en-US" sz="2400" dirty="0" smtClean="0"/>
              <a:t>Immediate laws which affect any business in general are Central Excise, Sales </a:t>
            </a:r>
            <a:r>
              <a:rPr lang="en-US" sz="2400" dirty="0" smtClean="0"/>
              <a:t>Tax, GST</a:t>
            </a:r>
            <a:r>
              <a:rPr lang="en-US" sz="2400" dirty="0" smtClean="0"/>
              <a:t>, Corporate Income Tax, Personal Income Tax &amp; Service Tax</a:t>
            </a:r>
          </a:p>
          <a:p>
            <a:pPr lvl="1"/>
            <a:r>
              <a:rPr lang="en-US" sz="2400" dirty="0" smtClean="0"/>
              <a:t>Environmental Protection Law</a:t>
            </a:r>
          </a:p>
          <a:p>
            <a:pPr lvl="1"/>
            <a:r>
              <a:rPr lang="en-US" sz="2400" dirty="0" smtClean="0"/>
              <a:t>Controls if any on Marketing Strategies </a:t>
            </a:r>
          </a:p>
          <a:p>
            <a:pPr lvl="2"/>
            <a:r>
              <a:rPr lang="en-US" sz="3200" dirty="0" smtClean="0"/>
              <a:t>Like Marketing / Advertising of Cigarettes, Tobacco, Alcohol etc. </a:t>
            </a:r>
          </a:p>
          <a:p>
            <a:pPr lvl="2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8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Political Factors - Contd..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 on Pricing </a:t>
            </a:r>
          </a:p>
          <a:p>
            <a:r>
              <a:rPr lang="en-US" sz="2800" dirty="0" smtClean="0"/>
              <a:t>Government Policies on the Economy </a:t>
            </a:r>
          </a:p>
          <a:p>
            <a:pPr lvl="1"/>
            <a:r>
              <a:rPr lang="en-US" sz="2400" dirty="0" smtClean="0"/>
              <a:t>Role of Public Sector </a:t>
            </a:r>
          </a:p>
          <a:p>
            <a:pPr lvl="1"/>
            <a:r>
              <a:rPr lang="en-US" sz="2400" dirty="0" smtClean="0"/>
              <a:t>Role of Private Sector</a:t>
            </a:r>
          </a:p>
          <a:p>
            <a:pPr lvl="1"/>
            <a:r>
              <a:rPr lang="en-US" sz="2400" dirty="0" smtClean="0"/>
              <a:t>Role of Joint Sector</a:t>
            </a:r>
          </a:p>
        </p:txBody>
      </p:sp>
    </p:spTree>
    <p:extLst>
      <p:ext uri="{BB962C8B-B14F-4D97-AF65-F5344CB8AC3E}">
        <p14:creationId xmlns:p14="http://schemas.microsoft.com/office/powerpoint/2010/main" val="12865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Economic Factors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Government outlook towards </a:t>
            </a:r>
          </a:p>
          <a:p>
            <a:pPr lvl="1"/>
            <a:r>
              <a:rPr lang="en-US" sz="2400" dirty="0" smtClean="0"/>
              <a:t>Bank Financing </a:t>
            </a:r>
          </a:p>
          <a:p>
            <a:pPr lvl="1"/>
            <a:r>
              <a:rPr lang="en-US" sz="2400" dirty="0" smtClean="0"/>
              <a:t>Interest Rates</a:t>
            </a:r>
          </a:p>
          <a:p>
            <a:pPr lvl="1"/>
            <a:r>
              <a:rPr lang="en-US" sz="2400" dirty="0" smtClean="0"/>
              <a:t>Incentives for Exports</a:t>
            </a:r>
          </a:p>
          <a:p>
            <a:pPr lvl="1"/>
            <a:r>
              <a:rPr lang="en-US" sz="2400" dirty="0" smtClean="0"/>
              <a:t>Restrictions for Imports</a:t>
            </a:r>
          </a:p>
          <a:p>
            <a:pPr lvl="1"/>
            <a:r>
              <a:rPr lang="en-US" sz="2400" dirty="0" smtClean="0"/>
              <a:t>Inflation </a:t>
            </a:r>
          </a:p>
          <a:p>
            <a:pPr lvl="1"/>
            <a:r>
              <a:rPr lang="en-US" sz="2400" dirty="0" smtClean="0"/>
              <a:t>Labour Policies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63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Economic Factors  - Contd.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Level of Government Spending</a:t>
            </a:r>
          </a:p>
          <a:p>
            <a:r>
              <a:rPr lang="en-US" sz="2800" dirty="0" smtClean="0"/>
              <a:t>Avenues for Capital Creation</a:t>
            </a:r>
          </a:p>
          <a:p>
            <a:pPr lvl="1"/>
            <a:r>
              <a:rPr lang="en-US" sz="2400" dirty="0" smtClean="0"/>
              <a:t>Size of the Capital Market</a:t>
            </a:r>
          </a:p>
          <a:p>
            <a:pPr lvl="1"/>
            <a:r>
              <a:rPr lang="en-US" sz="2400" dirty="0" smtClean="0"/>
              <a:t>Role of the Regulator</a:t>
            </a:r>
          </a:p>
          <a:p>
            <a:pPr lvl="1"/>
            <a:r>
              <a:rPr lang="en-US" sz="2400" dirty="0" smtClean="0"/>
              <a:t>Type of the Instruments</a:t>
            </a:r>
          </a:p>
          <a:p>
            <a:pPr lvl="1"/>
            <a:r>
              <a:rPr lang="en-US" sz="2400" dirty="0" smtClean="0"/>
              <a:t>Nature of the Investors</a:t>
            </a:r>
          </a:p>
        </p:txBody>
      </p:sp>
    </p:spTree>
    <p:extLst>
      <p:ext uri="{BB962C8B-B14F-4D97-AF65-F5344CB8AC3E}">
        <p14:creationId xmlns:p14="http://schemas.microsoft.com/office/powerpoint/2010/main" val="17237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429</TotalTime>
  <Words>779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      PEST ANALYSIS</vt:lpstr>
      <vt:lpstr>INTRODUCTION</vt:lpstr>
      <vt:lpstr>What is PEST Analysis?</vt:lpstr>
      <vt:lpstr>PEST – AN ACRONYM</vt:lpstr>
      <vt:lpstr>Political Factors</vt:lpstr>
      <vt:lpstr>Political Factors - Contd.</vt:lpstr>
      <vt:lpstr>Political Factors - Contd..</vt:lpstr>
      <vt:lpstr>Economic Factors</vt:lpstr>
      <vt:lpstr>Economic Factors  - Contd.</vt:lpstr>
      <vt:lpstr>Economic Factors - Contd.</vt:lpstr>
      <vt:lpstr>Socio-Cultural Factors</vt:lpstr>
      <vt:lpstr>Socio-Cultural Factors  - Contd.</vt:lpstr>
      <vt:lpstr>Social Cultural Factors - Contd.</vt:lpstr>
      <vt:lpstr>Technological Factors</vt:lpstr>
      <vt:lpstr>CASE STUDY – MCDONALD’S</vt:lpstr>
      <vt:lpstr>POLITICAL CHALLENGES</vt:lpstr>
      <vt:lpstr>POLITICAL CHALLENGES contd.</vt:lpstr>
      <vt:lpstr>ECONOMIC CHALLENGES</vt:lpstr>
      <vt:lpstr>SOCIAL CHALLENGES</vt:lpstr>
      <vt:lpstr>TECHNOLOGICAL ADVANTAGES</vt:lpstr>
      <vt:lpstr>STRATEGIES ADOPTED</vt:lpstr>
      <vt:lpstr>STRATEGIES ADOPTED</vt:lpstr>
      <vt:lpstr>     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 ANALYSIS</dc:title>
  <dc:creator>DELL</dc:creator>
  <cp:lastModifiedBy>Reeta Singh</cp:lastModifiedBy>
  <cp:revision>19</cp:revision>
  <dcterms:created xsi:type="dcterms:W3CDTF">2012-03-20T11:31:35Z</dcterms:created>
  <dcterms:modified xsi:type="dcterms:W3CDTF">2019-04-08T08:29:53Z</dcterms:modified>
</cp:coreProperties>
</file>