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76" r:id="rId21"/>
    <p:sldId id="277" r:id="rId22"/>
    <p:sldId id="278" r:id="rId23"/>
    <p:sldId id="279" r:id="rId24"/>
    <p:sldId id="272" r:id="rId25"/>
    <p:sldId id="273" r:id="rId26"/>
    <p:sldId id="274" r:id="rId27"/>
    <p:sldId id="275" r:id="rId28"/>
    <p:sldId id="280" r:id="rId29"/>
    <p:sldId id="29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-1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4B47-7BF8-4311-B40D-4265D4A1DACF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D433-05A7-4549-BED7-0F3E5F2FD7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56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4B47-7BF8-4311-B40D-4265D4A1DACF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D433-05A7-4549-BED7-0F3E5F2FD7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7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4B47-7BF8-4311-B40D-4265D4A1DACF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D433-05A7-4549-BED7-0F3E5F2FD7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78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4B47-7BF8-4311-B40D-4265D4A1DACF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D433-05A7-4549-BED7-0F3E5F2FD7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53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4B47-7BF8-4311-B40D-4265D4A1DACF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D433-05A7-4549-BED7-0F3E5F2FD7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47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4B47-7BF8-4311-B40D-4265D4A1DACF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D433-05A7-4549-BED7-0F3E5F2FD7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60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4B47-7BF8-4311-B40D-4265D4A1DACF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D433-05A7-4549-BED7-0F3E5F2FD7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5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4B47-7BF8-4311-B40D-4265D4A1DACF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D433-05A7-4549-BED7-0F3E5F2FD7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90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4B47-7BF8-4311-B40D-4265D4A1DACF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D433-05A7-4549-BED7-0F3E5F2FD7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4B47-7BF8-4311-B40D-4265D4A1DACF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D433-05A7-4549-BED7-0F3E5F2FD7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4B47-7BF8-4311-B40D-4265D4A1DACF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D433-05A7-4549-BED7-0F3E5F2FD7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58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14B47-7BF8-4311-B40D-4265D4A1DACF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8D433-05A7-4549-BED7-0F3E5F2FD7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1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4516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Low-Energy Adaptive Clustering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Hierarchy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Energy-Efficient Communication Protocol for Wireless Micro-sensor Networks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Aslam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hayat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52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Schedule Creation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The  cluster-head  node  receives  all  the  messages  for nodes that would like to be included in the cluster. </a:t>
            </a:r>
          </a:p>
          <a:p>
            <a:pPr>
              <a:lnSpc>
                <a:spcPct val="90000"/>
              </a:lnSpc>
            </a:pPr>
            <a:r>
              <a:rPr lang="en-US" altLang="zh-TW"/>
              <a:t>Based on the number of nodes in the cluster, the cluster-head node creates a TDMA schedule telling each node when it can transmit.  </a:t>
            </a:r>
          </a:p>
          <a:p>
            <a:pPr>
              <a:lnSpc>
                <a:spcPct val="90000"/>
              </a:lnSpc>
            </a:pPr>
            <a:r>
              <a:rPr lang="en-US" altLang="zh-TW"/>
              <a:t>createSchedule{}</a:t>
            </a:r>
          </a:p>
        </p:txBody>
      </p:sp>
    </p:spTree>
    <p:extLst>
      <p:ext uri="{BB962C8B-B14F-4D97-AF65-F5344CB8AC3E}">
        <p14:creationId xmlns:p14="http://schemas.microsoft.com/office/powerpoint/2010/main" val="2687017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Data Transmission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/>
              <a:t>Non-cluster-head send data during their allocated transmission time to the cluster-head.</a:t>
            </a:r>
          </a:p>
          <a:p>
            <a:pPr>
              <a:lnSpc>
                <a:spcPct val="80000"/>
              </a:lnSpc>
            </a:pPr>
            <a:r>
              <a:rPr lang="en-US" altLang="zh-TW" sz="2800"/>
              <a:t>The radio of each non-cluster-head node can be </a:t>
            </a:r>
            <a:r>
              <a:rPr lang="en-US" altLang="zh-TW" sz="2800" b="1"/>
              <a:t>turned off</a:t>
            </a:r>
            <a:r>
              <a:rPr lang="en-US" altLang="zh-TW" sz="2800"/>
              <a:t> until the node's allocated transmission time, thus minimizing energy dissipation in these nodes.</a:t>
            </a:r>
          </a:p>
          <a:p>
            <a:pPr>
              <a:lnSpc>
                <a:spcPct val="80000"/>
              </a:lnSpc>
            </a:pPr>
            <a:r>
              <a:rPr lang="en-US" altLang="zh-TW" sz="2800"/>
              <a:t>When all the data has been received, the cluster head node performs signal processing functions to compress the data into a single signal.</a:t>
            </a:r>
          </a:p>
          <a:p>
            <a:pPr>
              <a:lnSpc>
                <a:spcPct val="80000"/>
              </a:lnSpc>
            </a:pPr>
            <a:r>
              <a:rPr lang="en-US" altLang="zh-TW" sz="2800"/>
              <a:t>This composite signal is sent to the base station.</a:t>
            </a:r>
          </a:p>
        </p:txBody>
      </p:sp>
    </p:spTree>
    <p:extLst>
      <p:ext uri="{BB962C8B-B14F-4D97-AF65-F5344CB8AC3E}">
        <p14:creationId xmlns:p14="http://schemas.microsoft.com/office/powerpoint/2010/main" val="1930558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Hierarchical Clustering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the cluster-head nodes would communicate with “super-cluster-head” nodes and so on until the top layer of the hierarchy, at which point the data would be sent to the base station.</a:t>
            </a:r>
          </a:p>
        </p:txBody>
      </p:sp>
    </p:spTree>
    <p:extLst>
      <p:ext uri="{BB962C8B-B14F-4D97-AF65-F5344CB8AC3E}">
        <p14:creationId xmlns:p14="http://schemas.microsoft.com/office/powerpoint/2010/main" val="4248283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Radio Model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Designed around acceptable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/N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90000"/>
              </a:lnSpc>
            </a:pP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i="1" baseline="-25000" dirty="0" err="1" smtClean="0">
                <a:latin typeface="Times New Roman" pitchFamily="18" charset="0"/>
                <a:cs typeface="Times New Roman" pitchFamily="18" charset="0"/>
              </a:rPr>
              <a:t>elec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 50nJ/bit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Energy dissipation for transmit and receive</a:t>
            </a:r>
          </a:p>
          <a:p>
            <a:pPr>
              <a:lnSpc>
                <a:spcPct val="90000"/>
              </a:lnSpc>
            </a:pP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amp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 100pJ/bit/m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Energy dissipation for transmit amplifier</a:t>
            </a:r>
          </a:p>
          <a:p>
            <a:pPr>
              <a:lnSpc>
                <a:spcPct val="90000"/>
              </a:lnSpc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k =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Packet size</a:t>
            </a:r>
          </a:p>
          <a:p>
            <a:pPr>
              <a:lnSpc>
                <a:spcPct val="90000"/>
              </a:lnSpc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Distance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04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Radio Model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0772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530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Existing Routing Protocols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LEACH is compared against three other routing protocols: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Direct-Transmission</a:t>
            </a:r>
          </a:p>
          <a:p>
            <a:pPr lvl="2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Single-hop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Minimum-Transmission Energy</a:t>
            </a:r>
          </a:p>
          <a:p>
            <a:pPr lvl="2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Multi-hop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Static Clustering</a:t>
            </a:r>
          </a:p>
          <a:p>
            <a:pPr lvl="2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Multi-hop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24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Direct-Transmission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Each sensor node transmits directly to the sink, regardless of distance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Most efficient when there is a small coverage area and/or high receive cost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80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Minimum Transmission Energy (MTE)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Traffic is routed through intermediate nodes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Node chosen by transmit amplifier cost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Receive cost often ignored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Most efficient when the average transmission distance is large and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i="1" baseline="-25000" dirty="0" err="1" smtClean="0">
                <a:latin typeface="Times New Roman" pitchFamily="18" charset="0"/>
                <a:cs typeface="Times New Roman" pitchFamily="18" charset="0"/>
              </a:rPr>
              <a:t>elec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 low</a:t>
            </a:r>
            <a:endParaRPr lang="en-US" sz="28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7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Energy Analysis of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DT and MTE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direct communication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energy equations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MTE communication energy equation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Simple linear network model</a:t>
            </a:r>
          </a:p>
          <a:p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3505200"/>
            <a:ext cx="4724400" cy="137477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Object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87555839"/>
              </p:ext>
            </p:extLst>
          </p:nvPr>
        </p:nvGraphicFramePr>
        <p:xfrm>
          <a:off x="1447800" y="5105400"/>
          <a:ext cx="541020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Equation" r:id="rId4" imgW="1981200" imgH="533400" progId="Equation.3">
                  <p:embed/>
                </p:oleObj>
              </mc:Choice>
              <mc:Fallback>
                <p:oleObj name="Equation" r:id="rId4" imgW="1981200" imgH="533400" progId="Equation.3">
                  <p:embed/>
                  <p:pic>
                    <p:nvPicPr>
                      <p:cNvPr id="0" name="Picture 3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105400"/>
                        <a:ext cx="5410200" cy="96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77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Energy Analysis of DT and MTE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Simulation on mat lab using energy equation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100-node </a:t>
            </a: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random network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2000 bit packets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l-GR" sz="3300" i="1" dirty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sz="3300" i="1" baseline="-25000" dirty="0">
                <a:latin typeface="Times New Roman" pitchFamily="18" charset="0"/>
                <a:cs typeface="Times New Roman" pitchFamily="18" charset="0"/>
              </a:rPr>
              <a:t>amp</a:t>
            </a:r>
            <a:r>
              <a:rPr lang="en-US" sz="3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100pJ/bit/m2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High radio operation costs favor direct-transmission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Low transmit amplifier costs (i.e. distance to the sink) favor direct transmission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 Small inter-node distances favor MTE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4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Overview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Radio Model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Existing Protocols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Direct Transmission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Minimum Transmission Energy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Static Clustering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LEACH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Performance Comparison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Conclusions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28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LEACH: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Periodic process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Three phases per round: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Advertisement</a:t>
            </a:r>
          </a:p>
          <a:p>
            <a:pPr lvl="2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Election and membership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Setup</a:t>
            </a:r>
          </a:p>
          <a:p>
            <a:pPr lvl="2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Schedule creation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Steady-State</a:t>
            </a:r>
          </a:p>
          <a:p>
            <a:pPr lvl="2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Data transmission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4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LEACH: Advertisement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Cluster head self-election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Status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advertised 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nearby nodes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Non-cluster heads must listen to the medium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Choose membership based on signal strength</a:t>
            </a:r>
          </a:p>
          <a:p>
            <a:pPr lvl="2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RSSI</a:t>
            </a:r>
          </a:p>
          <a:p>
            <a:pPr lvl="2"/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baseline="-250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/N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2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LEACH: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Nodes broadcast membership status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CSMA-CA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Cluster heads must listen to the medium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TDMA schedule created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Dynamic number of time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slots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5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LEACH: Data Transmission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Nodes sleep until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its time slots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Cluster heads must listen to each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slot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Cluster heads aggregate/compress and transmit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Sink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Phase continues until the end of the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round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91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Low-Energy Adaptive Clustering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Hierarchy (LEACH)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Adaptive Clustering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Distributed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Randomized Rotation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Biased to balance energy loss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Heads perform compression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Also aggregation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In-cluster TDMA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5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LEACH: Adaptive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Periodic independent self-election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Probabilistic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CSMA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used to advertise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Nodes select advertisement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with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strongest signal strength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Dynamic TDMA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time slots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219200"/>
            <a:ext cx="2960688" cy="474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667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LEACH: Adaptive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Number of clusters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determined 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Compression cost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5nj/bit/2000-bit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message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“Factor of 7 reduction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energy dissipation”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Assumes compression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cheap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relative to transmission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Overhead costs ignored</a:t>
            </a:r>
          </a:p>
          <a:p>
            <a:pPr lvl="1"/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25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LEACH: Randomized 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Cluster heads elected every round</a:t>
            </a:r>
          </a:p>
          <a:p>
            <a:pPr lvl="1">
              <a:lnSpc>
                <a:spcPct val="80000"/>
              </a:lnSpc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Recent cluster heads disqualified</a:t>
            </a:r>
          </a:p>
          <a:p>
            <a:pPr lvl="1">
              <a:lnSpc>
                <a:spcPct val="80000"/>
              </a:lnSpc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Optimal number not guaranteed</a:t>
            </a:r>
          </a:p>
          <a:p>
            <a:pPr>
              <a:lnSpc>
                <a:spcPct val="80000"/>
              </a:lnSpc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Residual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energy considered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buFont typeface="Wingdings" pitchFamily="2" charset="2"/>
              <a:buChar char="§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P= 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Desired cluster head    </a:t>
            </a:r>
          </a:p>
          <a:p>
            <a:pPr lvl="1">
              <a:buFont typeface="Wingdings" pitchFamily="2" charset="2"/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  percentage</a:t>
            </a:r>
          </a:p>
          <a:p>
            <a:pPr>
              <a:buFont typeface="Wingdings" pitchFamily="2" charset="2"/>
              <a:buChar char="§"/>
            </a:pP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  = Current Round</a:t>
            </a:r>
          </a:p>
          <a:p>
            <a:pPr>
              <a:buFont typeface="Wingdings" pitchFamily="2" charset="2"/>
              <a:buChar char="§"/>
            </a:pP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= Set of nodes which have not</a:t>
            </a:r>
          </a:p>
          <a:p>
            <a:pPr lvl="1">
              <a:buFont typeface="Wingdings" pitchFamily="2" charset="2"/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  been cluster heads in 1/P</a:t>
            </a:r>
          </a:p>
          <a:p>
            <a:pPr lvl="1">
              <a:buFont typeface="Wingdings" pitchFamily="2" charset="2"/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  rounds 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084580"/>
              </p:ext>
            </p:extLst>
          </p:nvPr>
        </p:nvGraphicFramePr>
        <p:xfrm>
          <a:off x="4953000" y="2895600"/>
          <a:ext cx="3352800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r:id="rId3" imgW="2273300" imgH="838200" progId="Equation.3">
                  <p:embed/>
                </p:oleObj>
              </mc:Choice>
              <mc:Fallback>
                <p:oleObj r:id="rId3" imgW="2273300" imgH="8382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895600"/>
                        <a:ext cx="3352800" cy="170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452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LEACH: 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Not currently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implemented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Efficient when network diameters are large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61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LEACH is completely distributed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No centralized control system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LEACH can reduce communication costs by up to 8x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LEACH keeps the first node alive for up to 8x longer and the last node by up to 3x longer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50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LEACH (Low-Energy Adaptive Clustering Hierarchy) is a routing protocol for wireless sensor networks in which: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base station (sink) is fixed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Sensor nodes are homogenous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LEACH conserves energy through: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Aggregation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Adaptive Clustering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37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Radio Model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484313"/>
            <a:ext cx="6192837" cy="523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747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4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1844675"/>
            <a:ext cx="3997325" cy="2238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584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060575"/>
            <a:ext cx="38766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4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868863"/>
            <a:ext cx="6249987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9" name="Rectangle 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/>
              <a:t>Energy Analysis</a:t>
            </a:r>
          </a:p>
        </p:txBody>
      </p:sp>
    </p:spTree>
    <p:extLst>
      <p:ext uri="{BB962C8B-B14F-4D97-AF65-F5344CB8AC3E}">
        <p14:creationId xmlns:p14="http://schemas.microsoft.com/office/powerpoint/2010/main" val="2740069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LEACH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400"/>
              <a:t>In LEACH, the nodes organize themselves into local clusters, with one node acting as the local </a:t>
            </a:r>
            <a:r>
              <a:rPr lang="en-US" altLang="zh-TW" sz="2400" b="1" i="1"/>
              <a:t>base station</a:t>
            </a:r>
            <a:r>
              <a:rPr lang="en-US" altLang="zh-TW" sz="2400"/>
              <a:t> or </a:t>
            </a:r>
            <a:r>
              <a:rPr lang="en-US" altLang="zh-TW" sz="2400" b="1" i="1"/>
              <a:t>cluster-head</a:t>
            </a:r>
            <a:r>
              <a:rPr lang="en-US" altLang="zh-TW" sz="2400"/>
              <a:t>.</a:t>
            </a:r>
          </a:p>
          <a:p>
            <a:pPr>
              <a:lnSpc>
                <a:spcPct val="80000"/>
              </a:lnSpc>
            </a:pPr>
            <a:r>
              <a:rPr lang="en-US" altLang="zh-TW" sz="2400"/>
              <a:t>These cluster-head nodes broadcast their status to the other sensors in the network.  </a:t>
            </a:r>
          </a:p>
          <a:p>
            <a:pPr>
              <a:lnSpc>
                <a:spcPct val="80000"/>
              </a:lnSpc>
            </a:pPr>
            <a:r>
              <a:rPr lang="en-US" altLang="zh-TW" sz="2400"/>
              <a:t>Each sensor node determines to which cluster it wants to belong by choosing the cluster-head that requires the </a:t>
            </a:r>
            <a:r>
              <a:rPr lang="en-US" altLang="zh-TW" sz="2400" b="1"/>
              <a:t>minimum communication energy</a:t>
            </a:r>
            <a:r>
              <a:rPr lang="en-US" altLang="zh-TW" sz="2400"/>
              <a:t>.</a:t>
            </a:r>
          </a:p>
          <a:p>
            <a:pPr>
              <a:lnSpc>
                <a:spcPct val="80000"/>
              </a:lnSpc>
            </a:pPr>
            <a:r>
              <a:rPr lang="en-US" altLang="zh-TW" sz="2400"/>
              <a:t>the cluster-head nodes are </a:t>
            </a:r>
            <a:r>
              <a:rPr lang="en-US" altLang="zh-TW" sz="2400" b="1"/>
              <a:t>not ﬁxed</a:t>
            </a:r>
            <a:r>
              <a:rPr lang="en-US" altLang="zh-TW" sz="2400"/>
              <a:t>.</a:t>
            </a:r>
          </a:p>
          <a:p>
            <a:pPr>
              <a:lnSpc>
                <a:spcPct val="80000"/>
              </a:lnSpc>
            </a:pPr>
            <a:r>
              <a:rPr lang="en-US" altLang="zh-TW" sz="2400"/>
              <a:t>The decision to become a cluster-head depends on the amount of energy left at the node.</a:t>
            </a:r>
          </a:p>
        </p:txBody>
      </p:sp>
    </p:spTree>
    <p:extLst>
      <p:ext uri="{BB962C8B-B14F-4D97-AF65-F5344CB8AC3E}">
        <p14:creationId xmlns:p14="http://schemas.microsoft.com/office/powerpoint/2010/main" val="3245229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LEACH Algorithm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Advertisement Phase</a:t>
            </a:r>
          </a:p>
          <a:p>
            <a:r>
              <a:rPr lang="en-US" altLang="zh-TW"/>
              <a:t>Cluster Phase</a:t>
            </a:r>
          </a:p>
          <a:p>
            <a:r>
              <a:rPr lang="en-US" altLang="zh-TW"/>
              <a:t>Schedule Creation</a:t>
            </a:r>
          </a:p>
          <a:p>
            <a:r>
              <a:rPr lang="en-US" altLang="zh-TW"/>
              <a:t>Data Transmission</a:t>
            </a:r>
          </a:p>
          <a:p>
            <a:r>
              <a:rPr lang="en-US" altLang="zh-TW"/>
              <a:t>Hierarchical Clustering</a:t>
            </a:r>
          </a:p>
        </p:txBody>
      </p:sp>
    </p:spTree>
    <p:extLst>
      <p:ext uri="{BB962C8B-B14F-4D97-AF65-F5344CB8AC3E}">
        <p14:creationId xmlns:p14="http://schemas.microsoft.com/office/powerpoint/2010/main" val="4212282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Advertisement Phase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429000"/>
            <a:ext cx="8229600" cy="2438400"/>
          </a:xfrm>
        </p:spPr>
        <p:txBody>
          <a:bodyPr/>
          <a:lstStyle/>
          <a:p>
            <a:r>
              <a:rPr lang="en-US" altLang="zh-TW" sz="2800"/>
              <a:t>For this “cluster-head-advertisement” phase, the cluster-heads use a CSMA MAC protocol, and all cluster-heads transmit their advertisement using the same transmit energy.</a:t>
            </a:r>
          </a:p>
          <a:p>
            <a:r>
              <a:rPr lang="en-US" altLang="zh-TW" sz="2800"/>
              <a:t>decideClusterHead {} in ns-leach.tcl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628775"/>
            <a:ext cx="8183562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918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Cluster Phase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/>
              <a:t>After each node has decided to which cluster it belongs,it must inform the cluster-head node that it will be a member of the cluster. </a:t>
            </a:r>
          </a:p>
          <a:p>
            <a:r>
              <a:rPr lang="en-US" altLang="zh-TW" sz="2800"/>
              <a:t>findBestCluster{} and informClusterHead{}</a:t>
            </a:r>
          </a:p>
          <a:p>
            <a:r>
              <a:rPr lang="en-US" altLang="zh-TW" sz="2800"/>
              <a:t>Each node transmits this information back to the cluster-head again using a CSMA MAC protocol.</a:t>
            </a:r>
          </a:p>
          <a:p>
            <a:r>
              <a:rPr lang="en-US" altLang="zh-TW" sz="2800"/>
              <a:t>During this phase, all cluster-head nodes must keep their receivers on.</a:t>
            </a:r>
          </a:p>
        </p:txBody>
      </p:sp>
    </p:spTree>
    <p:extLst>
      <p:ext uri="{BB962C8B-B14F-4D97-AF65-F5344CB8AC3E}">
        <p14:creationId xmlns:p14="http://schemas.microsoft.com/office/powerpoint/2010/main" val="2008430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869</Words>
  <Application>Microsoft Office PowerPoint</Application>
  <PresentationFormat>On-screen Show (4:3)</PresentationFormat>
  <Paragraphs>155</Paragraphs>
  <Slides>29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Office Theme</vt:lpstr>
      <vt:lpstr>Equation</vt:lpstr>
      <vt:lpstr>Microsoft Equation 3.0</vt:lpstr>
      <vt:lpstr>Low-Energy Adaptive Clustering Hierarchy An Energy-Efficient Communication Protocol for Wireless Micro-sensor Networks   M. Aslam hayat </vt:lpstr>
      <vt:lpstr>Overview</vt:lpstr>
      <vt:lpstr>Introduction</vt:lpstr>
      <vt:lpstr>Radio Model</vt:lpstr>
      <vt:lpstr>Energy Analysis</vt:lpstr>
      <vt:lpstr>LEACH</vt:lpstr>
      <vt:lpstr>LEACH Algorithm</vt:lpstr>
      <vt:lpstr>Advertisement Phase</vt:lpstr>
      <vt:lpstr>Cluster Phase</vt:lpstr>
      <vt:lpstr>Schedule Creation</vt:lpstr>
      <vt:lpstr>Data Transmission</vt:lpstr>
      <vt:lpstr>Hierarchical Clustering</vt:lpstr>
      <vt:lpstr>Radio Model</vt:lpstr>
      <vt:lpstr>Radio Model</vt:lpstr>
      <vt:lpstr>Existing Routing Protocols</vt:lpstr>
      <vt:lpstr>Direct-Transmission</vt:lpstr>
      <vt:lpstr>Minimum Transmission Energy (MTE)</vt:lpstr>
      <vt:lpstr>Energy Analysis of DT and MTE</vt:lpstr>
      <vt:lpstr>Energy Analysis of DT and MTE</vt:lpstr>
      <vt:lpstr>LEACH: Operation</vt:lpstr>
      <vt:lpstr>LEACH: Advertisement</vt:lpstr>
      <vt:lpstr>LEACH: Setup</vt:lpstr>
      <vt:lpstr>LEACH: Data Transmission</vt:lpstr>
      <vt:lpstr>Low-Energy Adaptive Clustering Hierarchy (LEACH)</vt:lpstr>
      <vt:lpstr>LEACH: Adaptive Clustering</vt:lpstr>
      <vt:lpstr>LEACH: Adaptive Clustering</vt:lpstr>
      <vt:lpstr>LEACH: Randomized Rotation</vt:lpstr>
      <vt:lpstr>LEACH: Hierarchical Clustering</vt:lpstr>
      <vt:lpstr>Conclusions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Guest1</dc:creator>
  <cp:lastModifiedBy>hp</cp:lastModifiedBy>
  <cp:revision>53</cp:revision>
  <dcterms:created xsi:type="dcterms:W3CDTF">2012-02-06T06:33:45Z</dcterms:created>
  <dcterms:modified xsi:type="dcterms:W3CDTF">2019-04-26T13:22:44Z</dcterms:modified>
</cp:coreProperties>
</file>