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869" r:id="rId2"/>
    <p:sldId id="870" r:id="rId3"/>
    <p:sldId id="871" r:id="rId4"/>
    <p:sldId id="872" r:id="rId5"/>
    <p:sldId id="843" r:id="rId6"/>
    <p:sldId id="873" r:id="rId7"/>
    <p:sldId id="874" r:id="rId8"/>
    <p:sldId id="875" r:id="rId9"/>
    <p:sldId id="876" r:id="rId10"/>
    <p:sldId id="877" r:id="rId11"/>
    <p:sldId id="880" r:id="rId12"/>
    <p:sldId id="881" r:id="rId13"/>
    <p:sldId id="882" r:id="rId14"/>
    <p:sldId id="879" r:id="rId15"/>
    <p:sldId id="847" r:id="rId16"/>
    <p:sldId id="848" r:id="rId17"/>
    <p:sldId id="878" r:id="rId18"/>
    <p:sldId id="888" r:id="rId19"/>
    <p:sldId id="883" r:id="rId20"/>
    <p:sldId id="884" r:id="rId21"/>
    <p:sldId id="885" r:id="rId22"/>
    <p:sldId id="887" r:id="rId23"/>
    <p:sldId id="889" r:id="rId24"/>
    <p:sldId id="890" r:id="rId25"/>
    <p:sldId id="886" r:id="rId26"/>
    <p:sldId id="857" r:id="rId27"/>
    <p:sldId id="858" r:id="rId28"/>
    <p:sldId id="892" r:id="rId29"/>
    <p:sldId id="891" r:id="rId30"/>
    <p:sldId id="893" r:id="rId31"/>
    <p:sldId id="894" r:id="rId32"/>
    <p:sldId id="895" r:id="rId33"/>
    <p:sldId id="896" r:id="rId34"/>
    <p:sldId id="897" r:id="rId35"/>
    <p:sldId id="898" r:id="rId36"/>
    <p:sldId id="899" r:id="rId37"/>
    <p:sldId id="901" r:id="rId38"/>
    <p:sldId id="902" r:id="rId39"/>
    <p:sldId id="903" r:id="rId40"/>
    <p:sldId id="920" r:id="rId41"/>
    <p:sldId id="906" r:id="rId42"/>
    <p:sldId id="907" r:id="rId43"/>
    <p:sldId id="909" r:id="rId44"/>
    <p:sldId id="910" r:id="rId45"/>
    <p:sldId id="911" r:id="rId46"/>
    <p:sldId id="912" r:id="rId47"/>
    <p:sldId id="913" r:id="rId48"/>
    <p:sldId id="917" r:id="rId49"/>
    <p:sldId id="914" r:id="rId50"/>
    <p:sldId id="918" r:id="rId51"/>
    <p:sldId id="915" r:id="rId52"/>
    <p:sldId id="916" r:id="rId53"/>
    <p:sldId id="919" r:id="rId54"/>
    <p:sldId id="922" r:id="rId55"/>
    <p:sldId id="923" r:id="rId56"/>
    <p:sldId id="924" r:id="rId57"/>
    <p:sldId id="921" r:id="rId58"/>
    <p:sldId id="904" r:id="rId59"/>
    <p:sldId id="905" r:id="rId60"/>
    <p:sldId id="900" r:id="rId61"/>
    <p:sldId id="860" r:id="rId62"/>
    <p:sldId id="861" r:id="rId63"/>
    <p:sldId id="862" r:id="rId64"/>
    <p:sldId id="864" r:id="rId65"/>
    <p:sldId id="865" r:id="rId66"/>
    <p:sldId id="866" r:id="rId67"/>
    <p:sldId id="867" r:id="rId68"/>
    <p:sldId id="853" r:id="rId69"/>
    <p:sldId id="863" r:id="rId70"/>
    <p:sldId id="854" r:id="rId71"/>
    <p:sldId id="855" r:id="rId72"/>
    <p:sldId id="856" r:id="rId73"/>
    <p:sldId id="908" r:id="rId74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rgbClr val="00279F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279F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279F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279F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279F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rgbClr val="00279F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rgbClr val="00279F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rgbClr val="00279F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rgbClr val="00279F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99"/>
    <a:srgbClr val="00279F"/>
    <a:srgbClr val="FFCC66"/>
    <a:srgbClr val="99FF66"/>
    <a:srgbClr val="66FF66"/>
    <a:srgbClr val="66FF99"/>
    <a:srgbClr val="00CC00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1" autoAdjust="0"/>
    <p:restoredTop sz="90399" autoAdjust="0"/>
  </p:normalViewPr>
  <p:slideViewPr>
    <p:cSldViewPr snapToObjects="1">
      <p:cViewPr varScale="1">
        <p:scale>
          <a:sx n="66" d="100"/>
          <a:sy n="66" d="100"/>
        </p:scale>
        <p:origin x="-1344" y="-96"/>
      </p:cViewPr>
      <p:guideLst>
        <p:guide orient="horz" pos="3936"/>
        <p:guide orient="horz" pos="796"/>
        <p:guide pos="5222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6"/>
    </p:cViewPr>
  </p:sorterViewPr>
  <p:notesViewPr>
    <p:cSldViewPr snapToObjects="1">
      <p:cViewPr>
        <p:scale>
          <a:sx n="100" d="100"/>
          <a:sy n="100" d="100"/>
        </p:scale>
        <p:origin x="-702" y="-72"/>
      </p:cViewPr>
      <p:guideLst>
        <p:guide orient="horz" pos="2919"/>
        <p:guide pos="219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20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7363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5" tIns="0" rIns="19395" bIns="0" numCol="1" anchor="t" anchorCtr="0" compatLnSpc="1">
            <a:prstTxWarp prst="textNoShape">
              <a:avLst/>
            </a:prstTxWarp>
          </a:bodyPr>
          <a:lstStyle>
            <a:lvl1pPr algn="l" defTabSz="930275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-1588"/>
            <a:ext cx="3027362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5" tIns="0" rIns="19395" bIns="0" numCol="1" anchor="t" anchorCtr="0" compatLnSpc="1">
            <a:prstTxWarp prst="textNoShape">
              <a:avLst/>
            </a:prstTxWarp>
          </a:bodyPr>
          <a:lstStyle>
            <a:lvl1pPr algn="r" defTabSz="930275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5" tIns="0" rIns="19395" bIns="0" numCol="1" anchor="b" anchorCtr="0" compatLnSpc="1">
            <a:prstTxWarp prst="textNoShape">
              <a:avLst/>
            </a:prstTxWarp>
          </a:bodyPr>
          <a:lstStyle>
            <a:lvl1pPr algn="l" defTabSz="930275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5" tIns="0" rIns="19395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8752A18-45D4-4A2B-B804-936711815E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175" y="-31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5" tIns="0" rIns="19395" bIns="0" numCol="1" anchor="t" anchorCtr="0" compatLnSpc="1">
            <a:prstTxWarp prst="textNoShape">
              <a:avLst/>
            </a:prstTxWarp>
          </a:bodyPr>
          <a:lstStyle>
            <a:lvl1pPr algn="l" defTabSz="930275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31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5" tIns="0" rIns="19395" bIns="0" numCol="1" anchor="t" anchorCtr="0" compatLnSpc="1">
            <a:prstTxWarp prst="textNoShape">
              <a:avLst/>
            </a:prstTxWarp>
          </a:bodyPr>
          <a:lstStyle>
            <a:lvl1pPr algn="r" defTabSz="930275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175" y="880745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5" tIns="0" rIns="19395" bIns="0" numCol="1" anchor="b" anchorCtr="0" compatLnSpc="1">
            <a:prstTxWarp prst="textNoShape">
              <a:avLst/>
            </a:prstTxWarp>
          </a:bodyPr>
          <a:lstStyle>
            <a:lvl1pPr algn="l" defTabSz="930275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5" tIns="0" rIns="19395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776EF47-F08C-46F7-AFF9-9E671A2AC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402138"/>
            <a:ext cx="5122862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2" tIns="46871" rIns="93742" bIns="468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1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6338" y="695325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Free space loss: This can be thought of as the radio communications signal spreading out as an ever increasing sphere. As the signal has to cover a wider area, conservation of energy tells us that the energy in any given area will reduce as the area covered becomes larger</a:t>
            </a:r>
          </a:p>
          <a:p>
            <a:r>
              <a:rPr lang="en-US" dirty="0" smtClean="0"/>
              <a:t>assumes a transmit antenna and a receive antenna to be located in an otherwise empty environment. Neither absorbing obstacles nor reflecting surfaces are considered.</a:t>
            </a:r>
            <a:endParaRPr lang="en-I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To send error-free information for a given signal-to-noise ratio in the channel, therefore, we need only perform the fundamental SS signal-spreading operation: increase the transmitted bandwidth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 narrowband signal can be modified in a way that increased the bandwidth while maintaining the same total transmitted  power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https://nptel.ac.in/courses/117105136/Week%201%20Assignment%20Solution.pdf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/>
          <a:lstStyle>
            <a:lvl1pPr marL="4805363" indent="-4805363"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1pPr>
            <a:lvl2pPr marL="742950" indent="-285750"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4pPr>
            <a:lvl5pPr marL="2057400" indent="-228600"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anose="05050102010706020507" pitchFamily="18" charset="2"/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anose="05050102010706020507" pitchFamily="18" charset="2"/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anose="05050102010706020507" pitchFamily="18" charset="2"/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anose="05050102010706020507" pitchFamily="18" charset="2"/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000" b="1">
                <a:solidFill>
                  <a:srgbClr val="FC0128"/>
                </a:solidFill>
                <a:latin typeface="Helvetica" panose="020B0604020202020204" pitchFamily="34" charset="0"/>
              </a:rPr>
              <a:t>		</a:t>
            </a:r>
            <a:endParaRPr lang="en-US" altLang="en-US" sz="1400" b="1">
              <a:solidFill>
                <a:srgbClr val="FC0128"/>
              </a:solidFill>
              <a:latin typeface="Helvetica" panose="020B0604020202020204" pitchFamily="34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343400"/>
            <a:ext cx="8229600" cy="1676400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Symbol" pitchFamily="18" charset="2"/>
              <a:buNone/>
              <a:defRPr sz="3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8600" y="2705100"/>
            <a:ext cx="8839200" cy="1447800"/>
          </a:xfrm>
        </p:spPr>
        <p:txBody>
          <a:bodyPr/>
          <a:lstStyle>
            <a:lvl1pPr>
              <a:lnSpc>
                <a:spcPct val="100000"/>
              </a:lnSpc>
              <a:defRPr sz="3600" i="0">
                <a:solidFill>
                  <a:srgbClr val="00279F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1000" y="50800"/>
            <a:ext cx="1085850" cy="254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68709-6399-44CA-8696-36446FDCD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21256-3DD2-493D-993F-C5A71359C3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2400" y="274638"/>
            <a:ext cx="1905000" cy="5978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274638"/>
            <a:ext cx="5562600" cy="5978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A61CA-3532-4BB5-B76E-A2A06953F7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15D17-CA6C-44B5-86DD-EE65C6D3D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62B55-99CB-4114-8833-562E80E2AD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1262063"/>
            <a:ext cx="3733800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62063"/>
            <a:ext cx="3733800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C24F3-E754-4A5A-AF28-4EEF957095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708AD-32C8-45AE-B06B-6ED6E846E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61993-38C7-45E9-BABA-87D4919D2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7A6E0-DF18-44FC-A4BF-F41FE805A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A19CF-EBD3-423C-BFE8-FE26FEC4B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6C284-46FF-4FCA-B0B1-630C2D7D1F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1262063"/>
            <a:ext cx="76200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74638"/>
            <a:ext cx="660400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8" name="Rectangle 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371600" y="852488"/>
            <a:ext cx="6604000" cy="85725"/>
          </a:xfrm>
          <a:prstGeom prst="rect">
            <a:avLst/>
          </a:prstGeom>
          <a:solidFill>
            <a:srgbClr val="FC0128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/>
          </a:extLst>
        </p:spPr>
        <p:txBody>
          <a:bodyPr wrap="none" anchor="ctr"/>
          <a:lstStyle>
            <a:lvl1pPr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1pPr>
            <a:lvl2pPr marL="742950" indent="-285750"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4pPr>
            <a:lvl5pPr marL="2057400" indent="-228600"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anose="05050102010706020507" pitchFamily="18" charset="2"/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anose="05050102010706020507" pitchFamily="18" charset="2"/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anose="05050102010706020507" pitchFamily="18" charset="2"/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anose="05050102010706020507" pitchFamily="18" charset="2"/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anose="05050102010706020507" pitchFamily="18" charset="2"/>
              <a:buNone/>
              <a:defRPr/>
            </a:pPr>
            <a:endParaRPr lang="en-US" altLang="en-US"/>
          </a:p>
        </p:txBody>
      </p:sp>
      <p:sp>
        <p:nvSpPr>
          <p:cNvPr id="1048" name="Rectangle 2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1950" y="76200"/>
            <a:ext cx="10858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B69A52D-0936-4A68-8B1F-9A6C706B6B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Rectangle 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28600" y="6400800"/>
            <a:ext cx="8832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/>
          <a:lstStyle>
            <a:lvl1pPr marL="4805363" indent="-4805363"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1pPr>
            <a:lvl2pPr marL="742950" indent="-285750"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4pPr>
            <a:lvl5pPr marL="2057400" indent="-228600"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anose="05050102010706020507" pitchFamily="18" charset="2"/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anose="05050102010706020507" pitchFamily="18" charset="2"/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anose="05050102010706020507" pitchFamily="18" charset="2"/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Font typeface="Symbol" panose="05050102010706020507" pitchFamily="18" charset="2"/>
              <a:defRPr sz="800">
                <a:solidFill>
                  <a:srgbClr val="00279F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000" b="1">
                <a:solidFill>
                  <a:srgbClr val="FC0128"/>
                </a:solidFill>
                <a:latin typeface="Helvetica" panose="020B0604020202020204" pitchFamily="34" charset="0"/>
              </a:rPr>
              <a:t>	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FC0128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FC0128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FC0128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FC0128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FC0128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FC0128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FC0128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FC0128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FC0128"/>
          </a:solidFill>
          <a:latin typeface="Arial" charset="0"/>
        </a:defRPr>
      </a:lvl9pPr>
    </p:titleStyle>
    <p:bodyStyle>
      <a:lvl1pPr marL="398463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100000"/>
        <a:buFont typeface="Symbol" pitchFamily="18" charset="2"/>
        <a:buChar char="·"/>
        <a:defRPr sz="2400">
          <a:solidFill>
            <a:srgbClr val="00279F"/>
          </a:solidFill>
          <a:latin typeface="+mn-lt"/>
          <a:ea typeface="+mn-ea"/>
          <a:cs typeface="+mn-cs"/>
        </a:defRPr>
      </a:lvl1pPr>
      <a:lvl2pPr marL="796925" indent="-2841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F5008"/>
        </a:buClr>
        <a:buSzPct val="100000"/>
        <a:buChar char="–"/>
        <a:defRPr sz="2000">
          <a:solidFill>
            <a:srgbClr val="037C03"/>
          </a:solidFill>
          <a:latin typeface="+mn-lt"/>
        </a:defRPr>
      </a:lvl2pPr>
      <a:lvl3pPr marL="1147763" indent="-1730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100000"/>
        <a:buChar char="–"/>
        <a:defRPr sz="1600" b="1">
          <a:solidFill>
            <a:schemeClr val="tx2"/>
          </a:solidFill>
          <a:latin typeface="+mn-lt"/>
        </a:defRPr>
      </a:lvl3pPr>
      <a:lvl4pPr marL="1431925" indent="-1698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100000"/>
        <a:buChar char="–"/>
        <a:defRPr sz="1400" b="1">
          <a:solidFill>
            <a:srgbClr val="990099"/>
          </a:solidFill>
          <a:latin typeface="+mn-lt"/>
        </a:defRPr>
      </a:lvl4pPr>
      <a:lvl5pPr marL="1716088" indent="-1698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100000"/>
        <a:buChar char="–"/>
        <a:defRPr sz="1400" b="1">
          <a:solidFill>
            <a:srgbClr val="990000"/>
          </a:solidFill>
          <a:latin typeface="+mn-lt"/>
        </a:defRPr>
      </a:lvl5pPr>
      <a:lvl6pPr marL="2173288" indent="-1698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100000"/>
        <a:buChar char="–"/>
        <a:defRPr sz="1400" b="1">
          <a:solidFill>
            <a:srgbClr val="990000"/>
          </a:solidFill>
          <a:latin typeface="+mn-lt"/>
        </a:defRPr>
      </a:lvl6pPr>
      <a:lvl7pPr marL="2630488" indent="-1698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100000"/>
        <a:buChar char="–"/>
        <a:defRPr sz="1400" b="1">
          <a:solidFill>
            <a:srgbClr val="990000"/>
          </a:solidFill>
          <a:latin typeface="+mn-lt"/>
        </a:defRPr>
      </a:lvl7pPr>
      <a:lvl8pPr marL="3087688" indent="-1698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100000"/>
        <a:buChar char="–"/>
        <a:defRPr sz="1400" b="1">
          <a:solidFill>
            <a:srgbClr val="990000"/>
          </a:solidFill>
          <a:latin typeface="+mn-lt"/>
        </a:defRPr>
      </a:lvl8pPr>
      <a:lvl9pPr marL="3544888" indent="-1698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100000"/>
        <a:buChar char="–"/>
        <a:defRPr sz="1400" b="1">
          <a:solidFill>
            <a:srgbClr val="99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rtz" TargetMode="External"/><Relationship Id="rId2" Type="http://schemas.openxmlformats.org/officeDocument/2006/relationships/hyperlink" Target="https://en.wikipedia.org/wiki/Low_frequenc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ound_wave" TargetMode="External"/><Relationship Id="rId5" Type="http://schemas.openxmlformats.org/officeDocument/2006/relationships/hyperlink" Target="https://en.wikipedia.org/wiki/Radio_wave" TargetMode="External"/><Relationship Id="rId4" Type="http://schemas.openxmlformats.org/officeDocument/2006/relationships/hyperlink" Target="https://en.wikipedia.org/wiki/Diffrac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2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Wireless Networks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524000"/>
            <a:ext cx="6908800" cy="4343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Wireless signal propagation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Signal Propagation describes how a radio signal is transformed from the time it leaves a transmitter to the time it reaches the receiver</a:t>
            </a:r>
          </a:p>
          <a:p>
            <a:pPr>
              <a:defRPr/>
            </a:pPr>
            <a:r>
              <a:rPr lang="en-US" dirty="0"/>
              <a:t>Wireless transmissions propagate in three modes. They are −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dirty="0"/>
              <a:t>	Ground-wave propagation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dirty="0"/>
              <a:t>	Sky-wave propagation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dirty="0"/>
              <a:t>	Line-of-sight propagation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Signal Propagation</a:t>
            </a: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Ground wave propagation: At </a:t>
            </a:r>
            <a:r>
              <a:rPr lang="en-US" smtClean="0">
                <a:solidFill>
                  <a:srgbClr val="000099"/>
                </a:solidFill>
                <a:hlinkClick r:id="rId2" tooltip="Low frequency"/>
              </a:rPr>
              <a:t>low frequency</a:t>
            </a:r>
            <a:r>
              <a:rPr lang="en-US" smtClean="0">
                <a:solidFill>
                  <a:srgbClr val="000099"/>
                </a:solidFill>
              </a:rPr>
              <a:t> (below approximately 3 </a:t>
            </a:r>
            <a:r>
              <a:rPr lang="en-US" smtClean="0">
                <a:solidFill>
                  <a:srgbClr val="000099"/>
                </a:solidFill>
                <a:hlinkClick r:id="rId3" tooltip="Hertz"/>
              </a:rPr>
              <a:t>MHz</a:t>
            </a:r>
            <a:r>
              <a:rPr lang="en-US" smtClean="0">
                <a:solidFill>
                  <a:srgbClr val="000099"/>
                </a:solidFill>
              </a:rPr>
              <a:t>) due to </a:t>
            </a:r>
            <a:r>
              <a:rPr lang="en-US" smtClean="0">
                <a:solidFill>
                  <a:srgbClr val="000099"/>
                </a:solidFill>
                <a:hlinkClick r:id="rId4" tooltip="Diffraction"/>
              </a:rPr>
              <a:t>diffraction</a:t>
            </a:r>
            <a:r>
              <a:rPr lang="en-US" smtClean="0">
                <a:solidFill>
                  <a:srgbClr val="000099"/>
                </a:solidFill>
              </a:rPr>
              <a:t>, </a:t>
            </a:r>
            <a:r>
              <a:rPr lang="en-US" smtClean="0">
                <a:solidFill>
                  <a:srgbClr val="000099"/>
                </a:solidFill>
                <a:hlinkClick r:id="rId5" tooltip="Radio wave"/>
              </a:rPr>
              <a:t>radio waves</a:t>
            </a:r>
            <a:r>
              <a:rPr lang="en-US" smtClean="0">
                <a:solidFill>
                  <a:srgbClr val="000099"/>
                </a:solidFill>
              </a:rPr>
              <a:t> can travel as </a:t>
            </a:r>
            <a:r>
              <a:rPr lang="en-US" smtClean="0">
                <a:solidFill>
                  <a:srgbClr val="000099"/>
                </a:solidFill>
                <a:hlinkClick r:id="rId6" tooltip="Ground wave"/>
              </a:rPr>
              <a:t>ground waves</a:t>
            </a:r>
            <a:r>
              <a:rPr lang="en-US" smtClean="0">
                <a:solidFill>
                  <a:srgbClr val="000099"/>
                </a:solidFill>
              </a:rPr>
              <a:t>, which follow the contour of the Earth</a:t>
            </a:r>
          </a:p>
          <a:p>
            <a:r>
              <a:rPr lang="en-IN" smtClean="0">
                <a:solidFill>
                  <a:srgbClr val="000099"/>
                </a:solidFill>
              </a:rPr>
              <a:t>Scattered in such a way that </a:t>
            </a:r>
            <a:r>
              <a:rPr lang="en-US" smtClean="0"/>
              <a:t>they do not penetrate the upper atmosphere</a:t>
            </a:r>
          </a:p>
          <a:p>
            <a:r>
              <a:rPr lang="en-US" smtClean="0">
                <a:solidFill>
                  <a:srgbClr val="000099"/>
                </a:solidFill>
              </a:rPr>
              <a:t>Example: AM radio</a:t>
            </a:r>
            <a:endParaRPr lang="en-IN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Signal Propagation</a:t>
            </a:r>
          </a:p>
        </p:txBody>
      </p:sp>
      <p:sp>
        <p:nvSpPr>
          <p:cNvPr id="276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Sky wave propagation: Signal reflected from ionized layer of atmosphere</a:t>
            </a:r>
            <a:br>
              <a:rPr lang="en-US" smtClean="0"/>
            </a:br>
            <a:r>
              <a:rPr lang="en-US" smtClean="0"/>
              <a:t>back down to earth</a:t>
            </a:r>
          </a:p>
          <a:p>
            <a:pPr lvl="1"/>
            <a:r>
              <a:rPr lang="en-US" smtClean="0"/>
              <a:t>Signal can travel a number of hops, back and</a:t>
            </a:r>
            <a:br>
              <a:rPr lang="en-US" smtClean="0"/>
            </a:br>
            <a:r>
              <a:rPr lang="en-US" smtClean="0"/>
              <a:t>forth between ionosphere and earth’s surface</a:t>
            </a:r>
          </a:p>
          <a:p>
            <a:pPr lvl="1"/>
            <a:r>
              <a:rPr lang="en-US" smtClean="0"/>
              <a:t>Example: BBC radio</a:t>
            </a:r>
          </a:p>
          <a:p>
            <a:r>
              <a:rPr lang="en-US" smtClean="0"/>
              <a:t>LOS: Above 30 MHz neither ground nor sky wave propagation operates, transmitting and receiving antennas must be within line of sight</a:t>
            </a:r>
          </a:p>
          <a:p>
            <a:pPr lvl="1"/>
            <a:r>
              <a:rPr lang="en-US" smtClean="0"/>
              <a:t>Example: Satellite communication</a:t>
            </a: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74638"/>
            <a:ext cx="6832600" cy="645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Path Loss</a:t>
            </a:r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Reduction in power density of an electromagnetic wave or signal as it propagates through the environment in which it is travelling</a:t>
            </a:r>
          </a:p>
          <a:p>
            <a:r>
              <a:rPr lang="en-US" smtClean="0"/>
              <a:t>Attenuation: The strength of signal falls with distance over transmission medium</a:t>
            </a:r>
          </a:p>
          <a:p>
            <a:endParaRPr lang="en-US" smtClean="0"/>
          </a:p>
          <a:p>
            <a:r>
              <a:rPr lang="en-US" smtClean="0"/>
              <a:t>Important for the design, operation and analysis of wireless networks </a:t>
            </a:r>
          </a:p>
          <a:p>
            <a:pPr lvl="1"/>
            <a:r>
              <a:rPr lang="en-US" smtClean="0"/>
              <a:t> Where should transmitters (i.e., base stations/access points) be placed </a:t>
            </a:r>
          </a:p>
          <a:p>
            <a:pPr lvl="1"/>
            <a:r>
              <a:rPr lang="en-US" smtClean="0"/>
              <a:t>What transmit powers should be used </a:t>
            </a:r>
          </a:p>
          <a:p>
            <a:pPr lvl="1"/>
            <a:r>
              <a:rPr lang="en-US" smtClean="0"/>
              <a:t>the antennas, especially their gain, height and general location</a:t>
            </a:r>
          </a:p>
          <a:p>
            <a:pPr lvl="1"/>
            <a:r>
              <a:rPr lang="en-US" smtClean="0"/>
              <a:t>Understanding radio coverage etc.</a:t>
            </a: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Wireless Propagation Models</a:t>
            </a: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09600" y="1262063"/>
            <a:ext cx="8077200" cy="4991100"/>
          </a:xfrm>
        </p:spPr>
        <p:txBody>
          <a:bodyPr/>
          <a:lstStyle/>
          <a:p>
            <a:r>
              <a:rPr lang="en-US" altLang="en-US" smtClean="0"/>
              <a:t>Can be categorized into two types:</a:t>
            </a:r>
          </a:p>
          <a:p>
            <a:pPr lvl="1"/>
            <a:r>
              <a:rPr lang="en-US" altLang="en-US" smtClean="0"/>
              <a:t>Large-scale propagation models</a:t>
            </a:r>
          </a:p>
          <a:p>
            <a:pPr lvl="1"/>
            <a:r>
              <a:rPr lang="en-US" altLang="en-US" smtClean="0"/>
              <a:t>Small-scale propagation models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Large-scale propagation models</a:t>
            </a:r>
          </a:p>
          <a:p>
            <a:pPr lvl="1"/>
            <a:r>
              <a:rPr lang="en-US" altLang="en-US" smtClean="0"/>
              <a:t>Propagation models that characterize signal strengths over Tx-Rx separation distance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Small-scale propagation models</a:t>
            </a:r>
          </a:p>
          <a:p>
            <a:pPr lvl="1"/>
            <a:r>
              <a:rPr lang="en-US" altLang="en-US" smtClean="0"/>
              <a:t>Characterize received signal strengths varying over short scale</a:t>
            </a:r>
          </a:p>
          <a:p>
            <a:pPr lvl="2"/>
            <a:r>
              <a:rPr lang="en-US" altLang="en-US" smtClean="0"/>
              <a:t>Short travel distance of the receiver</a:t>
            </a:r>
          </a:p>
          <a:p>
            <a:pPr lvl="2"/>
            <a:r>
              <a:rPr lang="en-US" altLang="en-US" smtClean="0"/>
              <a:t>Short time duration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Large-scale propagation model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Also known as Path loss model</a:t>
            </a:r>
          </a:p>
          <a:p>
            <a:r>
              <a:rPr lang="en-US" altLang="en-US" smtClean="0"/>
              <a:t>There are numerous path loss models</a:t>
            </a:r>
          </a:p>
          <a:p>
            <a:pPr lvl="1"/>
            <a:r>
              <a:rPr lang="en-US" altLang="en-US" smtClean="0"/>
              <a:t>Free space path loss model</a:t>
            </a:r>
          </a:p>
          <a:p>
            <a:pPr lvl="2"/>
            <a:r>
              <a:rPr lang="en-US" altLang="en-US" smtClean="0"/>
              <a:t>Simple and good for analysis</a:t>
            </a:r>
          </a:p>
          <a:p>
            <a:pPr lvl="2"/>
            <a:r>
              <a:rPr lang="en-US" altLang="en-US" smtClean="0"/>
              <a:t>Mostly used for direct line-of-sight</a:t>
            </a:r>
          </a:p>
          <a:p>
            <a:pPr lvl="2"/>
            <a:r>
              <a:rPr lang="en-US" altLang="en-US" smtClean="0"/>
              <a:t>Not so perfect for non-LOS but can be approximated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Ray-tracing model</a:t>
            </a:r>
          </a:p>
          <a:p>
            <a:pPr lvl="2"/>
            <a:r>
              <a:rPr lang="en-US" altLang="en-US" smtClean="0"/>
              <a:t>2-ray propagation model</a:t>
            </a:r>
          </a:p>
          <a:p>
            <a:pPr lvl="2"/>
            <a:r>
              <a:rPr lang="en-US" altLang="en-US" smtClean="0"/>
              <a:t>Site/terrain specific and can not be generalized easily</a:t>
            </a:r>
          </a:p>
          <a:p>
            <a:pPr lvl="2"/>
            <a:endParaRPr lang="en-US" altLang="en-US" smtClean="0"/>
          </a:p>
          <a:p>
            <a:pPr lvl="1"/>
            <a:r>
              <a:rPr lang="en-US" altLang="en-US" smtClean="0"/>
              <a:t>Empirical models</a:t>
            </a:r>
          </a:p>
          <a:p>
            <a:pPr lvl="2"/>
            <a:r>
              <a:rPr lang="en-US" altLang="en-US" smtClean="0"/>
              <a:t>Modeled over data gathered from experiments</a:t>
            </a:r>
          </a:p>
          <a:p>
            <a:pPr lvl="2"/>
            <a:r>
              <a:rPr lang="en-US" altLang="en-US" smtClean="0"/>
              <a:t>Extremely specific</a:t>
            </a:r>
          </a:p>
          <a:p>
            <a:pPr lvl="2"/>
            <a:r>
              <a:rPr lang="en-US" altLang="en-US" smtClean="0"/>
              <a:t>But more accurate in the specific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Reasons for path loss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i="1" dirty="0"/>
              <a:t>Free space loss:</a:t>
            </a:r>
            <a:r>
              <a:rPr lang="en-US" dirty="0"/>
              <a:t>   The free space loss occurs as the signal travels through space without any other effects attenuating the signal it will still diminish as it spreads out</a:t>
            </a:r>
          </a:p>
          <a:p>
            <a:pPr lvl="2">
              <a:defRPr/>
            </a:pPr>
            <a:r>
              <a:rPr lang="en-US" altLang="en-US" dirty="0"/>
              <a:t>Mostly used for direct line-of-sight</a:t>
            </a:r>
          </a:p>
          <a:p>
            <a:pPr lvl="2">
              <a:defRPr/>
            </a:pPr>
            <a:r>
              <a:rPr lang="en-US" altLang="en-US" dirty="0"/>
              <a:t>Not so perfect for non-LOS but can be</a:t>
            </a:r>
          </a:p>
          <a:p>
            <a:pPr>
              <a:defRPr/>
            </a:pPr>
            <a:r>
              <a:rPr lang="en-US" b="1" dirty="0"/>
              <a:t>Reflection: </a:t>
            </a:r>
            <a:r>
              <a:rPr lang="en-US" dirty="0"/>
              <a:t>occurs when the signal encounters a large solid surface, whose size is much larger than the wavelength of the signal, e.g., a solid wall.</a:t>
            </a:r>
          </a:p>
          <a:p>
            <a:pPr>
              <a:defRPr/>
            </a:pPr>
            <a:r>
              <a:rPr lang="en-US" b="1" dirty="0"/>
              <a:t>Diffraction:</a:t>
            </a:r>
            <a:r>
              <a:rPr lang="en-US" dirty="0"/>
              <a:t> occurs when the signal encounters an edge or a corner, whose size is larger than the wavelength of the signal, e.g., an edge of a wall.</a:t>
            </a:r>
          </a:p>
          <a:p>
            <a:pPr>
              <a:defRPr/>
            </a:pPr>
            <a:r>
              <a:rPr lang="en-US" b="1" dirty="0"/>
              <a:t>Scattering</a:t>
            </a:r>
            <a:r>
              <a:rPr lang="en-US" dirty="0"/>
              <a:t> : occurs when the signal encounters small objects of size smaller than the wavelength of the signal e.g. Trees, lamp-posts </a:t>
            </a:r>
            <a:r>
              <a:rPr lang="en-US" dirty="0" err="1"/>
              <a:t>etc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974725" lvl="2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Multipath effect</a:t>
            </a:r>
          </a:p>
        </p:txBody>
      </p:sp>
      <p:pic>
        <p:nvPicPr>
          <p:cNvPr id="33795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3600" y="1862138"/>
            <a:ext cx="4038600" cy="1681162"/>
          </a:xfrm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219200" y="1381125"/>
            <a:ext cx="69342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sz="1400"/>
              <a:t>Signal can take many different paths between sender and receiver due to reflection, scattering, diffraction</a:t>
            </a:r>
            <a:endParaRPr lang="en-IN" sz="1400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700463"/>
            <a:ext cx="5219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081088" y="5062538"/>
            <a:ext cx="6767512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sz="1400"/>
              <a:t>Time dispersion: signal is dispersed over time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sz="1400"/>
              <a:t>	interference with “neighbor” symbols, Inter Symbol Interference (ISI)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sz="1400"/>
              <a:t> The signal reaches a receiver directly and phase shifted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sz="1400"/>
              <a:t>	distorted signal depending on the phases of the different parts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sz="1400"/>
              <a:t>Limits the data rate on the channel</a:t>
            </a:r>
            <a:endParaRPr lang="en-I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Free space Path Loss Model</a:t>
            </a:r>
          </a:p>
        </p:txBody>
      </p:sp>
      <p:sp>
        <p:nvSpPr>
          <p:cNvPr id="1028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is the general principle?</a:t>
            </a:r>
          </a:p>
          <a:p>
            <a:pPr lvl="1"/>
            <a:r>
              <a:rPr lang="en-US" altLang="en-US" smtClean="0"/>
              <a:t>The received power decays as a function of Tx-Rx separation distance raised to some power</a:t>
            </a:r>
          </a:p>
          <a:p>
            <a:pPr lvl="1"/>
            <a:r>
              <a:rPr lang="en-US" altLang="en-US" smtClean="0"/>
              <a:t>i.e., power-law function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Path loss for unobstructed LOS path</a:t>
            </a:r>
          </a:p>
          <a:p>
            <a:r>
              <a:rPr lang="en-US" altLang="en-US" smtClean="0"/>
              <a:t>Power falls off :</a:t>
            </a:r>
          </a:p>
          <a:p>
            <a:pPr lvl="1"/>
            <a:r>
              <a:rPr lang="en-US" altLang="en-US" smtClean="0"/>
              <a:t>Proportional to d</a:t>
            </a:r>
            <a:r>
              <a:rPr lang="en-US" altLang="en-US" baseline="30000" smtClean="0"/>
              <a:t>2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276600" y="4572000"/>
          <a:ext cx="2590800" cy="1349375"/>
        </p:xfrm>
        <a:graphic>
          <a:graphicData uri="http://schemas.openxmlformats.org/presentationml/2006/ole">
            <p:oleObj spid="_x0000_s1026" name="Equation" r:id="rId3" imgW="710891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Wireless Communication System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1600200"/>
            <a:ext cx="7391400" cy="4343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Free space Path Loss Model (contd.)</a:t>
            </a:r>
          </a:p>
        </p:txBody>
      </p:sp>
      <p:sp>
        <p:nvSpPr>
          <p:cNvPr id="205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667000" y="3048000"/>
          <a:ext cx="3246438" cy="1050925"/>
        </p:xfrm>
        <a:graphic>
          <a:graphicData uri="http://schemas.openxmlformats.org/presentationml/2006/ole">
            <p:oleObj spid="_x0000_s2050" name="Equation" r:id="rId3" imgW="1143000" imgH="393700" progId="Equation.3">
              <p:embed/>
            </p:oleObj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3225800" y="4462463"/>
          <a:ext cx="2128838" cy="1117600"/>
        </p:xfrm>
        <a:graphic>
          <a:graphicData uri="http://schemas.openxmlformats.org/presentationml/2006/ole">
            <p:oleObj spid="_x0000_s2051" name="Equation" r:id="rId4" imgW="749300" imgH="419100" progId="Equation.3">
              <p:embed/>
            </p:oleObj>
          </a:graphicData>
        </a:graphic>
      </p:graphicFrame>
      <p:sp>
        <p:nvSpPr>
          <p:cNvPr id="2054" name="TextBox 1"/>
          <p:cNvSpPr txBox="1">
            <a:spLocks noChangeArrowheads="1"/>
          </p:cNvSpPr>
          <p:nvPr/>
        </p:nvSpPr>
        <p:spPr bwMode="auto">
          <a:xfrm>
            <a:off x="1981200" y="2586038"/>
            <a:ext cx="59944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sz="1400"/>
              <a:t>This equation is also known as Friis Equation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sz="1400"/>
              <a:t>G</a:t>
            </a:r>
            <a:r>
              <a:rPr lang="en-US" sz="1400" baseline="-25000"/>
              <a:t>t </a:t>
            </a:r>
            <a:r>
              <a:rPr lang="en-US" sz="1400"/>
              <a:t>and G</a:t>
            </a:r>
            <a:r>
              <a:rPr lang="en-US" sz="1400" baseline="-25000"/>
              <a:t>r</a:t>
            </a:r>
            <a:r>
              <a:rPr lang="en-US" sz="1400"/>
              <a:t> are the transmitter and receiver antenna gains</a:t>
            </a:r>
            <a:endParaRPr lang="en-IN" sz="1400"/>
          </a:p>
        </p:txBody>
      </p:sp>
      <p:pic>
        <p:nvPicPr>
          <p:cNvPr id="205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125" y="1463675"/>
            <a:ext cx="26066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1370013"/>
            <a:ext cx="19431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5"/>
          <p:cNvSpPr txBox="1">
            <a:spLocks noChangeArrowheads="1"/>
          </p:cNvSpPr>
          <p:nvPr/>
        </p:nvSpPr>
        <p:spPr bwMode="auto">
          <a:xfrm>
            <a:off x="4419600" y="1050925"/>
            <a:ext cx="2590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IN" sz="1400"/>
              <a:t>For Isotropic antenna</a:t>
            </a:r>
          </a:p>
        </p:txBody>
      </p:sp>
      <p:sp>
        <p:nvSpPr>
          <p:cNvPr id="2058" name="TextBox 11"/>
          <p:cNvSpPr txBox="1">
            <a:spLocks noChangeArrowheads="1"/>
          </p:cNvSpPr>
          <p:nvPr/>
        </p:nvSpPr>
        <p:spPr bwMode="auto">
          <a:xfrm>
            <a:off x="449263" y="1109663"/>
            <a:ext cx="2590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IN" sz="1400"/>
              <a:t>For Isotropic antenna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Free space Path Loss (contd.)</a:t>
            </a:r>
          </a:p>
        </p:txBody>
      </p:sp>
      <p:sp>
        <p:nvSpPr>
          <p:cNvPr id="3076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2063"/>
            <a:ext cx="8153400" cy="4991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What is the path loss?</a:t>
            </a:r>
          </a:p>
          <a:p>
            <a:pPr lvl="1">
              <a:defRPr/>
            </a:pPr>
            <a:r>
              <a:rPr lang="en-US" altLang="en-US" dirty="0"/>
              <a:t>Represents signal attenuation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512762" lvl="1" indent="0">
              <a:buFontTx/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357438" y="2160588"/>
          <a:ext cx="3592512" cy="1131887"/>
        </p:xfrm>
        <a:graphic>
          <a:graphicData uri="http://schemas.openxmlformats.org/presentationml/2006/ole">
            <p:oleObj spid="_x0000_s3074" name="Equation" r:id="rId4" imgW="10160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Path Loss in dB</a:t>
            </a:r>
          </a:p>
        </p:txBody>
      </p:sp>
      <p:sp>
        <p:nvSpPr>
          <p:cNvPr id="410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09600" y="1262063"/>
            <a:ext cx="8153400" cy="4991100"/>
          </a:xfrm>
        </p:spPr>
        <p:txBody>
          <a:bodyPr/>
          <a:lstStyle/>
          <a:p>
            <a:r>
              <a:rPr lang="en-US" altLang="en-US" smtClean="0"/>
              <a:t>It is difficult to express Path loss using transmit/receive power</a:t>
            </a:r>
          </a:p>
          <a:p>
            <a:pPr lvl="1"/>
            <a:r>
              <a:rPr lang="en-US" altLang="en-US" smtClean="0"/>
              <a:t>Can be very large or</a:t>
            </a:r>
          </a:p>
          <a:p>
            <a:pPr lvl="1"/>
            <a:r>
              <a:rPr lang="en-US" altLang="en-US" smtClean="0"/>
              <a:t>Very small</a:t>
            </a:r>
          </a:p>
          <a:p>
            <a:r>
              <a:rPr lang="en-US" altLang="en-US" smtClean="0"/>
              <a:t>Expressed as a positive quantity measured in dB</a:t>
            </a:r>
          </a:p>
          <a:p>
            <a:pPr lvl="1"/>
            <a:r>
              <a:rPr lang="en-US" altLang="en-US" smtClean="0"/>
              <a:t>dB is a unit expressed using logarithmic scale</a:t>
            </a:r>
          </a:p>
          <a:p>
            <a:pPr lvl="1"/>
            <a:r>
              <a:rPr lang="en-US" altLang="en-US" smtClean="0"/>
              <a:t>Widely used in wireless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With unity antenna gain,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676400" y="3962400"/>
          <a:ext cx="6064250" cy="876300"/>
        </p:xfrm>
        <a:graphic>
          <a:graphicData uri="http://schemas.openxmlformats.org/presentationml/2006/ole">
            <p:oleObj spid="_x0000_s4098" name="Equation" r:id="rId3" imgW="2476500" imgH="482600" progId="Equation.3">
              <p:embed/>
            </p:oleObj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1676400" y="5376863"/>
          <a:ext cx="6064250" cy="876300"/>
        </p:xfrm>
        <a:graphic>
          <a:graphicData uri="http://schemas.openxmlformats.org/presentationml/2006/ole">
            <p:oleObj spid="_x0000_s4099" name="Equation" r:id="rId4" imgW="24765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Consider Design of a Point-</a:t>
            </a:r>
            <a:r>
              <a:rPr lang="en-US" dirty="0" err="1"/>
              <a:t>toPoint</a:t>
            </a:r>
            <a:r>
              <a:rPr lang="en-US" dirty="0"/>
              <a:t> link connecting LANs in separate buildings across a freeway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dirty="0"/>
              <a:t>– Distance .25 mile=400 m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dirty="0"/>
              <a:t>– Line of Sight (LOS) communication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dirty="0"/>
              <a:t>– Spectrum Unlicensed – using 802.11b at 2.4GHz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dirty="0"/>
              <a:t>– Maximum transmit power of 802.11 AP is Pt = 24dBm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dirty="0"/>
              <a:t>– The minimum received signal strength (RSS) for 11 Mbps operation is -80 dBm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dirty="0"/>
              <a:t>– Will the signal strength be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dirty="0"/>
              <a:t>adequate for communication?</a:t>
            </a:r>
          </a:p>
          <a:p>
            <a:pPr marL="0" indent="0">
              <a:buFont typeface="Symbol" pitchFamily="18" charset="2"/>
              <a:buNone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Example (Cont..)</a:t>
            </a:r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678180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4500563"/>
            <a:ext cx="56388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sz="1400"/>
              <a:t>Pr is well above the required -80 dBm for communication at the maximum data rate – so link should work fine</a:t>
            </a:r>
            <a:endParaRPr lang="en-I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Assignment</a:t>
            </a:r>
          </a:p>
        </p:txBody>
      </p:sp>
      <p:sp>
        <p:nvSpPr>
          <p:cNvPr id="368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What will be the order of path loss for a FM radio system that transmits with 100 kW with 50 km range?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Also calculate: what will be the order of path loss for a Wi-Fi radio system that transmits with 0.1 W with 100 m range?</a:t>
            </a:r>
          </a:p>
          <a:p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Path Loss Model Generalized</a:t>
            </a:r>
          </a:p>
        </p:txBody>
      </p:sp>
      <p:sp>
        <p:nvSpPr>
          <p:cNvPr id="512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09600" y="1262063"/>
            <a:ext cx="8001000" cy="4991100"/>
          </a:xfrm>
        </p:spPr>
        <p:txBody>
          <a:bodyPr/>
          <a:lstStyle/>
          <a:p>
            <a:r>
              <a:rPr lang="en-US" altLang="en-US" smtClean="0"/>
              <a:t>In reality, direct LOS may not exist in urban areas</a:t>
            </a:r>
          </a:p>
          <a:p>
            <a:r>
              <a:rPr lang="en-US" altLang="en-US" smtClean="0"/>
              <a:t>Free space Path Loss model is therefore generalized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n is called the Path Loss exponent</a:t>
            </a:r>
          </a:p>
          <a:p>
            <a:pPr lvl="1"/>
            <a:r>
              <a:rPr lang="en-US" altLang="en-US" smtClean="0"/>
              <a:t>Indicates the rate at which the Path Loss increases with distance d, obstructions in the path, surrounding environment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The worse the environment is the greater the value of n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048000" y="2362200"/>
          <a:ext cx="3200400" cy="835025"/>
        </p:xfrm>
        <a:graphic>
          <a:graphicData uri="http://schemas.openxmlformats.org/presentationml/2006/ole">
            <p:oleObj spid="_x0000_s5122" name="Equation" r:id="rId3" imgW="1333500" imgH="469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>
          <a:xfrm>
            <a:off x="787400" y="274638"/>
            <a:ext cx="7620000" cy="439737"/>
          </a:xfrm>
        </p:spPr>
        <p:txBody>
          <a:bodyPr/>
          <a:lstStyle/>
          <a:p>
            <a:r>
              <a:rPr lang="en-US" altLang="en-US" smtClean="0"/>
              <a:t>Path Loss Exponents for different environments</a:t>
            </a:r>
          </a:p>
        </p:txBody>
      </p:sp>
      <p:graphicFrame>
        <p:nvGraphicFramePr>
          <p:cNvPr id="4" name="Content Placeholder 3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7400" y="1676400"/>
          <a:ext cx="76200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/>
                  </a:extLst>
                </a:gridCol>
                <a:gridCol w="3810000">
                  <a:extLst>
                    <a:ext uri="{9D8B030D-6E8A-4147-A177-3AD203B41FA5}"/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Environment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Path Loss Exponent, n</a:t>
                      </a:r>
                    </a:p>
                  </a:txBody>
                  <a:tcPr marT="45714" marB="45714"/>
                </a:tc>
                <a:extLst>
                  <a:ext uri="{0D108BD9-81ED-4DB2-BD59-A6C34878D82A}"/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Free space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14" marB="45714"/>
                </a:tc>
                <a:extLst>
                  <a:ext uri="{0D108BD9-81ED-4DB2-BD59-A6C34878D82A}"/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Urban area cellular radio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2.7 – 3.5</a:t>
                      </a:r>
                    </a:p>
                  </a:txBody>
                  <a:tcPr marT="45714" marB="45714"/>
                </a:tc>
                <a:extLst>
                  <a:ext uri="{0D108BD9-81ED-4DB2-BD59-A6C34878D82A}"/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Urban area cellular (obstructed)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 – 5</a:t>
                      </a:r>
                    </a:p>
                  </a:txBody>
                  <a:tcPr marT="45714" marB="45714"/>
                </a:tc>
                <a:extLst>
                  <a:ext uri="{0D108BD9-81ED-4DB2-BD59-A6C34878D82A}"/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In-building line-of-sight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1.6 – 1.8</a:t>
                      </a:r>
                    </a:p>
                  </a:txBody>
                  <a:tcPr marT="45714" marB="45714"/>
                </a:tc>
                <a:extLst>
                  <a:ext uri="{0D108BD9-81ED-4DB2-BD59-A6C34878D82A}"/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Obstructed in-building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 – 6</a:t>
                      </a:r>
                    </a:p>
                  </a:txBody>
                  <a:tcPr marT="45714" marB="45714"/>
                </a:tc>
                <a:extLst>
                  <a:ext uri="{0D108BD9-81ED-4DB2-BD59-A6C34878D82A}"/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Obstructed in-factories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 – 3</a:t>
                      </a:r>
                    </a:p>
                  </a:txBody>
                  <a:tcPr marT="45714" marB="45714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Noise</a:t>
            </a:r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Thermal Noise: </a:t>
            </a:r>
            <a:r>
              <a:rPr lang="en-US" smtClean="0"/>
              <a:t>is generated as a result of thermal agitation of the charge carriers which are typically electrons within an electrical conductor. </a:t>
            </a:r>
          </a:p>
          <a:p>
            <a:pPr lvl="1"/>
            <a:r>
              <a:rPr lang="en-US" smtClean="0"/>
              <a:t>This thermal noise actually occurs regardless of the </a:t>
            </a:r>
            <a:r>
              <a:rPr lang="en-US" b="1" smtClean="0"/>
              <a:t>applied</a:t>
            </a:r>
            <a:r>
              <a:rPr lang="en-US" smtClean="0"/>
              <a:t> voltage because the charge carriers vibrate as a result of the temperature</a:t>
            </a:r>
          </a:p>
          <a:p>
            <a:pPr eaLnBrk="1" hangingPunct="1"/>
            <a:r>
              <a:rPr lang="en-US" sz="2000" smtClean="0"/>
              <a:t>Intermodulation noise – occurs if signals with different frequencies share the same medium</a:t>
            </a:r>
          </a:p>
          <a:p>
            <a:pPr lvl="1" eaLnBrk="1" hangingPunct="1"/>
            <a:r>
              <a:rPr lang="en-US" smtClean="0"/>
              <a:t> Interference caused by a signal produced at a frequency that is the sum or difference of original frequencies</a:t>
            </a:r>
          </a:p>
          <a:p>
            <a:pPr eaLnBrk="1" hangingPunct="1"/>
            <a:r>
              <a:rPr lang="en-US" sz="2000" smtClean="0"/>
              <a:t>Impulse noise – irregular pulses or noise spikes</a:t>
            </a:r>
          </a:p>
          <a:p>
            <a:pPr lvl="1" eaLnBrk="1" hangingPunct="1"/>
            <a:r>
              <a:rPr lang="en-US" smtClean="0"/>
              <a:t> Short duration and of relatively high amplitude</a:t>
            </a:r>
          </a:p>
          <a:p>
            <a:pPr lvl="1" eaLnBrk="1" hangingPunct="1"/>
            <a:r>
              <a:rPr lang="en-US" smtClean="0"/>
              <a:t> Caused by external electromagnetic disturbances, or faults and flaws in the communications system</a:t>
            </a:r>
          </a:p>
          <a:p>
            <a:pPr lvl="1" eaLnBrk="1" hangingPunct="1"/>
            <a:r>
              <a:rPr lang="en-US" smtClean="0"/>
              <a:t>Primary source of error for digital data transmission</a:t>
            </a:r>
          </a:p>
          <a:p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Modulation</a:t>
            </a:r>
          </a:p>
        </p:txBody>
      </p:sp>
      <p:sp>
        <p:nvSpPr>
          <p:cNvPr id="399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 of encoding information from a message source in a manner suitable for transmission</a:t>
            </a:r>
          </a:p>
          <a:p>
            <a:r>
              <a:rPr lang="en-US" smtClean="0"/>
              <a:t>Modulation can be done by varying certain characteristics of carrier waves according to the message signa</a:t>
            </a:r>
          </a:p>
          <a:p>
            <a:r>
              <a:rPr lang="en-US" smtClean="0"/>
              <a:t>A desirable modulation scheme provides low bit error rates at low received signal to noise ratios</a:t>
            </a: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Components of Wireless Communication System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905000"/>
            <a:ext cx="6400800" cy="4343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Advantage of modulation</a:t>
            </a:r>
          </a:p>
        </p:txBody>
      </p:sp>
      <p:sp>
        <p:nvSpPr>
          <p:cNvPr id="409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Facilitates multiple access: By translating the baseband spectrum of signals from various users to different frequency bands, multiple users can be accommodated within a band of the electromagnetic spectrum</a:t>
            </a:r>
          </a:p>
          <a:p>
            <a:r>
              <a:rPr lang="en-US" smtClean="0"/>
              <a:t> Increases the range of communication: Low frequency baseband signals suffer from attenuation and hence cannot be transmitted over long distances. So translation to a higher frequency band results in long distance transmission</a:t>
            </a:r>
          </a:p>
          <a:p>
            <a:r>
              <a:rPr lang="en-US" smtClean="0"/>
              <a:t>Reduction in antenna size: The antenna height is inversely proportional to the radiated signal frequency and hence high frequency signal radiation result in smaller antenna size</a:t>
            </a: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24600"/>
            <a:ext cx="1905000" cy="457200"/>
          </a:xfrm>
          <a:noFill/>
        </p:spPr>
        <p:txBody>
          <a:bodyPr/>
          <a:lstStyle/>
          <a:p>
            <a:fld id="{5CFE7B29-2DF7-4852-8A54-14A0EECAA210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Multiplexing in 4 dimensions</a:t>
            </a:r>
          </a:p>
          <a:p>
            <a:pPr marL="819150" lvl="1" eaLnBrk="1" hangingPunct="1"/>
            <a:r>
              <a:rPr lang="en-US" altLang="en-US" smtClean="0"/>
              <a:t>space (s</a:t>
            </a:r>
            <a:r>
              <a:rPr lang="en-US" altLang="en-US" baseline="-25000" smtClean="0"/>
              <a:t>i</a:t>
            </a:r>
            <a:r>
              <a:rPr lang="en-US" altLang="en-US" smtClean="0"/>
              <a:t>)</a:t>
            </a:r>
          </a:p>
          <a:p>
            <a:pPr marL="819150" lvl="1" eaLnBrk="1" hangingPunct="1"/>
            <a:r>
              <a:rPr lang="en-US" altLang="en-US" smtClean="0"/>
              <a:t>time (t)</a:t>
            </a:r>
          </a:p>
          <a:p>
            <a:pPr marL="819150" lvl="1" eaLnBrk="1" hangingPunct="1"/>
            <a:r>
              <a:rPr lang="en-US" altLang="en-US" smtClean="0"/>
              <a:t>frequency (f)</a:t>
            </a:r>
          </a:p>
          <a:p>
            <a:pPr marL="819150" lvl="1" eaLnBrk="1" hangingPunct="1"/>
            <a:r>
              <a:rPr lang="en-US" altLang="en-US" smtClean="0"/>
              <a:t>code (c)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Goal: multiple use </a:t>
            </a:r>
            <a:br>
              <a:rPr lang="en-US" altLang="en-US" smtClean="0"/>
            </a:br>
            <a:r>
              <a:rPr lang="en-US" altLang="en-US" smtClean="0"/>
              <a:t>of a shared medium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Important: guard spaces needed!</a:t>
            </a:r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6858000" y="2819400"/>
            <a:ext cx="1371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s</a:t>
            </a:r>
            <a:r>
              <a:rPr lang="en-US" altLang="en-US" sz="1600" baseline="-25000"/>
              <a:t>2</a:t>
            </a:r>
            <a:endParaRPr lang="en-US" altLang="en-US" sz="1600"/>
          </a:p>
        </p:txBody>
      </p:sp>
      <p:sp>
        <p:nvSpPr>
          <p:cNvPr id="41989" name="Oval 4"/>
          <p:cNvSpPr>
            <a:spLocks noChangeArrowheads="1"/>
          </p:cNvSpPr>
          <p:nvPr/>
        </p:nvSpPr>
        <p:spPr bwMode="auto">
          <a:xfrm>
            <a:off x="5867400" y="4419600"/>
            <a:ext cx="1371600" cy="1371600"/>
          </a:xfrm>
          <a:prstGeom prst="ellipse">
            <a:avLst/>
          </a:prstGeom>
          <a:solidFill>
            <a:srgbClr val="FF66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s</a:t>
            </a:r>
            <a:r>
              <a:rPr lang="en-US" altLang="en-US" sz="1600" baseline="-25000"/>
              <a:t>3</a:t>
            </a:r>
            <a:endParaRPr lang="en-US" altLang="en-US" sz="1600"/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4724400" y="2438400"/>
            <a:ext cx="1371600" cy="13716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s</a:t>
            </a:r>
            <a:r>
              <a:rPr lang="en-US" altLang="en-US" sz="1600" baseline="-25000"/>
              <a:t>1</a:t>
            </a:r>
            <a:endParaRPr lang="en-US" altLang="en-US" sz="1600"/>
          </a:p>
        </p:txBody>
      </p:sp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Multiplexing</a:t>
            </a:r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 flipV="1">
            <a:off x="5410200" y="2501900"/>
            <a:ext cx="91598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>
            <a:off x="5410200" y="1997075"/>
            <a:ext cx="0" cy="1127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410200" y="3124200"/>
            <a:ext cx="1290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6577013" y="31242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f</a:t>
            </a:r>
          </a:p>
        </p:txBody>
      </p:sp>
      <p:sp>
        <p:nvSpPr>
          <p:cNvPr id="41996" name="Text Box 11"/>
          <p:cNvSpPr txBox="1">
            <a:spLocks noChangeArrowheads="1"/>
          </p:cNvSpPr>
          <p:nvPr/>
        </p:nvSpPr>
        <p:spPr bwMode="auto">
          <a:xfrm>
            <a:off x="6062663" y="2219325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t</a:t>
            </a: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148263" y="18383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c</a:t>
            </a:r>
          </a:p>
        </p:txBody>
      </p:sp>
      <p:sp>
        <p:nvSpPr>
          <p:cNvPr id="41998" name="AutoShape 13"/>
          <p:cNvSpPr>
            <a:spLocks noChangeArrowheads="1"/>
          </p:cNvSpPr>
          <p:nvPr/>
        </p:nvSpPr>
        <p:spPr bwMode="auto">
          <a:xfrm>
            <a:off x="5638800" y="11430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2</a:t>
            </a:r>
            <a:endParaRPr lang="en-US" altLang="en-US" sz="1600"/>
          </a:p>
        </p:txBody>
      </p:sp>
      <p:sp>
        <p:nvSpPr>
          <p:cNvPr id="41999" name="AutoShape 14"/>
          <p:cNvSpPr>
            <a:spLocks noChangeArrowheads="1"/>
          </p:cNvSpPr>
          <p:nvPr/>
        </p:nvSpPr>
        <p:spPr bwMode="auto">
          <a:xfrm>
            <a:off x="6248400" y="114300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3</a:t>
            </a:r>
            <a:endParaRPr lang="en-US" altLang="en-US" sz="1600"/>
          </a:p>
        </p:txBody>
      </p:sp>
      <p:sp>
        <p:nvSpPr>
          <p:cNvPr id="42000" name="AutoShape 15"/>
          <p:cNvSpPr>
            <a:spLocks noChangeArrowheads="1"/>
          </p:cNvSpPr>
          <p:nvPr/>
        </p:nvSpPr>
        <p:spPr bwMode="auto">
          <a:xfrm>
            <a:off x="6858000" y="114300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4</a:t>
            </a:r>
            <a:endParaRPr lang="en-US" altLang="en-US" sz="1600"/>
          </a:p>
        </p:txBody>
      </p:sp>
      <p:sp>
        <p:nvSpPr>
          <p:cNvPr id="42001" name="AutoShape 16"/>
          <p:cNvSpPr>
            <a:spLocks noChangeArrowheads="1"/>
          </p:cNvSpPr>
          <p:nvPr/>
        </p:nvSpPr>
        <p:spPr bwMode="auto">
          <a:xfrm>
            <a:off x="7467600" y="11430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5</a:t>
            </a:r>
            <a:endParaRPr lang="en-US" altLang="en-US" sz="1600"/>
          </a:p>
        </p:txBody>
      </p:sp>
      <p:sp>
        <p:nvSpPr>
          <p:cNvPr id="42002" name="AutoShape 17"/>
          <p:cNvSpPr>
            <a:spLocks noChangeArrowheads="1"/>
          </p:cNvSpPr>
          <p:nvPr/>
        </p:nvSpPr>
        <p:spPr bwMode="auto">
          <a:xfrm>
            <a:off x="8077200" y="114300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6</a:t>
            </a:r>
            <a:endParaRPr lang="en-US" altLang="en-US" sz="1600"/>
          </a:p>
        </p:txBody>
      </p:sp>
      <p:sp>
        <p:nvSpPr>
          <p:cNvPr id="42003" name="AutoShape 18"/>
          <p:cNvSpPr>
            <a:spLocks noChangeArrowheads="1"/>
          </p:cNvSpPr>
          <p:nvPr/>
        </p:nvSpPr>
        <p:spPr bwMode="auto">
          <a:xfrm>
            <a:off x="5029200" y="114300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1</a:t>
            </a:r>
            <a:endParaRPr lang="en-US" altLang="en-US" sz="1600"/>
          </a:p>
        </p:txBody>
      </p:sp>
      <p:sp>
        <p:nvSpPr>
          <p:cNvPr id="42004" name="Line 19"/>
          <p:cNvSpPr>
            <a:spLocks noChangeShapeType="1"/>
          </p:cNvSpPr>
          <p:nvPr/>
        </p:nvSpPr>
        <p:spPr bwMode="auto">
          <a:xfrm flipV="1">
            <a:off x="7543800" y="2882900"/>
            <a:ext cx="91598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20"/>
          <p:cNvSpPr>
            <a:spLocks noChangeShapeType="1"/>
          </p:cNvSpPr>
          <p:nvPr/>
        </p:nvSpPr>
        <p:spPr bwMode="auto">
          <a:xfrm>
            <a:off x="7543800" y="2378075"/>
            <a:ext cx="0" cy="1127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Line 21"/>
          <p:cNvSpPr>
            <a:spLocks noChangeShapeType="1"/>
          </p:cNvSpPr>
          <p:nvPr/>
        </p:nvSpPr>
        <p:spPr bwMode="auto">
          <a:xfrm>
            <a:off x="7543800" y="3505200"/>
            <a:ext cx="1290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8710613" y="35052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f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8196263" y="2600325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t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7281863" y="22193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c</a:t>
            </a:r>
          </a:p>
        </p:txBody>
      </p:sp>
      <p:sp>
        <p:nvSpPr>
          <p:cNvPr id="42010" name="Line 25"/>
          <p:cNvSpPr>
            <a:spLocks noChangeShapeType="1"/>
          </p:cNvSpPr>
          <p:nvPr/>
        </p:nvSpPr>
        <p:spPr bwMode="auto">
          <a:xfrm flipV="1">
            <a:off x="6553200" y="4483100"/>
            <a:ext cx="91598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Line 26"/>
          <p:cNvSpPr>
            <a:spLocks noChangeShapeType="1"/>
          </p:cNvSpPr>
          <p:nvPr/>
        </p:nvSpPr>
        <p:spPr bwMode="auto">
          <a:xfrm>
            <a:off x="6553200" y="3978275"/>
            <a:ext cx="0" cy="1127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Line 27"/>
          <p:cNvSpPr>
            <a:spLocks noChangeShapeType="1"/>
          </p:cNvSpPr>
          <p:nvPr/>
        </p:nvSpPr>
        <p:spPr bwMode="auto">
          <a:xfrm>
            <a:off x="6553200" y="5105400"/>
            <a:ext cx="1290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7720013" y="51054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f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7205663" y="4200525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t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6291263" y="38195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c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4708525" y="822325"/>
            <a:ext cx="1185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channels k</a:t>
            </a:r>
            <a:r>
              <a:rPr lang="en-US" altLang="en-US" sz="1600" baseline="-25000"/>
              <a:t>i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24600"/>
            <a:ext cx="1905000" cy="457200"/>
          </a:xfrm>
          <a:noFill/>
        </p:spPr>
        <p:txBody>
          <a:bodyPr/>
          <a:lstStyle/>
          <a:p>
            <a:fld id="{F483A8FD-DCBB-4FB7-9A81-DE0A0168F20D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43011" name="Line 2"/>
          <p:cNvSpPr>
            <a:spLocks noChangeShapeType="1"/>
          </p:cNvSpPr>
          <p:nvPr/>
        </p:nvSpPr>
        <p:spPr bwMode="auto">
          <a:xfrm flipV="1">
            <a:off x="3048000" y="3733800"/>
            <a:ext cx="2133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Line 3"/>
          <p:cNvSpPr>
            <a:spLocks noChangeShapeType="1"/>
          </p:cNvSpPr>
          <p:nvPr/>
        </p:nvSpPr>
        <p:spPr bwMode="auto">
          <a:xfrm>
            <a:off x="51816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5181600" y="3733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Frequency multiplex</a:t>
            </a:r>
          </a:p>
        </p:txBody>
      </p:sp>
      <p:sp>
        <p:nvSpPr>
          <p:cNvPr id="4301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Separation of the whole spectrum into smaller frequency bands</a:t>
            </a:r>
          </a:p>
          <a:p>
            <a:pPr eaLnBrk="1" hangingPunct="1"/>
            <a:r>
              <a:rPr lang="en-US" altLang="en-US" smtClean="0"/>
              <a:t>A channel gets a certain band of the spectrum for the whole time</a:t>
            </a:r>
          </a:p>
          <a:p>
            <a:pPr eaLnBrk="1" hangingPunct="1"/>
            <a:r>
              <a:rPr lang="en-US" altLang="en-US" smtClean="0"/>
              <a:t>Advantages:</a:t>
            </a:r>
          </a:p>
          <a:p>
            <a:pPr eaLnBrk="1" hangingPunct="1"/>
            <a:r>
              <a:rPr lang="en-US" altLang="en-US" smtClean="0"/>
              <a:t>no dynamic coordination </a:t>
            </a:r>
            <a:br>
              <a:rPr lang="en-US" altLang="en-US" smtClean="0"/>
            </a:br>
            <a:r>
              <a:rPr lang="en-US" altLang="en-US" smtClean="0"/>
              <a:t>necessary</a:t>
            </a:r>
          </a:p>
          <a:p>
            <a:pPr eaLnBrk="1" hangingPunct="1"/>
            <a:r>
              <a:rPr lang="en-US" altLang="en-US" smtClean="0"/>
              <a:t>works also for analog signals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Disadvantages:</a:t>
            </a:r>
          </a:p>
          <a:p>
            <a:pPr eaLnBrk="1" hangingPunct="1"/>
            <a:r>
              <a:rPr lang="en-US" altLang="en-US" smtClean="0"/>
              <a:t>waste of bandwidth </a:t>
            </a:r>
            <a:br>
              <a:rPr lang="en-US" altLang="en-US" smtClean="0"/>
            </a:br>
            <a:r>
              <a:rPr lang="en-US" altLang="en-US" smtClean="0"/>
              <a:t>if the traffic is </a:t>
            </a:r>
            <a:br>
              <a:rPr lang="en-US" altLang="en-US" smtClean="0"/>
            </a:br>
            <a:r>
              <a:rPr lang="en-US" altLang="en-US" smtClean="0"/>
              <a:t>distributed unevenly</a:t>
            </a:r>
          </a:p>
          <a:p>
            <a:pPr eaLnBrk="1" hangingPunct="1"/>
            <a:r>
              <a:rPr lang="en-US" altLang="en-US" smtClean="0"/>
              <a:t>inflexible</a:t>
            </a:r>
          </a:p>
          <a:p>
            <a:pPr eaLnBrk="1" hangingPunct="1"/>
            <a:r>
              <a:rPr lang="en-US" altLang="en-US" smtClean="0"/>
              <a:t>guard spaces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3016" name="AutoShape 7"/>
          <p:cNvSpPr>
            <a:spLocks noChangeArrowheads="1"/>
          </p:cNvSpPr>
          <p:nvPr/>
        </p:nvSpPr>
        <p:spPr bwMode="auto">
          <a:xfrm>
            <a:off x="3276600" y="3429000"/>
            <a:ext cx="2286000" cy="2165350"/>
          </a:xfrm>
          <a:prstGeom prst="cube">
            <a:avLst>
              <a:gd name="adj" fmla="val 86069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AutoShape 8"/>
          <p:cNvSpPr>
            <a:spLocks noChangeArrowheads="1"/>
          </p:cNvSpPr>
          <p:nvPr/>
        </p:nvSpPr>
        <p:spPr bwMode="auto">
          <a:xfrm>
            <a:off x="3886200" y="3429000"/>
            <a:ext cx="2286000" cy="2165350"/>
          </a:xfrm>
          <a:prstGeom prst="cube">
            <a:avLst>
              <a:gd name="adj" fmla="val 86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AutoShape 9"/>
          <p:cNvSpPr>
            <a:spLocks noChangeArrowheads="1"/>
          </p:cNvSpPr>
          <p:nvPr/>
        </p:nvSpPr>
        <p:spPr bwMode="auto">
          <a:xfrm>
            <a:off x="4495800" y="3429000"/>
            <a:ext cx="2286000" cy="2165350"/>
          </a:xfrm>
          <a:prstGeom prst="cube">
            <a:avLst>
              <a:gd name="adj" fmla="val 86069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AutoShape 10"/>
          <p:cNvSpPr>
            <a:spLocks noChangeArrowheads="1"/>
          </p:cNvSpPr>
          <p:nvPr/>
        </p:nvSpPr>
        <p:spPr bwMode="auto">
          <a:xfrm>
            <a:off x="5105400" y="3429000"/>
            <a:ext cx="2286000" cy="2165350"/>
          </a:xfrm>
          <a:prstGeom prst="cube">
            <a:avLst>
              <a:gd name="adj" fmla="val 8606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AutoShape 11"/>
          <p:cNvSpPr>
            <a:spLocks noChangeArrowheads="1"/>
          </p:cNvSpPr>
          <p:nvPr/>
        </p:nvSpPr>
        <p:spPr bwMode="auto">
          <a:xfrm>
            <a:off x="5715000" y="3429000"/>
            <a:ext cx="2286000" cy="2165350"/>
          </a:xfrm>
          <a:prstGeom prst="cube">
            <a:avLst>
              <a:gd name="adj" fmla="val 8606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AutoShape 12"/>
          <p:cNvSpPr>
            <a:spLocks noChangeArrowheads="1"/>
          </p:cNvSpPr>
          <p:nvPr/>
        </p:nvSpPr>
        <p:spPr bwMode="auto">
          <a:xfrm>
            <a:off x="6324600" y="3429000"/>
            <a:ext cx="2286000" cy="2165350"/>
          </a:xfrm>
          <a:prstGeom prst="cube">
            <a:avLst>
              <a:gd name="adj" fmla="val 8606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AutoShape 13"/>
          <p:cNvSpPr>
            <a:spLocks noChangeArrowheads="1"/>
          </p:cNvSpPr>
          <p:nvPr/>
        </p:nvSpPr>
        <p:spPr bwMode="auto">
          <a:xfrm>
            <a:off x="5791200" y="24384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2</a:t>
            </a:r>
            <a:endParaRPr lang="en-US" altLang="en-US" sz="1600"/>
          </a:p>
        </p:txBody>
      </p:sp>
      <p:sp>
        <p:nvSpPr>
          <p:cNvPr id="43023" name="AutoShape 14"/>
          <p:cNvSpPr>
            <a:spLocks noChangeArrowheads="1"/>
          </p:cNvSpPr>
          <p:nvPr/>
        </p:nvSpPr>
        <p:spPr bwMode="auto">
          <a:xfrm>
            <a:off x="6400800" y="243840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3</a:t>
            </a:r>
            <a:endParaRPr lang="en-US" altLang="en-US" sz="1600"/>
          </a:p>
        </p:txBody>
      </p:sp>
      <p:sp>
        <p:nvSpPr>
          <p:cNvPr id="43024" name="AutoShape 15"/>
          <p:cNvSpPr>
            <a:spLocks noChangeArrowheads="1"/>
          </p:cNvSpPr>
          <p:nvPr/>
        </p:nvSpPr>
        <p:spPr bwMode="auto">
          <a:xfrm>
            <a:off x="7010400" y="243840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4</a:t>
            </a:r>
            <a:endParaRPr lang="en-US" altLang="en-US" sz="1600"/>
          </a:p>
        </p:txBody>
      </p:sp>
      <p:sp>
        <p:nvSpPr>
          <p:cNvPr id="43025" name="AutoShape 16"/>
          <p:cNvSpPr>
            <a:spLocks noChangeArrowheads="1"/>
          </p:cNvSpPr>
          <p:nvPr/>
        </p:nvSpPr>
        <p:spPr bwMode="auto">
          <a:xfrm>
            <a:off x="7620000" y="24384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5</a:t>
            </a:r>
            <a:endParaRPr lang="en-US" altLang="en-US" sz="1600"/>
          </a:p>
        </p:txBody>
      </p:sp>
      <p:sp>
        <p:nvSpPr>
          <p:cNvPr id="43026" name="AutoShape 17"/>
          <p:cNvSpPr>
            <a:spLocks noChangeArrowheads="1"/>
          </p:cNvSpPr>
          <p:nvPr/>
        </p:nvSpPr>
        <p:spPr bwMode="auto">
          <a:xfrm>
            <a:off x="8229600" y="243840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6</a:t>
            </a:r>
            <a:endParaRPr lang="en-US" altLang="en-US" sz="1600"/>
          </a:p>
        </p:txBody>
      </p:sp>
      <p:sp>
        <p:nvSpPr>
          <p:cNvPr id="43027" name="AutoShape 18"/>
          <p:cNvSpPr>
            <a:spLocks noChangeArrowheads="1"/>
          </p:cNvSpPr>
          <p:nvPr/>
        </p:nvSpPr>
        <p:spPr bwMode="auto">
          <a:xfrm>
            <a:off x="5181600" y="243840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1</a:t>
            </a:r>
            <a:endParaRPr lang="en-US" altLang="en-US" sz="1600"/>
          </a:p>
        </p:txBody>
      </p:sp>
      <p:sp>
        <p:nvSpPr>
          <p:cNvPr id="43028" name="Text Box 19"/>
          <p:cNvSpPr txBox="1">
            <a:spLocks noChangeArrowheads="1"/>
          </p:cNvSpPr>
          <p:nvPr/>
        </p:nvSpPr>
        <p:spPr bwMode="auto">
          <a:xfrm>
            <a:off x="8610600" y="33528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f</a:t>
            </a:r>
          </a:p>
        </p:txBody>
      </p:sp>
      <p:sp>
        <p:nvSpPr>
          <p:cNvPr id="43029" name="Text Box 20"/>
          <p:cNvSpPr txBox="1">
            <a:spLocks noChangeArrowheads="1"/>
          </p:cNvSpPr>
          <p:nvPr/>
        </p:nvSpPr>
        <p:spPr bwMode="auto">
          <a:xfrm>
            <a:off x="2819400" y="54102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t</a:t>
            </a:r>
          </a:p>
        </p:txBody>
      </p:sp>
      <p:sp>
        <p:nvSpPr>
          <p:cNvPr id="43030" name="Text Box 21"/>
          <p:cNvSpPr txBox="1">
            <a:spLocks noChangeArrowheads="1"/>
          </p:cNvSpPr>
          <p:nvPr/>
        </p:nvSpPr>
        <p:spPr bwMode="auto">
          <a:xfrm>
            <a:off x="4876800" y="2971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24600"/>
            <a:ext cx="1905000" cy="457200"/>
          </a:xfrm>
          <a:noFill/>
        </p:spPr>
        <p:txBody>
          <a:bodyPr/>
          <a:lstStyle/>
          <a:p>
            <a:fld id="{EBE7B7C8-73E2-4490-9F64-BD1A0BD16E05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44035" name="Line 2"/>
          <p:cNvSpPr>
            <a:spLocks noChangeShapeType="1"/>
          </p:cNvSpPr>
          <p:nvPr/>
        </p:nvSpPr>
        <p:spPr bwMode="auto">
          <a:xfrm flipV="1">
            <a:off x="2438400" y="4343400"/>
            <a:ext cx="2819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Line 3"/>
          <p:cNvSpPr>
            <a:spLocks noChangeShapeType="1"/>
          </p:cNvSpPr>
          <p:nvPr/>
        </p:nvSpPr>
        <p:spPr bwMode="auto">
          <a:xfrm>
            <a:off x="52578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5257800" y="4343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8534400" y="39624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f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2362200" y="54864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t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4953000" y="3581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c</a:t>
            </a:r>
          </a:p>
        </p:txBody>
      </p:sp>
      <p:sp>
        <p:nvSpPr>
          <p:cNvPr id="44041" name="AutoShape 8"/>
          <p:cNvSpPr>
            <a:spLocks noChangeArrowheads="1"/>
          </p:cNvSpPr>
          <p:nvPr/>
        </p:nvSpPr>
        <p:spPr bwMode="auto">
          <a:xfrm>
            <a:off x="4572000" y="4114800"/>
            <a:ext cx="3886200" cy="45720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AutoShape 9"/>
          <p:cNvSpPr>
            <a:spLocks noChangeArrowheads="1"/>
          </p:cNvSpPr>
          <p:nvPr/>
        </p:nvSpPr>
        <p:spPr bwMode="auto">
          <a:xfrm>
            <a:off x="4191000" y="4343400"/>
            <a:ext cx="3886200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AutoShape 10"/>
          <p:cNvSpPr>
            <a:spLocks noChangeArrowheads="1"/>
          </p:cNvSpPr>
          <p:nvPr/>
        </p:nvSpPr>
        <p:spPr bwMode="auto">
          <a:xfrm>
            <a:off x="3810000" y="4572000"/>
            <a:ext cx="3886200" cy="45720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AutoShape 11"/>
          <p:cNvSpPr>
            <a:spLocks noChangeArrowheads="1"/>
          </p:cNvSpPr>
          <p:nvPr/>
        </p:nvSpPr>
        <p:spPr bwMode="auto">
          <a:xfrm>
            <a:off x="3429000" y="4800600"/>
            <a:ext cx="3886200" cy="45720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AutoShape 12"/>
          <p:cNvSpPr>
            <a:spLocks noChangeArrowheads="1"/>
          </p:cNvSpPr>
          <p:nvPr/>
        </p:nvSpPr>
        <p:spPr bwMode="auto">
          <a:xfrm>
            <a:off x="3048000" y="5029200"/>
            <a:ext cx="38862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AutoShape 13"/>
          <p:cNvSpPr>
            <a:spLocks noChangeArrowheads="1"/>
          </p:cNvSpPr>
          <p:nvPr/>
        </p:nvSpPr>
        <p:spPr bwMode="auto">
          <a:xfrm>
            <a:off x="2667000" y="5257800"/>
            <a:ext cx="3886200" cy="45720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AutoShape 14"/>
          <p:cNvSpPr>
            <a:spLocks noChangeArrowheads="1"/>
          </p:cNvSpPr>
          <p:nvPr/>
        </p:nvSpPr>
        <p:spPr bwMode="auto">
          <a:xfrm>
            <a:off x="5715000" y="27432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2</a:t>
            </a:r>
            <a:endParaRPr lang="en-US" altLang="en-US" sz="1600"/>
          </a:p>
        </p:txBody>
      </p:sp>
      <p:sp>
        <p:nvSpPr>
          <p:cNvPr id="44048" name="AutoShape 15"/>
          <p:cNvSpPr>
            <a:spLocks noChangeArrowheads="1"/>
          </p:cNvSpPr>
          <p:nvPr/>
        </p:nvSpPr>
        <p:spPr bwMode="auto">
          <a:xfrm>
            <a:off x="6324600" y="274320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3</a:t>
            </a:r>
            <a:endParaRPr lang="en-US" altLang="en-US" sz="1600"/>
          </a:p>
        </p:txBody>
      </p:sp>
      <p:sp>
        <p:nvSpPr>
          <p:cNvPr id="44049" name="AutoShape 16"/>
          <p:cNvSpPr>
            <a:spLocks noChangeArrowheads="1"/>
          </p:cNvSpPr>
          <p:nvPr/>
        </p:nvSpPr>
        <p:spPr bwMode="auto">
          <a:xfrm>
            <a:off x="6934200" y="274320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4</a:t>
            </a:r>
            <a:endParaRPr lang="en-US" altLang="en-US" sz="1600"/>
          </a:p>
        </p:txBody>
      </p:sp>
      <p:sp>
        <p:nvSpPr>
          <p:cNvPr id="44050" name="AutoShape 17"/>
          <p:cNvSpPr>
            <a:spLocks noChangeArrowheads="1"/>
          </p:cNvSpPr>
          <p:nvPr/>
        </p:nvSpPr>
        <p:spPr bwMode="auto">
          <a:xfrm>
            <a:off x="7543800" y="27432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5</a:t>
            </a:r>
            <a:endParaRPr lang="en-US" altLang="en-US" sz="1600"/>
          </a:p>
        </p:txBody>
      </p:sp>
      <p:sp>
        <p:nvSpPr>
          <p:cNvPr id="44051" name="AutoShape 18"/>
          <p:cNvSpPr>
            <a:spLocks noChangeArrowheads="1"/>
          </p:cNvSpPr>
          <p:nvPr/>
        </p:nvSpPr>
        <p:spPr bwMode="auto">
          <a:xfrm>
            <a:off x="8153400" y="274320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6</a:t>
            </a:r>
            <a:endParaRPr lang="en-US" altLang="en-US" sz="1600"/>
          </a:p>
        </p:txBody>
      </p:sp>
      <p:sp>
        <p:nvSpPr>
          <p:cNvPr id="44052" name="AutoShape 19"/>
          <p:cNvSpPr>
            <a:spLocks noChangeArrowheads="1"/>
          </p:cNvSpPr>
          <p:nvPr/>
        </p:nvSpPr>
        <p:spPr bwMode="auto">
          <a:xfrm>
            <a:off x="5105400" y="274320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1</a:t>
            </a:r>
            <a:endParaRPr lang="en-US" altLang="en-US" sz="1600"/>
          </a:p>
        </p:txBody>
      </p:sp>
      <p:sp>
        <p:nvSpPr>
          <p:cNvPr id="44053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multiplex</a:t>
            </a:r>
          </a:p>
        </p:txBody>
      </p:sp>
      <p:sp>
        <p:nvSpPr>
          <p:cNvPr id="44054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571500" y="990600"/>
            <a:ext cx="80391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A channel gets the whole spectrum for a certain amount of time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Advantages:</a:t>
            </a:r>
          </a:p>
          <a:p>
            <a:pPr eaLnBrk="1" hangingPunct="1"/>
            <a:r>
              <a:rPr lang="en-US" altLang="en-US" smtClean="0"/>
              <a:t>only one carrier in the</a:t>
            </a:r>
            <a:br>
              <a:rPr lang="en-US" altLang="en-US" smtClean="0"/>
            </a:br>
            <a:r>
              <a:rPr lang="en-US" altLang="en-US" smtClean="0"/>
              <a:t>medium at any time</a:t>
            </a:r>
          </a:p>
          <a:p>
            <a:pPr eaLnBrk="1" hangingPunct="1"/>
            <a:r>
              <a:rPr lang="en-US" altLang="en-US" smtClean="0"/>
              <a:t>throughput high even </a:t>
            </a:r>
            <a:br>
              <a:rPr lang="en-US" altLang="en-US" smtClean="0"/>
            </a:br>
            <a:r>
              <a:rPr lang="en-US" altLang="en-US" smtClean="0"/>
              <a:t>for many users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Disadvantages:</a:t>
            </a:r>
          </a:p>
          <a:p>
            <a:pPr eaLnBrk="1" hangingPunct="1"/>
            <a:r>
              <a:rPr lang="en-US" altLang="en-US" smtClean="0"/>
              <a:t>precise </a:t>
            </a:r>
            <a:br>
              <a:rPr lang="en-US" altLang="en-US" smtClean="0"/>
            </a:br>
            <a:r>
              <a:rPr lang="en-US" altLang="en-US" smtClean="0"/>
              <a:t>synchronization </a:t>
            </a:r>
            <a:br>
              <a:rPr lang="en-US" altLang="en-US" smtClean="0"/>
            </a:br>
            <a:r>
              <a:rPr lang="en-US" altLang="en-US" smtClean="0"/>
              <a:t>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24600"/>
            <a:ext cx="1905000" cy="457200"/>
          </a:xfrm>
          <a:noFill/>
        </p:spPr>
        <p:txBody>
          <a:bodyPr/>
          <a:lstStyle/>
          <a:p>
            <a:fld id="{C04974E1-8DBD-453B-AF49-58979297452E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45059" name="Line 2"/>
          <p:cNvSpPr>
            <a:spLocks noChangeShapeType="1"/>
          </p:cNvSpPr>
          <p:nvPr/>
        </p:nvSpPr>
        <p:spPr bwMode="auto">
          <a:xfrm>
            <a:off x="5257800" y="4267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 flipV="1">
            <a:off x="3048000" y="42672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52578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8610600" y="39624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f</a:t>
            </a:r>
          </a:p>
        </p:txBody>
      </p:sp>
      <p:sp>
        <p:nvSpPr>
          <p:cNvPr id="450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and frequency multiplex</a:t>
            </a:r>
          </a:p>
        </p:txBody>
      </p:sp>
      <p:sp>
        <p:nvSpPr>
          <p:cNvPr id="4506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Combination of both methods</a:t>
            </a:r>
          </a:p>
          <a:p>
            <a:pPr eaLnBrk="1" hangingPunct="1"/>
            <a:r>
              <a:rPr lang="en-US" altLang="en-US" smtClean="0"/>
              <a:t>A channel gets a certain frequency band for a certain amount of time</a:t>
            </a:r>
          </a:p>
          <a:p>
            <a:pPr eaLnBrk="1" hangingPunct="1"/>
            <a:r>
              <a:rPr lang="en-US" altLang="en-US" smtClean="0"/>
              <a:t>Example: GSM </a:t>
            </a:r>
          </a:p>
          <a:p>
            <a:pPr eaLnBrk="1" hangingPunct="1"/>
            <a:r>
              <a:rPr lang="en-US" altLang="en-US" smtClean="0"/>
              <a:t>Advantages:</a:t>
            </a:r>
          </a:p>
          <a:p>
            <a:pPr lvl="1" eaLnBrk="1" hangingPunct="1"/>
            <a:r>
              <a:rPr lang="en-US" altLang="en-US" smtClean="0"/>
              <a:t>better protection against </a:t>
            </a:r>
            <a:br>
              <a:rPr lang="en-US" altLang="en-US" smtClean="0"/>
            </a:br>
            <a:r>
              <a:rPr lang="en-US" altLang="en-US" smtClean="0"/>
              <a:t>tapping</a:t>
            </a:r>
          </a:p>
          <a:p>
            <a:pPr lvl="1" eaLnBrk="1" hangingPunct="1"/>
            <a:r>
              <a:rPr lang="en-US" altLang="en-US" smtClean="0"/>
              <a:t>protection against frequency </a:t>
            </a:r>
            <a:br>
              <a:rPr lang="en-US" altLang="en-US" smtClean="0"/>
            </a:br>
            <a:r>
              <a:rPr lang="en-US" altLang="en-US" smtClean="0"/>
              <a:t>selective interference</a:t>
            </a:r>
          </a:p>
          <a:p>
            <a:pPr lvl="1" eaLnBrk="1" hangingPunct="1"/>
            <a:r>
              <a:rPr lang="en-US" altLang="en-US" smtClean="0"/>
              <a:t>higher data rates compared to</a:t>
            </a:r>
            <a:br>
              <a:rPr lang="en-US" altLang="en-US" smtClean="0"/>
            </a:br>
            <a:r>
              <a:rPr lang="en-US" altLang="en-US" smtClean="0"/>
              <a:t>code multiplex</a:t>
            </a:r>
          </a:p>
          <a:p>
            <a:pPr eaLnBrk="1" hangingPunct="1"/>
            <a:r>
              <a:rPr lang="en-US" altLang="en-US" smtClean="0"/>
              <a:t>but: precise coordination</a:t>
            </a:r>
            <a:br>
              <a:rPr lang="en-US" altLang="en-US" smtClean="0"/>
            </a:br>
            <a:r>
              <a:rPr lang="en-US" altLang="en-US" smtClean="0"/>
              <a:t>required</a:t>
            </a:r>
          </a:p>
        </p:txBody>
      </p:sp>
      <p:sp>
        <p:nvSpPr>
          <p:cNvPr id="45065" name="AutoShape 8"/>
          <p:cNvSpPr>
            <a:spLocks noChangeArrowheads="1"/>
          </p:cNvSpPr>
          <p:nvPr/>
        </p:nvSpPr>
        <p:spPr bwMode="auto">
          <a:xfrm>
            <a:off x="5715000" y="39179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AutoShape 9"/>
          <p:cNvSpPr>
            <a:spLocks noChangeArrowheads="1"/>
          </p:cNvSpPr>
          <p:nvPr/>
        </p:nvSpPr>
        <p:spPr bwMode="auto">
          <a:xfrm>
            <a:off x="6324600" y="391795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AutoShape 10"/>
          <p:cNvSpPr>
            <a:spLocks noChangeArrowheads="1"/>
          </p:cNvSpPr>
          <p:nvPr/>
        </p:nvSpPr>
        <p:spPr bwMode="auto">
          <a:xfrm>
            <a:off x="6934200" y="39179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AutoShape 11"/>
          <p:cNvSpPr>
            <a:spLocks noChangeArrowheads="1"/>
          </p:cNvSpPr>
          <p:nvPr/>
        </p:nvSpPr>
        <p:spPr bwMode="auto">
          <a:xfrm>
            <a:off x="7543800" y="391795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AutoShape 12"/>
          <p:cNvSpPr>
            <a:spLocks noChangeArrowheads="1"/>
          </p:cNvSpPr>
          <p:nvPr/>
        </p:nvSpPr>
        <p:spPr bwMode="auto">
          <a:xfrm>
            <a:off x="8153400" y="391795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AutoShape 13"/>
          <p:cNvSpPr>
            <a:spLocks noChangeArrowheads="1"/>
          </p:cNvSpPr>
          <p:nvPr/>
        </p:nvSpPr>
        <p:spPr bwMode="auto">
          <a:xfrm>
            <a:off x="5105400" y="391795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AutoShape 14"/>
          <p:cNvSpPr>
            <a:spLocks noChangeArrowheads="1"/>
          </p:cNvSpPr>
          <p:nvPr/>
        </p:nvSpPr>
        <p:spPr bwMode="auto">
          <a:xfrm>
            <a:off x="5410200" y="414655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AutoShape 15"/>
          <p:cNvSpPr>
            <a:spLocks noChangeArrowheads="1"/>
          </p:cNvSpPr>
          <p:nvPr/>
        </p:nvSpPr>
        <p:spPr bwMode="auto">
          <a:xfrm>
            <a:off x="6019800" y="414655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AutoShape 16"/>
          <p:cNvSpPr>
            <a:spLocks noChangeArrowheads="1"/>
          </p:cNvSpPr>
          <p:nvPr/>
        </p:nvSpPr>
        <p:spPr bwMode="auto">
          <a:xfrm>
            <a:off x="6629400" y="41465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AutoShape 17"/>
          <p:cNvSpPr>
            <a:spLocks noChangeArrowheads="1"/>
          </p:cNvSpPr>
          <p:nvPr/>
        </p:nvSpPr>
        <p:spPr bwMode="auto">
          <a:xfrm>
            <a:off x="7239000" y="414655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AutoShape 18"/>
          <p:cNvSpPr>
            <a:spLocks noChangeArrowheads="1"/>
          </p:cNvSpPr>
          <p:nvPr/>
        </p:nvSpPr>
        <p:spPr bwMode="auto">
          <a:xfrm>
            <a:off x="7848600" y="41465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AutoShape 19"/>
          <p:cNvSpPr>
            <a:spLocks noChangeArrowheads="1"/>
          </p:cNvSpPr>
          <p:nvPr/>
        </p:nvSpPr>
        <p:spPr bwMode="auto">
          <a:xfrm>
            <a:off x="4800600" y="414655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AutoShape 20"/>
          <p:cNvSpPr>
            <a:spLocks noChangeArrowheads="1"/>
          </p:cNvSpPr>
          <p:nvPr/>
        </p:nvSpPr>
        <p:spPr bwMode="auto">
          <a:xfrm>
            <a:off x="5105400" y="437515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AutoShape 21"/>
          <p:cNvSpPr>
            <a:spLocks noChangeArrowheads="1"/>
          </p:cNvSpPr>
          <p:nvPr/>
        </p:nvSpPr>
        <p:spPr bwMode="auto">
          <a:xfrm>
            <a:off x="5715000" y="43751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AutoShape 22"/>
          <p:cNvSpPr>
            <a:spLocks noChangeArrowheads="1"/>
          </p:cNvSpPr>
          <p:nvPr/>
        </p:nvSpPr>
        <p:spPr bwMode="auto">
          <a:xfrm>
            <a:off x="6324600" y="437515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AutoShape 23"/>
          <p:cNvSpPr>
            <a:spLocks noChangeArrowheads="1"/>
          </p:cNvSpPr>
          <p:nvPr/>
        </p:nvSpPr>
        <p:spPr bwMode="auto">
          <a:xfrm>
            <a:off x="6934200" y="437515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1" name="AutoShape 24"/>
          <p:cNvSpPr>
            <a:spLocks noChangeArrowheads="1"/>
          </p:cNvSpPr>
          <p:nvPr/>
        </p:nvSpPr>
        <p:spPr bwMode="auto">
          <a:xfrm>
            <a:off x="7543800" y="437515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AutoShape 25"/>
          <p:cNvSpPr>
            <a:spLocks noChangeArrowheads="1"/>
          </p:cNvSpPr>
          <p:nvPr/>
        </p:nvSpPr>
        <p:spPr bwMode="auto">
          <a:xfrm>
            <a:off x="4495800" y="43751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AutoShape 26"/>
          <p:cNvSpPr>
            <a:spLocks noChangeArrowheads="1"/>
          </p:cNvSpPr>
          <p:nvPr/>
        </p:nvSpPr>
        <p:spPr bwMode="auto">
          <a:xfrm>
            <a:off x="4800600" y="460375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AutoShape 27"/>
          <p:cNvSpPr>
            <a:spLocks noChangeArrowheads="1"/>
          </p:cNvSpPr>
          <p:nvPr/>
        </p:nvSpPr>
        <p:spPr bwMode="auto">
          <a:xfrm>
            <a:off x="5410200" y="460375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AutoShape 28"/>
          <p:cNvSpPr>
            <a:spLocks noChangeArrowheads="1"/>
          </p:cNvSpPr>
          <p:nvPr/>
        </p:nvSpPr>
        <p:spPr bwMode="auto">
          <a:xfrm>
            <a:off x="6019800" y="46037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AutoShape 29"/>
          <p:cNvSpPr>
            <a:spLocks noChangeArrowheads="1"/>
          </p:cNvSpPr>
          <p:nvPr/>
        </p:nvSpPr>
        <p:spPr bwMode="auto">
          <a:xfrm>
            <a:off x="6629400" y="46037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AutoShape 30"/>
          <p:cNvSpPr>
            <a:spLocks noChangeArrowheads="1"/>
          </p:cNvSpPr>
          <p:nvPr/>
        </p:nvSpPr>
        <p:spPr bwMode="auto">
          <a:xfrm>
            <a:off x="7239000" y="460375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AutoShape 31"/>
          <p:cNvSpPr>
            <a:spLocks noChangeArrowheads="1"/>
          </p:cNvSpPr>
          <p:nvPr/>
        </p:nvSpPr>
        <p:spPr bwMode="auto">
          <a:xfrm>
            <a:off x="4191000" y="460375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AutoShape 32"/>
          <p:cNvSpPr>
            <a:spLocks noChangeArrowheads="1"/>
          </p:cNvSpPr>
          <p:nvPr/>
        </p:nvSpPr>
        <p:spPr bwMode="auto">
          <a:xfrm>
            <a:off x="4495800" y="483235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AutoShape 33"/>
          <p:cNvSpPr>
            <a:spLocks noChangeArrowheads="1"/>
          </p:cNvSpPr>
          <p:nvPr/>
        </p:nvSpPr>
        <p:spPr bwMode="auto">
          <a:xfrm>
            <a:off x="5105400" y="48323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AutoShape 34"/>
          <p:cNvSpPr>
            <a:spLocks noChangeArrowheads="1"/>
          </p:cNvSpPr>
          <p:nvPr/>
        </p:nvSpPr>
        <p:spPr bwMode="auto">
          <a:xfrm>
            <a:off x="5715000" y="483235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AutoShape 35"/>
          <p:cNvSpPr>
            <a:spLocks noChangeArrowheads="1"/>
          </p:cNvSpPr>
          <p:nvPr/>
        </p:nvSpPr>
        <p:spPr bwMode="auto">
          <a:xfrm>
            <a:off x="6324600" y="483235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3" name="AutoShape 36"/>
          <p:cNvSpPr>
            <a:spLocks noChangeArrowheads="1"/>
          </p:cNvSpPr>
          <p:nvPr/>
        </p:nvSpPr>
        <p:spPr bwMode="auto">
          <a:xfrm>
            <a:off x="6934200" y="483235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AutoShape 37"/>
          <p:cNvSpPr>
            <a:spLocks noChangeArrowheads="1"/>
          </p:cNvSpPr>
          <p:nvPr/>
        </p:nvSpPr>
        <p:spPr bwMode="auto">
          <a:xfrm>
            <a:off x="3886200" y="48323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AutoShape 38"/>
          <p:cNvSpPr>
            <a:spLocks noChangeArrowheads="1"/>
          </p:cNvSpPr>
          <p:nvPr/>
        </p:nvSpPr>
        <p:spPr bwMode="auto">
          <a:xfrm>
            <a:off x="4191000" y="506095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6" name="AutoShape 39"/>
          <p:cNvSpPr>
            <a:spLocks noChangeArrowheads="1"/>
          </p:cNvSpPr>
          <p:nvPr/>
        </p:nvSpPr>
        <p:spPr bwMode="auto">
          <a:xfrm>
            <a:off x="4800600" y="50609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7" name="AutoShape 40"/>
          <p:cNvSpPr>
            <a:spLocks noChangeArrowheads="1"/>
          </p:cNvSpPr>
          <p:nvPr/>
        </p:nvSpPr>
        <p:spPr bwMode="auto">
          <a:xfrm>
            <a:off x="5410200" y="506095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8" name="AutoShape 41"/>
          <p:cNvSpPr>
            <a:spLocks noChangeArrowheads="1"/>
          </p:cNvSpPr>
          <p:nvPr/>
        </p:nvSpPr>
        <p:spPr bwMode="auto">
          <a:xfrm>
            <a:off x="6019800" y="506095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9" name="AutoShape 42"/>
          <p:cNvSpPr>
            <a:spLocks noChangeArrowheads="1"/>
          </p:cNvSpPr>
          <p:nvPr/>
        </p:nvSpPr>
        <p:spPr bwMode="auto">
          <a:xfrm>
            <a:off x="6629400" y="50609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0" name="AutoShape 43"/>
          <p:cNvSpPr>
            <a:spLocks noChangeArrowheads="1"/>
          </p:cNvSpPr>
          <p:nvPr/>
        </p:nvSpPr>
        <p:spPr bwMode="auto">
          <a:xfrm>
            <a:off x="3581400" y="506095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1" name="AutoShape 44"/>
          <p:cNvSpPr>
            <a:spLocks noChangeArrowheads="1"/>
          </p:cNvSpPr>
          <p:nvPr/>
        </p:nvSpPr>
        <p:spPr bwMode="auto">
          <a:xfrm>
            <a:off x="3886200" y="52578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2" name="AutoShape 45"/>
          <p:cNvSpPr>
            <a:spLocks noChangeArrowheads="1"/>
          </p:cNvSpPr>
          <p:nvPr/>
        </p:nvSpPr>
        <p:spPr bwMode="auto">
          <a:xfrm>
            <a:off x="4495800" y="525780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3" name="AutoShape 46"/>
          <p:cNvSpPr>
            <a:spLocks noChangeArrowheads="1"/>
          </p:cNvSpPr>
          <p:nvPr/>
        </p:nvSpPr>
        <p:spPr bwMode="auto">
          <a:xfrm>
            <a:off x="5105400" y="525780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4" name="AutoShape 47"/>
          <p:cNvSpPr>
            <a:spLocks noChangeArrowheads="1"/>
          </p:cNvSpPr>
          <p:nvPr/>
        </p:nvSpPr>
        <p:spPr bwMode="auto">
          <a:xfrm>
            <a:off x="5715000" y="52578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5" name="AutoShape 48"/>
          <p:cNvSpPr>
            <a:spLocks noChangeArrowheads="1"/>
          </p:cNvSpPr>
          <p:nvPr/>
        </p:nvSpPr>
        <p:spPr bwMode="auto">
          <a:xfrm>
            <a:off x="6324600" y="525780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6" name="AutoShape 49"/>
          <p:cNvSpPr>
            <a:spLocks noChangeArrowheads="1"/>
          </p:cNvSpPr>
          <p:nvPr/>
        </p:nvSpPr>
        <p:spPr bwMode="auto">
          <a:xfrm>
            <a:off x="3276600" y="525780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7" name="Text Box 50"/>
          <p:cNvSpPr txBox="1">
            <a:spLocks noChangeArrowheads="1"/>
          </p:cNvSpPr>
          <p:nvPr/>
        </p:nvSpPr>
        <p:spPr bwMode="auto">
          <a:xfrm>
            <a:off x="2971800" y="54864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t</a:t>
            </a:r>
          </a:p>
        </p:txBody>
      </p:sp>
      <p:sp>
        <p:nvSpPr>
          <p:cNvPr id="45108" name="Text Box 51"/>
          <p:cNvSpPr txBox="1">
            <a:spLocks noChangeArrowheads="1"/>
          </p:cNvSpPr>
          <p:nvPr/>
        </p:nvSpPr>
        <p:spPr bwMode="auto">
          <a:xfrm>
            <a:off x="4953000" y="3581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c</a:t>
            </a:r>
          </a:p>
        </p:txBody>
      </p:sp>
      <p:sp>
        <p:nvSpPr>
          <p:cNvPr id="45109" name="AutoShape 52"/>
          <p:cNvSpPr>
            <a:spLocks noChangeArrowheads="1"/>
          </p:cNvSpPr>
          <p:nvPr/>
        </p:nvSpPr>
        <p:spPr bwMode="auto">
          <a:xfrm>
            <a:off x="5867400" y="28956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2</a:t>
            </a:r>
            <a:endParaRPr lang="en-US" altLang="en-US" sz="1600"/>
          </a:p>
        </p:txBody>
      </p:sp>
      <p:sp>
        <p:nvSpPr>
          <p:cNvPr id="45110" name="AutoShape 53"/>
          <p:cNvSpPr>
            <a:spLocks noChangeArrowheads="1"/>
          </p:cNvSpPr>
          <p:nvPr/>
        </p:nvSpPr>
        <p:spPr bwMode="auto">
          <a:xfrm>
            <a:off x="6477000" y="289560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3</a:t>
            </a:r>
            <a:endParaRPr lang="en-US" altLang="en-US" sz="1600"/>
          </a:p>
        </p:txBody>
      </p:sp>
      <p:sp>
        <p:nvSpPr>
          <p:cNvPr id="45111" name="AutoShape 54"/>
          <p:cNvSpPr>
            <a:spLocks noChangeArrowheads="1"/>
          </p:cNvSpPr>
          <p:nvPr/>
        </p:nvSpPr>
        <p:spPr bwMode="auto">
          <a:xfrm>
            <a:off x="7086600" y="289560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4</a:t>
            </a:r>
            <a:endParaRPr lang="en-US" altLang="en-US" sz="1600"/>
          </a:p>
        </p:txBody>
      </p:sp>
      <p:sp>
        <p:nvSpPr>
          <p:cNvPr id="45112" name="AutoShape 55"/>
          <p:cNvSpPr>
            <a:spLocks noChangeArrowheads="1"/>
          </p:cNvSpPr>
          <p:nvPr/>
        </p:nvSpPr>
        <p:spPr bwMode="auto">
          <a:xfrm>
            <a:off x="7696200" y="28956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5</a:t>
            </a:r>
            <a:endParaRPr lang="en-US" altLang="en-US" sz="1600"/>
          </a:p>
        </p:txBody>
      </p:sp>
      <p:sp>
        <p:nvSpPr>
          <p:cNvPr id="45113" name="AutoShape 56"/>
          <p:cNvSpPr>
            <a:spLocks noChangeArrowheads="1"/>
          </p:cNvSpPr>
          <p:nvPr/>
        </p:nvSpPr>
        <p:spPr bwMode="auto">
          <a:xfrm>
            <a:off x="8305800" y="289560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6</a:t>
            </a:r>
            <a:endParaRPr lang="en-US" altLang="en-US" sz="1600"/>
          </a:p>
        </p:txBody>
      </p:sp>
      <p:sp>
        <p:nvSpPr>
          <p:cNvPr id="45114" name="AutoShape 57"/>
          <p:cNvSpPr>
            <a:spLocks noChangeArrowheads="1"/>
          </p:cNvSpPr>
          <p:nvPr/>
        </p:nvSpPr>
        <p:spPr bwMode="auto">
          <a:xfrm>
            <a:off x="5257800" y="289560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1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24600"/>
            <a:ext cx="1905000" cy="457200"/>
          </a:xfrm>
          <a:noFill/>
        </p:spPr>
        <p:txBody>
          <a:bodyPr/>
          <a:lstStyle/>
          <a:p>
            <a:fld id="{D9B622B7-54C2-4125-8A85-4AB2038F1C2B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46083" name="Line 2"/>
          <p:cNvSpPr>
            <a:spLocks noChangeShapeType="1"/>
          </p:cNvSpPr>
          <p:nvPr/>
        </p:nvSpPr>
        <p:spPr bwMode="auto">
          <a:xfrm flipV="1">
            <a:off x="5791200" y="4191000"/>
            <a:ext cx="1600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7391400" y="2286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>
            <a:off x="7391400" y="4191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 multiplex</a:t>
            </a:r>
          </a:p>
        </p:txBody>
      </p:sp>
      <p:sp>
        <p:nvSpPr>
          <p:cNvPr id="4608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5195888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Each channel has a unique code</a:t>
            </a:r>
          </a:p>
          <a:p>
            <a:pPr eaLnBrk="1" hangingPunct="1"/>
            <a:r>
              <a:rPr lang="en-US" altLang="en-US" smtClean="0"/>
              <a:t>All channels use the same spectrum at the same time</a:t>
            </a:r>
          </a:p>
          <a:p>
            <a:pPr eaLnBrk="1" hangingPunct="1"/>
            <a:r>
              <a:rPr lang="en-US" altLang="en-US" smtClean="0"/>
              <a:t>Advantages:</a:t>
            </a:r>
          </a:p>
          <a:p>
            <a:pPr lvl="1" eaLnBrk="1" hangingPunct="1"/>
            <a:r>
              <a:rPr lang="en-US" altLang="en-US" smtClean="0"/>
              <a:t>bandwidth efficient</a:t>
            </a:r>
          </a:p>
          <a:p>
            <a:pPr lvl="1" eaLnBrk="1" hangingPunct="1"/>
            <a:r>
              <a:rPr lang="en-US" altLang="en-US" smtClean="0"/>
              <a:t>no coordination and synchronization necessary</a:t>
            </a:r>
          </a:p>
          <a:p>
            <a:pPr lvl="1" eaLnBrk="1" hangingPunct="1"/>
            <a:r>
              <a:rPr lang="en-US" altLang="en-US" smtClean="0"/>
              <a:t>good protection against interference and tapping</a:t>
            </a:r>
          </a:p>
          <a:p>
            <a:pPr eaLnBrk="1" hangingPunct="1"/>
            <a:r>
              <a:rPr lang="en-US" altLang="en-US" smtClean="0"/>
              <a:t>Disadvantages:</a:t>
            </a:r>
          </a:p>
          <a:p>
            <a:pPr lvl="1" eaLnBrk="1" hangingPunct="1"/>
            <a:r>
              <a:rPr lang="en-US" altLang="en-US" smtClean="0"/>
              <a:t>lower user data rates</a:t>
            </a:r>
          </a:p>
          <a:p>
            <a:pPr lvl="1" eaLnBrk="1" hangingPunct="1"/>
            <a:r>
              <a:rPr lang="en-US" altLang="en-US" smtClean="0"/>
              <a:t>more complex signal regeneration</a:t>
            </a:r>
          </a:p>
          <a:p>
            <a:pPr eaLnBrk="1" hangingPunct="1"/>
            <a:r>
              <a:rPr lang="en-US" altLang="en-US" smtClean="0"/>
              <a:t>Implemented using spread spectrum technology</a:t>
            </a:r>
          </a:p>
        </p:txBody>
      </p:sp>
      <p:sp>
        <p:nvSpPr>
          <p:cNvPr id="46088" name="AutoShape 7"/>
          <p:cNvSpPr>
            <a:spLocks noChangeArrowheads="1"/>
          </p:cNvSpPr>
          <p:nvPr/>
        </p:nvSpPr>
        <p:spPr bwMode="auto">
          <a:xfrm>
            <a:off x="6172200" y="3810000"/>
            <a:ext cx="2286000" cy="2165350"/>
          </a:xfrm>
          <a:prstGeom prst="cube">
            <a:avLst>
              <a:gd name="adj" fmla="val 86069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AutoShape 8"/>
          <p:cNvSpPr>
            <a:spLocks noChangeArrowheads="1"/>
          </p:cNvSpPr>
          <p:nvPr/>
        </p:nvSpPr>
        <p:spPr bwMode="auto">
          <a:xfrm>
            <a:off x="6172200" y="3429000"/>
            <a:ext cx="2286000" cy="2165350"/>
          </a:xfrm>
          <a:prstGeom prst="cube">
            <a:avLst>
              <a:gd name="adj" fmla="val 86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AutoShape 9"/>
          <p:cNvSpPr>
            <a:spLocks noChangeArrowheads="1"/>
          </p:cNvSpPr>
          <p:nvPr/>
        </p:nvSpPr>
        <p:spPr bwMode="auto">
          <a:xfrm>
            <a:off x="6172200" y="3048000"/>
            <a:ext cx="2286000" cy="2165350"/>
          </a:xfrm>
          <a:prstGeom prst="cube">
            <a:avLst>
              <a:gd name="adj" fmla="val 86069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AutoShape 10"/>
          <p:cNvSpPr>
            <a:spLocks noChangeArrowheads="1"/>
          </p:cNvSpPr>
          <p:nvPr/>
        </p:nvSpPr>
        <p:spPr bwMode="auto">
          <a:xfrm>
            <a:off x="6172200" y="2667000"/>
            <a:ext cx="2286000" cy="2165350"/>
          </a:xfrm>
          <a:prstGeom prst="cube">
            <a:avLst>
              <a:gd name="adj" fmla="val 8606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AutoShape 11"/>
          <p:cNvSpPr>
            <a:spLocks noChangeArrowheads="1"/>
          </p:cNvSpPr>
          <p:nvPr/>
        </p:nvSpPr>
        <p:spPr bwMode="auto">
          <a:xfrm>
            <a:off x="6172200" y="2286000"/>
            <a:ext cx="2286000" cy="2165350"/>
          </a:xfrm>
          <a:prstGeom prst="cube">
            <a:avLst>
              <a:gd name="adj" fmla="val 8606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AutoShape 12"/>
          <p:cNvSpPr>
            <a:spLocks noChangeArrowheads="1"/>
          </p:cNvSpPr>
          <p:nvPr/>
        </p:nvSpPr>
        <p:spPr bwMode="auto">
          <a:xfrm>
            <a:off x="6172200" y="1905000"/>
            <a:ext cx="2286000" cy="2165350"/>
          </a:xfrm>
          <a:prstGeom prst="cube">
            <a:avLst>
              <a:gd name="adj" fmla="val 8606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AutoShape 13"/>
          <p:cNvSpPr>
            <a:spLocks noChangeArrowheads="1"/>
          </p:cNvSpPr>
          <p:nvPr/>
        </p:nvSpPr>
        <p:spPr bwMode="auto">
          <a:xfrm>
            <a:off x="5638800" y="12192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2</a:t>
            </a:r>
            <a:endParaRPr lang="en-US" altLang="en-US" sz="1600"/>
          </a:p>
        </p:txBody>
      </p:sp>
      <p:sp>
        <p:nvSpPr>
          <p:cNvPr id="46095" name="AutoShape 14"/>
          <p:cNvSpPr>
            <a:spLocks noChangeArrowheads="1"/>
          </p:cNvSpPr>
          <p:nvPr/>
        </p:nvSpPr>
        <p:spPr bwMode="auto">
          <a:xfrm>
            <a:off x="6248400" y="121920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3</a:t>
            </a:r>
            <a:endParaRPr lang="en-US" altLang="en-US" sz="1600"/>
          </a:p>
        </p:txBody>
      </p:sp>
      <p:sp>
        <p:nvSpPr>
          <p:cNvPr id="46096" name="AutoShape 15"/>
          <p:cNvSpPr>
            <a:spLocks noChangeArrowheads="1"/>
          </p:cNvSpPr>
          <p:nvPr/>
        </p:nvSpPr>
        <p:spPr bwMode="auto">
          <a:xfrm>
            <a:off x="6858000" y="121920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4</a:t>
            </a:r>
            <a:endParaRPr lang="en-US" altLang="en-US" sz="1600"/>
          </a:p>
        </p:txBody>
      </p:sp>
      <p:sp>
        <p:nvSpPr>
          <p:cNvPr id="46097" name="AutoShape 16"/>
          <p:cNvSpPr>
            <a:spLocks noChangeArrowheads="1"/>
          </p:cNvSpPr>
          <p:nvPr/>
        </p:nvSpPr>
        <p:spPr bwMode="auto">
          <a:xfrm>
            <a:off x="7467600" y="12192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5</a:t>
            </a:r>
            <a:endParaRPr lang="en-US" altLang="en-US" sz="1600"/>
          </a:p>
        </p:txBody>
      </p:sp>
      <p:sp>
        <p:nvSpPr>
          <p:cNvPr id="46098" name="AutoShape 17"/>
          <p:cNvSpPr>
            <a:spLocks noChangeArrowheads="1"/>
          </p:cNvSpPr>
          <p:nvPr/>
        </p:nvSpPr>
        <p:spPr bwMode="auto">
          <a:xfrm>
            <a:off x="8077200" y="121920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6</a:t>
            </a:r>
            <a:endParaRPr lang="en-US" altLang="en-US" sz="1600"/>
          </a:p>
        </p:txBody>
      </p:sp>
      <p:sp>
        <p:nvSpPr>
          <p:cNvPr id="46099" name="AutoShape 18"/>
          <p:cNvSpPr>
            <a:spLocks noChangeArrowheads="1"/>
          </p:cNvSpPr>
          <p:nvPr/>
        </p:nvSpPr>
        <p:spPr bwMode="auto">
          <a:xfrm>
            <a:off x="5029200" y="121920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600"/>
              <a:t>k</a:t>
            </a:r>
            <a:r>
              <a:rPr lang="en-US" altLang="en-US" sz="1600" baseline="-25000"/>
              <a:t>1</a:t>
            </a:r>
            <a:endParaRPr lang="en-US" altLang="en-US" sz="1600"/>
          </a:p>
        </p:txBody>
      </p:sp>
      <p:sp>
        <p:nvSpPr>
          <p:cNvPr id="46100" name="Text Box 19"/>
          <p:cNvSpPr txBox="1">
            <a:spLocks noChangeArrowheads="1"/>
          </p:cNvSpPr>
          <p:nvPr/>
        </p:nvSpPr>
        <p:spPr bwMode="auto">
          <a:xfrm>
            <a:off x="8534400" y="38100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f</a:t>
            </a:r>
          </a:p>
        </p:txBody>
      </p:sp>
      <p:sp>
        <p:nvSpPr>
          <p:cNvPr id="46101" name="Text Box 20"/>
          <p:cNvSpPr txBox="1">
            <a:spLocks noChangeArrowheads="1"/>
          </p:cNvSpPr>
          <p:nvPr/>
        </p:nvSpPr>
        <p:spPr bwMode="auto">
          <a:xfrm>
            <a:off x="5638800" y="53340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t</a:t>
            </a:r>
          </a:p>
        </p:txBody>
      </p:sp>
      <p:sp>
        <p:nvSpPr>
          <p:cNvPr id="46102" name="Text Box 21"/>
          <p:cNvSpPr txBox="1">
            <a:spLocks noChangeArrowheads="1"/>
          </p:cNvSpPr>
          <p:nvPr/>
        </p:nvSpPr>
        <p:spPr bwMode="auto">
          <a:xfrm>
            <a:off x="7086600" y="21336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24600"/>
            <a:ext cx="1905000" cy="457200"/>
          </a:xfrm>
          <a:noFill/>
        </p:spPr>
        <p:txBody>
          <a:bodyPr/>
          <a:lstStyle/>
          <a:p>
            <a:fld id="{84F55F1F-9053-48F7-AB0B-9BD8F42DA4B7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CDMA Example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5029200"/>
          </a:xfrm>
        </p:spPr>
        <p:txBody>
          <a:bodyPr/>
          <a:lstStyle/>
          <a:p>
            <a:pPr lvl="1" eaLnBrk="1" hangingPunct="1"/>
            <a:r>
              <a:rPr lang="en-US" altLang="en-US" i="1" smtClean="0"/>
              <a:t>D</a:t>
            </a:r>
            <a:r>
              <a:rPr lang="en-US" altLang="en-US" smtClean="0"/>
              <a:t> = rate of data signal</a:t>
            </a:r>
          </a:p>
          <a:p>
            <a:pPr lvl="1" eaLnBrk="1" hangingPunct="1"/>
            <a:r>
              <a:rPr lang="en-US" altLang="en-US" smtClean="0"/>
              <a:t>Break each bit into </a:t>
            </a:r>
            <a:r>
              <a:rPr lang="en-US" altLang="en-US" i="1" smtClean="0"/>
              <a:t>k</a:t>
            </a:r>
            <a:r>
              <a:rPr lang="en-US" altLang="en-US" smtClean="0"/>
              <a:t> </a:t>
            </a:r>
            <a:r>
              <a:rPr lang="en-US" altLang="en-US" i="1" smtClean="0"/>
              <a:t>chips</a:t>
            </a:r>
          </a:p>
          <a:p>
            <a:pPr lvl="2" eaLnBrk="1" hangingPunct="1"/>
            <a:r>
              <a:rPr lang="en-US" altLang="en-US" smtClean="0"/>
              <a:t>Chips are a user-specific fixed pattern </a:t>
            </a:r>
          </a:p>
          <a:p>
            <a:pPr lvl="1" eaLnBrk="1" hangingPunct="1"/>
            <a:r>
              <a:rPr lang="en-US" altLang="en-US" smtClean="0"/>
              <a:t>Chip data rate of new channel = </a:t>
            </a:r>
            <a:r>
              <a:rPr lang="en-US" altLang="en-US" i="1" smtClean="0"/>
              <a:t>kD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</a:t>
            </a:r>
            <a:r>
              <a:rPr lang="en-US" altLang="en-US" i="1" smtClean="0"/>
              <a:t>k</a:t>
            </a:r>
            <a:r>
              <a:rPr lang="en-US" altLang="en-US" smtClean="0"/>
              <a:t>=6 and code is a sequence of 1s and -1s</a:t>
            </a:r>
          </a:p>
          <a:p>
            <a:pPr lvl="1" eaLnBrk="1" hangingPunct="1"/>
            <a:r>
              <a:rPr lang="en-US" altLang="en-US" smtClean="0"/>
              <a:t>For a </a:t>
            </a:r>
            <a:r>
              <a:rPr lang="en-US" altLang="en-US" smtClean="0">
                <a:latin typeface="Times New Roman" pitchFamily="18" charset="0"/>
              </a:rPr>
              <a:t>‘</a:t>
            </a:r>
            <a:r>
              <a:rPr lang="en-US" altLang="en-US" smtClean="0"/>
              <a:t>1</a:t>
            </a:r>
            <a:r>
              <a:rPr lang="en-US" altLang="en-US" smtClean="0">
                <a:latin typeface="Times New Roman" pitchFamily="18" charset="0"/>
              </a:rPr>
              <a:t>’</a:t>
            </a:r>
            <a:r>
              <a:rPr lang="en-US" altLang="en-US" smtClean="0"/>
              <a:t> bit, A sends code as chip pattern </a:t>
            </a:r>
          </a:p>
          <a:p>
            <a:pPr lvl="2" eaLnBrk="1" hangingPunct="1"/>
            <a:r>
              <a:rPr lang="en-US" altLang="en-US" smtClean="0"/>
              <a:t>&lt;c1, c2, c3, c4, c5, c6&gt;</a:t>
            </a:r>
          </a:p>
          <a:p>
            <a:pPr lvl="1" eaLnBrk="1" hangingPunct="1"/>
            <a:r>
              <a:rPr lang="en-US" altLang="en-US" smtClean="0"/>
              <a:t>For a </a:t>
            </a:r>
            <a:r>
              <a:rPr lang="en-US" altLang="en-US" smtClean="0">
                <a:latin typeface="Times New Roman" pitchFamily="18" charset="0"/>
              </a:rPr>
              <a:t>‘</a:t>
            </a:r>
            <a:r>
              <a:rPr lang="en-US" altLang="en-US" smtClean="0"/>
              <a:t>0</a:t>
            </a:r>
            <a:r>
              <a:rPr lang="en-US" altLang="en-US" smtClean="0">
                <a:latin typeface="Times New Roman" pitchFamily="18" charset="0"/>
              </a:rPr>
              <a:t>’</a:t>
            </a:r>
            <a:r>
              <a:rPr lang="en-US" altLang="en-US" smtClean="0"/>
              <a:t> bit, A sends complement of code</a:t>
            </a:r>
          </a:p>
          <a:p>
            <a:pPr lvl="2" eaLnBrk="1" hangingPunct="1"/>
            <a:r>
              <a:rPr lang="en-US" altLang="en-US" smtClean="0"/>
              <a:t>&lt;-c1, -c2, -c3, -c4, -c5, -c6&gt;</a:t>
            </a:r>
          </a:p>
          <a:p>
            <a:pPr eaLnBrk="1" hangingPunct="1"/>
            <a:r>
              <a:rPr lang="en-US" altLang="en-US" smtClean="0"/>
              <a:t>Receiver knows sender</a:t>
            </a:r>
            <a:r>
              <a:rPr lang="en-US" altLang="en-US" smtClean="0">
                <a:latin typeface="Times New Roman" pitchFamily="18" charset="0"/>
              </a:rPr>
              <a:t>’</a:t>
            </a:r>
            <a:r>
              <a:rPr lang="en-US" altLang="en-US" smtClean="0"/>
              <a:t>s code and performs electronic decode function</a:t>
            </a:r>
          </a:p>
          <a:p>
            <a:pPr lvl="2" eaLnBrk="1" hangingPunct="1"/>
            <a:endParaRPr lang="en-US" altLang="en-US" i="1" smtClean="0"/>
          </a:p>
          <a:p>
            <a:pPr lvl="2" eaLnBrk="1" hangingPunct="1"/>
            <a:r>
              <a:rPr lang="en-US" altLang="en-US" i="1" smtClean="0"/>
              <a:t>&lt;</a:t>
            </a:r>
            <a:r>
              <a:rPr lang="en-US" altLang="en-US" smtClean="0"/>
              <a:t>d1, d2, d3, d4, d5, d6&gt; = received chip pattern</a:t>
            </a:r>
          </a:p>
          <a:p>
            <a:pPr lvl="2" eaLnBrk="1" hangingPunct="1"/>
            <a:r>
              <a:rPr lang="en-US" altLang="en-US" i="1" smtClean="0"/>
              <a:t>&lt;</a:t>
            </a:r>
            <a:r>
              <a:rPr lang="en-US" altLang="en-US" smtClean="0"/>
              <a:t>c1, c2, c3, c4, c5, c6&gt; = sender</a:t>
            </a:r>
            <a:r>
              <a:rPr lang="en-US" altLang="en-US" smtClean="0">
                <a:latin typeface="Times New Roman" pitchFamily="18" charset="0"/>
              </a:rPr>
              <a:t>’</a:t>
            </a:r>
            <a:r>
              <a:rPr lang="en-US" altLang="en-US" smtClean="0"/>
              <a:t>s code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143000" y="5232400"/>
          <a:ext cx="7239000" cy="482600"/>
        </p:xfrm>
        <a:graphic>
          <a:graphicData uri="http://schemas.openxmlformats.org/presentationml/2006/ole">
            <p:oleObj spid="_x0000_s6146" name="Microsoft Equation 3.0" r:id="rId3" imgW="37465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CDMA Example</a:t>
            </a:r>
          </a:p>
        </p:txBody>
      </p:sp>
      <p:pic>
        <p:nvPicPr>
          <p:cNvPr id="471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447800"/>
            <a:ext cx="7412038" cy="40433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CDMA Example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62063"/>
            <a:ext cx="7891463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List out the disadvantages of CDMA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Signal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sz="2000" dirty="0"/>
              <a:t>Signal - physical representation of data</a:t>
            </a:r>
          </a:p>
          <a:p>
            <a:pPr>
              <a:defRPr/>
            </a:pPr>
            <a:r>
              <a:rPr lang="en-US" sz="2000" dirty="0"/>
              <a:t> Mathematically, a signal is represented as a function of time – or can be expressed as a function of frequency</a:t>
            </a:r>
          </a:p>
          <a:p>
            <a:pPr>
              <a:defRPr/>
            </a:pPr>
            <a:r>
              <a:rPr lang="en-US" sz="2000" dirty="0"/>
              <a:t>Any electromagnetic signal can be shown to consist of a collection of sinusoids at different amplitudes, frequencies, and phases (Fourier Series or Transform)</a:t>
            </a:r>
          </a:p>
          <a:p>
            <a:pPr>
              <a:defRPr/>
            </a:pPr>
            <a:r>
              <a:rPr lang="en-US" sz="2000" dirty="0"/>
              <a:t>Communication systems perform the tasks of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sz="2000" dirty="0"/>
              <a:t>– Signal generation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sz="2000" dirty="0"/>
              <a:t>– Signal transmission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sz="2000" dirty="0"/>
              <a:t>– Signal reception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sz="2000" dirty="0"/>
              <a:t>– Signal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Assignment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5 channels, each with 100KHz are to be multiplexed. What is the minimum bandwidth of the link, if the guard band is 10KHz?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In a cellular system, first band 824 to 849 MHz for sending and 869 to 894 MHz for receiving. The 3KHz voice of a user is modulated using FM to 30KHz. How many people can use their phone simultaneously?</a:t>
            </a:r>
          </a:p>
          <a:p>
            <a:pPr>
              <a:buFont typeface="Symbol" pitchFamily="18" charset="2"/>
              <a:buNone/>
            </a:pPr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71600" y="2590800"/>
            <a:ext cx="541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100*5 + 10* 4 = 540KHz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7400" y="5105400"/>
            <a:ext cx="718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Each side is having 25MHz. 25MHZ/30KHz = 833.33. The band can have 833 channels (control channels are not considered)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Shannon’s Formula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theoretical limit of the amount of data that a data channel can handle is given by the Shannon-Hartley theorem:</a:t>
            </a:r>
          </a:p>
          <a:p>
            <a:pPr>
              <a:buFont typeface="Symbol" pitchFamily="18" charset="2"/>
              <a:buNone/>
            </a:pPr>
            <a:r>
              <a:rPr lang="en-US" smtClean="0"/>
              <a:t>    C = B log</a:t>
            </a:r>
            <a:r>
              <a:rPr lang="en-US" baseline="-25000" smtClean="0"/>
              <a:t>2</a:t>
            </a:r>
            <a:r>
              <a:rPr lang="en-US" smtClean="0"/>
              <a:t>(1+S/N)</a:t>
            </a:r>
          </a:p>
          <a:p>
            <a:pPr>
              <a:buFont typeface="Symbol" pitchFamily="18" charset="2"/>
              <a:buNone/>
            </a:pPr>
            <a:r>
              <a:rPr lang="en-US" smtClean="0"/>
              <a:t>S=&gt; Signal power</a:t>
            </a:r>
          </a:p>
          <a:p>
            <a:pPr>
              <a:buFont typeface="Symbol" pitchFamily="18" charset="2"/>
              <a:buNone/>
            </a:pPr>
            <a:r>
              <a:rPr lang="en-US" smtClean="0"/>
              <a:t>N=&gt; Noise power</a:t>
            </a:r>
          </a:p>
          <a:p>
            <a:r>
              <a:rPr lang="en-US" smtClean="0"/>
              <a:t>More bandwidth and the better the signal to noise ratio, the more bits per second you can push through a channel</a:t>
            </a:r>
          </a:p>
          <a:p>
            <a:r>
              <a:rPr lang="en-US" smtClean="0"/>
              <a:t>SNR is large i.e. signal is strong (S/N &gt;&gt; 1)</a:t>
            </a:r>
          </a:p>
          <a:p>
            <a:pPr>
              <a:buFont typeface="Symbol" pitchFamily="18" charset="2"/>
              <a:buNone/>
            </a:pPr>
            <a:r>
              <a:rPr lang="en-US" smtClean="0"/>
              <a:t>C=.332 *B* SNR(in dB)</a:t>
            </a:r>
          </a:p>
          <a:p>
            <a:r>
              <a:rPr lang="en-US" smtClean="0"/>
              <a:t>SNR is small i.e. signal is weak (S/N &lt;&lt;1)</a:t>
            </a:r>
          </a:p>
          <a:p>
            <a:pPr>
              <a:buFont typeface="Symbol" pitchFamily="18" charset="2"/>
              <a:buNone/>
            </a:pPr>
            <a:r>
              <a:rPr lang="en-US" smtClean="0"/>
              <a:t>C=1.44 * B.S/N</a:t>
            </a:r>
          </a:p>
        </p:txBody>
      </p:sp>
      <p:sp>
        <p:nvSpPr>
          <p:cNvPr id="51204" name="AutoShape 2" descr=" C \approx 0.332 \cdot B \cdot \mathrm{SNR\ (in\ dB)} "/>
          <p:cNvSpPr>
            <a:spLocks noChangeAspect="1" noChangeArrowheads="1"/>
          </p:cNvSpPr>
          <p:nvPr/>
        </p:nvSpPr>
        <p:spPr bwMode="auto">
          <a:xfrm>
            <a:off x="12065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5" name="AutoShape 4" descr=" C \approx 0.332 \cdot B \cdot \mathrm{SNR\ (in\ dB)} "/>
          <p:cNvSpPr>
            <a:spLocks noChangeAspect="1" noChangeArrowheads="1"/>
          </p:cNvSpPr>
          <p:nvPr/>
        </p:nvSpPr>
        <p:spPr bwMode="auto">
          <a:xfrm>
            <a:off x="12065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Shannon’s formula ( Example)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787400" y="1262063"/>
            <a:ext cx="8128000" cy="4991100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en-US" i="1" smtClean="0"/>
              <a:t>What is the Shannon-Hartley theoretical capacity for a signal with a frequency bandwidth of 1kHz, and a SNR = 200?</a:t>
            </a:r>
            <a:endParaRPr lang="en-US" smtClean="0"/>
          </a:p>
          <a:p>
            <a:pPr>
              <a:buFont typeface="Symbol" pitchFamily="18" charset="2"/>
              <a:buNone/>
            </a:pPr>
            <a:r>
              <a:rPr lang="en-US" i="1" u="sng" smtClean="0"/>
              <a:t>Answer</a:t>
            </a:r>
            <a:r>
              <a:rPr lang="en-US" i="1" smtClean="0"/>
              <a:t>:      </a:t>
            </a:r>
            <a:r>
              <a:rPr lang="en-US" smtClean="0"/>
              <a:t>C = 1kHz * log</a:t>
            </a:r>
            <a:r>
              <a:rPr lang="en-US" baseline="-25000" smtClean="0"/>
              <a:t>2</a:t>
            </a:r>
            <a:r>
              <a:rPr lang="en-US" smtClean="0"/>
              <a:t> (1+200) = 1000 * 4.39 = </a:t>
            </a:r>
            <a:r>
              <a:rPr lang="en-US" u="sng" smtClean="0"/>
              <a:t>7651 bps</a:t>
            </a:r>
          </a:p>
          <a:p>
            <a:pPr>
              <a:buFont typeface="Symbol" pitchFamily="18" charset="2"/>
              <a:buNone/>
            </a:pPr>
            <a:endParaRPr lang="en-US" u="sng" smtClean="0"/>
          </a:p>
          <a:p>
            <a:r>
              <a:rPr lang="en-US" smtClean="0"/>
              <a:t>A 3 kHz voice signal which we wish to send through a channel with a noise level 100 times as powerful as the signal. What will be the required bandwidth?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46200" y="4764088"/>
            <a:ext cx="6629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Ans: 208KHZ, 70 times greater than the voice signal we wish to carry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87400" y="5410200"/>
            <a:ext cx="7594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Note: If we can find a way of encoding our data into a large signal bandwidth, then we can get error free transmission under conditions where the noise is much more powerful than the signal we are using.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Spread Spectrum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 spread of energy over a wide band”</a:t>
            </a:r>
          </a:p>
        </p:txBody>
      </p:sp>
      <p:pic>
        <p:nvPicPr>
          <p:cNvPr id="53252" name="Picture 2" descr="https://m.eet.com/media/1047501/spread-fi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0"/>
            <a:ext cx="5410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Spread Spectrum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Narrowband” signal: The band of frequencies covered by the signal is narrow</a:t>
            </a:r>
          </a:p>
        </p:txBody>
      </p:sp>
      <p:pic>
        <p:nvPicPr>
          <p:cNvPr id="54276" name="Picture 4" descr="https://www.allaboutcircuits.com/uploads/articles/TB_SSRF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438400"/>
            <a:ext cx="5715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Spread Spectrum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Wideband Signal: Uses more bandwidth</a:t>
            </a:r>
          </a:p>
          <a:p>
            <a:r>
              <a:rPr lang="en-US" smtClean="0"/>
              <a:t>Power density is very low.</a:t>
            </a:r>
          </a:p>
          <a:p>
            <a:endParaRPr lang="en-US" smtClean="0"/>
          </a:p>
        </p:txBody>
      </p:sp>
      <p:pic>
        <p:nvPicPr>
          <p:cNvPr id="55300" name="Picture 2" descr="https://www.allaboutcircuits.com/uploads/articles/TB_SSRF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24163"/>
            <a:ext cx="5715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Spread Spectrum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Spread spectrum (SS) is a means of transmission in which: </a:t>
            </a:r>
          </a:p>
          <a:p>
            <a:pPr lvl="1"/>
            <a:r>
              <a:rPr lang="en-US" smtClean="0"/>
              <a:t>The transmitted signal occupies a bandwidth which is much greater than the minimum necessary to send the information. </a:t>
            </a:r>
          </a:p>
          <a:p>
            <a:pPr lvl="1"/>
            <a:r>
              <a:rPr lang="en-US" smtClean="0"/>
              <a:t>Spreading is accomplished by means of a spreading signal called a ‘code’ signal, which is independent of the data. </a:t>
            </a:r>
          </a:p>
          <a:p>
            <a:pPr lvl="1"/>
            <a:r>
              <a:rPr lang="en-US" smtClean="0"/>
              <a:t> At the receiver, despreading is done by correlating the received SS signal with a synchronized replica of the spreading signal.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400" y="4695825"/>
            <a:ext cx="77628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Spread Spectrum 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25450" y="1066800"/>
            <a:ext cx="8718550" cy="4071938"/>
          </a:xfrm>
        </p:spPr>
        <p:txBody>
          <a:bodyPr/>
          <a:lstStyle/>
          <a:p>
            <a:r>
              <a:rPr lang="en-US" smtClean="0"/>
              <a:t> Frequency Hopping:</a:t>
            </a:r>
          </a:p>
          <a:p>
            <a:pPr lvl="1"/>
            <a:r>
              <a:rPr lang="en-US" smtClean="0"/>
              <a:t>The information signal undergoes primary modulation (digital to analog) by PSK, FSK , which generates narrow band signal and secondary modulation with spread spectrum modulation. </a:t>
            </a:r>
          </a:p>
          <a:p>
            <a:pPr lvl="1"/>
            <a:r>
              <a:rPr lang="en-US" smtClean="0"/>
              <a:t>This secondary modulation is modulation (frequency conversion) using a frequency synthesizer (hopping synthesizer) that changes the frequency with a random hopping pattern. </a:t>
            </a:r>
          </a:p>
          <a:p>
            <a:pPr lvl="1"/>
            <a:r>
              <a:rPr lang="en-US" smtClean="0"/>
              <a:t>The spectrum is spread over a certain bandwidth, but in the moment of hopping, modulation is narrowband, and demodulation is also narrowband. </a:t>
            </a:r>
          </a:p>
          <a:p>
            <a:pPr lvl="1"/>
            <a:r>
              <a:rPr lang="en-US" smtClean="0"/>
              <a:t>In appearance, the spectrum is spread over the specified bandwidth.</a:t>
            </a:r>
          </a:p>
        </p:txBody>
      </p:sp>
      <p:sp>
        <p:nvSpPr>
          <p:cNvPr id="57348" name="AutoShape 2" descr="FH01.gif"/>
          <p:cNvSpPr>
            <a:spLocks noChangeAspect="1" noChangeArrowheads="1"/>
          </p:cNvSpPr>
          <p:nvPr/>
        </p:nvSpPr>
        <p:spPr bwMode="auto">
          <a:xfrm>
            <a:off x="12065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AutoShape 4" descr="FH01.gif"/>
          <p:cNvSpPr>
            <a:spLocks noChangeAspect="1" noChangeArrowheads="1"/>
          </p:cNvSpPr>
          <p:nvPr/>
        </p:nvSpPr>
        <p:spPr bwMode="auto">
          <a:xfrm>
            <a:off x="12065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572000"/>
            <a:ext cx="419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FHSS</a:t>
            </a:r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050" y="2743200"/>
            <a:ext cx="73215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TextBox 4"/>
          <p:cNvSpPr txBox="1">
            <a:spLocks noChangeArrowheads="1"/>
          </p:cNvSpPr>
          <p:nvPr/>
        </p:nvSpPr>
        <p:spPr bwMode="auto">
          <a:xfrm>
            <a:off x="654050" y="1143000"/>
            <a:ext cx="73215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/>
              <a:t> Assume 8 hopping frequencies so k=3 bit pattern</a:t>
            </a:r>
          </a:p>
          <a:p>
            <a:pPr>
              <a:buFont typeface="Arial" charset="0"/>
              <a:buChar char="•"/>
            </a:pPr>
            <a:r>
              <a:rPr lang="en-US" sz="2000"/>
              <a:t> Psuedo random generator will generate this pattern</a:t>
            </a:r>
          </a:p>
          <a:p>
            <a:pPr>
              <a:buFont typeface="Arial" charset="0"/>
              <a:buChar char="•"/>
            </a:pPr>
            <a:r>
              <a:rPr lang="en-US" sz="2000"/>
              <a:t> This will be mapped to the frequencies</a:t>
            </a:r>
          </a:p>
          <a:p>
            <a:pPr>
              <a:buFont typeface="Arial" charset="0"/>
              <a:buChar char="•"/>
            </a:pPr>
            <a:r>
              <a:rPr lang="en-US" sz="2000"/>
              <a:t>  For 1 hopping period, the signal will remain to the one frequency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FHSS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5029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57200" y="5257800"/>
            <a:ext cx="81534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FH is used in the Bluetooth system. In a total bandwidth of 79 MHz, the frequency band of a single frequency is 1 MHz. Frequency conversion is performed with a hopping pattern that changes with a speed of 1,600 times per second (625 μs). The primary modulation method is GFSK. </a:t>
            </a:r>
          </a:p>
        </p:txBody>
      </p:sp>
      <p:pic>
        <p:nvPicPr>
          <p:cNvPr id="5939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81600" y="1363663"/>
            <a:ext cx="3894138" cy="2446337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Wireless Communication</a:t>
            </a: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81000" y="1262063"/>
            <a:ext cx="8382000" cy="4991100"/>
          </a:xfrm>
        </p:spPr>
        <p:txBody>
          <a:bodyPr/>
          <a:lstStyle/>
          <a:p>
            <a:r>
              <a:rPr lang="en-US" altLang="en-US" smtClean="0"/>
              <a:t>wireless communication</a:t>
            </a:r>
          </a:p>
          <a:p>
            <a:pPr lvl="1"/>
            <a:r>
              <a:rPr lang="en-US" altLang="en-US" smtClean="0"/>
              <a:t>Basically the study of how signals travel in the wireless medium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To understand wireless networking, we first need to understand the basic characteristics of wireless communications</a:t>
            </a:r>
          </a:p>
          <a:p>
            <a:pPr lvl="2"/>
            <a:r>
              <a:rPr lang="en-US" altLang="en-US" smtClean="0"/>
              <a:t>How further the signal can travel</a:t>
            </a:r>
          </a:p>
          <a:p>
            <a:pPr lvl="2"/>
            <a:r>
              <a:rPr lang="en-US" altLang="en-US" smtClean="0"/>
              <a:t>How strong the signal is</a:t>
            </a:r>
          </a:p>
          <a:p>
            <a:pPr lvl="2"/>
            <a:r>
              <a:rPr lang="en-US" altLang="en-US" smtClean="0"/>
              <a:t>How much reliable would it be (how frequently the signal strength vary)</a:t>
            </a:r>
          </a:p>
          <a:p>
            <a:pPr lvl="2"/>
            <a:r>
              <a:rPr lang="en-US" altLang="en-US" smtClean="0"/>
              <a:t>Indoor propagation</a:t>
            </a:r>
          </a:p>
          <a:p>
            <a:pPr lvl="2"/>
            <a:r>
              <a:rPr lang="en-US" altLang="en-US" smtClean="0"/>
              <a:t>Outdoor propagation and</a:t>
            </a:r>
          </a:p>
          <a:p>
            <a:pPr lvl="2"/>
            <a:r>
              <a:rPr lang="en-US" altLang="en-US" smtClean="0"/>
              <a:t>Many more…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Wireless communication is significantly different from wired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Frequency Sharing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87400" y="3276600"/>
            <a:ext cx="7620000" cy="3402013"/>
          </a:xfrm>
          <a:noFill/>
        </p:spPr>
      </p:pic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609600" y="1143000"/>
            <a:ext cx="7797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Suppose we have bandwidth B and number of hopping channels as M</a:t>
            </a:r>
          </a:p>
          <a:p>
            <a:r>
              <a:rPr lang="en-US" sz="1800"/>
              <a:t>We have M users</a:t>
            </a:r>
          </a:p>
          <a:p>
            <a:r>
              <a:rPr lang="en-US" sz="1800"/>
              <a:t>FDM : Multiple users can use B by applying multiple FSK </a:t>
            </a:r>
          </a:p>
          <a:p>
            <a:r>
              <a:rPr lang="en-US" sz="1800"/>
              <a:t>           Each user will use 1/M of the bandwidth and the allocation is fixed</a:t>
            </a:r>
          </a:p>
          <a:p>
            <a:r>
              <a:rPr lang="en-US" sz="1800"/>
              <a:t>FHSS : Each user will use 1/M of the bandwidth and allocation changes from hop to hop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DSSS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Direct Sequence Spread Spectrum: are obtained by multiplying the primary modulated signal and the square wave, called the PN sequence</a:t>
            </a:r>
          </a:p>
          <a:p>
            <a:r>
              <a:rPr lang="en-US" smtClean="0"/>
              <a:t>Used by wireless LAN and ZigBee</a:t>
            </a:r>
          </a:p>
          <a:p>
            <a:r>
              <a:rPr lang="en-US" smtClean="0"/>
              <a:t>This method generates a redundant bit pattern for each bit to be transmitted. This bit pattern is called a chip</a:t>
            </a:r>
          </a:p>
          <a:p>
            <a:r>
              <a:rPr lang="en-US" smtClean="0"/>
              <a:t>The longer the chip, the greater the probability that the original data can be recovered, and the more bandwidth required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DSSS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Spreading factor s = t</a:t>
            </a:r>
            <a:r>
              <a:rPr lang="en-US" sz="1800" baseline="-25000" smtClean="0"/>
              <a:t>b</a:t>
            </a:r>
            <a:r>
              <a:rPr lang="en-US" sz="1800" smtClean="0"/>
              <a:t>/t</a:t>
            </a:r>
            <a:r>
              <a:rPr lang="en-US" sz="1800" baseline="-25000" smtClean="0"/>
              <a:t>c</a:t>
            </a:r>
            <a:r>
              <a:rPr lang="en-US" sz="1800" smtClean="0"/>
              <a:t> determines the bandwidth of the resulting signal</a:t>
            </a:r>
          </a:p>
          <a:p>
            <a:r>
              <a:rPr lang="en-US" sz="1800" smtClean="0"/>
              <a:t>civil applications use spreading factors between 10 and 100, military applications use factors of up to 10,000</a:t>
            </a:r>
          </a:p>
          <a:p>
            <a:r>
              <a:rPr lang="en-US" sz="1800" smtClean="0"/>
              <a:t>example a user signal with a bandwidth of 1 MHz. Spreading with the 11-chip would result in a signal with 11 MHz bandwidth. The radio carrier then shifts this signal to the carrier frequency (e.g., 2.4 GHz in the ISM band). This signal is then transmitted.</a:t>
            </a:r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929063"/>
            <a:ext cx="25717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929063"/>
            <a:ext cx="441960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0" name="TextBox 5"/>
          <p:cNvSpPr txBox="1">
            <a:spLocks noChangeArrowheads="1"/>
          </p:cNvSpPr>
          <p:nvPr/>
        </p:nvSpPr>
        <p:spPr bwMode="auto">
          <a:xfrm>
            <a:off x="787400" y="5257800"/>
            <a:ext cx="4089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DSSS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349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2063"/>
            <a:ext cx="8875713" cy="35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TextBox 4"/>
          <p:cNvSpPr txBox="1">
            <a:spLocks noChangeArrowheads="1"/>
          </p:cNvSpPr>
          <p:nvPr/>
        </p:nvSpPr>
        <p:spPr bwMode="auto">
          <a:xfrm>
            <a:off x="1676400" y="5486400"/>
            <a:ext cx="655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Processing gain = (Pseudorandom chip rate)/(data rate)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787400" y="1066800"/>
            <a:ext cx="7620000" cy="4991100"/>
          </a:xfrm>
        </p:spPr>
        <p:txBody>
          <a:bodyPr/>
          <a:lstStyle/>
          <a:p>
            <a:r>
              <a:rPr lang="en-US" sz="1800" smtClean="0"/>
              <a:t>Consider a spread spectrum transmitter. Let d(t) be a binary sequence 1101 arriving at a rate of 100 bps, where left most bit is the earliest bit. Let c(t) be the pseudorandom binary sequence 100110111000 with a clock rate rate of 300 Hz. Assuming a bipolar signaling scheme with a binary ‘0’ and binary ‘1’ represented by a signal levels ‘-1’ and ‘+1’, respectively. Answer:</a:t>
            </a:r>
          </a:p>
          <a:p>
            <a:pPr lvl="1"/>
            <a:r>
              <a:rPr lang="en-US" sz="1800" smtClean="0"/>
              <a:t>The final transmitted binary sequence corresponding to the bipolar signal sequence</a:t>
            </a:r>
          </a:p>
          <a:p>
            <a:pPr lvl="1"/>
            <a:r>
              <a:rPr lang="en-US" sz="1800" smtClean="0"/>
              <a:t>The bandwidth of the transmitted spread signal is</a:t>
            </a:r>
          </a:p>
          <a:p>
            <a:pPr lvl="1"/>
            <a:r>
              <a:rPr lang="en-US" sz="1800" smtClean="0"/>
              <a:t>The processing gain in dB </a:t>
            </a:r>
          </a:p>
          <a:p>
            <a:pPr lvl="1"/>
            <a:r>
              <a:rPr lang="en-US" sz="1800" smtClean="0"/>
              <a:t>Assuming that the spread signal is not corrupted by noise, suppose the estimated delay at a spread spectrum receiver is too large by one chip time, the despread and decoded signal sequence (assuming majority logic decoding) </a:t>
            </a:r>
          </a:p>
          <a:p>
            <a:pPr lvl="1"/>
            <a:r>
              <a:rPr lang="en-US" sz="1800" smtClean="0"/>
              <a:t>The number of bit errors</a:t>
            </a:r>
          </a:p>
          <a:p>
            <a:pPr>
              <a:buFont typeface="Symbol" pitchFamily="18" charset="2"/>
              <a:buNone/>
            </a:pPr>
            <a:endParaRPr lang="en-US" sz="180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d(t): 1101 x(t): +1 +1 -1 +1 </a:t>
            </a:r>
          </a:p>
          <a:p>
            <a:r>
              <a:rPr lang="fr-FR" smtClean="0"/>
              <a:t>c(t): 100110111000 </a:t>
            </a:r>
          </a:p>
          <a:p>
            <a:r>
              <a:rPr lang="fr-FR" smtClean="0"/>
              <a:t>g(t): +1 -1 -1 +1 +1 -1 +1 +1 +1 -1 -1 -1 </a:t>
            </a:r>
          </a:p>
          <a:p>
            <a:r>
              <a:rPr lang="fr-FR" smtClean="0"/>
              <a:t>Spread sequence, p(t) = x(t)g(t):</a:t>
            </a:r>
          </a:p>
          <a:p>
            <a:r>
              <a:rPr lang="fr-FR" smtClean="0"/>
              <a:t> x(t): +1 +1 +1 +1 +1 +1 -1 -1 -1 +1 +1 +1 </a:t>
            </a:r>
          </a:p>
          <a:p>
            <a:r>
              <a:rPr lang="fr-FR" smtClean="0"/>
              <a:t>g(t): +1 -1 -1 +1 +1 -1 +1 +1 +1 -1 -1 -1 </a:t>
            </a:r>
          </a:p>
          <a:p>
            <a:r>
              <a:rPr lang="fr-FR" smtClean="0"/>
              <a:t>p(t): +1 -1 -1 +1 +1 -1 -1 -1 -1 -1 -1 -1 </a:t>
            </a:r>
          </a:p>
          <a:p>
            <a:r>
              <a:rPr lang="fr-FR" smtClean="0"/>
              <a:t>Binary sequence corresponding to p(t): 100110000000</a:t>
            </a:r>
            <a:endParaRPr lang="en-US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Bandwidth of the transmitted spread signal (DSSS) is same as clock rate of the pseudorandom binary sequence (= 300 Hz)</a:t>
            </a:r>
          </a:p>
          <a:p>
            <a:r>
              <a:rPr lang="en-US" smtClean="0"/>
              <a:t>Processing gain = (Pseudorandom chip rate)/(data rate)=300/100 = 3 = 10log(3) dB = 4.77 dB</a:t>
            </a:r>
          </a:p>
          <a:p>
            <a:r>
              <a:rPr lang="en-US" smtClean="0"/>
              <a:t>Despread sequence, (p(t))(delayed g(t)) = </a:t>
            </a:r>
          </a:p>
          <a:p>
            <a:pPr>
              <a:buFont typeface="Symbol" pitchFamily="18" charset="2"/>
              <a:buNone/>
            </a:pPr>
            <a:r>
              <a:rPr lang="en-US" smtClean="0"/>
              <a:t>    p(t): +1 -1 -1 +1 +1 -1 -1 -1 -1 -1 -1 -1 </a:t>
            </a:r>
          </a:p>
          <a:p>
            <a:pPr>
              <a:buFont typeface="Symbol" pitchFamily="18" charset="2"/>
              <a:buNone/>
            </a:pPr>
            <a:r>
              <a:rPr lang="en-US" smtClean="0"/>
              <a:t>    g’(t): -1 +1 -1 -1 +1 +1 -1 +1 +1 +1 -1 -1 </a:t>
            </a:r>
          </a:p>
          <a:p>
            <a:pPr>
              <a:buFont typeface="Symbol" pitchFamily="18" charset="2"/>
              <a:buNone/>
            </a:pPr>
            <a:r>
              <a:rPr lang="en-US" smtClean="0"/>
              <a:t>    r(t): -1 -1 +1 -1 +1 -1 +1 -1 -1 -1 +1 +1</a:t>
            </a:r>
          </a:p>
          <a:p>
            <a:pPr>
              <a:buFont typeface="Symbol" pitchFamily="18" charset="2"/>
              <a:buNone/>
            </a:pPr>
            <a:r>
              <a:rPr lang="en-US" smtClean="0"/>
              <a:t>Majority logic decoding (taking 3 bits at a time) yields: 0001 </a:t>
            </a:r>
          </a:p>
          <a:p>
            <a:r>
              <a:rPr lang="en-US" smtClean="0"/>
              <a:t>The number of bit errors due to the estimation delay is: the no. of bit errors in the decoded sequence is 2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spread spectrum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 </a:t>
            </a:r>
            <a:r>
              <a:rPr lang="en-US" smtClean="0"/>
              <a:t>Robustness against narrow band interference</a:t>
            </a:r>
          </a:p>
          <a:p>
            <a:r>
              <a:rPr lang="en-US" smtClean="0"/>
              <a:t>Relatively high security</a:t>
            </a:r>
          </a:p>
          <a:p>
            <a:r>
              <a:rPr lang="en-US" smtClean="0"/>
              <a:t>Coexistence of several signals – the receiver can</a:t>
            </a:r>
            <a:br>
              <a:rPr lang="en-US" smtClean="0"/>
            </a:br>
            <a:r>
              <a:rPr lang="en-US" smtClean="0"/>
              <a:t>separate each user based on code</a:t>
            </a:r>
          </a:p>
          <a:p>
            <a:r>
              <a:rPr lang="en-US" smtClean="0"/>
              <a:t>No need of frequency planning as all user uses</a:t>
            </a:r>
            <a:br>
              <a:rPr lang="en-US" smtClean="0"/>
            </a:br>
            <a:r>
              <a:rPr lang="en-US" smtClean="0"/>
              <a:t>same BW</a:t>
            </a:r>
          </a:p>
          <a:p>
            <a:r>
              <a:rPr lang="en-US" smtClean="0"/>
              <a:t>Wide band signals – less prone to interference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Cellular Network Evolution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CN Evolution from multiple user schemes: We want to accommodate large number of users</a:t>
            </a:r>
          </a:p>
          <a:p>
            <a:r>
              <a:rPr lang="en-US" smtClean="0"/>
              <a:t>First Generation: </a:t>
            </a:r>
          </a:p>
          <a:p>
            <a:pPr lvl="1"/>
            <a:r>
              <a:rPr lang="en-US" smtClean="0"/>
              <a:t>Launched in Mid 80’s</a:t>
            </a:r>
          </a:p>
          <a:p>
            <a:pPr lvl="1"/>
            <a:r>
              <a:rPr lang="en-US" smtClean="0"/>
              <a:t>Purely analog </a:t>
            </a:r>
          </a:p>
          <a:p>
            <a:pPr lvl="1"/>
            <a:r>
              <a:rPr lang="en-US" smtClean="0"/>
              <a:t>Voice Traffic only</a:t>
            </a:r>
          </a:p>
          <a:p>
            <a:pPr lvl="1"/>
            <a:r>
              <a:rPr lang="en-US" smtClean="0"/>
              <a:t>FDMA/FDD Multiple access</a:t>
            </a:r>
          </a:p>
          <a:p>
            <a:pPr lvl="1"/>
            <a:r>
              <a:rPr lang="en-US" smtClean="0"/>
              <a:t>AMPS (Advanced Mobile Phone Systems)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Second Generation System (2G)</a:t>
            </a:r>
          </a:p>
          <a:p>
            <a:pPr lvl="1"/>
            <a:r>
              <a:rPr lang="en-US" smtClean="0"/>
              <a:t>Ex.-Global System for Mobile Communication</a:t>
            </a:r>
          </a:p>
          <a:p>
            <a:pPr lvl="1"/>
            <a:r>
              <a:rPr lang="en-US" smtClean="0"/>
              <a:t>Digital Modulation (GMSK- the Gaussian minimum shift keying)</a:t>
            </a:r>
          </a:p>
          <a:p>
            <a:pPr lvl="1"/>
            <a:r>
              <a:rPr lang="en-US" smtClean="0"/>
              <a:t>multiple access they used TDMA FDMA and CDMA </a:t>
            </a:r>
          </a:p>
          <a:p>
            <a:pPr lvl="1"/>
            <a:r>
              <a:rPr lang="en-US" smtClean="0"/>
              <a:t>Data rate: 10Kbps</a:t>
            </a:r>
          </a:p>
          <a:p>
            <a:pPr lvl="1"/>
            <a:r>
              <a:rPr lang="en-US" smtClean="0"/>
              <a:t>900Mhz/1800Mhz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Frequencies for communication</a:t>
            </a:r>
          </a:p>
        </p:txBody>
      </p:sp>
      <p:sp>
        <p:nvSpPr>
          <p:cNvPr id="21507" name="Content Placeholder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075" y="1809750"/>
            <a:ext cx="5938838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24600"/>
            <a:ext cx="1905000" cy="457200"/>
          </a:xfrm>
          <a:noFill/>
        </p:spPr>
        <p:txBody>
          <a:bodyPr/>
          <a:lstStyle/>
          <a:p>
            <a:fld id="{60424567-05C7-447B-AC2A-3A18566C66D4}" type="slidenum">
              <a:rPr lang="en-US" altLang="en-US" smtClean="0"/>
              <a:pPr/>
              <a:t>60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CDMA Example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User A code = &lt;1, </a:t>
            </a:r>
            <a:r>
              <a:rPr lang="en-US" altLang="en-US" smtClean="0">
                <a:latin typeface="Times New Roman" pitchFamily="18" charset="0"/>
              </a:rPr>
              <a:t>–</a:t>
            </a:r>
            <a:r>
              <a:rPr lang="en-US" altLang="en-US" smtClean="0"/>
              <a:t>1, </a:t>
            </a:r>
            <a:r>
              <a:rPr lang="en-US" altLang="en-US" smtClean="0">
                <a:latin typeface="Times New Roman" pitchFamily="18" charset="0"/>
              </a:rPr>
              <a:t>–</a:t>
            </a:r>
            <a:r>
              <a:rPr lang="en-US" altLang="en-US" smtClean="0"/>
              <a:t>1, 1, </a:t>
            </a:r>
            <a:r>
              <a:rPr lang="en-US" altLang="en-US" smtClean="0">
                <a:latin typeface="Times New Roman" pitchFamily="18" charset="0"/>
              </a:rPr>
              <a:t>–</a:t>
            </a:r>
            <a:r>
              <a:rPr lang="en-US" altLang="en-US" smtClean="0"/>
              <a:t>1, 1&gt;</a:t>
            </a:r>
          </a:p>
          <a:p>
            <a:pPr lvl="1" eaLnBrk="1" hangingPunct="1"/>
            <a:r>
              <a:rPr lang="en-US" altLang="en-US" smtClean="0"/>
              <a:t>To send a 1 bit = &lt;1, </a:t>
            </a:r>
            <a:r>
              <a:rPr lang="en-US" altLang="en-US" smtClean="0">
                <a:latin typeface="Times New Roman" pitchFamily="18" charset="0"/>
              </a:rPr>
              <a:t>–</a:t>
            </a:r>
            <a:r>
              <a:rPr lang="en-US" altLang="en-US" smtClean="0"/>
              <a:t>1, </a:t>
            </a:r>
            <a:r>
              <a:rPr lang="en-US" altLang="en-US" smtClean="0">
                <a:latin typeface="Times New Roman" pitchFamily="18" charset="0"/>
              </a:rPr>
              <a:t>–</a:t>
            </a:r>
            <a:r>
              <a:rPr lang="en-US" altLang="en-US" smtClean="0"/>
              <a:t>1, 1, </a:t>
            </a:r>
            <a:r>
              <a:rPr lang="en-US" altLang="en-US" smtClean="0">
                <a:latin typeface="Times New Roman" pitchFamily="18" charset="0"/>
              </a:rPr>
              <a:t>–</a:t>
            </a:r>
            <a:r>
              <a:rPr lang="en-US" altLang="en-US" smtClean="0"/>
              <a:t>1, 1&gt;</a:t>
            </a:r>
          </a:p>
          <a:p>
            <a:pPr lvl="1" eaLnBrk="1" hangingPunct="1"/>
            <a:r>
              <a:rPr lang="en-US" altLang="en-US" smtClean="0"/>
              <a:t>To send a 0 bit = &lt;</a:t>
            </a:r>
            <a:r>
              <a:rPr lang="en-US" altLang="en-US" smtClean="0">
                <a:latin typeface="Times New Roman" pitchFamily="18" charset="0"/>
              </a:rPr>
              <a:t>–</a:t>
            </a:r>
            <a:r>
              <a:rPr lang="en-US" altLang="en-US" smtClean="0"/>
              <a:t>1, 1, 1, </a:t>
            </a:r>
            <a:r>
              <a:rPr lang="en-US" altLang="en-US" smtClean="0">
                <a:latin typeface="Times New Roman" pitchFamily="18" charset="0"/>
              </a:rPr>
              <a:t>–</a:t>
            </a:r>
            <a:r>
              <a:rPr lang="en-US" altLang="en-US" smtClean="0"/>
              <a:t>1, 1, </a:t>
            </a:r>
            <a:r>
              <a:rPr lang="en-US" altLang="en-US" smtClean="0">
                <a:latin typeface="Times New Roman" pitchFamily="18" charset="0"/>
              </a:rPr>
              <a:t>–</a:t>
            </a:r>
            <a:r>
              <a:rPr lang="en-US" altLang="en-US" smtClean="0"/>
              <a:t>1&gt;</a:t>
            </a:r>
          </a:p>
          <a:p>
            <a:pPr eaLnBrk="1" hangingPunct="1"/>
            <a:r>
              <a:rPr lang="en-US" altLang="en-US" smtClean="0"/>
              <a:t>User B code = &lt;1, 1, </a:t>
            </a:r>
            <a:r>
              <a:rPr lang="en-US" altLang="en-US" smtClean="0">
                <a:latin typeface="Times New Roman" pitchFamily="18" charset="0"/>
              </a:rPr>
              <a:t>–</a:t>
            </a:r>
            <a:r>
              <a:rPr lang="en-US" altLang="en-US" smtClean="0"/>
              <a:t>1, </a:t>
            </a:r>
            <a:r>
              <a:rPr lang="en-US" altLang="en-US" smtClean="0">
                <a:latin typeface="Times New Roman" pitchFamily="18" charset="0"/>
              </a:rPr>
              <a:t>–</a:t>
            </a:r>
            <a:r>
              <a:rPr lang="en-US" altLang="en-US" smtClean="0"/>
              <a:t> 1, 1, 1&gt;</a:t>
            </a:r>
          </a:p>
          <a:p>
            <a:pPr lvl="1" eaLnBrk="1" hangingPunct="1"/>
            <a:r>
              <a:rPr lang="en-US" altLang="en-US" smtClean="0"/>
              <a:t>To send a 1 bit = &lt;1, 1, </a:t>
            </a:r>
            <a:r>
              <a:rPr lang="en-US" altLang="en-US" smtClean="0">
                <a:latin typeface="Times New Roman" pitchFamily="18" charset="0"/>
              </a:rPr>
              <a:t>–</a:t>
            </a:r>
            <a:r>
              <a:rPr lang="en-US" altLang="en-US" smtClean="0"/>
              <a:t>1, </a:t>
            </a:r>
            <a:r>
              <a:rPr lang="en-US" altLang="en-US" smtClean="0">
                <a:latin typeface="Times New Roman" pitchFamily="18" charset="0"/>
              </a:rPr>
              <a:t>–</a:t>
            </a:r>
            <a:r>
              <a:rPr lang="en-US" altLang="en-US" smtClean="0"/>
              <a:t>1, 1, 1&gt;</a:t>
            </a:r>
          </a:p>
          <a:p>
            <a:pPr eaLnBrk="1" hangingPunct="1"/>
            <a:r>
              <a:rPr lang="en-US" altLang="en-US" smtClean="0"/>
              <a:t>Receiver receiving with A</a:t>
            </a:r>
            <a:r>
              <a:rPr lang="en-US" altLang="en-US" smtClean="0">
                <a:latin typeface="Times New Roman" pitchFamily="18" charset="0"/>
              </a:rPr>
              <a:t>’</a:t>
            </a:r>
            <a:r>
              <a:rPr lang="en-US" altLang="en-US" smtClean="0"/>
              <a:t>s code</a:t>
            </a:r>
          </a:p>
          <a:p>
            <a:pPr lvl="1" eaLnBrk="1" hangingPunct="1"/>
            <a:r>
              <a:rPr lang="en-US" altLang="en-US" smtClean="0"/>
              <a:t>(A</a:t>
            </a:r>
            <a:r>
              <a:rPr lang="en-US" altLang="en-US" smtClean="0">
                <a:latin typeface="Times New Roman" pitchFamily="18" charset="0"/>
              </a:rPr>
              <a:t>’</a:t>
            </a:r>
            <a:r>
              <a:rPr lang="en-US" altLang="en-US" smtClean="0"/>
              <a:t>s code) x (received chip pattern)</a:t>
            </a:r>
          </a:p>
          <a:p>
            <a:pPr lvl="2" eaLnBrk="1" hangingPunct="1"/>
            <a:r>
              <a:rPr lang="en-US" altLang="en-US" smtClean="0"/>
              <a:t>User A </a:t>
            </a:r>
            <a:r>
              <a:rPr lang="en-US" altLang="en-US" smtClean="0">
                <a:latin typeface="Times New Roman" pitchFamily="18" charset="0"/>
              </a:rPr>
              <a:t>‘</a:t>
            </a:r>
            <a:r>
              <a:rPr lang="en-US" altLang="en-US" smtClean="0"/>
              <a:t>1</a:t>
            </a:r>
            <a:r>
              <a:rPr lang="en-US" altLang="en-US" smtClean="0">
                <a:latin typeface="Times New Roman" pitchFamily="18" charset="0"/>
              </a:rPr>
              <a:t>’</a:t>
            </a:r>
            <a:r>
              <a:rPr lang="en-US" altLang="en-US" smtClean="0"/>
              <a:t> bit: 6 -&gt; 1</a:t>
            </a:r>
          </a:p>
          <a:p>
            <a:pPr lvl="2" eaLnBrk="1" hangingPunct="1"/>
            <a:r>
              <a:rPr lang="en-US" altLang="en-US" smtClean="0"/>
              <a:t>User A </a:t>
            </a:r>
            <a:r>
              <a:rPr lang="en-US" altLang="en-US" smtClean="0">
                <a:latin typeface="Times New Roman" pitchFamily="18" charset="0"/>
              </a:rPr>
              <a:t>‘</a:t>
            </a:r>
            <a:r>
              <a:rPr lang="en-US" altLang="en-US" smtClean="0"/>
              <a:t>0</a:t>
            </a:r>
            <a:r>
              <a:rPr lang="en-US" altLang="en-US" smtClean="0">
                <a:latin typeface="Times New Roman" pitchFamily="18" charset="0"/>
              </a:rPr>
              <a:t>’</a:t>
            </a:r>
            <a:r>
              <a:rPr lang="en-US" altLang="en-US" smtClean="0"/>
              <a:t> bit: -6 -&gt; 0</a:t>
            </a:r>
          </a:p>
          <a:p>
            <a:pPr lvl="2" eaLnBrk="1" hangingPunct="1"/>
            <a:r>
              <a:rPr lang="en-US" altLang="en-US" smtClean="0"/>
              <a:t>User B </a:t>
            </a:r>
            <a:r>
              <a:rPr lang="en-US" altLang="en-US" smtClean="0">
                <a:latin typeface="Times New Roman" pitchFamily="18" charset="0"/>
              </a:rPr>
              <a:t>‘</a:t>
            </a:r>
            <a:r>
              <a:rPr lang="en-US" altLang="en-US" smtClean="0"/>
              <a:t>1</a:t>
            </a:r>
            <a:r>
              <a:rPr lang="en-US" altLang="en-US" smtClean="0">
                <a:latin typeface="Times New Roman" pitchFamily="18" charset="0"/>
              </a:rPr>
              <a:t>’</a:t>
            </a:r>
            <a:r>
              <a:rPr lang="en-US" altLang="en-US" smtClean="0"/>
              <a:t> bit: 0 -&gt; unwanted signal ignored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Path Loss Example</a:t>
            </a:r>
          </a:p>
        </p:txBody>
      </p:sp>
      <p:sp>
        <p:nvSpPr>
          <p:cNvPr id="716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z="2000" smtClean="0"/>
          </a:p>
          <a:p>
            <a:r>
              <a:rPr lang="en-US" altLang="en-US" sz="2000" smtClean="0"/>
              <a:t>Consider Wi-Fi signal in this building. Assume power at a reference point d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 is 100mW. The reference point d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=1m. Calculate your received signal strength at a distance, d=100m. Also calculate the power received in mW. Assume n=4.  </a:t>
            </a:r>
          </a:p>
          <a:p>
            <a:endParaRPr lang="en-US" altLang="en-US" sz="2000" smtClean="0"/>
          </a:p>
          <a:p>
            <a:endParaRPr lang="en-US" altLang="en-US" sz="2000" smtClean="0"/>
          </a:p>
          <a:p>
            <a:r>
              <a:rPr lang="en-US" altLang="en-US" sz="2000" smtClean="0"/>
              <a:t>This is a typical Wi-Fi received signal strength.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Indoor Propagation Model</a:t>
            </a: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/>
              <a:t>The indoor radio channel differs from the traditional mobile radio channel in outdoor</a:t>
            </a:r>
          </a:p>
          <a:p>
            <a:pPr lvl="1"/>
            <a:r>
              <a:rPr lang="en-US" altLang="en-US" sz="1800" smtClean="0"/>
              <a:t>Distances covered are much smaller</a:t>
            </a:r>
          </a:p>
          <a:p>
            <a:pPr lvl="1"/>
            <a:r>
              <a:rPr lang="en-US" altLang="en-US" sz="1800" smtClean="0"/>
              <a:t>Variability of the environment is much greater</a:t>
            </a:r>
          </a:p>
          <a:p>
            <a:pPr lvl="1"/>
            <a:endParaRPr lang="en-US" altLang="en-US" sz="1800" smtClean="0"/>
          </a:p>
          <a:p>
            <a:r>
              <a:rPr lang="en-US" altLang="en-US" sz="2000" smtClean="0"/>
              <a:t>Propagation inside buildings strongly influenced by specific features</a:t>
            </a:r>
          </a:p>
          <a:p>
            <a:pPr lvl="1"/>
            <a:r>
              <a:rPr lang="en-US" altLang="en-US" sz="1800" smtClean="0"/>
              <a:t>Layout and building type</a:t>
            </a:r>
          </a:p>
          <a:p>
            <a:pPr lvl="1"/>
            <a:r>
              <a:rPr lang="en-US" altLang="en-US" sz="1800" smtClean="0"/>
              <a:t>Construction materials</a:t>
            </a:r>
          </a:p>
          <a:p>
            <a:pPr lvl="1"/>
            <a:r>
              <a:rPr lang="en-US" altLang="en-US" sz="1800" smtClean="0"/>
              <a:t>Even door open or closed</a:t>
            </a:r>
          </a:p>
          <a:p>
            <a:pPr lvl="1"/>
            <a:r>
              <a:rPr lang="en-US" altLang="en-US" sz="1800" smtClean="0"/>
              <a:t>Same floor or different floors</a:t>
            </a:r>
          </a:p>
          <a:p>
            <a:pPr lvl="1"/>
            <a:endParaRPr lang="en-US" altLang="en-US" sz="1800" smtClean="0"/>
          </a:p>
          <a:p>
            <a:r>
              <a:rPr lang="en-US" altLang="en-US" sz="2200" smtClean="0"/>
              <a:t>Partition Losses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Losses</a:t>
            </a:r>
          </a:p>
        </p:txBody>
      </p:sp>
      <p:sp>
        <p:nvSpPr>
          <p:cNvPr id="1126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09600" y="1262063"/>
            <a:ext cx="8077200" cy="4991100"/>
          </a:xfrm>
        </p:spPr>
        <p:txBody>
          <a:bodyPr/>
          <a:lstStyle/>
          <a:p>
            <a:r>
              <a:rPr lang="en-US" altLang="en-US" smtClean="0"/>
              <a:t>Partition Losses</a:t>
            </a:r>
          </a:p>
          <a:p>
            <a:pPr lvl="1"/>
            <a:r>
              <a:rPr lang="en-US" altLang="en-US" smtClean="0"/>
              <a:t>Same floor </a:t>
            </a:r>
          </a:p>
          <a:p>
            <a:pPr lvl="1"/>
            <a:r>
              <a:rPr lang="en-US" altLang="en-US" smtClean="0"/>
              <a:t>Between floors</a:t>
            </a:r>
          </a:p>
          <a:p>
            <a:pPr lvl="2"/>
            <a:r>
              <a:rPr lang="en-US" altLang="en-US" smtClean="0"/>
              <a:t>Characterized by a new factor called Floor Attenuation Factors (FAF)</a:t>
            </a:r>
          </a:p>
          <a:p>
            <a:pPr lvl="2"/>
            <a:r>
              <a:rPr lang="en-US" altLang="en-US" smtClean="0"/>
              <a:t>Based on building materials</a:t>
            </a:r>
          </a:p>
          <a:p>
            <a:pPr lvl="2"/>
            <a:r>
              <a:rPr lang="en-US" altLang="en-US" smtClean="0"/>
              <a:t>FAF mostly empirical (computed over numerous tests)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pPr lvl="1"/>
            <a:r>
              <a:rPr lang="en-US" altLang="en-US" smtClean="0"/>
              <a:t>For example, </a:t>
            </a:r>
          </a:p>
          <a:p>
            <a:pPr lvl="2"/>
            <a:r>
              <a:rPr lang="en-US" altLang="en-US" smtClean="0"/>
              <a:t>FAF through one floor approx. 13 dB</a:t>
            </a:r>
          </a:p>
          <a:p>
            <a:pPr lvl="2"/>
            <a:r>
              <a:rPr lang="en-US" altLang="en-US" smtClean="0"/>
              <a:t>Two floors 18.7 dB</a:t>
            </a:r>
          </a:p>
          <a:p>
            <a:pPr lvl="2"/>
            <a:r>
              <a:rPr lang="en-US" altLang="en-US" smtClean="0"/>
              <a:t>Three floors 25 dB and so on…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530350" y="3429000"/>
          <a:ext cx="6242050" cy="838200"/>
        </p:xfrm>
        <a:graphic>
          <a:graphicData uri="http://schemas.openxmlformats.org/presentationml/2006/ole">
            <p:oleObj spid="_x0000_s7170" name="Equation" r:id="rId3" imgW="26670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smtClean="0"/>
              <a:t>Cellular Model (signal to interference)</a:t>
            </a:r>
          </a:p>
        </p:txBody>
      </p:sp>
      <p:sp>
        <p:nvSpPr>
          <p:cNvPr id="1229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09600" y="1262063"/>
            <a:ext cx="8001000" cy="4991100"/>
          </a:xfrm>
        </p:spPr>
        <p:txBody>
          <a:bodyPr/>
          <a:lstStyle/>
          <a:p>
            <a:r>
              <a:rPr lang="en-US" altLang="en-US" sz="2000" smtClean="0"/>
              <a:t>From the propagation model,</a:t>
            </a:r>
          </a:p>
          <a:p>
            <a:endParaRPr lang="en-US" altLang="en-US" sz="2000" smtClean="0"/>
          </a:p>
          <a:p>
            <a:r>
              <a:rPr lang="en-US" altLang="en-US" sz="2000" smtClean="0"/>
              <a:t>Let’s combine today’s concept with last week’s cellular concept</a:t>
            </a:r>
          </a:p>
          <a:p>
            <a:pPr lvl="1"/>
            <a:r>
              <a:rPr lang="en-US" altLang="en-US" sz="1600" smtClean="0"/>
              <a:t>Let’s find out signal to interference </a:t>
            </a:r>
          </a:p>
          <a:p>
            <a:pPr lvl="1"/>
            <a:endParaRPr lang="en-US" altLang="en-US" sz="1600" smtClean="0"/>
          </a:p>
          <a:p>
            <a:pPr lvl="1"/>
            <a:endParaRPr lang="en-US" altLang="en-US" sz="1600" smtClean="0"/>
          </a:p>
          <a:p>
            <a:pPr lvl="1"/>
            <a:endParaRPr lang="en-US" altLang="en-US" sz="1600" smtClean="0"/>
          </a:p>
          <a:p>
            <a:pPr lvl="1"/>
            <a:endParaRPr lang="en-US" altLang="en-US" sz="1600" smtClean="0"/>
          </a:p>
          <a:p>
            <a:pPr lvl="1"/>
            <a:endParaRPr lang="en-US" altLang="en-US" sz="1600" smtClean="0"/>
          </a:p>
          <a:p>
            <a:pPr lvl="1"/>
            <a:endParaRPr lang="en-US" altLang="en-US" sz="1600" smtClean="0"/>
          </a:p>
          <a:p>
            <a:pPr lvl="1"/>
            <a:endParaRPr lang="en-US" altLang="en-US" sz="1600" smtClean="0"/>
          </a:p>
          <a:p>
            <a:pPr lvl="1"/>
            <a:endParaRPr lang="en-US" altLang="en-US" sz="1600" smtClean="0"/>
          </a:p>
          <a:p>
            <a:r>
              <a:rPr lang="en-US" altLang="en-US" smtClean="0">
                <a:solidFill>
                  <a:srgbClr val="FF0000"/>
                </a:solidFill>
              </a:rPr>
              <a:t>In a cellular radio system with 7-cell reuse pattern and a 6 co-channel interferers, what is the signal to interference in dB? Assume Path loss exponent = 4.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029200" y="990600"/>
          <a:ext cx="3200400" cy="835025"/>
        </p:xfrm>
        <a:graphic>
          <a:graphicData uri="http://schemas.openxmlformats.org/presentationml/2006/ole">
            <p:oleObj spid="_x0000_s8194" name="Equation" r:id="rId3" imgW="1333500" imgH="46990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133600" y="2932113"/>
          <a:ext cx="1585913" cy="1106487"/>
        </p:xfrm>
        <a:graphic>
          <a:graphicData uri="http://schemas.openxmlformats.org/presentationml/2006/ole">
            <p:oleObj spid="_x0000_s8195" name="Equation" r:id="rId4" imgW="660113" imgH="622030" progId="Equation.3">
              <p:embed/>
            </p:oleObj>
          </a:graphicData>
        </a:graphic>
      </p:graphicFrame>
      <p:sp>
        <p:nvSpPr>
          <p:cNvPr id="8201" name="Rectangle 5"/>
          <p:cNvSpPr>
            <a:spLocks noChangeArrowheads="1"/>
          </p:cNvSpPr>
          <p:nvPr/>
        </p:nvSpPr>
        <p:spPr bwMode="auto">
          <a:xfrm>
            <a:off x="228600" y="2684463"/>
            <a:ext cx="1143000" cy="592137"/>
          </a:xfrm>
          <a:prstGeom prst="rect">
            <a:avLst/>
          </a:prstGeom>
          <a:solidFill>
            <a:schemeClr val="accent1">
              <a:alpha val="38823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altLang="en-US" sz="1200" b="1"/>
              <a:t>m co-channel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altLang="en-US" sz="1200" b="1"/>
              <a:t>interferer</a:t>
            </a:r>
          </a:p>
        </p:txBody>
      </p:sp>
      <p:sp>
        <p:nvSpPr>
          <p:cNvPr id="8202" name="Rectangle 6"/>
          <p:cNvSpPr>
            <a:spLocks noChangeArrowheads="1"/>
          </p:cNvSpPr>
          <p:nvPr/>
        </p:nvSpPr>
        <p:spPr bwMode="auto">
          <a:xfrm>
            <a:off x="381000" y="3494088"/>
            <a:ext cx="1752600" cy="925512"/>
          </a:xfrm>
          <a:prstGeom prst="rect">
            <a:avLst/>
          </a:prstGeom>
          <a:solidFill>
            <a:schemeClr val="accent1">
              <a:alpha val="38823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altLang="en-US" sz="1200" b="1"/>
              <a:t>Cell radius 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altLang="en-US" sz="1200" b="1"/>
              <a:t>Co-channel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altLang="en-US" sz="1200" b="1"/>
              <a:t>interferer distance D</a:t>
            </a:r>
            <a:r>
              <a:rPr lang="en-US" altLang="en-US" sz="1200" b="1" baseline="-25000"/>
              <a:t>i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886200" y="2886075"/>
          <a:ext cx="1644650" cy="1152525"/>
        </p:xfrm>
        <a:graphic>
          <a:graphicData uri="http://schemas.openxmlformats.org/presentationml/2006/ole">
            <p:oleObj spid="_x0000_s8196" name="Equation" r:id="rId5" imgW="685800" imgH="647700" progId="Equation.3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562600" y="2895600"/>
          <a:ext cx="1736725" cy="746125"/>
        </p:xfrm>
        <a:graphic>
          <a:graphicData uri="http://schemas.openxmlformats.org/presentationml/2006/ole">
            <p:oleObj spid="_x0000_s8197" name="Equation" r:id="rId6" imgW="723586" imgH="418918" progId="Equation.3">
              <p:embed/>
            </p:oleObj>
          </a:graphicData>
        </a:graphic>
      </p:graphicFrame>
      <p:sp>
        <p:nvSpPr>
          <p:cNvPr id="8203" name="Rectangle 9"/>
          <p:cNvSpPr>
            <a:spLocks noChangeArrowheads="1"/>
          </p:cNvSpPr>
          <p:nvPr/>
        </p:nvSpPr>
        <p:spPr bwMode="auto">
          <a:xfrm>
            <a:off x="7315200" y="2293938"/>
            <a:ext cx="1143000" cy="592137"/>
          </a:xfrm>
          <a:prstGeom prst="rect">
            <a:avLst/>
          </a:prstGeom>
          <a:solidFill>
            <a:schemeClr val="accent1">
              <a:alpha val="38823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altLang="en-US" sz="1200" b="1"/>
              <a:t>Q: co-channel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altLang="en-US" sz="1200" b="1"/>
              <a:t>Reuse ratio</a:t>
            </a:r>
          </a:p>
        </p:txBody>
      </p:sp>
      <p:cxnSp>
        <p:nvCxnSpPr>
          <p:cNvPr id="8204" name="Straight Arrow Connector 11"/>
          <p:cNvCxnSpPr>
            <a:cxnSpLocks noChangeShapeType="1"/>
          </p:cNvCxnSpPr>
          <p:nvPr/>
        </p:nvCxnSpPr>
        <p:spPr bwMode="auto">
          <a:xfrm flipV="1">
            <a:off x="6629400" y="2590800"/>
            <a:ext cx="723900" cy="295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7361238" y="2895600"/>
          <a:ext cx="1736725" cy="768350"/>
        </p:xfrm>
        <a:graphic>
          <a:graphicData uri="http://schemas.openxmlformats.org/presentationml/2006/ole">
            <p:oleObj spid="_x0000_s8198" name="Equation" r:id="rId7" imgW="723586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smtClean="0"/>
              <a:t>Numerical example (signal to interference)</a:t>
            </a:r>
          </a:p>
        </p:txBody>
      </p:sp>
      <p:sp>
        <p:nvSpPr>
          <p:cNvPr id="92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09600" y="1262063"/>
            <a:ext cx="8001000" cy="4991100"/>
          </a:xfrm>
        </p:spPr>
        <p:txBody>
          <a:bodyPr/>
          <a:lstStyle/>
          <a:p>
            <a:pPr lvl="1"/>
            <a:endParaRPr lang="en-US" altLang="en-US" sz="1600" smtClean="0"/>
          </a:p>
          <a:p>
            <a:pPr lvl="1"/>
            <a:endParaRPr lang="en-US" altLang="en-US" sz="1600" smtClean="0"/>
          </a:p>
          <a:p>
            <a:r>
              <a:rPr lang="en-US" altLang="en-US" smtClean="0"/>
              <a:t>In a cellular radio system, the required signal to interference must be at least 15 dB. What should be the cluster size (N) if Path loss exponent = 3. Assume 6 co-channel interferers.</a:t>
            </a:r>
          </a:p>
          <a:p>
            <a:endParaRPr lang="en-US" altLang="en-US" smtClean="0"/>
          </a:p>
          <a:p>
            <a:r>
              <a:rPr lang="en-US" altLang="en-US" smtClean="0"/>
              <a:t>Soln hint: Let’s assume N =7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944563" y="4291013"/>
          <a:ext cx="854075" cy="701675"/>
        </p:xfrm>
        <a:graphic>
          <a:graphicData uri="http://schemas.openxmlformats.org/presentationml/2006/ole">
            <p:oleObj spid="_x0000_s9218" name="Equation" r:id="rId3" imgW="355292" imgH="393359" progId="Equation.3">
              <p:embed/>
            </p:oleObj>
          </a:graphicData>
        </a:graphic>
      </p:graphicFrame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1600200" y="4189413"/>
          <a:ext cx="1463675" cy="768350"/>
        </p:xfrm>
        <a:graphic>
          <a:graphicData uri="http://schemas.openxmlformats.org/presentationml/2006/ole">
            <p:oleObj spid="_x0000_s9219" name="Equation" r:id="rId4" imgW="609336" imgH="431613" progId="Equation.3">
              <p:embed/>
            </p:oleObj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3095625" y="4189413"/>
          <a:ext cx="2921000" cy="768350"/>
        </p:xfrm>
        <a:graphic>
          <a:graphicData uri="http://schemas.openxmlformats.org/presentationml/2006/ole">
            <p:oleObj spid="_x0000_s9220" name="Equation" r:id="rId5" imgW="1218671" imgH="431613" progId="Equation.3">
              <p:embed/>
            </p:oleObj>
          </a:graphicData>
        </a:graphic>
      </p:graphicFrame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6016625" y="3657600"/>
            <a:ext cx="2898775" cy="1335088"/>
          </a:xfrm>
          <a:prstGeom prst="ellipse">
            <a:avLst/>
          </a:prstGeom>
          <a:solidFill>
            <a:schemeClr val="accent1">
              <a:alpha val="3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altLang="en-US" sz="1600"/>
              <a:t>To convert it to dB,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altLang="en-US" sz="1600"/>
              <a:t>do 10log(16.04) = 12.05 dB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371600" y="5334000"/>
            <a:ext cx="6019800" cy="9191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altLang="en-US" sz="1800"/>
              <a:t>This is still less than reqd 15 dB.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altLang="en-US" sz="1800"/>
              <a:t>So we need to use a larger N. Try for next feasible 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086600" cy="439737"/>
          </a:xfrm>
        </p:spPr>
        <p:txBody>
          <a:bodyPr/>
          <a:lstStyle/>
          <a:p>
            <a:r>
              <a:rPr lang="en-US" altLang="en-US" smtClean="0"/>
              <a:t>Mobile Radio Propagation: Small scale fading</a:t>
            </a:r>
          </a:p>
        </p:txBody>
      </p:sp>
      <p:sp>
        <p:nvSpPr>
          <p:cNvPr id="7373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81000" y="1262063"/>
            <a:ext cx="8458200" cy="4991100"/>
          </a:xfrm>
        </p:spPr>
        <p:txBody>
          <a:bodyPr/>
          <a:lstStyle/>
          <a:p>
            <a:r>
              <a:rPr lang="en-US" altLang="en-US" smtClean="0"/>
              <a:t>What is small-scale fading?</a:t>
            </a:r>
          </a:p>
          <a:p>
            <a:pPr lvl="1"/>
            <a:r>
              <a:rPr lang="en-US" altLang="en-US" smtClean="0"/>
              <a:t>In contrast to large-scale propagation we studied so far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Small-scale fading describe rapid fluctuation of the signal over </a:t>
            </a:r>
          </a:p>
          <a:p>
            <a:pPr lvl="2"/>
            <a:r>
              <a:rPr lang="en-US" altLang="en-US" smtClean="0"/>
              <a:t>short period of time and/or </a:t>
            </a:r>
          </a:p>
          <a:p>
            <a:pPr lvl="2"/>
            <a:r>
              <a:rPr lang="en-US" altLang="en-US" smtClean="0"/>
              <a:t>short travel distance</a:t>
            </a:r>
          </a:p>
          <a:p>
            <a:pPr lvl="2"/>
            <a:endParaRPr lang="en-US" altLang="en-US" smtClean="0"/>
          </a:p>
        </p:txBody>
      </p:sp>
      <p:grpSp>
        <p:nvGrpSpPr>
          <p:cNvPr id="73732" name="Group 9"/>
          <p:cNvGrpSpPr>
            <a:grpSpLocks/>
          </p:cNvGrpSpPr>
          <p:nvPr/>
        </p:nvGrpSpPr>
        <p:grpSpPr bwMode="auto">
          <a:xfrm>
            <a:off x="2882900" y="5291138"/>
            <a:ext cx="171450" cy="376237"/>
            <a:chOff x="805" y="3660"/>
            <a:chExt cx="144" cy="297"/>
          </a:xfrm>
        </p:grpSpPr>
        <p:sp>
          <p:nvSpPr>
            <p:cNvPr id="73805" name="Line 10"/>
            <p:cNvSpPr>
              <a:spLocks noChangeShapeType="1"/>
            </p:cNvSpPr>
            <p:nvPr/>
          </p:nvSpPr>
          <p:spPr bwMode="auto">
            <a:xfrm>
              <a:off x="876" y="3765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06" name="AutoShape 11"/>
            <p:cNvSpPr>
              <a:spLocks noChangeArrowheads="1"/>
            </p:cNvSpPr>
            <p:nvPr/>
          </p:nvSpPr>
          <p:spPr bwMode="auto">
            <a:xfrm>
              <a:off x="805" y="3660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733" name="Group 12"/>
          <p:cNvGrpSpPr>
            <a:grpSpLocks/>
          </p:cNvGrpSpPr>
          <p:nvPr/>
        </p:nvGrpSpPr>
        <p:grpSpPr bwMode="auto">
          <a:xfrm>
            <a:off x="4786313" y="5321300"/>
            <a:ext cx="787400" cy="347663"/>
            <a:chOff x="3835" y="3383"/>
            <a:chExt cx="586" cy="261"/>
          </a:xfrm>
        </p:grpSpPr>
        <p:sp>
          <p:nvSpPr>
            <p:cNvPr id="73746" name="Freeform 13"/>
            <p:cNvSpPr>
              <a:spLocks/>
            </p:cNvSpPr>
            <p:nvPr/>
          </p:nvSpPr>
          <p:spPr bwMode="auto">
            <a:xfrm>
              <a:off x="3858" y="3430"/>
              <a:ext cx="510" cy="146"/>
            </a:xfrm>
            <a:custGeom>
              <a:avLst/>
              <a:gdLst>
                <a:gd name="T0" fmla="*/ 0 w 353"/>
                <a:gd name="T1" fmla="*/ 55272 h 83"/>
                <a:gd name="T2" fmla="*/ 0 w 353"/>
                <a:gd name="T3" fmla="*/ 126184 h 83"/>
                <a:gd name="T4" fmla="*/ 42066 w 353"/>
                <a:gd name="T5" fmla="*/ 126184 h 83"/>
                <a:gd name="T6" fmla="*/ 40283 w 353"/>
                <a:gd name="T7" fmla="*/ 72840 h 83"/>
                <a:gd name="T8" fmla="*/ 29239 w 353"/>
                <a:gd name="T9" fmla="*/ 55272 h 83"/>
                <a:gd name="T10" fmla="*/ 23983 w 353"/>
                <a:gd name="T11" fmla="*/ 0 h 83"/>
                <a:gd name="T12" fmla="*/ 10964 w 353"/>
                <a:gd name="T13" fmla="*/ 0 h 83"/>
                <a:gd name="T14" fmla="*/ 7477 w 353"/>
                <a:gd name="T15" fmla="*/ 55272 h 83"/>
                <a:gd name="T16" fmla="*/ 0 w 353"/>
                <a:gd name="T17" fmla="*/ 55272 h 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3"/>
                <a:gd name="T28" fmla="*/ 0 h 83"/>
                <a:gd name="T29" fmla="*/ 353 w 353"/>
                <a:gd name="T30" fmla="*/ 83 h 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3" h="83">
                  <a:moveTo>
                    <a:pt x="0" y="36"/>
                  </a:moveTo>
                  <a:lnTo>
                    <a:pt x="0" y="82"/>
                  </a:lnTo>
                  <a:lnTo>
                    <a:pt x="352" y="82"/>
                  </a:lnTo>
                  <a:lnTo>
                    <a:pt x="337" y="47"/>
                  </a:lnTo>
                  <a:lnTo>
                    <a:pt x="245" y="36"/>
                  </a:lnTo>
                  <a:lnTo>
                    <a:pt x="201" y="0"/>
                  </a:lnTo>
                  <a:lnTo>
                    <a:pt x="92" y="0"/>
                  </a:lnTo>
                  <a:lnTo>
                    <a:pt x="63" y="36"/>
                  </a:lnTo>
                  <a:lnTo>
                    <a:pt x="0" y="3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Freeform 14"/>
            <p:cNvSpPr>
              <a:spLocks/>
            </p:cNvSpPr>
            <p:nvPr/>
          </p:nvSpPr>
          <p:spPr bwMode="auto">
            <a:xfrm>
              <a:off x="3858" y="3430"/>
              <a:ext cx="510" cy="146"/>
            </a:xfrm>
            <a:custGeom>
              <a:avLst/>
              <a:gdLst>
                <a:gd name="T0" fmla="*/ 0 w 353"/>
                <a:gd name="T1" fmla="*/ 55272 h 83"/>
                <a:gd name="T2" fmla="*/ 0 w 353"/>
                <a:gd name="T3" fmla="*/ 126184 h 83"/>
                <a:gd name="T4" fmla="*/ 42066 w 353"/>
                <a:gd name="T5" fmla="*/ 126184 h 83"/>
                <a:gd name="T6" fmla="*/ 40283 w 353"/>
                <a:gd name="T7" fmla="*/ 72840 h 83"/>
                <a:gd name="T8" fmla="*/ 29239 w 353"/>
                <a:gd name="T9" fmla="*/ 55272 h 83"/>
                <a:gd name="T10" fmla="*/ 23983 w 353"/>
                <a:gd name="T11" fmla="*/ 0 h 83"/>
                <a:gd name="T12" fmla="*/ 10964 w 353"/>
                <a:gd name="T13" fmla="*/ 0 h 83"/>
                <a:gd name="T14" fmla="*/ 7477 w 353"/>
                <a:gd name="T15" fmla="*/ 55272 h 83"/>
                <a:gd name="T16" fmla="*/ 0 w 353"/>
                <a:gd name="T17" fmla="*/ 55272 h 83"/>
                <a:gd name="T18" fmla="*/ 0 w 353"/>
                <a:gd name="T19" fmla="*/ 55272 h 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3"/>
                <a:gd name="T31" fmla="*/ 0 h 83"/>
                <a:gd name="T32" fmla="*/ 353 w 353"/>
                <a:gd name="T33" fmla="*/ 83 h 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3" h="83">
                  <a:moveTo>
                    <a:pt x="0" y="36"/>
                  </a:moveTo>
                  <a:lnTo>
                    <a:pt x="0" y="82"/>
                  </a:lnTo>
                  <a:lnTo>
                    <a:pt x="352" y="82"/>
                  </a:lnTo>
                  <a:lnTo>
                    <a:pt x="337" y="47"/>
                  </a:lnTo>
                  <a:lnTo>
                    <a:pt x="245" y="36"/>
                  </a:lnTo>
                  <a:lnTo>
                    <a:pt x="201" y="0"/>
                  </a:lnTo>
                  <a:lnTo>
                    <a:pt x="92" y="0"/>
                  </a:lnTo>
                  <a:lnTo>
                    <a:pt x="63" y="36"/>
                  </a:lnTo>
                  <a:lnTo>
                    <a:pt x="0" y="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8" name="Freeform 15"/>
            <p:cNvSpPr>
              <a:spLocks/>
            </p:cNvSpPr>
            <p:nvPr/>
          </p:nvSpPr>
          <p:spPr bwMode="auto">
            <a:xfrm>
              <a:off x="4245" y="3516"/>
              <a:ext cx="43" cy="60"/>
            </a:xfrm>
            <a:custGeom>
              <a:avLst/>
              <a:gdLst>
                <a:gd name="T0" fmla="*/ 3128 w 30"/>
                <a:gd name="T1" fmla="*/ 52770 h 34"/>
                <a:gd name="T2" fmla="*/ 0 w 30"/>
                <a:gd name="T3" fmla="*/ 52770 h 34"/>
                <a:gd name="T4" fmla="*/ 0 w 30"/>
                <a:gd name="T5" fmla="*/ 44040 h 34"/>
                <a:gd name="T6" fmla="*/ 237 w 30"/>
                <a:gd name="T7" fmla="*/ 33683 h 34"/>
                <a:gd name="T8" fmla="*/ 698 w 30"/>
                <a:gd name="T9" fmla="*/ 25225 h 34"/>
                <a:gd name="T10" fmla="*/ 741 w 30"/>
                <a:gd name="T11" fmla="*/ 16465 h 34"/>
                <a:gd name="T12" fmla="*/ 1433 w 30"/>
                <a:gd name="T13" fmla="*/ 9960 h 34"/>
                <a:gd name="T14" fmla="*/ 1774 w 30"/>
                <a:gd name="T15" fmla="*/ 6129 h 34"/>
                <a:gd name="T16" fmla="*/ 2461 w 30"/>
                <a:gd name="T17" fmla="*/ 3473 h 34"/>
                <a:gd name="T18" fmla="*/ 3128 w 30"/>
                <a:gd name="T19" fmla="*/ 0 h 34"/>
                <a:gd name="T20" fmla="*/ 3128 w 30"/>
                <a:gd name="T21" fmla="*/ 0 h 34"/>
                <a:gd name="T22" fmla="*/ 3128 w 30"/>
                <a:gd name="T23" fmla="*/ 3473 h 34"/>
                <a:gd name="T24" fmla="*/ 3128 w 30"/>
                <a:gd name="T25" fmla="*/ 3473 h 34"/>
                <a:gd name="T26" fmla="*/ 3128 w 30"/>
                <a:gd name="T27" fmla="*/ 6129 h 34"/>
                <a:gd name="T28" fmla="*/ 3128 w 30"/>
                <a:gd name="T29" fmla="*/ 13024 h 34"/>
                <a:gd name="T30" fmla="*/ 3128 w 30"/>
                <a:gd name="T31" fmla="*/ 25225 h 34"/>
                <a:gd name="T32" fmla="*/ 3128 w 30"/>
                <a:gd name="T33" fmla="*/ 37156 h 34"/>
                <a:gd name="T34" fmla="*/ 3128 w 30"/>
                <a:gd name="T35" fmla="*/ 5277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4"/>
                <a:gd name="T56" fmla="*/ 30 w 30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4">
                  <a:moveTo>
                    <a:pt x="29" y="33"/>
                  </a:move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6" y="16"/>
                  </a:lnTo>
                  <a:lnTo>
                    <a:pt x="7" y="10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8"/>
                  </a:lnTo>
                  <a:lnTo>
                    <a:pt x="29" y="16"/>
                  </a:lnTo>
                  <a:lnTo>
                    <a:pt x="29" y="23"/>
                  </a:lnTo>
                  <a:lnTo>
                    <a:pt x="29" y="3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Freeform 16"/>
            <p:cNvSpPr>
              <a:spLocks/>
            </p:cNvSpPr>
            <p:nvPr/>
          </p:nvSpPr>
          <p:spPr bwMode="auto">
            <a:xfrm>
              <a:off x="4245" y="3516"/>
              <a:ext cx="43" cy="60"/>
            </a:xfrm>
            <a:custGeom>
              <a:avLst/>
              <a:gdLst>
                <a:gd name="T0" fmla="*/ 0 w 30"/>
                <a:gd name="T1" fmla="*/ 52770 h 34"/>
                <a:gd name="T2" fmla="*/ 0 w 30"/>
                <a:gd name="T3" fmla="*/ 44040 h 34"/>
                <a:gd name="T4" fmla="*/ 237 w 30"/>
                <a:gd name="T5" fmla="*/ 33683 h 34"/>
                <a:gd name="T6" fmla="*/ 698 w 30"/>
                <a:gd name="T7" fmla="*/ 25225 h 34"/>
                <a:gd name="T8" fmla="*/ 741 w 30"/>
                <a:gd name="T9" fmla="*/ 16465 h 34"/>
                <a:gd name="T10" fmla="*/ 1433 w 30"/>
                <a:gd name="T11" fmla="*/ 9960 h 34"/>
                <a:gd name="T12" fmla="*/ 1774 w 30"/>
                <a:gd name="T13" fmla="*/ 6129 h 34"/>
                <a:gd name="T14" fmla="*/ 2461 w 30"/>
                <a:gd name="T15" fmla="*/ 3473 h 34"/>
                <a:gd name="T16" fmla="*/ 3128 w 30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4"/>
                <a:gd name="T29" fmla="*/ 30 w 30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4">
                  <a:moveTo>
                    <a:pt x="0" y="33"/>
                  </a:moveTo>
                  <a:lnTo>
                    <a:pt x="0" y="27"/>
                  </a:lnTo>
                  <a:lnTo>
                    <a:pt x="2" y="21"/>
                  </a:lnTo>
                  <a:lnTo>
                    <a:pt x="6" y="16"/>
                  </a:lnTo>
                  <a:lnTo>
                    <a:pt x="7" y="10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0" name="Freeform 17"/>
            <p:cNvSpPr>
              <a:spLocks/>
            </p:cNvSpPr>
            <p:nvPr/>
          </p:nvSpPr>
          <p:spPr bwMode="auto">
            <a:xfrm>
              <a:off x="4287" y="3516"/>
              <a:ext cx="45" cy="60"/>
            </a:xfrm>
            <a:custGeom>
              <a:avLst/>
              <a:gdLst>
                <a:gd name="T0" fmla="*/ 0 w 31"/>
                <a:gd name="T1" fmla="*/ 52770 h 34"/>
                <a:gd name="T2" fmla="*/ 0 w 31"/>
                <a:gd name="T3" fmla="*/ 0 h 34"/>
                <a:gd name="T4" fmla="*/ 629 w 31"/>
                <a:gd name="T5" fmla="*/ 3473 h 34"/>
                <a:gd name="T6" fmla="*/ 1386 w 31"/>
                <a:gd name="T7" fmla="*/ 6129 h 34"/>
                <a:gd name="T8" fmla="*/ 2141 w 31"/>
                <a:gd name="T9" fmla="*/ 9960 h 34"/>
                <a:gd name="T10" fmla="*/ 2668 w 31"/>
                <a:gd name="T11" fmla="*/ 16465 h 34"/>
                <a:gd name="T12" fmla="*/ 3066 w 31"/>
                <a:gd name="T13" fmla="*/ 25225 h 34"/>
                <a:gd name="T14" fmla="*/ 3313 w 31"/>
                <a:gd name="T15" fmla="*/ 33683 h 34"/>
                <a:gd name="T16" fmla="*/ 3610 w 31"/>
                <a:gd name="T17" fmla="*/ 44040 h 34"/>
                <a:gd name="T18" fmla="*/ 3873 w 31"/>
                <a:gd name="T19" fmla="*/ 52770 h 34"/>
                <a:gd name="T20" fmla="*/ 3873 w 31"/>
                <a:gd name="T21" fmla="*/ 52770 h 34"/>
                <a:gd name="T22" fmla="*/ 3610 w 31"/>
                <a:gd name="T23" fmla="*/ 52770 h 34"/>
                <a:gd name="T24" fmla="*/ 3610 w 31"/>
                <a:gd name="T25" fmla="*/ 52770 h 34"/>
                <a:gd name="T26" fmla="*/ 3313 w 31"/>
                <a:gd name="T27" fmla="*/ 52770 h 34"/>
                <a:gd name="T28" fmla="*/ 2921 w 31"/>
                <a:gd name="T29" fmla="*/ 52770 h 34"/>
                <a:gd name="T30" fmla="*/ 2141 w 31"/>
                <a:gd name="T31" fmla="*/ 52770 h 34"/>
                <a:gd name="T32" fmla="*/ 1180 w 31"/>
                <a:gd name="T33" fmla="*/ 52770 h 34"/>
                <a:gd name="T34" fmla="*/ 0 w 31"/>
                <a:gd name="T35" fmla="*/ 5277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1"/>
                <a:gd name="T55" fmla="*/ 0 h 34"/>
                <a:gd name="T56" fmla="*/ 31 w 31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1" h="34">
                  <a:moveTo>
                    <a:pt x="0" y="33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11" y="4"/>
                  </a:lnTo>
                  <a:lnTo>
                    <a:pt x="17" y="6"/>
                  </a:lnTo>
                  <a:lnTo>
                    <a:pt x="21" y="10"/>
                  </a:lnTo>
                  <a:lnTo>
                    <a:pt x="24" y="16"/>
                  </a:lnTo>
                  <a:lnTo>
                    <a:pt x="26" y="21"/>
                  </a:lnTo>
                  <a:lnTo>
                    <a:pt x="28" y="27"/>
                  </a:lnTo>
                  <a:lnTo>
                    <a:pt x="30" y="33"/>
                  </a:lnTo>
                  <a:lnTo>
                    <a:pt x="28" y="33"/>
                  </a:lnTo>
                  <a:lnTo>
                    <a:pt x="26" y="33"/>
                  </a:lnTo>
                  <a:lnTo>
                    <a:pt x="23" y="33"/>
                  </a:lnTo>
                  <a:lnTo>
                    <a:pt x="17" y="33"/>
                  </a:lnTo>
                  <a:lnTo>
                    <a:pt x="9" y="33"/>
                  </a:lnTo>
                  <a:lnTo>
                    <a:pt x="0" y="3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Freeform 18"/>
            <p:cNvSpPr>
              <a:spLocks/>
            </p:cNvSpPr>
            <p:nvPr/>
          </p:nvSpPr>
          <p:spPr bwMode="auto">
            <a:xfrm>
              <a:off x="4287" y="3516"/>
              <a:ext cx="45" cy="60"/>
            </a:xfrm>
            <a:custGeom>
              <a:avLst/>
              <a:gdLst>
                <a:gd name="T0" fmla="*/ 0 w 31"/>
                <a:gd name="T1" fmla="*/ 0 h 34"/>
                <a:gd name="T2" fmla="*/ 629 w 31"/>
                <a:gd name="T3" fmla="*/ 3473 h 34"/>
                <a:gd name="T4" fmla="*/ 1386 w 31"/>
                <a:gd name="T5" fmla="*/ 6129 h 34"/>
                <a:gd name="T6" fmla="*/ 2141 w 31"/>
                <a:gd name="T7" fmla="*/ 9960 h 34"/>
                <a:gd name="T8" fmla="*/ 2668 w 31"/>
                <a:gd name="T9" fmla="*/ 16465 h 34"/>
                <a:gd name="T10" fmla="*/ 3066 w 31"/>
                <a:gd name="T11" fmla="*/ 25225 h 34"/>
                <a:gd name="T12" fmla="*/ 3313 w 31"/>
                <a:gd name="T13" fmla="*/ 33683 h 34"/>
                <a:gd name="T14" fmla="*/ 3610 w 31"/>
                <a:gd name="T15" fmla="*/ 44040 h 34"/>
                <a:gd name="T16" fmla="*/ 3873 w 31"/>
                <a:gd name="T17" fmla="*/ 5277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4"/>
                <a:gd name="T29" fmla="*/ 31 w 31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4">
                  <a:moveTo>
                    <a:pt x="0" y="0"/>
                  </a:moveTo>
                  <a:lnTo>
                    <a:pt x="5" y="2"/>
                  </a:lnTo>
                  <a:lnTo>
                    <a:pt x="11" y="4"/>
                  </a:lnTo>
                  <a:lnTo>
                    <a:pt x="17" y="6"/>
                  </a:lnTo>
                  <a:lnTo>
                    <a:pt x="21" y="10"/>
                  </a:lnTo>
                  <a:lnTo>
                    <a:pt x="24" y="16"/>
                  </a:lnTo>
                  <a:lnTo>
                    <a:pt x="26" y="21"/>
                  </a:lnTo>
                  <a:lnTo>
                    <a:pt x="28" y="27"/>
                  </a:lnTo>
                  <a:lnTo>
                    <a:pt x="30" y="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Freeform 19"/>
            <p:cNvSpPr>
              <a:spLocks/>
            </p:cNvSpPr>
            <p:nvPr/>
          </p:nvSpPr>
          <p:spPr bwMode="auto">
            <a:xfrm>
              <a:off x="4251" y="3523"/>
              <a:ext cx="75" cy="93"/>
            </a:xfrm>
            <a:custGeom>
              <a:avLst/>
              <a:gdLst>
                <a:gd name="T0" fmla="*/ 2925 w 52"/>
                <a:gd name="T1" fmla="*/ 0 h 53"/>
                <a:gd name="T2" fmla="*/ 3462 w 52"/>
                <a:gd name="T3" fmla="*/ 0 h 53"/>
                <a:gd name="T4" fmla="*/ 4219 w 52"/>
                <a:gd name="T5" fmla="*/ 3329 h 53"/>
                <a:gd name="T6" fmla="*/ 4716 w 52"/>
                <a:gd name="T7" fmla="*/ 5841 h 53"/>
                <a:gd name="T8" fmla="*/ 5109 w 52"/>
                <a:gd name="T9" fmla="*/ 12146 h 53"/>
                <a:gd name="T10" fmla="*/ 5625 w 52"/>
                <a:gd name="T11" fmla="*/ 17984 h 53"/>
                <a:gd name="T12" fmla="*/ 5725 w 52"/>
                <a:gd name="T13" fmla="*/ 23826 h 53"/>
                <a:gd name="T14" fmla="*/ 5997 w 52"/>
                <a:gd name="T15" fmla="*/ 31557 h 53"/>
                <a:gd name="T16" fmla="*/ 5997 w 52"/>
                <a:gd name="T17" fmla="*/ 39911 h 53"/>
                <a:gd name="T18" fmla="*/ 5997 w 52"/>
                <a:gd name="T19" fmla="*/ 46216 h 53"/>
                <a:gd name="T20" fmla="*/ 5725 w 52"/>
                <a:gd name="T21" fmla="*/ 55374 h 53"/>
                <a:gd name="T22" fmla="*/ 5625 w 52"/>
                <a:gd name="T23" fmla="*/ 59783 h 53"/>
                <a:gd name="T24" fmla="*/ 5109 w 52"/>
                <a:gd name="T25" fmla="*/ 65623 h 53"/>
                <a:gd name="T26" fmla="*/ 4716 w 52"/>
                <a:gd name="T27" fmla="*/ 71464 h 53"/>
                <a:gd name="T28" fmla="*/ 4219 w 52"/>
                <a:gd name="T29" fmla="*/ 74793 h 53"/>
                <a:gd name="T30" fmla="*/ 3462 w 52"/>
                <a:gd name="T31" fmla="*/ 77767 h 53"/>
                <a:gd name="T32" fmla="*/ 2925 w 52"/>
                <a:gd name="T33" fmla="*/ 77767 h 53"/>
                <a:gd name="T34" fmla="*/ 2400 w 52"/>
                <a:gd name="T35" fmla="*/ 77767 h 53"/>
                <a:gd name="T36" fmla="*/ 1788 w 52"/>
                <a:gd name="T37" fmla="*/ 74793 h 53"/>
                <a:gd name="T38" fmla="*/ 1300 w 52"/>
                <a:gd name="T39" fmla="*/ 71464 h 53"/>
                <a:gd name="T40" fmla="*/ 793 w 52"/>
                <a:gd name="T41" fmla="*/ 65623 h 53"/>
                <a:gd name="T42" fmla="*/ 352 w 52"/>
                <a:gd name="T43" fmla="*/ 59783 h 53"/>
                <a:gd name="T44" fmla="*/ 244 w 52"/>
                <a:gd name="T45" fmla="*/ 55374 h 53"/>
                <a:gd name="T46" fmla="*/ 0 w 52"/>
                <a:gd name="T47" fmla="*/ 46216 h 53"/>
                <a:gd name="T48" fmla="*/ 0 w 52"/>
                <a:gd name="T49" fmla="*/ 39911 h 53"/>
                <a:gd name="T50" fmla="*/ 0 w 52"/>
                <a:gd name="T51" fmla="*/ 31557 h 53"/>
                <a:gd name="T52" fmla="*/ 244 w 52"/>
                <a:gd name="T53" fmla="*/ 23826 h 53"/>
                <a:gd name="T54" fmla="*/ 352 w 52"/>
                <a:gd name="T55" fmla="*/ 17984 h 53"/>
                <a:gd name="T56" fmla="*/ 793 w 52"/>
                <a:gd name="T57" fmla="*/ 12146 h 53"/>
                <a:gd name="T58" fmla="*/ 1300 w 52"/>
                <a:gd name="T59" fmla="*/ 5841 h 53"/>
                <a:gd name="T60" fmla="*/ 1788 w 52"/>
                <a:gd name="T61" fmla="*/ 3329 h 53"/>
                <a:gd name="T62" fmla="*/ 2400 w 52"/>
                <a:gd name="T63" fmla="*/ 0 h 53"/>
                <a:gd name="T64" fmla="*/ 2925 w 52"/>
                <a:gd name="T65" fmla="*/ 0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2"/>
                <a:gd name="T100" fmla="*/ 0 h 53"/>
                <a:gd name="T101" fmla="*/ 52 w 52"/>
                <a:gd name="T102" fmla="*/ 53 h 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2" h="53">
                  <a:moveTo>
                    <a:pt x="25" y="0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8" y="12"/>
                  </a:lnTo>
                  <a:lnTo>
                    <a:pt x="49" y="16"/>
                  </a:lnTo>
                  <a:lnTo>
                    <a:pt x="51" y="21"/>
                  </a:lnTo>
                  <a:lnTo>
                    <a:pt x="51" y="27"/>
                  </a:lnTo>
                  <a:lnTo>
                    <a:pt x="51" y="31"/>
                  </a:lnTo>
                  <a:lnTo>
                    <a:pt x="49" y="37"/>
                  </a:lnTo>
                  <a:lnTo>
                    <a:pt x="48" y="40"/>
                  </a:lnTo>
                  <a:lnTo>
                    <a:pt x="44" y="44"/>
                  </a:lnTo>
                  <a:lnTo>
                    <a:pt x="40" y="48"/>
                  </a:lnTo>
                  <a:lnTo>
                    <a:pt x="36" y="50"/>
                  </a:lnTo>
                  <a:lnTo>
                    <a:pt x="30" y="52"/>
                  </a:lnTo>
                  <a:lnTo>
                    <a:pt x="25" y="52"/>
                  </a:lnTo>
                  <a:lnTo>
                    <a:pt x="21" y="52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25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Freeform 20"/>
            <p:cNvSpPr>
              <a:spLocks/>
            </p:cNvSpPr>
            <p:nvPr/>
          </p:nvSpPr>
          <p:spPr bwMode="auto">
            <a:xfrm>
              <a:off x="4251" y="3523"/>
              <a:ext cx="75" cy="93"/>
            </a:xfrm>
            <a:custGeom>
              <a:avLst/>
              <a:gdLst>
                <a:gd name="T0" fmla="*/ 2925 w 52"/>
                <a:gd name="T1" fmla="*/ 0 h 53"/>
                <a:gd name="T2" fmla="*/ 3462 w 52"/>
                <a:gd name="T3" fmla="*/ 0 h 53"/>
                <a:gd name="T4" fmla="*/ 4219 w 52"/>
                <a:gd name="T5" fmla="*/ 3329 h 53"/>
                <a:gd name="T6" fmla="*/ 4716 w 52"/>
                <a:gd name="T7" fmla="*/ 5841 h 53"/>
                <a:gd name="T8" fmla="*/ 5109 w 52"/>
                <a:gd name="T9" fmla="*/ 12146 h 53"/>
                <a:gd name="T10" fmla="*/ 5625 w 52"/>
                <a:gd name="T11" fmla="*/ 17984 h 53"/>
                <a:gd name="T12" fmla="*/ 5725 w 52"/>
                <a:gd name="T13" fmla="*/ 23826 h 53"/>
                <a:gd name="T14" fmla="*/ 5997 w 52"/>
                <a:gd name="T15" fmla="*/ 31557 h 53"/>
                <a:gd name="T16" fmla="*/ 5997 w 52"/>
                <a:gd name="T17" fmla="*/ 39911 h 53"/>
                <a:gd name="T18" fmla="*/ 5997 w 52"/>
                <a:gd name="T19" fmla="*/ 46216 h 53"/>
                <a:gd name="T20" fmla="*/ 5725 w 52"/>
                <a:gd name="T21" fmla="*/ 55374 h 53"/>
                <a:gd name="T22" fmla="*/ 5625 w 52"/>
                <a:gd name="T23" fmla="*/ 59783 h 53"/>
                <a:gd name="T24" fmla="*/ 5109 w 52"/>
                <a:gd name="T25" fmla="*/ 65623 h 53"/>
                <a:gd name="T26" fmla="*/ 4716 w 52"/>
                <a:gd name="T27" fmla="*/ 71464 h 53"/>
                <a:gd name="T28" fmla="*/ 4219 w 52"/>
                <a:gd name="T29" fmla="*/ 74793 h 53"/>
                <a:gd name="T30" fmla="*/ 3462 w 52"/>
                <a:gd name="T31" fmla="*/ 77767 h 53"/>
                <a:gd name="T32" fmla="*/ 2925 w 52"/>
                <a:gd name="T33" fmla="*/ 77767 h 53"/>
                <a:gd name="T34" fmla="*/ 2400 w 52"/>
                <a:gd name="T35" fmla="*/ 77767 h 53"/>
                <a:gd name="T36" fmla="*/ 1788 w 52"/>
                <a:gd name="T37" fmla="*/ 74793 h 53"/>
                <a:gd name="T38" fmla="*/ 1300 w 52"/>
                <a:gd name="T39" fmla="*/ 71464 h 53"/>
                <a:gd name="T40" fmla="*/ 793 w 52"/>
                <a:gd name="T41" fmla="*/ 65623 h 53"/>
                <a:gd name="T42" fmla="*/ 352 w 52"/>
                <a:gd name="T43" fmla="*/ 59783 h 53"/>
                <a:gd name="T44" fmla="*/ 244 w 52"/>
                <a:gd name="T45" fmla="*/ 55374 h 53"/>
                <a:gd name="T46" fmla="*/ 0 w 52"/>
                <a:gd name="T47" fmla="*/ 46216 h 53"/>
                <a:gd name="T48" fmla="*/ 0 w 52"/>
                <a:gd name="T49" fmla="*/ 39911 h 53"/>
                <a:gd name="T50" fmla="*/ 0 w 52"/>
                <a:gd name="T51" fmla="*/ 31557 h 53"/>
                <a:gd name="T52" fmla="*/ 244 w 52"/>
                <a:gd name="T53" fmla="*/ 23826 h 53"/>
                <a:gd name="T54" fmla="*/ 352 w 52"/>
                <a:gd name="T55" fmla="*/ 17984 h 53"/>
                <a:gd name="T56" fmla="*/ 793 w 52"/>
                <a:gd name="T57" fmla="*/ 12146 h 53"/>
                <a:gd name="T58" fmla="*/ 1300 w 52"/>
                <a:gd name="T59" fmla="*/ 5841 h 53"/>
                <a:gd name="T60" fmla="*/ 1788 w 52"/>
                <a:gd name="T61" fmla="*/ 3329 h 53"/>
                <a:gd name="T62" fmla="*/ 2400 w 52"/>
                <a:gd name="T63" fmla="*/ 0 h 53"/>
                <a:gd name="T64" fmla="*/ 2925 w 52"/>
                <a:gd name="T65" fmla="*/ 0 h 53"/>
                <a:gd name="T66" fmla="*/ 2925 w 52"/>
                <a:gd name="T67" fmla="*/ 0 h 53"/>
                <a:gd name="T68" fmla="*/ 2925 w 52"/>
                <a:gd name="T69" fmla="*/ 0 h 5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"/>
                <a:gd name="T106" fmla="*/ 0 h 53"/>
                <a:gd name="T107" fmla="*/ 52 w 52"/>
                <a:gd name="T108" fmla="*/ 53 h 5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" h="53">
                  <a:moveTo>
                    <a:pt x="25" y="0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8" y="12"/>
                  </a:lnTo>
                  <a:lnTo>
                    <a:pt x="49" y="16"/>
                  </a:lnTo>
                  <a:lnTo>
                    <a:pt x="51" y="21"/>
                  </a:lnTo>
                  <a:lnTo>
                    <a:pt x="51" y="27"/>
                  </a:lnTo>
                  <a:lnTo>
                    <a:pt x="51" y="31"/>
                  </a:lnTo>
                  <a:lnTo>
                    <a:pt x="49" y="37"/>
                  </a:lnTo>
                  <a:lnTo>
                    <a:pt x="48" y="40"/>
                  </a:lnTo>
                  <a:lnTo>
                    <a:pt x="44" y="44"/>
                  </a:lnTo>
                  <a:lnTo>
                    <a:pt x="40" y="48"/>
                  </a:lnTo>
                  <a:lnTo>
                    <a:pt x="36" y="50"/>
                  </a:lnTo>
                  <a:lnTo>
                    <a:pt x="30" y="52"/>
                  </a:lnTo>
                  <a:lnTo>
                    <a:pt x="25" y="52"/>
                  </a:lnTo>
                  <a:lnTo>
                    <a:pt x="21" y="52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2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Freeform 21"/>
            <p:cNvSpPr>
              <a:spLocks/>
            </p:cNvSpPr>
            <p:nvPr/>
          </p:nvSpPr>
          <p:spPr bwMode="auto">
            <a:xfrm>
              <a:off x="4267" y="3544"/>
              <a:ext cx="43" cy="51"/>
            </a:xfrm>
            <a:custGeom>
              <a:avLst/>
              <a:gdLst>
                <a:gd name="T0" fmla="*/ 1522 w 30"/>
                <a:gd name="T1" fmla="*/ 0 h 29"/>
                <a:gd name="T2" fmla="*/ 1774 w 30"/>
                <a:gd name="T3" fmla="*/ 0 h 29"/>
                <a:gd name="T4" fmla="*/ 2054 w 30"/>
                <a:gd name="T5" fmla="*/ 0 h 29"/>
                <a:gd name="T6" fmla="*/ 2276 w 30"/>
                <a:gd name="T7" fmla="*/ 3368 h 29"/>
                <a:gd name="T8" fmla="*/ 2759 w 30"/>
                <a:gd name="T9" fmla="*/ 5923 h 29"/>
                <a:gd name="T10" fmla="*/ 2759 w 30"/>
                <a:gd name="T11" fmla="*/ 7872 h 29"/>
                <a:gd name="T12" fmla="*/ 2944 w 30"/>
                <a:gd name="T13" fmla="*/ 10416 h 29"/>
                <a:gd name="T14" fmla="*/ 3128 w 30"/>
                <a:gd name="T15" fmla="*/ 16389 h 29"/>
                <a:gd name="T16" fmla="*/ 3128 w 30"/>
                <a:gd name="T17" fmla="*/ 19760 h 29"/>
                <a:gd name="T18" fmla="*/ 3128 w 30"/>
                <a:gd name="T19" fmla="*/ 26325 h 29"/>
                <a:gd name="T20" fmla="*/ 2944 w 30"/>
                <a:gd name="T21" fmla="*/ 28822 h 29"/>
                <a:gd name="T22" fmla="*/ 2759 w 30"/>
                <a:gd name="T23" fmla="*/ 34750 h 29"/>
                <a:gd name="T24" fmla="*/ 2759 w 30"/>
                <a:gd name="T25" fmla="*/ 38137 h 29"/>
                <a:gd name="T26" fmla="*/ 2276 w 30"/>
                <a:gd name="T27" fmla="*/ 41359 h 29"/>
                <a:gd name="T28" fmla="*/ 2054 w 30"/>
                <a:gd name="T29" fmla="*/ 41359 h 29"/>
                <a:gd name="T30" fmla="*/ 1774 w 30"/>
                <a:gd name="T31" fmla="*/ 42815 h 29"/>
                <a:gd name="T32" fmla="*/ 1522 w 30"/>
                <a:gd name="T33" fmla="*/ 42815 h 29"/>
                <a:gd name="T34" fmla="*/ 1238 w 30"/>
                <a:gd name="T35" fmla="*/ 42815 h 29"/>
                <a:gd name="T36" fmla="*/ 836 w 30"/>
                <a:gd name="T37" fmla="*/ 41359 h 29"/>
                <a:gd name="T38" fmla="*/ 698 w 30"/>
                <a:gd name="T39" fmla="*/ 41359 h 29"/>
                <a:gd name="T40" fmla="*/ 487 w 30"/>
                <a:gd name="T41" fmla="*/ 38137 h 29"/>
                <a:gd name="T42" fmla="*/ 237 w 30"/>
                <a:gd name="T43" fmla="*/ 34750 h 29"/>
                <a:gd name="T44" fmla="*/ 237 w 30"/>
                <a:gd name="T45" fmla="*/ 28822 h 29"/>
                <a:gd name="T46" fmla="*/ 0 w 30"/>
                <a:gd name="T47" fmla="*/ 26325 h 29"/>
                <a:gd name="T48" fmla="*/ 0 w 30"/>
                <a:gd name="T49" fmla="*/ 19760 h 29"/>
                <a:gd name="T50" fmla="*/ 0 w 30"/>
                <a:gd name="T51" fmla="*/ 16389 h 29"/>
                <a:gd name="T52" fmla="*/ 237 w 30"/>
                <a:gd name="T53" fmla="*/ 10416 h 29"/>
                <a:gd name="T54" fmla="*/ 237 w 30"/>
                <a:gd name="T55" fmla="*/ 7872 h 29"/>
                <a:gd name="T56" fmla="*/ 487 w 30"/>
                <a:gd name="T57" fmla="*/ 5923 h 29"/>
                <a:gd name="T58" fmla="*/ 698 w 30"/>
                <a:gd name="T59" fmla="*/ 3368 h 29"/>
                <a:gd name="T60" fmla="*/ 836 w 30"/>
                <a:gd name="T61" fmla="*/ 0 h 29"/>
                <a:gd name="T62" fmla="*/ 1238 w 30"/>
                <a:gd name="T63" fmla="*/ 0 h 29"/>
                <a:gd name="T64" fmla="*/ 1522 w 30"/>
                <a:gd name="T65" fmla="*/ 0 h 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"/>
                <a:gd name="T100" fmla="*/ 0 h 29"/>
                <a:gd name="T101" fmla="*/ 30 w 30"/>
                <a:gd name="T102" fmla="*/ 29 h 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" h="29">
                  <a:moveTo>
                    <a:pt x="14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7" y="7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29" y="17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Freeform 22"/>
            <p:cNvSpPr>
              <a:spLocks/>
            </p:cNvSpPr>
            <p:nvPr/>
          </p:nvSpPr>
          <p:spPr bwMode="auto">
            <a:xfrm>
              <a:off x="4267" y="3544"/>
              <a:ext cx="43" cy="51"/>
            </a:xfrm>
            <a:custGeom>
              <a:avLst/>
              <a:gdLst>
                <a:gd name="T0" fmla="*/ 1522 w 30"/>
                <a:gd name="T1" fmla="*/ 0 h 29"/>
                <a:gd name="T2" fmla="*/ 1774 w 30"/>
                <a:gd name="T3" fmla="*/ 0 h 29"/>
                <a:gd name="T4" fmla="*/ 2054 w 30"/>
                <a:gd name="T5" fmla="*/ 0 h 29"/>
                <a:gd name="T6" fmla="*/ 2276 w 30"/>
                <a:gd name="T7" fmla="*/ 3368 h 29"/>
                <a:gd name="T8" fmla="*/ 2759 w 30"/>
                <a:gd name="T9" fmla="*/ 5923 h 29"/>
                <a:gd name="T10" fmla="*/ 2759 w 30"/>
                <a:gd name="T11" fmla="*/ 7872 h 29"/>
                <a:gd name="T12" fmla="*/ 2944 w 30"/>
                <a:gd name="T13" fmla="*/ 10416 h 29"/>
                <a:gd name="T14" fmla="*/ 3128 w 30"/>
                <a:gd name="T15" fmla="*/ 16389 h 29"/>
                <a:gd name="T16" fmla="*/ 3128 w 30"/>
                <a:gd name="T17" fmla="*/ 19760 h 29"/>
                <a:gd name="T18" fmla="*/ 3128 w 30"/>
                <a:gd name="T19" fmla="*/ 26325 h 29"/>
                <a:gd name="T20" fmla="*/ 2944 w 30"/>
                <a:gd name="T21" fmla="*/ 28822 h 29"/>
                <a:gd name="T22" fmla="*/ 2759 w 30"/>
                <a:gd name="T23" fmla="*/ 34750 h 29"/>
                <a:gd name="T24" fmla="*/ 2759 w 30"/>
                <a:gd name="T25" fmla="*/ 38137 h 29"/>
                <a:gd name="T26" fmla="*/ 2276 w 30"/>
                <a:gd name="T27" fmla="*/ 41359 h 29"/>
                <a:gd name="T28" fmla="*/ 2054 w 30"/>
                <a:gd name="T29" fmla="*/ 41359 h 29"/>
                <a:gd name="T30" fmla="*/ 1774 w 30"/>
                <a:gd name="T31" fmla="*/ 42815 h 29"/>
                <a:gd name="T32" fmla="*/ 1522 w 30"/>
                <a:gd name="T33" fmla="*/ 42815 h 29"/>
                <a:gd name="T34" fmla="*/ 1238 w 30"/>
                <a:gd name="T35" fmla="*/ 42815 h 29"/>
                <a:gd name="T36" fmla="*/ 836 w 30"/>
                <a:gd name="T37" fmla="*/ 41359 h 29"/>
                <a:gd name="T38" fmla="*/ 698 w 30"/>
                <a:gd name="T39" fmla="*/ 41359 h 29"/>
                <a:gd name="T40" fmla="*/ 487 w 30"/>
                <a:gd name="T41" fmla="*/ 38137 h 29"/>
                <a:gd name="T42" fmla="*/ 237 w 30"/>
                <a:gd name="T43" fmla="*/ 34750 h 29"/>
                <a:gd name="T44" fmla="*/ 237 w 30"/>
                <a:gd name="T45" fmla="*/ 28822 h 29"/>
                <a:gd name="T46" fmla="*/ 0 w 30"/>
                <a:gd name="T47" fmla="*/ 26325 h 29"/>
                <a:gd name="T48" fmla="*/ 0 w 30"/>
                <a:gd name="T49" fmla="*/ 19760 h 29"/>
                <a:gd name="T50" fmla="*/ 0 w 30"/>
                <a:gd name="T51" fmla="*/ 16389 h 29"/>
                <a:gd name="T52" fmla="*/ 237 w 30"/>
                <a:gd name="T53" fmla="*/ 10416 h 29"/>
                <a:gd name="T54" fmla="*/ 237 w 30"/>
                <a:gd name="T55" fmla="*/ 7872 h 29"/>
                <a:gd name="T56" fmla="*/ 487 w 30"/>
                <a:gd name="T57" fmla="*/ 5923 h 29"/>
                <a:gd name="T58" fmla="*/ 698 w 30"/>
                <a:gd name="T59" fmla="*/ 3368 h 29"/>
                <a:gd name="T60" fmla="*/ 836 w 30"/>
                <a:gd name="T61" fmla="*/ 0 h 29"/>
                <a:gd name="T62" fmla="*/ 1238 w 30"/>
                <a:gd name="T63" fmla="*/ 0 h 29"/>
                <a:gd name="T64" fmla="*/ 1522 w 30"/>
                <a:gd name="T65" fmla="*/ 0 h 29"/>
                <a:gd name="T66" fmla="*/ 1522 w 30"/>
                <a:gd name="T67" fmla="*/ 0 h 29"/>
                <a:gd name="T68" fmla="*/ 1522 w 30"/>
                <a:gd name="T69" fmla="*/ 0 h 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"/>
                <a:gd name="T106" fmla="*/ 0 h 29"/>
                <a:gd name="T107" fmla="*/ 30 w 30"/>
                <a:gd name="T108" fmla="*/ 29 h 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" h="29">
                  <a:moveTo>
                    <a:pt x="14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7" y="7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29" y="17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Freeform 23"/>
            <p:cNvSpPr>
              <a:spLocks/>
            </p:cNvSpPr>
            <p:nvPr/>
          </p:nvSpPr>
          <p:spPr bwMode="auto">
            <a:xfrm>
              <a:off x="4272" y="3551"/>
              <a:ext cx="32" cy="39"/>
            </a:xfrm>
            <a:custGeom>
              <a:avLst/>
              <a:gdLst>
                <a:gd name="T0" fmla="*/ 1360 w 22"/>
                <a:gd name="T1" fmla="*/ 0 h 22"/>
                <a:gd name="T2" fmla="*/ 1401 w 22"/>
                <a:gd name="T3" fmla="*/ 0 h 22"/>
                <a:gd name="T4" fmla="*/ 1978 w 22"/>
                <a:gd name="T5" fmla="*/ 0 h 22"/>
                <a:gd name="T6" fmla="*/ 2215 w 22"/>
                <a:gd name="T7" fmla="*/ 2046 h 22"/>
                <a:gd name="T8" fmla="*/ 2215 w 22"/>
                <a:gd name="T9" fmla="*/ 2046 h 22"/>
                <a:gd name="T10" fmla="*/ 2547 w 22"/>
                <a:gd name="T11" fmla="*/ 4896 h 22"/>
                <a:gd name="T12" fmla="*/ 2768 w 22"/>
                <a:gd name="T13" fmla="*/ 8679 h 22"/>
                <a:gd name="T14" fmla="*/ 2768 w 22"/>
                <a:gd name="T15" fmla="*/ 11399 h 22"/>
                <a:gd name="T16" fmla="*/ 2768 w 22"/>
                <a:gd name="T17" fmla="*/ 19032 h 22"/>
                <a:gd name="T18" fmla="*/ 2768 w 22"/>
                <a:gd name="T19" fmla="*/ 22340 h 22"/>
                <a:gd name="T20" fmla="*/ 2768 w 22"/>
                <a:gd name="T21" fmla="*/ 26141 h 22"/>
                <a:gd name="T22" fmla="*/ 2547 w 22"/>
                <a:gd name="T23" fmla="*/ 28887 h 22"/>
                <a:gd name="T24" fmla="*/ 2215 w 22"/>
                <a:gd name="T25" fmla="*/ 32462 h 22"/>
                <a:gd name="T26" fmla="*/ 2215 w 22"/>
                <a:gd name="T27" fmla="*/ 32462 h 22"/>
                <a:gd name="T28" fmla="*/ 1978 w 22"/>
                <a:gd name="T29" fmla="*/ 35822 h 22"/>
                <a:gd name="T30" fmla="*/ 1401 w 22"/>
                <a:gd name="T31" fmla="*/ 35822 h 22"/>
                <a:gd name="T32" fmla="*/ 1360 w 22"/>
                <a:gd name="T33" fmla="*/ 35822 h 22"/>
                <a:gd name="T34" fmla="*/ 1047 w 22"/>
                <a:gd name="T35" fmla="*/ 35822 h 22"/>
                <a:gd name="T36" fmla="*/ 828 w 22"/>
                <a:gd name="T37" fmla="*/ 35822 h 22"/>
                <a:gd name="T38" fmla="*/ 569 w 22"/>
                <a:gd name="T39" fmla="*/ 32462 h 22"/>
                <a:gd name="T40" fmla="*/ 269 w 22"/>
                <a:gd name="T41" fmla="*/ 32462 h 22"/>
                <a:gd name="T42" fmla="*/ 0 w 22"/>
                <a:gd name="T43" fmla="*/ 28887 h 22"/>
                <a:gd name="T44" fmla="*/ 0 w 22"/>
                <a:gd name="T45" fmla="*/ 26141 h 22"/>
                <a:gd name="T46" fmla="*/ 0 w 22"/>
                <a:gd name="T47" fmla="*/ 22340 h 22"/>
                <a:gd name="T48" fmla="*/ 0 w 22"/>
                <a:gd name="T49" fmla="*/ 19032 h 22"/>
                <a:gd name="T50" fmla="*/ 0 w 22"/>
                <a:gd name="T51" fmla="*/ 11399 h 22"/>
                <a:gd name="T52" fmla="*/ 0 w 22"/>
                <a:gd name="T53" fmla="*/ 8679 h 22"/>
                <a:gd name="T54" fmla="*/ 0 w 22"/>
                <a:gd name="T55" fmla="*/ 4896 h 22"/>
                <a:gd name="T56" fmla="*/ 269 w 22"/>
                <a:gd name="T57" fmla="*/ 2046 h 22"/>
                <a:gd name="T58" fmla="*/ 569 w 22"/>
                <a:gd name="T59" fmla="*/ 2046 h 22"/>
                <a:gd name="T60" fmla="*/ 828 w 22"/>
                <a:gd name="T61" fmla="*/ 0 h 22"/>
                <a:gd name="T62" fmla="*/ 1047 w 22"/>
                <a:gd name="T63" fmla="*/ 0 h 22"/>
                <a:gd name="T64" fmla="*/ 1360 w 22"/>
                <a:gd name="T65" fmla="*/ 0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"/>
                <a:gd name="T100" fmla="*/ 0 h 22"/>
                <a:gd name="T101" fmla="*/ 22 w 22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" h="22">
                  <a:moveTo>
                    <a:pt x="10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7" name="Freeform 24"/>
            <p:cNvSpPr>
              <a:spLocks/>
            </p:cNvSpPr>
            <p:nvPr/>
          </p:nvSpPr>
          <p:spPr bwMode="auto">
            <a:xfrm>
              <a:off x="4272" y="3551"/>
              <a:ext cx="32" cy="39"/>
            </a:xfrm>
            <a:custGeom>
              <a:avLst/>
              <a:gdLst>
                <a:gd name="T0" fmla="*/ 1360 w 22"/>
                <a:gd name="T1" fmla="*/ 0 h 22"/>
                <a:gd name="T2" fmla="*/ 1401 w 22"/>
                <a:gd name="T3" fmla="*/ 0 h 22"/>
                <a:gd name="T4" fmla="*/ 1978 w 22"/>
                <a:gd name="T5" fmla="*/ 0 h 22"/>
                <a:gd name="T6" fmla="*/ 2215 w 22"/>
                <a:gd name="T7" fmla="*/ 2046 h 22"/>
                <a:gd name="T8" fmla="*/ 2215 w 22"/>
                <a:gd name="T9" fmla="*/ 2046 h 22"/>
                <a:gd name="T10" fmla="*/ 2547 w 22"/>
                <a:gd name="T11" fmla="*/ 4896 h 22"/>
                <a:gd name="T12" fmla="*/ 2768 w 22"/>
                <a:gd name="T13" fmla="*/ 8679 h 22"/>
                <a:gd name="T14" fmla="*/ 2768 w 22"/>
                <a:gd name="T15" fmla="*/ 11399 h 22"/>
                <a:gd name="T16" fmla="*/ 2768 w 22"/>
                <a:gd name="T17" fmla="*/ 19032 h 22"/>
                <a:gd name="T18" fmla="*/ 2768 w 22"/>
                <a:gd name="T19" fmla="*/ 22340 h 22"/>
                <a:gd name="T20" fmla="*/ 2768 w 22"/>
                <a:gd name="T21" fmla="*/ 26141 h 22"/>
                <a:gd name="T22" fmla="*/ 2547 w 22"/>
                <a:gd name="T23" fmla="*/ 28887 h 22"/>
                <a:gd name="T24" fmla="*/ 2215 w 22"/>
                <a:gd name="T25" fmla="*/ 32462 h 22"/>
                <a:gd name="T26" fmla="*/ 2215 w 22"/>
                <a:gd name="T27" fmla="*/ 32462 h 22"/>
                <a:gd name="T28" fmla="*/ 1978 w 22"/>
                <a:gd name="T29" fmla="*/ 35822 h 22"/>
                <a:gd name="T30" fmla="*/ 1401 w 22"/>
                <a:gd name="T31" fmla="*/ 35822 h 22"/>
                <a:gd name="T32" fmla="*/ 1360 w 22"/>
                <a:gd name="T33" fmla="*/ 35822 h 22"/>
                <a:gd name="T34" fmla="*/ 1047 w 22"/>
                <a:gd name="T35" fmla="*/ 35822 h 22"/>
                <a:gd name="T36" fmla="*/ 828 w 22"/>
                <a:gd name="T37" fmla="*/ 35822 h 22"/>
                <a:gd name="T38" fmla="*/ 569 w 22"/>
                <a:gd name="T39" fmla="*/ 32462 h 22"/>
                <a:gd name="T40" fmla="*/ 269 w 22"/>
                <a:gd name="T41" fmla="*/ 32462 h 22"/>
                <a:gd name="T42" fmla="*/ 0 w 22"/>
                <a:gd name="T43" fmla="*/ 28887 h 22"/>
                <a:gd name="T44" fmla="*/ 0 w 22"/>
                <a:gd name="T45" fmla="*/ 26141 h 22"/>
                <a:gd name="T46" fmla="*/ 0 w 22"/>
                <a:gd name="T47" fmla="*/ 22340 h 22"/>
                <a:gd name="T48" fmla="*/ 0 w 22"/>
                <a:gd name="T49" fmla="*/ 19032 h 22"/>
                <a:gd name="T50" fmla="*/ 0 w 22"/>
                <a:gd name="T51" fmla="*/ 11399 h 22"/>
                <a:gd name="T52" fmla="*/ 0 w 22"/>
                <a:gd name="T53" fmla="*/ 8679 h 22"/>
                <a:gd name="T54" fmla="*/ 0 w 22"/>
                <a:gd name="T55" fmla="*/ 4896 h 22"/>
                <a:gd name="T56" fmla="*/ 269 w 22"/>
                <a:gd name="T57" fmla="*/ 2046 h 22"/>
                <a:gd name="T58" fmla="*/ 569 w 22"/>
                <a:gd name="T59" fmla="*/ 2046 h 22"/>
                <a:gd name="T60" fmla="*/ 828 w 22"/>
                <a:gd name="T61" fmla="*/ 0 h 22"/>
                <a:gd name="T62" fmla="*/ 1047 w 22"/>
                <a:gd name="T63" fmla="*/ 0 h 22"/>
                <a:gd name="T64" fmla="*/ 1360 w 22"/>
                <a:gd name="T65" fmla="*/ 0 h 22"/>
                <a:gd name="T66" fmla="*/ 1360 w 22"/>
                <a:gd name="T67" fmla="*/ 0 h 22"/>
                <a:gd name="T68" fmla="*/ 1360 w 22"/>
                <a:gd name="T69" fmla="*/ 0 h 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22"/>
                <a:gd name="T107" fmla="*/ 22 w 22"/>
                <a:gd name="T108" fmla="*/ 22 h 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22">
                  <a:moveTo>
                    <a:pt x="10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8" name="Freeform 25"/>
            <p:cNvSpPr>
              <a:spLocks/>
            </p:cNvSpPr>
            <p:nvPr/>
          </p:nvSpPr>
          <p:spPr bwMode="auto">
            <a:xfrm>
              <a:off x="3977" y="3493"/>
              <a:ext cx="92" cy="65"/>
            </a:xfrm>
            <a:custGeom>
              <a:avLst/>
              <a:gdLst>
                <a:gd name="T0" fmla="*/ 0 w 64"/>
                <a:gd name="T1" fmla="*/ 22576 h 37"/>
                <a:gd name="T2" fmla="*/ 0 w 64"/>
                <a:gd name="T3" fmla="*/ 0 h 37"/>
                <a:gd name="T4" fmla="*/ 7075 w 64"/>
                <a:gd name="T5" fmla="*/ 0 h 37"/>
                <a:gd name="T6" fmla="*/ 7075 w 64"/>
                <a:gd name="T7" fmla="*/ 54684 h 37"/>
                <a:gd name="T8" fmla="*/ 2327 w 64"/>
                <a:gd name="T9" fmla="*/ 54684 h 37"/>
                <a:gd name="T10" fmla="*/ 0 w 64"/>
                <a:gd name="T11" fmla="*/ 22576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"/>
                <a:gd name="T20" fmla="*/ 64 w 64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">
                  <a:moveTo>
                    <a:pt x="0" y="15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36"/>
                  </a:lnTo>
                  <a:lnTo>
                    <a:pt x="21" y="36"/>
                  </a:lnTo>
                  <a:lnTo>
                    <a:pt x="0" y="15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9" name="Freeform 26"/>
            <p:cNvSpPr>
              <a:spLocks/>
            </p:cNvSpPr>
            <p:nvPr/>
          </p:nvSpPr>
          <p:spPr bwMode="auto">
            <a:xfrm>
              <a:off x="3977" y="3493"/>
              <a:ext cx="92" cy="65"/>
            </a:xfrm>
            <a:custGeom>
              <a:avLst/>
              <a:gdLst>
                <a:gd name="T0" fmla="*/ 0 w 64"/>
                <a:gd name="T1" fmla="*/ 22576 h 37"/>
                <a:gd name="T2" fmla="*/ 0 w 64"/>
                <a:gd name="T3" fmla="*/ 0 h 37"/>
                <a:gd name="T4" fmla="*/ 7075 w 64"/>
                <a:gd name="T5" fmla="*/ 0 h 37"/>
                <a:gd name="T6" fmla="*/ 7075 w 64"/>
                <a:gd name="T7" fmla="*/ 54684 h 37"/>
                <a:gd name="T8" fmla="*/ 2327 w 64"/>
                <a:gd name="T9" fmla="*/ 54684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7"/>
                <a:gd name="T17" fmla="*/ 64 w 64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7">
                  <a:moveTo>
                    <a:pt x="0" y="15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36"/>
                  </a:lnTo>
                  <a:lnTo>
                    <a:pt x="21" y="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0" name="Freeform 27"/>
            <p:cNvSpPr>
              <a:spLocks/>
            </p:cNvSpPr>
            <p:nvPr/>
          </p:nvSpPr>
          <p:spPr bwMode="auto">
            <a:xfrm>
              <a:off x="3977" y="3520"/>
              <a:ext cx="31" cy="42"/>
            </a:xfrm>
            <a:custGeom>
              <a:avLst/>
              <a:gdLst>
                <a:gd name="T0" fmla="*/ 0 w 22"/>
                <a:gd name="T1" fmla="*/ 33087 h 24"/>
                <a:gd name="T2" fmla="*/ 0 w 22"/>
                <a:gd name="T3" fmla="*/ 0 h 24"/>
                <a:gd name="T4" fmla="*/ 349 w 22"/>
                <a:gd name="T5" fmla="*/ 0 h 24"/>
                <a:gd name="T6" fmla="*/ 693 w 22"/>
                <a:gd name="T7" fmla="*/ 3265 h 24"/>
                <a:gd name="T8" fmla="*/ 977 w 22"/>
                <a:gd name="T9" fmla="*/ 5714 h 24"/>
                <a:gd name="T10" fmla="*/ 1292 w 22"/>
                <a:gd name="T11" fmla="*/ 8913 h 24"/>
                <a:gd name="T12" fmla="*/ 1491 w 22"/>
                <a:gd name="T13" fmla="*/ 15019 h 24"/>
                <a:gd name="T14" fmla="*/ 1668 w 22"/>
                <a:gd name="T15" fmla="*/ 20059 h 24"/>
                <a:gd name="T16" fmla="*/ 1821 w 22"/>
                <a:gd name="T17" fmla="*/ 26283 h 24"/>
                <a:gd name="T18" fmla="*/ 1821 w 22"/>
                <a:gd name="T19" fmla="*/ 33087 h 24"/>
                <a:gd name="T20" fmla="*/ 1821 w 22"/>
                <a:gd name="T21" fmla="*/ 33087 h 24"/>
                <a:gd name="T22" fmla="*/ 1821 w 22"/>
                <a:gd name="T23" fmla="*/ 33087 h 24"/>
                <a:gd name="T24" fmla="*/ 1668 w 22"/>
                <a:gd name="T25" fmla="*/ 33087 h 24"/>
                <a:gd name="T26" fmla="*/ 1668 w 22"/>
                <a:gd name="T27" fmla="*/ 33087 h 24"/>
                <a:gd name="T28" fmla="*/ 1292 w 22"/>
                <a:gd name="T29" fmla="*/ 33087 h 24"/>
                <a:gd name="T30" fmla="*/ 977 w 22"/>
                <a:gd name="T31" fmla="*/ 33087 h 24"/>
                <a:gd name="T32" fmla="*/ 693 w 22"/>
                <a:gd name="T33" fmla="*/ 33087 h 24"/>
                <a:gd name="T34" fmla="*/ 0 w 22"/>
                <a:gd name="T35" fmla="*/ 33087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"/>
                <a:gd name="T55" fmla="*/ 0 h 24"/>
                <a:gd name="T56" fmla="*/ 22 w 22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" h="24">
                  <a:moveTo>
                    <a:pt x="0" y="2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2"/>
                  </a:lnTo>
                  <a:lnTo>
                    <a:pt x="11" y="4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9" y="14"/>
                  </a:lnTo>
                  <a:lnTo>
                    <a:pt x="21" y="18"/>
                  </a:lnTo>
                  <a:lnTo>
                    <a:pt x="21" y="23"/>
                  </a:lnTo>
                  <a:lnTo>
                    <a:pt x="19" y="23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0" y="2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1" name="Freeform 28"/>
            <p:cNvSpPr>
              <a:spLocks/>
            </p:cNvSpPr>
            <p:nvPr/>
          </p:nvSpPr>
          <p:spPr bwMode="auto">
            <a:xfrm>
              <a:off x="3977" y="3520"/>
              <a:ext cx="31" cy="42"/>
            </a:xfrm>
            <a:custGeom>
              <a:avLst/>
              <a:gdLst>
                <a:gd name="T0" fmla="*/ 0 w 22"/>
                <a:gd name="T1" fmla="*/ 0 h 24"/>
                <a:gd name="T2" fmla="*/ 349 w 22"/>
                <a:gd name="T3" fmla="*/ 0 h 24"/>
                <a:gd name="T4" fmla="*/ 693 w 22"/>
                <a:gd name="T5" fmla="*/ 3265 h 24"/>
                <a:gd name="T6" fmla="*/ 977 w 22"/>
                <a:gd name="T7" fmla="*/ 5714 h 24"/>
                <a:gd name="T8" fmla="*/ 1292 w 22"/>
                <a:gd name="T9" fmla="*/ 8913 h 24"/>
                <a:gd name="T10" fmla="*/ 1491 w 22"/>
                <a:gd name="T11" fmla="*/ 15019 h 24"/>
                <a:gd name="T12" fmla="*/ 1668 w 22"/>
                <a:gd name="T13" fmla="*/ 20059 h 24"/>
                <a:gd name="T14" fmla="*/ 1821 w 22"/>
                <a:gd name="T15" fmla="*/ 26283 h 24"/>
                <a:gd name="T16" fmla="*/ 1821 w 22"/>
                <a:gd name="T17" fmla="*/ 3308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4"/>
                <a:gd name="T29" fmla="*/ 22 w 2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4">
                  <a:moveTo>
                    <a:pt x="0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1" y="4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9" y="14"/>
                  </a:lnTo>
                  <a:lnTo>
                    <a:pt x="21" y="18"/>
                  </a:lnTo>
                  <a:lnTo>
                    <a:pt x="21" y="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2" name="Freeform 29"/>
            <p:cNvSpPr>
              <a:spLocks/>
            </p:cNvSpPr>
            <p:nvPr/>
          </p:nvSpPr>
          <p:spPr bwMode="auto">
            <a:xfrm>
              <a:off x="3919" y="3516"/>
              <a:ext cx="42" cy="60"/>
            </a:xfrm>
            <a:custGeom>
              <a:avLst/>
              <a:gdLst>
                <a:gd name="T0" fmla="*/ 3454 w 29"/>
                <a:gd name="T1" fmla="*/ 52770 h 34"/>
                <a:gd name="T2" fmla="*/ 0 w 29"/>
                <a:gd name="T3" fmla="*/ 52770 h 34"/>
                <a:gd name="T4" fmla="*/ 0 w 29"/>
                <a:gd name="T5" fmla="*/ 44040 h 34"/>
                <a:gd name="T6" fmla="*/ 258 w 29"/>
                <a:gd name="T7" fmla="*/ 33683 h 34"/>
                <a:gd name="T8" fmla="*/ 542 w 29"/>
                <a:gd name="T9" fmla="*/ 25225 h 34"/>
                <a:gd name="T10" fmla="*/ 808 w 29"/>
                <a:gd name="T11" fmla="*/ 16465 h 34"/>
                <a:gd name="T12" fmla="*/ 1647 w 29"/>
                <a:gd name="T13" fmla="*/ 9960 h 34"/>
                <a:gd name="T14" fmla="*/ 2116 w 29"/>
                <a:gd name="T15" fmla="*/ 6129 h 34"/>
                <a:gd name="T16" fmla="*/ 2826 w 29"/>
                <a:gd name="T17" fmla="*/ 3473 h 34"/>
                <a:gd name="T18" fmla="*/ 3454 w 29"/>
                <a:gd name="T19" fmla="*/ 0 h 34"/>
                <a:gd name="T20" fmla="*/ 3454 w 29"/>
                <a:gd name="T21" fmla="*/ 0 h 34"/>
                <a:gd name="T22" fmla="*/ 3454 w 29"/>
                <a:gd name="T23" fmla="*/ 3473 h 34"/>
                <a:gd name="T24" fmla="*/ 3454 w 29"/>
                <a:gd name="T25" fmla="*/ 3473 h 34"/>
                <a:gd name="T26" fmla="*/ 3454 w 29"/>
                <a:gd name="T27" fmla="*/ 6129 h 34"/>
                <a:gd name="T28" fmla="*/ 3454 w 29"/>
                <a:gd name="T29" fmla="*/ 13024 h 34"/>
                <a:gd name="T30" fmla="*/ 3454 w 29"/>
                <a:gd name="T31" fmla="*/ 25225 h 34"/>
                <a:gd name="T32" fmla="*/ 3454 w 29"/>
                <a:gd name="T33" fmla="*/ 37156 h 34"/>
                <a:gd name="T34" fmla="*/ 3454 w 29"/>
                <a:gd name="T35" fmla="*/ 5277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4"/>
                <a:gd name="T56" fmla="*/ 29 w 29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4">
                  <a:moveTo>
                    <a:pt x="28" y="33"/>
                  </a:move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4" y="16"/>
                  </a:lnTo>
                  <a:lnTo>
                    <a:pt x="7" y="10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28" y="16"/>
                  </a:lnTo>
                  <a:lnTo>
                    <a:pt x="28" y="23"/>
                  </a:lnTo>
                  <a:lnTo>
                    <a:pt x="28" y="3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3" name="Freeform 30"/>
            <p:cNvSpPr>
              <a:spLocks/>
            </p:cNvSpPr>
            <p:nvPr/>
          </p:nvSpPr>
          <p:spPr bwMode="auto">
            <a:xfrm>
              <a:off x="3919" y="3516"/>
              <a:ext cx="42" cy="60"/>
            </a:xfrm>
            <a:custGeom>
              <a:avLst/>
              <a:gdLst>
                <a:gd name="T0" fmla="*/ 0 w 29"/>
                <a:gd name="T1" fmla="*/ 52770 h 34"/>
                <a:gd name="T2" fmla="*/ 0 w 29"/>
                <a:gd name="T3" fmla="*/ 44040 h 34"/>
                <a:gd name="T4" fmla="*/ 258 w 29"/>
                <a:gd name="T5" fmla="*/ 33683 h 34"/>
                <a:gd name="T6" fmla="*/ 542 w 29"/>
                <a:gd name="T7" fmla="*/ 25225 h 34"/>
                <a:gd name="T8" fmla="*/ 808 w 29"/>
                <a:gd name="T9" fmla="*/ 16465 h 34"/>
                <a:gd name="T10" fmla="*/ 1647 w 29"/>
                <a:gd name="T11" fmla="*/ 9960 h 34"/>
                <a:gd name="T12" fmla="*/ 2116 w 29"/>
                <a:gd name="T13" fmla="*/ 6129 h 34"/>
                <a:gd name="T14" fmla="*/ 2826 w 29"/>
                <a:gd name="T15" fmla="*/ 3473 h 34"/>
                <a:gd name="T16" fmla="*/ 3454 w 29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34"/>
                <a:gd name="T29" fmla="*/ 29 w 29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34">
                  <a:moveTo>
                    <a:pt x="0" y="33"/>
                  </a:moveTo>
                  <a:lnTo>
                    <a:pt x="0" y="27"/>
                  </a:lnTo>
                  <a:lnTo>
                    <a:pt x="2" y="21"/>
                  </a:lnTo>
                  <a:lnTo>
                    <a:pt x="4" y="16"/>
                  </a:lnTo>
                  <a:lnTo>
                    <a:pt x="7" y="10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3" y="2"/>
                  </a:lnTo>
                  <a:lnTo>
                    <a:pt x="2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4" name="Freeform 31"/>
            <p:cNvSpPr>
              <a:spLocks/>
            </p:cNvSpPr>
            <p:nvPr/>
          </p:nvSpPr>
          <p:spPr bwMode="auto">
            <a:xfrm>
              <a:off x="3959" y="3516"/>
              <a:ext cx="43" cy="60"/>
            </a:xfrm>
            <a:custGeom>
              <a:avLst/>
              <a:gdLst>
                <a:gd name="T0" fmla="*/ 0 w 30"/>
                <a:gd name="T1" fmla="*/ 52770 h 34"/>
                <a:gd name="T2" fmla="*/ 0 w 30"/>
                <a:gd name="T3" fmla="*/ 0 h 34"/>
                <a:gd name="T4" fmla="*/ 698 w 30"/>
                <a:gd name="T5" fmla="*/ 3473 h 34"/>
                <a:gd name="T6" fmla="*/ 1238 w 30"/>
                <a:gd name="T7" fmla="*/ 6129 h 34"/>
                <a:gd name="T8" fmla="*/ 1942 w 30"/>
                <a:gd name="T9" fmla="*/ 9960 h 34"/>
                <a:gd name="T10" fmla="*/ 2427 w 30"/>
                <a:gd name="T11" fmla="*/ 16465 h 34"/>
                <a:gd name="T12" fmla="*/ 2759 w 30"/>
                <a:gd name="T13" fmla="*/ 25225 h 34"/>
                <a:gd name="T14" fmla="*/ 2944 w 30"/>
                <a:gd name="T15" fmla="*/ 33683 h 34"/>
                <a:gd name="T16" fmla="*/ 3128 w 30"/>
                <a:gd name="T17" fmla="*/ 44040 h 34"/>
                <a:gd name="T18" fmla="*/ 3128 w 30"/>
                <a:gd name="T19" fmla="*/ 52770 h 34"/>
                <a:gd name="T20" fmla="*/ 3128 w 30"/>
                <a:gd name="T21" fmla="*/ 52770 h 34"/>
                <a:gd name="T22" fmla="*/ 3128 w 30"/>
                <a:gd name="T23" fmla="*/ 52770 h 34"/>
                <a:gd name="T24" fmla="*/ 3128 w 30"/>
                <a:gd name="T25" fmla="*/ 52770 h 34"/>
                <a:gd name="T26" fmla="*/ 2944 w 30"/>
                <a:gd name="T27" fmla="*/ 52770 h 34"/>
                <a:gd name="T28" fmla="*/ 2461 w 30"/>
                <a:gd name="T29" fmla="*/ 52770 h 34"/>
                <a:gd name="T30" fmla="*/ 1942 w 30"/>
                <a:gd name="T31" fmla="*/ 52770 h 34"/>
                <a:gd name="T32" fmla="*/ 1062 w 30"/>
                <a:gd name="T33" fmla="*/ 52770 h 34"/>
                <a:gd name="T34" fmla="*/ 0 w 30"/>
                <a:gd name="T35" fmla="*/ 5277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4"/>
                <a:gd name="T56" fmla="*/ 30 w 30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4">
                  <a:moveTo>
                    <a:pt x="0" y="33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22" y="10"/>
                  </a:lnTo>
                  <a:lnTo>
                    <a:pt x="25" y="16"/>
                  </a:lnTo>
                  <a:lnTo>
                    <a:pt x="27" y="21"/>
                  </a:lnTo>
                  <a:lnTo>
                    <a:pt x="29" y="27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3" y="33"/>
                  </a:lnTo>
                  <a:lnTo>
                    <a:pt x="18" y="33"/>
                  </a:lnTo>
                  <a:lnTo>
                    <a:pt x="10" y="33"/>
                  </a:lnTo>
                  <a:lnTo>
                    <a:pt x="0" y="3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5" name="Freeform 32"/>
            <p:cNvSpPr>
              <a:spLocks/>
            </p:cNvSpPr>
            <p:nvPr/>
          </p:nvSpPr>
          <p:spPr bwMode="auto">
            <a:xfrm>
              <a:off x="3959" y="3516"/>
              <a:ext cx="43" cy="60"/>
            </a:xfrm>
            <a:custGeom>
              <a:avLst/>
              <a:gdLst>
                <a:gd name="T0" fmla="*/ 0 w 30"/>
                <a:gd name="T1" fmla="*/ 0 h 34"/>
                <a:gd name="T2" fmla="*/ 698 w 30"/>
                <a:gd name="T3" fmla="*/ 3473 h 34"/>
                <a:gd name="T4" fmla="*/ 1238 w 30"/>
                <a:gd name="T5" fmla="*/ 6129 h 34"/>
                <a:gd name="T6" fmla="*/ 1942 w 30"/>
                <a:gd name="T7" fmla="*/ 9960 h 34"/>
                <a:gd name="T8" fmla="*/ 2427 w 30"/>
                <a:gd name="T9" fmla="*/ 16465 h 34"/>
                <a:gd name="T10" fmla="*/ 2759 w 30"/>
                <a:gd name="T11" fmla="*/ 25225 h 34"/>
                <a:gd name="T12" fmla="*/ 2944 w 30"/>
                <a:gd name="T13" fmla="*/ 33683 h 34"/>
                <a:gd name="T14" fmla="*/ 3128 w 30"/>
                <a:gd name="T15" fmla="*/ 44040 h 34"/>
                <a:gd name="T16" fmla="*/ 3128 w 30"/>
                <a:gd name="T17" fmla="*/ 5277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4"/>
                <a:gd name="T29" fmla="*/ 30 w 30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4">
                  <a:moveTo>
                    <a:pt x="0" y="0"/>
                  </a:moveTo>
                  <a:lnTo>
                    <a:pt x="6" y="2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22" y="10"/>
                  </a:lnTo>
                  <a:lnTo>
                    <a:pt x="25" y="16"/>
                  </a:lnTo>
                  <a:lnTo>
                    <a:pt x="27" y="21"/>
                  </a:lnTo>
                  <a:lnTo>
                    <a:pt x="29" y="27"/>
                  </a:lnTo>
                  <a:lnTo>
                    <a:pt x="29" y="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6" name="Freeform 33"/>
            <p:cNvSpPr>
              <a:spLocks/>
            </p:cNvSpPr>
            <p:nvPr/>
          </p:nvSpPr>
          <p:spPr bwMode="auto">
            <a:xfrm>
              <a:off x="3922" y="3523"/>
              <a:ext cx="78" cy="93"/>
            </a:xfrm>
            <a:custGeom>
              <a:avLst/>
              <a:gdLst>
                <a:gd name="T0" fmla="*/ 3126 w 54"/>
                <a:gd name="T1" fmla="*/ 0 h 53"/>
                <a:gd name="T2" fmla="*/ 3751 w 54"/>
                <a:gd name="T3" fmla="*/ 0 h 53"/>
                <a:gd name="T4" fmla="*/ 4258 w 54"/>
                <a:gd name="T5" fmla="*/ 3329 h 53"/>
                <a:gd name="T6" fmla="*/ 4993 w 54"/>
                <a:gd name="T7" fmla="*/ 5841 h 53"/>
                <a:gd name="T8" fmla="*/ 5418 w 54"/>
                <a:gd name="T9" fmla="*/ 12146 h 53"/>
                <a:gd name="T10" fmla="*/ 5888 w 54"/>
                <a:gd name="T11" fmla="*/ 17984 h 53"/>
                <a:gd name="T12" fmla="*/ 6139 w 54"/>
                <a:gd name="T13" fmla="*/ 23826 h 53"/>
                <a:gd name="T14" fmla="*/ 6319 w 54"/>
                <a:gd name="T15" fmla="*/ 31557 h 53"/>
                <a:gd name="T16" fmla="*/ 6319 w 54"/>
                <a:gd name="T17" fmla="*/ 39911 h 53"/>
                <a:gd name="T18" fmla="*/ 6319 w 54"/>
                <a:gd name="T19" fmla="*/ 46216 h 53"/>
                <a:gd name="T20" fmla="*/ 6139 w 54"/>
                <a:gd name="T21" fmla="*/ 55374 h 53"/>
                <a:gd name="T22" fmla="*/ 5888 w 54"/>
                <a:gd name="T23" fmla="*/ 59783 h 53"/>
                <a:gd name="T24" fmla="*/ 5418 w 54"/>
                <a:gd name="T25" fmla="*/ 65623 h 53"/>
                <a:gd name="T26" fmla="*/ 4993 w 54"/>
                <a:gd name="T27" fmla="*/ 71464 h 53"/>
                <a:gd name="T28" fmla="*/ 4258 w 54"/>
                <a:gd name="T29" fmla="*/ 74793 h 53"/>
                <a:gd name="T30" fmla="*/ 3751 w 54"/>
                <a:gd name="T31" fmla="*/ 77767 h 53"/>
                <a:gd name="T32" fmla="*/ 3126 w 54"/>
                <a:gd name="T33" fmla="*/ 77767 h 53"/>
                <a:gd name="T34" fmla="*/ 2470 w 54"/>
                <a:gd name="T35" fmla="*/ 77767 h 53"/>
                <a:gd name="T36" fmla="*/ 2041 w 54"/>
                <a:gd name="T37" fmla="*/ 74793 h 53"/>
                <a:gd name="T38" fmla="*/ 1304 w 54"/>
                <a:gd name="T39" fmla="*/ 71464 h 53"/>
                <a:gd name="T40" fmla="*/ 794 w 54"/>
                <a:gd name="T41" fmla="*/ 65623 h 53"/>
                <a:gd name="T42" fmla="*/ 550 w 54"/>
                <a:gd name="T43" fmla="*/ 59783 h 53"/>
                <a:gd name="T44" fmla="*/ 352 w 54"/>
                <a:gd name="T45" fmla="*/ 55374 h 53"/>
                <a:gd name="T46" fmla="*/ 244 w 54"/>
                <a:gd name="T47" fmla="*/ 46216 h 53"/>
                <a:gd name="T48" fmla="*/ 0 w 54"/>
                <a:gd name="T49" fmla="*/ 39911 h 53"/>
                <a:gd name="T50" fmla="*/ 244 w 54"/>
                <a:gd name="T51" fmla="*/ 31557 h 53"/>
                <a:gd name="T52" fmla="*/ 352 w 54"/>
                <a:gd name="T53" fmla="*/ 23826 h 53"/>
                <a:gd name="T54" fmla="*/ 550 w 54"/>
                <a:gd name="T55" fmla="*/ 17984 h 53"/>
                <a:gd name="T56" fmla="*/ 794 w 54"/>
                <a:gd name="T57" fmla="*/ 12146 h 53"/>
                <a:gd name="T58" fmla="*/ 1304 w 54"/>
                <a:gd name="T59" fmla="*/ 5841 h 53"/>
                <a:gd name="T60" fmla="*/ 2041 w 54"/>
                <a:gd name="T61" fmla="*/ 3329 h 53"/>
                <a:gd name="T62" fmla="*/ 2470 w 54"/>
                <a:gd name="T63" fmla="*/ 0 h 53"/>
                <a:gd name="T64" fmla="*/ 3126 w 54"/>
                <a:gd name="T65" fmla="*/ 0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4"/>
                <a:gd name="T100" fmla="*/ 0 h 53"/>
                <a:gd name="T101" fmla="*/ 54 w 54"/>
                <a:gd name="T102" fmla="*/ 53 h 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4" h="53">
                  <a:moveTo>
                    <a:pt x="26" y="0"/>
                  </a:moveTo>
                  <a:lnTo>
                    <a:pt x="32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6" y="8"/>
                  </a:lnTo>
                  <a:lnTo>
                    <a:pt x="49" y="12"/>
                  </a:lnTo>
                  <a:lnTo>
                    <a:pt x="51" y="16"/>
                  </a:lnTo>
                  <a:lnTo>
                    <a:pt x="53" y="21"/>
                  </a:lnTo>
                  <a:lnTo>
                    <a:pt x="53" y="27"/>
                  </a:lnTo>
                  <a:lnTo>
                    <a:pt x="53" y="31"/>
                  </a:lnTo>
                  <a:lnTo>
                    <a:pt x="51" y="37"/>
                  </a:lnTo>
                  <a:lnTo>
                    <a:pt x="49" y="40"/>
                  </a:lnTo>
                  <a:lnTo>
                    <a:pt x="46" y="44"/>
                  </a:lnTo>
                  <a:lnTo>
                    <a:pt x="42" y="48"/>
                  </a:lnTo>
                  <a:lnTo>
                    <a:pt x="36" y="50"/>
                  </a:lnTo>
                  <a:lnTo>
                    <a:pt x="32" y="52"/>
                  </a:lnTo>
                  <a:lnTo>
                    <a:pt x="26" y="52"/>
                  </a:lnTo>
                  <a:lnTo>
                    <a:pt x="21" y="52"/>
                  </a:lnTo>
                  <a:lnTo>
                    <a:pt x="17" y="50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2" y="31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6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7" name="Freeform 34"/>
            <p:cNvSpPr>
              <a:spLocks/>
            </p:cNvSpPr>
            <p:nvPr/>
          </p:nvSpPr>
          <p:spPr bwMode="auto">
            <a:xfrm>
              <a:off x="3922" y="3523"/>
              <a:ext cx="78" cy="93"/>
            </a:xfrm>
            <a:custGeom>
              <a:avLst/>
              <a:gdLst>
                <a:gd name="T0" fmla="*/ 3126 w 54"/>
                <a:gd name="T1" fmla="*/ 0 h 53"/>
                <a:gd name="T2" fmla="*/ 3751 w 54"/>
                <a:gd name="T3" fmla="*/ 0 h 53"/>
                <a:gd name="T4" fmla="*/ 4258 w 54"/>
                <a:gd name="T5" fmla="*/ 3329 h 53"/>
                <a:gd name="T6" fmla="*/ 4993 w 54"/>
                <a:gd name="T7" fmla="*/ 5841 h 53"/>
                <a:gd name="T8" fmla="*/ 5418 w 54"/>
                <a:gd name="T9" fmla="*/ 12146 h 53"/>
                <a:gd name="T10" fmla="*/ 5888 w 54"/>
                <a:gd name="T11" fmla="*/ 17984 h 53"/>
                <a:gd name="T12" fmla="*/ 6139 w 54"/>
                <a:gd name="T13" fmla="*/ 23826 h 53"/>
                <a:gd name="T14" fmla="*/ 6319 w 54"/>
                <a:gd name="T15" fmla="*/ 31557 h 53"/>
                <a:gd name="T16" fmla="*/ 6319 w 54"/>
                <a:gd name="T17" fmla="*/ 39911 h 53"/>
                <a:gd name="T18" fmla="*/ 6319 w 54"/>
                <a:gd name="T19" fmla="*/ 46216 h 53"/>
                <a:gd name="T20" fmla="*/ 6139 w 54"/>
                <a:gd name="T21" fmla="*/ 55374 h 53"/>
                <a:gd name="T22" fmla="*/ 5888 w 54"/>
                <a:gd name="T23" fmla="*/ 59783 h 53"/>
                <a:gd name="T24" fmla="*/ 5418 w 54"/>
                <a:gd name="T25" fmla="*/ 65623 h 53"/>
                <a:gd name="T26" fmla="*/ 4993 w 54"/>
                <a:gd name="T27" fmla="*/ 71464 h 53"/>
                <a:gd name="T28" fmla="*/ 4258 w 54"/>
                <a:gd name="T29" fmla="*/ 74793 h 53"/>
                <a:gd name="T30" fmla="*/ 3751 w 54"/>
                <a:gd name="T31" fmla="*/ 77767 h 53"/>
                <a:gd name="T32" fmla="*/ 3126 w 54"/>
                <a:gd name="T33" fmla="*/ 77767 h 53"/>
                <a:gd name="T34" fmla="*/ 2470 w 54"/>
                <a:gd name="T35" fmla="*/ 77767 h 53"/>
                <a:gd name="T36" fmla="*/ 2041 w 54"/>
                <a:gd name="T37" fmla="*/ 74793 h 53"/>
                <a:gd name="T38" fmla="*/ 1304 w 54"/>
                <a:gd name="T39" fmla="*/ 71464 h 53"/>
                <a:gd name="T40" fmla="*/ 794 w 54"/>
                <a:gd name="T41" fmla="*/ 65623 h 53"/>
                <a:gd name="T42" fmla="*/ 550 w 54"/>
                <a:gd name="T43" fmla="*/ 59783 h 53"/>
                <a:gd name="T44" fmla="*/ 352 w 54"/>
                <a:gd name="T45" fmla="*/ 55374 h 53"/>
                <a:gd name="T46" fmla="*/ 244 w 54"/>
                <a:gd name="T47" fmla="*/ 46216 h 53"/>
                <a:gd name="T48" fmla="*/ 0 w 54"/>
                <a:gd name="T49" fmla="*/ 39911 h 53"/>
                <a:gd name="T50" fmla="*/ 244 w 54"/>
                <a:gd name="T51" fmla="*/ 31557 h 53"/>
                <a:gd name="T52" fmla="*/ 352 w 54"/>
                <a:gd name="T53" fmla="*/ 23826 h 53"/>
                <a:gd name="T54" fmla="*/ 550 w 54"/>
                <a:gd name="T55" fmla="*/ 17984 h 53"/>
                <a:gd name="T56" fmla="*/ 794 w 54"/>
                <a:gd name="T57" fmla="*/ 12146 h 53"/>
                <a:gd name="T58" fmla="*/ 1304 w 54"/>
                <a:gd name="T59" fmla="*/ 5841 h 53"/>
                <a:gd name="T60" fmla="*/ 2041 w 54"/>
                <a:gd name="T61" fmla="*/ 3329 h 53"/>
                <a:gd name="T62" fmla="*/ 2470 w 54"/>
                <a:gd name="T63" fmla="*/ 0 h 53"/>
                <a:gd name="T64" fmla="*/ 3126 w 54"/>
                <a:gd name="T65" fmla="*/ 0 h 53"/>
                <a:gd name="T66" fmla="*/ 3126 w 54"/>
                <a:gd name="T67" fmla="*/ 0 h 53"/>
                <a:gd name="T68" fmla="*/ 3126 w 54"/>
                <a:gd name="T69" fmla="*/ 0 h 5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"/>
                <a:gd name="T106" fmla="*/ 0 h 53"/>
                <a:gd name="T107" fmla="*/ 54 w 54"/>
                <a:gd name="T108" fmla="*/ 53 h 5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" h="53">
                  <a:moveTo>
                    <a:pt x="26" y="0"/>
                  </a:moveTo>
                  <a:lnTo>
                    <a:pt x="32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6" y="8"/>
                  </a:lnTo>
                  <a:lnTo>
                    <a:pt x="49" y="12"/>
                  </a:lnTo>
                  <a:lnTo>
                    <a:pt x="51" y="16"/>
                  </a:lnTo>
                  <a:lnTo>
                    <a:pt x="53" y="21"/>
                  </a:lnTo>
                  <a:lnTo>
                    <a:pt x="53" y="27"/>
                  </a:lnTo>
                  <a:lnTo>
                    <a:pt x="53" y="31"/>
                  </a:lnTo>
                  <a:lnTo>
                    <a:pt x="51" y="37"/>
                  </a:lnTo>
                  <a:lnTo>
                    <a:pt x="49" y="40"/>
                  </a:lnTo>
                  <a:lnTo>
                    <a:pt x="46" y="44"/>
                  </a:lnTo>
                  <a:lnTo>
                    <a:pt x="42" y="48"/>
                  </a:lnTo>
                  <a:lnTo>
                    <a:pt x="36" y="50"/>
                  </a:lnTo>
                  <a:lnTo>
                    <a:pt x="32" y="52"/>
                  </a:lnTo>
                  <a:lnTo>
                    <a:pt x="26" y="52"/>
                  </a:lnTo>
                  <a:lnTo>
                    <a:pt x="21" y="52"/>
                  </a:lnTo>
                  <a:lnTo>
                    <a:pt x="17" y="50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2" y="31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8" name="Freeform 35"/>
            <p:cNvSpPr>
              <a:spLocks/>
            </p:cNvSpPr>
            <p:nvPr/>
          </p:nvSpPr>
          <p:spPr bwMode="auto">
            <a:xfrm>
              <a:off x="3940" y="3544"/>
              <a:ext cx="44" cy="51"/>
            </a:xfrm>
            <a:custGeom>
              <a:avLst/>
              <a:gdLst>
                <a:gd name="T0" fmla="*/ 1877 w 30"/>
                <a:gd name="T1" fmla="*/ 0 h 29"/>
                <a:gd name="T2" fmla="*/ 2476 w 30"/>
                <a:gd name="T3" fmla="*/ 0 h 29"/>
                <a:gd name="T4" fmla="*/ 2753 w 30"/>
                <a:gd name="T5" fmla="*/ 0 h 29"/>
                <a:gd name="T6" fmla="*/ 3035 w 30"/>
                <a:gd name="T7" fmla="*/ 3368 h 29"/>
                <a:gd name="T8" fmla="*/ 3354 w 30"/>
                <a:gd name="T9" fmla="*/ 5923 h 29"/>
                <a:gd name="T10" fmla="*/ 3631 w 30"/>
                <a:gd name="T11" fmla="*/ 7872 h 29"/>
                <a:gd name="T12" fmla="*/ 4029 w 30"/>
                <a:gd name="T13" fmla="*/ 10416 h 29"/>
                <a:gd name="T14" fmla="*/ 4029 w 30"/>
                <a:gd name="T15" fmla="*/ 16389 h 29"/>
                <a:gd name="T16" fmla="*/ 4231 w 30"/>
                <a:gd name="T17" fmla="*/ 19760 h 29"/>
                <a:gd name="T18" fmla="*/ 4029 w 30"/>
                <a:gd name="T19" fmla="*/ 26325 h 29"/>
                <a:gd name="T20" fmla="*/ 4029 w 30"/>
                <a:gd name="T21" fmla="*/ 28822 h 29"/>
                <a:gd name="T22" fmla="*/ 3631 w 30"/>
                <a:gd name="T23" fmla="*/ 34750 h 29"/>
                <a:gd name="T24" fmla="*/ 3354 w 30"/>
                <a:gd name="T25" fmla="*/ 38137 h 29"/>
                <a:gd name="T26" fmla="*/ 3035 w 30"/>
                <a:gd name="T27" fmla="*/ 41359 h 29"/>
                <a:gd name="T28" fmla="*/ 2753 w 30"/>
                <a:gd name="T29" fmla="*/ 41359 h 29"/>
                <a:gd name="T30" fmla="*/ 2476 w 30"/>
                <a:gd name="T31" fmla="*/ 42815 h 29"/>
                <a:gd name="T32" fmla="*/ 1877 w 30"/>
                <a:gd name="T33" fmla="*/ 42815 h 29"/>
                <a:gd name="T34" fmla="*/ 1748 w 30"/>
                <a:gd name="T35" fmla="*/ 42815 h 29"/>
                <a:gd name="T36" fmla="*/ 1192 w 30"/>
                <a:gd name="T37" fmla="*/ 41359 h 29"/>
                <a:gd name="T38" fmla="*/ 873 w 30"/>
                <a:gd name="T39" fmla="*/ 41359 h 29"/>
                <a:gd name="T40" fmla="*/ 595 w 30"/>
                <a:gd name="T41" fmla="*/ 38137 h 29"/>
                <a:gd name="T42" fmla="*/ 277 w 30"/>
                <a:gd name="T43" fmla="*/ 34750 h 29"/>
                <a:gd name="T44" fmla="*/ 0 w 30"/>
                <a:gd name="T45" fmla="*/ 28822 h 29"/>
                <a:gd name="T46" fmla="*/ 0 w 30"/>
                <a:gd name="T47" fmla="*/ 26325 h 29"/>
                <a:gd name="T48" fmla="*/ 0 w 30"/>
                <a:gd name="T49" fmla="*/ 19760 h 29"/>
                <a:gd name="T50" fmla="*/ 0 w 30"/>
                <a:gd name="T51" fmla="*/ 16389 h 29"/>
                <a:gd name="T52" fmla="*/ 0 w 30"/>
                <a:gd name="T53" fmla="*/ 10416 h 29"/>
                <a:gd name="T54" fmla="*/ 277 w 30"/>
                <a:gd name="T55" fmla="*/ 7872 h 29"/>
                <a:gd name="T56" fmla="*/ 595 w 30"/>
                <a:gd name="T57" fmla="*/ 5923 h 29"/>
                <a:gd name="T58" fmla="*/ 873 w 30"/>
                <a:gd name="T59" fmla="*/ 3368 h 29"/>
                <a:gd name="T60" fmla="*/ 1192 w 30"/>
                <a:gd name="T61" fmla="*/ 0 h 29"/>
                <a:gd name="T62" fmla="*/ 1748 w 30"/>
                <a:gd name="T63" fmla="*/ 0 h 29"/>
                <a:gd name="T64" fmla="*/ 1877 w 30"/>
                <a:gd name="T65" fmla="*/ 0 h 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"/>
                <a:gd name="T100" fmla="*/ 0 h 29"/>
                <a:gd name="T101" fmla="*/ 30 w 30"/>
                <a:gd name="T102" fmla="*/ 29 h 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" h="29">
                  <a:moveTo>
                    <a:pt x="13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5"/>
                  </a:lnTo>
                  <a:lnTo>
                    <a:pt x="27" y="7"/>
                  </a:lnTo>
                  <a:lnTo>
                    <a:pt x="27" y="11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3" y="25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3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9" name="Freeform 36"/>
            <p:cNvSpPr>
              <a:spLocks/>
            </p:cNvSpPr>
            <p:nvPr/>
          </p:nvSpPr>
          <p:spPr bwMode="auto">
            <a:xfrm>
              <a:off x="3940" y="3544"/>
              <a:ext cx="44" cy="51"/>
            </a:xfrm>
            <a:custGeom>
              <a:avLst/>
              <a:gdLst>
                <a:gd name="T0" fmla="*/ 1877 w 30"/>
                <a:gd name="T1" fmla="*/ 0 h 29"/>
                <a:gd name="T2" fmla="*/ 2476 w 30"/>
                <a:gd name="T3" fmla="*/ 0 h 29"/>
                <a:gd name="T4" fmla="*/ 2753 w 30"/>
                <a:gd name="T5" fmla="*/ 0 h 29"/>
                <a:gd name="T6" fmla="*/ 3035 w 30"/>
                <a:gd name="T7" fmla="*/ 3368 h 29"/>
                <a:gd name="T8" fmla="*/ 3354 w 30"/>
                <a:gd name="T9" fmla="*/ 5923 h 29"/>
                <a:gd name="T10" fmla="*/ 3631 w 30"/>
                <a:gd name="T11" fmla="*/ 7872 h 29"/>
                <a:gd name="T12" fmla="*/ 4029 w 30"/>
                <a:gd name="T13" fmla="*/ 10416 h 29"/>
                <a:gd name="T14" fmla="*/ 4029 w 30"/>
                <a:gd name="T15" fmla="*/ 16389 h 29"/>
                <a:gd name="T16" fmla="*/ 4231 w 30"/>
                <a:gd name="T17" fmla="*/ 19760 h 29"/>
                <a:gd name="T18" fmla="*/ 4029 w 30"/>
                <a:gd name="T19" fmla="*/ 26325 h 29"/>
                <a:gd name="T20" fmla="*/ 4029 w 30"/>
                <a:gd name="T21" fmla="*/ 28822 h 29"/>
                <a:gd name="T22" fmla="*/ 3631 w 30"/>
                <a:gd name="T23" fmla="*/ 34750 h 29"/>
                <a:gd name="T24" fmla="*/ 3354 w 30"/>
                <a:gd name="T25" fmla="*/ 38137 h 29"/>
                <a:gd name="T26" fmla="*/ 3035 w 30"/>
                <a:gd name="T27" fmla="*/ 41359 h 29"/>
                <a:gd name="T28" fmla="*/ 2753 w 30"/>
                <a:gd name="T29" fmla="*/ 41359 h 29"/>
                <a:gd name="T30" fmla="*/ 2476 w 30"/>
                <a:gd name="T31" fmla="*/ 42815 h 29"/>
                <a:gd name="T32" fmla="*/ 1877 w 30"/>
                <a:gd name="T33" fmla="*/ 42815 h 29"/>
                <a:gd name="T34" fmla="*/ 1748 w 30"/>
                <a:gd name="T35" fmla="*/ 42815 h 29"/>
                <a:gd name="T36" fmla="*/ 1192 w 30"/>
                <a:gd name="T37" fmla="*/ 41359 h 29"/>
                <a:gd name="T38" fmla="*/ 873 w 30"/>
                <a:gd name="T39" fmla="*/ 41359 h 29"/>
                <a:gd name="T40" fmla="*/ 595 w 30"/>
                <a:gd name="T41" fmla="*/ 38137 h 29"/>
                <a:gd name="T42" fmla="*/ 277 w 30"/>
                <a:gd name="T43" fmla="*/ 34750 h 29"/>
                <a:gd name="T44" fmla="*/ 0 w 30"/>
                <a:gd name="T45" fmla="*/ 28822 h 29"/>
                <a:gd name="T46" fmla="*/ 0 w 30"/>
                <a:gd name="T47" fmla="*/ 26325 h 29"/>
                <a:gd name="T48" fmla="*/ 0 w 30"/>
                <a:gd name="T49" fmla="*/ 19760 h 29"/>
                <a:gd name="T50" fmla="*/ 0 w 30"/>
                <a:gd name="T51" fmla="*/ 16389 h 29"/>
                <a:gd name="T52" fmla="*/ 0 w 30"/>
                <a:gd name="T53" fmla="*/ 10416 h 29"/>
                <a:gd name="T54" fmla="*/ 277 w 30"/>
                <a:gd name="T55" fmla="*/ 7872 h 29"/>
                <a:gd name="T56" fmla="*/ 595 w 30"/>
                <a:gd name="T57" fmla="*/ 5923 h 29"/>
                <a:gd name="T58" fmla="*/ 873 w 30"/>
                <a:gd name="T59" fmla="*/ 3368 h 29"/>
                <a:gd name="T60" fmla="*/ 1192 w 30"/>
                <a:gd name="T61" fmla="*/ 0 h 29"/>
                <a:gd name="T62" fmla="*/ 1748 w 30"/>
                <a:gd name="T63" fmla="*/ 0 h 29"/>
                <a:gd name="T64" fmla="*/ 1877 w 30"/>
                <a:gd name="T65" fmla="*/ 0 h 29"/>
                <a:gd name="T66" fmla="*/ 1877 w 30"/>
                <a:gd name="T67" fmla="*/ 0 h 29"/>
                <a:gd name="T68" fmla="*/ 1877 w 30"/>
                <a:gd name="T69" fmla="*/ 0 h 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"/>
                <a:gd name="T106" fmla="*/ 0 h 29"/>
                <a:gd name="T107" fmla="*/ 30 w 30"/>
                <a:gd name="T108" fmla="*/ 29 h 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" h="29">
                  <a:moveTo>
                    <a:pt x="13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5"/>
                  </a:lnTo>
                  <a:lnTo>
                    <a:pt x="27" y="7"/>
                  </a:lnTo>
                  <a:lnTo>
                    <a:pt x="27" y="11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3" y="25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0" name="Freeform 37"/>
            <p:cNvSpPr>
              <a:spLocks/>
            </p:cNvSpPr>
            <p:nvPr/>
          </p:nvSpPr>
          <p:spPr bwMode="auto">
            <a:xfrm>
              <a:off x="3943" y="3551"/>
              <a:ext cx="35" cy="39"/>
            </a:xfrm>
            <a:custGeom>
              <a:avLst/>
              <a:gdLst>
                <a:gd name="T0" fmla="*/ 1490 w 24"/>
                <a:gd name="T1" fmla="*/ 0 h 22"/>
                <a:gd name="T2" fmla="*/ 1785 w 24"/>
                <a:gd name="T3" fmla="*/ 0 h 22"/>
                <a:gd name="T4" fmla="*/ 2059 w 24"/>
                <a:gd name="T5" fmla="*/ 0 h 22"/>
                <a:gd name="T6" fmla="*/ 2288 w 24"/>
                <a:gd name="T7" fmla="*/ 2046 h 22"/>
                <a:gd name="T8" fmla="*/ 2603 w 24"/>
                <a:gd name="T9" fmla="*/ 2046 h 22"/>
                <a:gd name="T10" fmla="*/ 2854 w 24"/>
                <a:gd name="T11" fmla="*/ 4896 h 22"/>
                <a:gd name="T12" fmla="*/ 2854 w 24"/>
                <a:gd name="T13" fmla="*/ 8679 h 22"/>
                <a:gd name="T14" fmla="*/ 3169 w 24"/>
                <a:gd name="T15" fmla="*/ 11399 h 22"/>
                <a:gd name="T16" fmla="*/ 3169 w 24"/>
                <a:gd name="T17" fmla="*/ 19032 h 22"/>
                <a:gd name="T18" fmla="*/ 3169 w 24"/>
                <a:gd name="T19" fmla="*/ 22340 h 22"/>
                <a:gd name="T20" fmla="*/ 2854 w 24"/>
                <a:gd name="T21" fmla="*/ 26141 h 22"/>
                <a:gd name="T22" fmla="*/ 2854 w 24"/>
                <a:gd name="T23" fmla="*/ 28887 h 22"/>
                <a:gd name="T24" fmla="*/ 2603 w 24"/>
                <a:gd name="T25" fmla="*/ 32462 h 22"/>
                <a:gd name="T26" fmla="*/ 2288 w 24"/>
                <a:gd name="T27" fmla="*/ 32462 h 22"/>
                <a:gd name="T28" fmla="*/ 2059 w 24"/>
                <a:gd name="T29" fmla="*/ 35822 h 22"/>
                <a:gd name="T30" fmla="*/ 1785 w 24"/>
                <a:gd name="T31" fmla="*/ 35822 h 22"/>
                <a:gd name="T32" fmla="*/ 1490 w 24"/>
                <a:gd name="T33" fmla="*/ 35822 h 22"/>
                <a:gd name="T34" fmla="*/ 1412 w 24"/>
                <a:gd name="T35" fmla="*/ 35822 h 22"/>
                <a:gd name="T36" fmla="*/ 1124 w 24"/>
                <a:gd name="T37" fmla="*/ 35822 h 22"/>
                <a:gd name="T38" fmla="*/ 839 w 24"/>
                <a:gd name="T39" fmla="*/ 32462 h 22"/>
                <a:gd name="T40" fmla="*/ 575 w 24"/>
                <a:gd name="T41" fmla="*/ 32462 h 22"/>
                <a:gd name="T42" fmla="*/ 273 w 24"/>
                <a:gd name="T43" fmla="*/ 28887 h 22"/>
                <a:gd name="T44" fmla="*/ 273 w 24"/>
                <a:gd name="T45" fmla="*/ 26141 h 22"/>
                <a:gd name="T46" fmla="*/ 0 w 24"/>
                <a:gd name="T47" fmla="*/ 22340 h 22"/>
                <a:gd name="T48" fmla="*/ 0 w 24"/>
                <a:gd name="T49" fmla="*/ 19032 h 22"/>
                <a:gd name="T50" fmla="*/ 0 w 24"/>
                <a:gd name="T51" fmla="*/ 11399 h 22"/>
                <a:gd name="T52" fmla="*/ 273 w 24"/>
                <a:gd name="T53" fmla="*/ 8679 h 22"/>
                <a:gd name="T54" fmla="*/ 273 w 24"/>
                <a:gd name="T55" fmla="*/ 4896 h 22"/>
                <a:gd name="T56" fmla="*/ 575 w 24"/>
                <a:gd name="T57" fmla="*/ 2046 h 22"/>
                <a:gd name="T58" fmla="*/ 839 w 24"/>
                <a:gd name="T59" fmla="*/ 2046 h 22"/>
                <a:gd name="T60" fmla="*/ 1124 w 24"/>
                <a:gd name="T61" fmla="*/ 0 h 22"/>
                <a:gd name="T62" fmla="*/ 1412 w 24"/>
                <a:gd name="T63" fmla="*/ 0 h 22"/>
                <a:gd name="T64" fmla="*/ 1490 w 24"/>
                <a:gd name="T65" fmla="*/ 0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"/>
                <a:gd name="T100" fmla="*/ 0 h 22"/>
                <a:gd name="T101" fmla="*/ 24 w 24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" h="22">
                  <a:moveTo>
                    <a:pt x="11" y="0"/>
                  </a:moveTo>
                  <a:lnTo>
                    <a:pt x="13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1" name="Freeform 38"/>
            <p:cNvSpPr>
              <a:spLocks/>
            </p:cNvSpPr>
            <p:nvPr/>
          </p:nvSpPr>
          <p:spPr bwMode="auto">
            <a:xfrm>
              <a:off x="3943" y="3551"/>
              <a:ext cx="35" cy="39"/>
            </a:xfrm>
            <a:custGeom>
              <a:avLst/>
              <a:gdLst>
                <a:gd name="T0" fmla="*/ 1490 w 24"/>
                <a:gd name="T1" fmla="*/ 0 h 22"/>
                <a:gd name="T2" fmla="*/ 1785 w 24"/>
                <a:gd name="T3" fmla="*/ 0 h 22"/>
                <a:gd name="T4" fmla="*/ 2059 w 24"/>
                <a:gd name="T5" fmla="*/ 0 h 22"/>
                <a:gd name="T6" fmla="*/ 2288 w 24"/>
                <a:gd name="T7" fmla="*/ 2046 h 22"/>
                <a:gd name="T8" fmla="*/ 2603 w 24"/>
                <a:gd name="T9" fmla="*/ 2046 h 22"/>
                <a:gd name="T10" fmla="*/ 2854 w 24"/>
                <a:gd name="T11" fmla="*/ 4896 h 22"/>
                <a:gd name="T12" fmla="*/ 2854 w 24"/>
                <a:gd name="T13" fmla="*/ 8679 h 22"/>
                <a:gd name="T14" fmla="*/ 3169 w 24"/>
                <a:gd name="T15" fmla="*/ 11399 h 22"/>
                <a:gd name="T16" fmla="*/ 3169 w 24"/>
                <a:gd name="T17" fmla="*/ 19032 h 22"/>
                <a:gd name="T18" fmla="*/ 3169 w 24"/>
                <a:gd name="T19" fmla="*/ 22340 h 22"/>
                <a:gd name="T20" fmla="*/ 2854 w 24"/>
                <a:gd name="T21" fmla="*/ 26141 h 22"/>
                <a:gd name="T22" fmla="*/ 2854 w 24"/>
                <a:gd name="T23" fmla="*/ 28887 h 22"/>
                <a:gd name="T24" fmla="*/ 2603 w 24"/>
                <a:gd name="T25" fmla="*/ 32462 h 22"/>
                <a:gd name="T26" fmla="*/ 2288 w 24"/>
                <a:gd name="T27" fmla="*/ 32462 h 22"/>
                <a:gd name="T28" fmla="*/ 2059 w 24"/>
                <a:gd name="T29" fmla="*/ 35822 h 22"/>
                <a:gd name="T30" fmla="*/ 1785 w 24"/>
                <a:gd name="T31" fmla="*/ 35822 h 22"/>
                <a:gd name="T32" fmla="*/ 1490 w 24"/>
                <a:gd name="T33" fmla="*/ 35822 h 22"/>
                <a:gd name="T34" fmla="*/ 1412 w 24"/>
                <a:gd name="T35" fmla="*/ 35822 h 22"/>
                <a:gd name="T36" fmla="*/ 1124 w 24"/>
                <a:gd name="T37" fmla="*/ 35822 h 22"/>
                <a:gd name="T38" fmla="*/ 839 w 24"/>
                <a:gd name="T39" fmla="*/ 32462 h 22"/>
                <a:gd name="T40" fmla="*/ 575 w 24"/>
                <a:gd name="T41" fmla="*/ 32462 h 22"/>
                <a:gd name="T42" fmla="*/ 273 w 24"/>
                <a:gd name="T43" fmla="*/ 28887 h 22"/>
                <a:gd name="T44" fmla="*/ 273 w 24"/>
                <a:gd name="T45" fmla="*/ 26141 h 22"/>
                <a:gd name="T46" fmla="*/ 0 w 24"/>
                <a:gd name="T47" fmla="*/ 22340 h 22"/>
                <a:gd name="T48" fmla="*/ 0 w 24"/>
                <a:gd name="T49" fmla="*/ 19032 h 22"/>
                <a:gd name="T50" fmla="*/ 0 w 24"/>
                <a:gd name="T51" fmla="*/ 11399 h 22"/>
                <a:gd name="T52" fmla="*/ 273 w 24"/>
                <a:gd name="T53" fmla="*/ 8679 h 22"/>
                <a:gd name="T54" fmla="*/ 273 w 24"/>
                <a:gd name="T55" fmla="*/ 4896 h 22"/>
                <a:gd name="T56" fmla="*/ 575 w 24"/>
                <a:gd name="T57" fmla="*/ 2046 h 22"/>
                <a:gd name="T58" fmla="*/ 839 w 24"/>
                <a:gd name="T59" fmla="*/ 2046 h 22"/>
                <a:gd name="T60" fmla="*/ 1124 w 24"/>
                <a:gd name="T61" fmla="*/ 0 h 22"/>
                <a:gd name="T62" fmla="*/ 1412 w 24"/>
                <a:gd name="T63" fmla="*/ 0 h 22"/>
                <a:gd name="T64" fmla="*/ 1490 w 24"/>
                <a:gd name="T65" fmla="*/ 0 h 22"/>
                <a:gd name="T66" fmla="*/ 1490 w 24"/>
                <a:gd name="T67" fmla="*/ 0 h 22"/>
                <a:gd name="T68" fmla="*/ 1490 w 24"/>
                <a:gd name="T69" fmla="*/ 0 h 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"/>
                <a:gd name="T106" fmla="*/ 0 h 22"/>
                <a:gd name="T107" fmla="*/ 24 w 24"/>
                <a:gd name="T108" fmla="*/ 22 h 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" h="22">
                  <a:moveTo>
                    <a:pt x="11" y="0"/>
                  </a:moveTo>
                  <a:lnTo>
                    <a:pt x="13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2" name="Freeform 39"/>
            <p:cNvSpPr>
              <a:spLocks/>
            </p:cNvSpPr>
            <p:nvPr/>
          </p:nvSpPr>
          <p:spPr bwMode="auto">
            <a:xfrm>
              <a:off x="3858" y="3493"/>
              <a:ext cx="25" cy="83"/>
            </a:xfrm>
            <a:custGeom>
              <a:avLst/>
              <a:gdLst>
                <a:gd name="T0" fmla="*/ 0 w 17"/>
                <a:gd name="T1" fmla="*/ 0 h 47"/>
                <a:gd name="T2" fmla="*/ 2407 w 17"/>
                <a:gd name="T3" fmla="*/ 0 h 47"/>
                <a:gd name="T4" fmla="*/ 2407 w 17"/>
                <a:gd name="T5" fmla="*/ 74606 h 47"/>
                <a:gd name="T6" fmla="*/ 0 w 17"/>
                <a:gd name="T7" fmla="*/ 74606 h 47"/>
                <a:gd name="T8" fmla="*/ 0 w 17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7"/>
                <a:gd name="T17" fmla="*/ 17 w 17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7">
                  <a:moveTo>
                    <a:pt x="0" y="0"/>
                  </a:moveTo>
                  <a:lnTo>
                    <a:pt x="16" y="0"/>
                  </a:lnTo>
                  <a:lnTo>
                    <a:pt x="16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3" name="Freeform 40"/>
            <p:cNvSpPr>
              <a:spLocks/>
            </p:cNvSpPr>
            <p:nvPr/>
          </p:nvSpPr>
          <p:spPr bwMode="auto">
            <a:xfrm>
              <a:off x="3858" y="3493"/>
              <a:ext cx="25" cy="83"/>
            </a:xfrm>
            <a:custGeom>
              <a:avLst/>
              <a:gdLst>
                <a:gd name="T0" fmla="*/ 0 w 17"/>
                <a:gd name="T1" fmla="*/ 0 h 47"/>
                <a:gd name="T2" fmla="*/ 2407 w 17"/>
                <a:gd name="T3" fmla="*/ 0 h 47"/>
                <a:gd name="T4" fmla="*/ 2407 w 17"/>
                <a:gd name="T5" fmla="*/ 74606 h 47"/>
                <a:gd name="T6" fmla="*/ 0 w 17"/>
                <a:gd name="T7" fmla="*/ 74606 h 47"/>
                <a:gd name="T8" fmla="*/ 0 w 17"/>
                <a:gd name="T9" fmla="*/ 0 h 47"/>
                <a:gd name="T10" fmla="*/ 0 w 17"/>
                <a:gd name="T11" fmla="*/ 0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47"/>
                <a:gd name="T20" fmla="*/ 17 w 17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47">
                  <a:moveTo>
                    <a:pt x="0" y="0"/>
                  </a:moveTo>
                  <a:lnTo>
                    <a:pt x="16" y="0"/>
                  </a:lnTo>
                  <a:lnTo>
                    <a:pt x="16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4" name="Line 41"/>
            <p:cNvSpPr>
              <a:spLocks noChangeShapeType="1"/>
            </p:cNvSpPr>
            <p:nvPr/>
          </p:nvSpPr>
          <p:spPr bwMode="auto">
            <a:xfrm>
              <a:off x="3949" y="3493"/>
              <a:ext cx="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5" name="Freeform 42"/>
            <p:cNvSpPr>
              <a:spLocks/>
            </p:cNvSpPr>
            <p:nvPr/>
          </p:nvSpPr>
          <p:spPr bwMode="auto">
            <a:xfrm>
              <a:off x="3949" y="3430"/>
              <a:ext cx="206" cy="65"/>
            </a:xfrm>
            <a:custGeom>
              <a:avLst/>
              <a:gdLst>
                <a:gd name="T0" fmla="*/ 3393 w 143"/>
                <a:gd name="T1" fmla="*/ 0 h 37"/>
                <a:gd name="T2" fmla="*/ 0 w 143"/>
                <a:gd name="T3" fmla="*/ 54684 h 37"/>
                <a:gd name="T4" fmla="*/ 2171 w 143"/>
                <a:gd name="T5" fmla="*/ 54684 h 37"/>
                <a:gd name="T6" fmla="*/ 4379 w 143"/>
                <a:gd name="T7" fmla="*/ 7802 h 37"/>
                <a:gd name="T8" fmla="*/ 16365 w 143"/>
                <a:gd name="T9" fmla="*/ 7802 h 37"/>
                <a:gd name="T10" fmla="*/ 15901 w 143"/>
                <a:gd name="T11" fmla="*/ 0 h 37"/>
                <a:gd name="T12" fmla="*/ 3393 w 143"/>
                <a:gd name="T13" fmla="*/ 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37"/>
                <a:gd name="T23" fmla="*/ 143 w 143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37">
                  <a:moveTo>
                    <a:pt x="29" y="0"/>
                  </a:moveTo>
                  <a:lnTo>
                    <a:pt x="0" y="36"/>
                  </a:lnTo>
                  <a:lnTo>
                    <a:pt x="19" y="36"/>
                  </a:lnTo>
                  <a:lnTo>
                    <a:pt x="38" y="5"/>
                  </a:lnTo>
                  <a:lnTo>
                    <a:pt x="142" y="5"/>
                  </a:lnTo>
                  <a:lnTo>
                    <a:pt x="138" y="0"/>
                  </a:lnTo>
                  <a:lnTo>
                    <a:pt x="29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6" name="Freeform 43"/>
            <p:cNvSpPr>
              <a:spLocks/>
            </p:cNvSpPr>
            <p:nvPr/>
          </p:nvSpPr>
          <p:spPr bwMode="auto">
            <a:xfrm>
              <a:off x="3949" y="3430"/>
              <a:ext cx="206" cy="65"/>
            </a:xfrm>
            <a:custGeom>
              <a:avLst/>
              <a:gdLst>
                <a:gd name="T0" fmla="*/ 3393 w 143"/>
                <a:gd name="T1" fmla="*/ 0 h 37"/>
                <a:gd name="T2" fmla="*/ 0 w 143"/>
                <a:gd name="T3" fmla="*/ 54684 h 37"/>
                <a:gd name="T4" fmla="*/ 2171 w 143"/>
                <a:gd name="T5" fmla="*/ 54684 h 37"/>
                <a:gd name="T6" fmla="*/ 4379 w 143"/>
                <a:gd name="T7" fmla="*/ 7802 h 37"/>
                <a:gd name="T8" fmla="*/ 16365 w 143"/>
                <a:gd name="T9" fmla="*/ 7802 h 37"/>
                <a:gd name="T10" fmla="*/ 15901 w 143"/>
                <a:gd name="T11" fmla="*/ 0 h 37"/>
                <a:gd name="T12" fmla="*/ 3393 w 143"/>
                <a:gd name="T13" fmla="*/ 0 h 37"/>
                <a:gd name="T14" fmla="*/ 3393 w 143"/>
                <a:gd name="T15" fmla="*/ 0 h 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3"/>
                <a:gd name="T25" fmla="*/ 0 h 37"/>
                <a:gd name="T26" fmla="*/ 143 w 143"/>
                <a:gd name="T27" fmla="*/ 37 h 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3" h="37">
                  <a:moveTo>
                    <a:pt x="29" y="0"/>
                  </a:moveTo>
                  <a:lnTo>
                    <a:pt x="0" y="36"/>
                  </a:lnTo>
                  <a:lnTo>
                    <a:pt x="19" y="36"/>
                  </a:lnTo>
                  <a:lnTo>
                    <a:pt x="38" y="5"/>
                  </a:lnTo>
                  <a:lnTo>
                    <a:pt x="142" y="5"/>
                  </a:lnTo>
                  <a:lnTo>
                    <a:pt x="138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7" name="Freeform 44"/>
            <p:cNvSpPr>
              <a:spLocks/>
            </p:cNvSpPr>
            <p:nvPr/>
          </p:nvSpPr>
          <p:spPr bwMode="auto">
            <a:xfrm>
              <a:off x="4082" y="3439"/>
              <a:ext cx="120" cy="56"/>
            </a:xfrm>
            <a:custGeom>
              <a:avLst/>
              <a:gdLst>
                <a:gd name="T0" fmla="*/ 5351 w 83"/>
                <a:gd name="T1" fmla="*/ 0 h 32"/>
                <a:gd name="T2" fmla="*/ 0 w 83"/>
                <a:gd name="T3" fmla="*/ 0 h 32"/>
                <a:gd name="T4" fmla="*/ 0 w 83"/>
                <a:gd name="T5" fmla="*/ 44117 h 32"/>
                <a:gd name="T6" fmla="*/ 9931 w 83"/>
                <a:gd name="T7" fmla="*/ 44117 h 32"/>
                <a:gd name="T8" fmla="*/ 5351 w 8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32"/>
                <a:gd name="T17" fmla="*/ 83 w 8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32">
                  <a:moveTo>
                    <a:pt x="44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2" y="31"/>
                  </a:lnTo>
                  <a:lnTo>
                    <a:pt x="44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8" name="Freeform 45"/>
            <p:cNvSpPr>
              <a:spLocks/>
            </p:cNvSpPr>
            <p:nvPr/>
          </p:nvSpPr>
          <p:spPr bwMode="auto">
            <a:xfrm>
              <a:off x="4082" y="3439"/>
              <a:ext cx="120" cy="56"/>
            </a:xfrm>
            <a:custGeom>
              <a:avLst/>
              <a:gdLst>
                <a:gd name="T0" fmla="*/ 5351 w 83"/>
                <a:gd name="T1" fmla="*/ 0 h 32"/>
                <a:gd name="T2" fmla="*/ 0 w 83"/>
                <a:gd name="T3" fmla="*/ 0 h 32"/>
                <a:gd name="T4" fmla="*/ 0 w 83"/>
                <a:gd name="T5" fmla="*/ 44117 h 32"/>
                <a:gd name="T6" fmla="*/ 9931 w 83"/>
                <a:gd name="T7" fmla="*/ 44117 h 32"/>
                <a:gd name="T8" fmla="*/ 5351 w 83"/>
                <a:gd name="T9" fmla="*/ 0 h 32"/>
                <a:gd name="T10" fmla="*/ 5351 w 83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32"/>
                <a:gd name="T20" fmla="*/ 83 w 83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32">
                  <a:moveTo>
                    <a:pt x="44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2" y="31"/>
                  </a:lnTo>
                  <a:lnTo>
                    <a:pt x="4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9" name="Freeform 46"/>
            <p:cNvSpPr>
              <a:spLocks/>
            </p:cNvSpPr>
            <p:nvPr/>
          </p:nvSpPr>
          <p:spPr bwMode="auto">
            <a:xfrm>
              <a:off x="3977" y="3439"/>
              <a:ext cx="92" cy="56"/>
            </a:xfrm>
            <a:custGeom>
              <a:avLst/>
              <a:gdLst>
                <a:gd name="T0" fmla="*/ 7075 w 64"/>
                <a:gd name="T1" fmla="*/ 44117 h 32"/>
                <a:gd name="T2" fmla="*/ 7075 w 64"/>
                <a:gd name="T3" fmla="*/ 0 h 32"/>
                <a:gd name="T4" fmla="*/ 2092 w 64"/>
                <a:gd name="T5" fmla="*/ 0 h 32"/>
                <a:gd name="T6" fmla="*/ 0 w 64"/>
                <a:gd name="T7" fmla="*/ 44117 h 32"/>
                <a:gd name="T8" fmla="*/ 7075 w 64"/>
                <a:gd name="T9" fmla="*/ 4411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2"/>
                <a:gd name="T17" fmla="*/ 64 w 6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2">
                  <a:moveTo>
                    <a:pt x="63" y="31"/>
                  </a:moveTo>
                  <a:lnTo>
                    <a:pt x="63" y="0"/>
                  </a:lnTo>
                  <a:lnTo>
                    <a:pt x="19" y="0"/>
                  </a:lnTo>
                  <a:lnTo>
                    <a:pt x="0" y="31"/>
                  </a:lnTo>
                  <a:lnTo>
                    <a:pt x="63" y="31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0" name="Freeform 47"/>
            <p:cNvSpPr>
              <a:spLocks/>
            </p:cNvSpPr>
            <p:nvPr/>
          </p:nvSpPr>
          <p:spPr bwMode="auto">
            <a:xfrm>
              <a:off x="3977" y="3439"/>
              <a:ext cx="92" cy="56"/>
            </a:xfrm>
            <a:custGeom>
              <a:avLst/>
              <a:gdLst>
                <a:gd name="T0" fmla="*/ 7075 w 64"/>
                <a:gd name="T1" fmla="*/ 44117 h 32"/>
                <a:gd name="T2" fmla="*/ 7075 w 64"/>
                <a:gd name="T3" fmla="*/ 0 h 32"/>
                <a:gd name="T4" fmla="*/ 2092 w 64"/>
                <a:gd name="T5" fmla="*/ 0 h 32"/>
                <a:gd name="T6" fmla="*/ 0 w 64"/>
                <a:gd name="T7" fmla="*/ 44117 h 32"/>
                <a:gd name="T8" fmla="*/ 7075 w 64"/>
                <a:gd name="T9" fmla="*/ 44117 h 32"/>
                <a:gd name="T10" fmla="*/ 7075 w 64"/>
                <a:gd name="T11" fmla="*/ 4411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2"/>
                <a:gd name="T20" fmla="*/ 64 w 6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2">
                  <a:moveTo>
                    <a:pt x="63" y="31"/>
                  </a:moveTo>
                  <a:lnTo>
                    <a:pt x="63" y="0"/>
                  </a:lnTo>
                  <a:lnTo>
                    <a:pt x="19" y="0"/>
                  </a:lnTo>
                  <a:lnTo>
                    <a:pt x="0" y="31"/>
                  </a:lnTo>
                  <a:lnTo>
                    <a:pt x="63" y="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1" name="Freeform 48"/>
            <p:cNvSpPr>
              <a:spLocks/>
            </p:cNvSpPr>
            <p:nvPr/>
          </p:nvSpPr>
          <p:spPr bwMode="auto">
            <a:xfrm>
              <a:off x="3858" y="3493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2407 w 17"/>
                <a:gd name="T3" fmla="*/ 0 h 17"/>
                <a:gd name="T4" fmla="*/ 2407 w 17"/>
                <a:gd name="T5" fmla="*/ 25225 h 17"/>
                <a:gd name="T6" fmla="*/ 0 w 17"/>
                <a:gd name="T7" fmla="*/ 25225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2" name="Freeform 49"/>
            <p:cNvSpPr>
              <a:spLocks/>
            </p:cNvSpPr>
            <p:nvPr/>
          </p:nvSpPr>
          <p:spPr bwMode="auto">
            <a:xfrm>
              <a:off x="3858" y="3493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2407 w 17"/>
                <a:gd name="T3" fmla="*/ 0 h 17"/>
                <a:gd name="T4" fmla="*/ 2407 w 17"/>
                <a:gd name="T5" fmla="*/ 25225 h 17"/>
                <a:gd name="T6" fmla="*/ 0 w 17"/>
                <a:gd name="T7" fmla="*/ 25225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3" name="Freeform 50"/>
            <p:cNvSpPr>
              <a:spLocks/>
            </p:cNvSpPr>
            <p:nvPr/>
          </p:nvSpPr>
          <p:spPr bwMode="auto">
            <a:xfrm>
              <a:off x="4148" y="3472"/>
              <a:ext cx="25" cy="41"/>
            </a:xfrm>
            <a:custGeom>
              <a:avLst/>
              <a:gdLst>
                <a:gd name="T0" fmla="*/ 1918 w 17"/>
                <a:gd name="T1" fmla="*/ 0 h 23"/>
                <a:gd name="T2" fmla="*/ 0 w 17"/>
                <a:gd name="T3" fmla="*/ 36900 h 23"/>
                <a:gd name="T4" fmla="*/ 603 w 17"/>
                <a:gd name="T5" fmla="*/ 40554 h 23"/>
                <a:gd name="T6" fmla="*/ 2407 w 17"/>
                <a:gd name="T7" fmla="*/ 3779 h 23"/>
                <a:gd name="T8" fmla="*/ 1918 w 17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3"/>
                <a:gd name="T17" fmla="*/ 17 w 1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3">
                  <a:moveTo>
                    <a:pt x="13" y="0"/>
                  </a:moveTo>
                  <a:lnTo>
                    <a:pt x="0" y="20"/>
                  </a:lnTo>
                  <a:lnTo>
                    <a:pt x="4" y="22"/>
                  </a:lnTo>
                  <a:lnTo>
                    <a:pt x="16" y="2"/>
                  </a:lnTo>
                  <a:lnTo>
                    <a:pt x="13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4" name="Freeform 51"/>
            <p:cNvSpPr>
              <a:spLocks/>
            </p:cNvSpPr>
            <p:nvPr/>
          </p:nvSpPr>
          <p:spPr bwMode="auto">
            <a:xfrm>
              <a:off x="4148" y="3472"/>
              <a:ext cx="25" cy="41"/>
            </a:xfrm>
            <a:custGeom>
              <a:avLst/>
              <a:gdLst>
                <a:gd name="T0" fmla="*/ 1918 w 17"/>
                <a:gd name="T1" fmla="*/ 0 h 23"/>
                <a:gd name="T2" fmla="*/ 0 w 17"/>
                <a:gd name="T3" fmla="*/ 36900 h 23"/>
                <a:gd name="T4" fmla="*/ 603 w 17"/>
                <a:gd name="T5" fmla="*/ 40554 h 23"/>
                <a:gd name="T6" fmla="*/ 2407 w 17"/>
                <a:gd name="T7" fmla="*/ 3779 h 23"/>
                <a:gd name="T8" fmla="*/ 1918 w 17"/>
                <a:gd name="T9" fmla="*/ 0 h 23"/>
                <a:gd name="T10" fmla="*/ 1918 w 17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3"/>
                <a:gd name="T20" fmla="*/ 17 w 17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3">
                  <a:moveTo>
                    <a:pt x="13" y="0"/>
                  </a:moveTo>
                  <a:lnTo>
                    <a:pt x="0" y="20"/>
                  </a:lnTo>
                  <a:lnTo>
                    <a:pt x="4" y="22"/>
                  </a:lnTo>
                  <a:lnTo>
                    <a:pt x="16" y="2"/>
                  </a:lnTo>
                  <a:lnTo>
                    <a:pt x="1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5" name="Freeform 52"/>
            <p:cNvSpPr>
              <a:spLocks/>
            </p:cNvSpPr>
            <p:nvPr/>
          </p:nvSpPr>
          <p:spPr bwMode="auto">
            <a:xfrm>
              <a:off x="4082" y="3464"/>
              <a:ext cx="40" cy="94"/>
            </a:xfrm>
            <a:custGeom>
              <a:avLst/>
              <a:gdLst>
                <a:gd name="T0" fmla="*/ 713 w 28"/>
                <a:gd name="T1" fmla="*/ 68966 h 54"/>
                <a:gd name="T2" fmla="*/ 0 w 28"/>
                <a:gd name="T3" fmla="*/ 2369 h 54"/>
                <a:gd name="T4" fmla="*/ 1166 w 28"/>
                <a:gd name="T5" fmla="*/ 0 h 54"/>
                <a:gd name="T6" fmla="*/ 2830 w 28"/>
                <a:gd name="T7" fmla="*/ 71337 h 54"/>
                <a:gd name="T8" fmla="*/ 713 w 28"/>
                <a:gd name="T9" fmla="*/ 6896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54"/>
                <a:gd name="T17" fmla="*/ 28 w 2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54">
                  <a:moveTo>
                    <a:pt x="7" y="51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27" y="53"/>
                  </a:lnTo>
                  <a:lnTo>
                    <a:pt x="7" y="51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6" name="Freeform 53"/>
            <p:cNvSpPr>
              <a:spLocks/>
            </p:cNvSpPr>
            <p:nvPr/>
          </p:nvSpPr>
          <p:spPr bwMode="auto">
            <a:xfrm>
              <a:off x="4082" y="3464"/>
              <a:ext cx="40" cy="94"/>
            </a:xfrm>
            <a:custGeom>
              <a:avLst/>
              <a:gdLst>
                <a:gd name="T0" fmla="*/ 713 w 28"/>
                <a:gd name="T1" fmla="*/ 68966 h 54"/>
                <a:gd name="T2" fmla="*/ 0 w 28"/>
                <a:gd name="T3" fmla="*/ 2369 h 54"/>
                <a:gd name="T4" fmla="*/ 1166 w 28"/>
                <a:gd name="T5" fmla="*/ 0 h 54"/>
                <a:gd name="T6" fmla="*/ 2830 w 28"/>
                <a:gd name="T7" fmla="*/ 71337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54"/>
                <a:gd name="T14" fmla="*/ 28 w 2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54">
                  <a:moveTo>
                    <a:pt x="7" y="51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27" y="5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7" name="Freeform 54"/>
            <p:cNvSpPr>
              <a:spLocks/>
            </p:cNvSpPr>
            <p:nvPr/>
          </p:nvSpPr>
          <p:spPr bwMode="auto">
            <a:xfrm>
              <a:off x="4082" y="3493"/>
              <a:ext cx="120" cy="65"/>
            </a:xfrm>
            <a:custGeom>
              <a:avLst/>
              <a:gdLst>
                <a:gd name="T0" fmla="*/ 0 w 83"/>
                <a:gd name="T1" fmla="*/ 0 h 37"/>
                <a:gd name="T2" fmla="*/ 9931 w 83"/>
                <a:gd name="T3" fmla="*/ 0 h 37"/>
                <a:gd name="T4" fmla="*/ 9931 w 83"/>
                <a:gd name="T5" fmla="*/ 54684 h 37"/>
                <a:gd name="T6" fmla="*/ 0 w 83"/>
                <a:gd name="T7" fmla="*/ 54684 h 37"/>
                <a:gd name="T8" fmla="*/ 0 w 83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37"/>
                <a:gd name="T17" fmla="*/ 83 w 83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37">
                  <a:moveTo>
                    <a:pt x="0" y="0"/>
                  </a:moveTo>
                  <a:lnTo>
                    <a:pt x="82" y="0"/>
                  </a:lnTo>
                  <a:lnTo>
                    <a:pt x="82" y="36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8" name="Freeform 55"/>
            <p:cNvSpPr>
              <a:spLocks/>
            </p:cNvSpPr>
            <p:nvPr/>
          </p:nvSpPr>
          <p:spPr bwMode="auto">
            <a:xfrm>
              <a:off x="4082" y="3493"/>
              <a:ext cx="120" cy="65"/>
            </a:xfrm>
            <a:custGeom>
              <a:avLst/>
              <a:gdLst>
                <a:gd name="T0" fmla="*/ 0 w 83"/>
                <a:gd name="T1" fmla="*/ 0 h 37"/>
                <a:gd name="T2" fmla="*/ 9931 w 83"/>
                <a:gd name="T3" fmla="*/ 0 h 37"/>
                <a:gd name="T4" fmla="*/ 9931 w 83"/>
                <a:gd name="T5" fmla="*/ 54684 h 37"/>
                <a:gd name="T6" fmla="*/ 0 w 83"/>
                <a:gd name="T7" fmla="*/ 54684 h 37"/>
                <a:gd name="T8" fmla="*/ 0 w 83"/>
                <a:gd name="T9" fmla="*/ 0 h 37"/>
                <a:gd name="T10" fmla="*/ 0 w 83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37"/>
                <a:gd name="T20" fmla="*/ 83 w 83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37">
                  <a:moveTo>
                    <a:pt x="0" y="0"/>
                  </a:moveTo>
                  <a:lnTo>
                    <a:pt x="82" y="0"/>
                  </a:lnTo>
                  <a:lnTo>
                    <a:pt x="82" y="36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9" name="Freeform 56"/>
            <p:cNvSpPr>
              <a:spLocks/>
            </p:cNvSpPr>
            <p:nvPr/>
          </p:nvSpPr>
          <p:spPr bwMode="auto">
            <a:xfrm>
              <a:off x="3982" y="3500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2407 w 17"/>
                <a:gd name="T3" fmla="*/ 0 h 17"/>
                <a:gd name="T4" fmla="*/ 2407 w 17"/>
                <a:gd name="T5" fmla="*/ 25225 h 17"/>
                <a:gd name="T6" fmla="*/ 0 w 17"/>
                <a:gd name="T7" fmla="*/ 25225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0" name="Freeform 57"/>
            <p:cNvSpPr>
              <a:spLocks/>
            </p:cNvSpPr>
            <p:nvPr/>
          </p:nvSpPr>
          <p:spPr bwMode="auto">
            <a:xfrm>
              <a:off x="3982" y="3500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2407 w 17"/>
                <a:gd name="T3" fmla="*/ 0 h 17"/>
                <a:gd name="T4" fmla="*/ 2407 w 17"/>
                <a:gd name="T5" fmla="*/ 25225 h 17"/>
                <a:gd name="T6" fmla="*/ 0 w 17"/>
                <a:gd name="T7" fmla="*/ 25225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1" name="Freeform 58"/>
            <p:cNvSpPr>
              <a:spLocks/>
            </p:cNvSpPr>
            <p:nvPr/>
          </p:nvSpPr>
          <p:spPr bwMode="auto">
            <a:xfrm>
              <a:off x="3982" y="3500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2407 w 17"/>
                <a:gd name="T3" fmla="*/ 0 h 17"/>
                <a:gd name="T4" fmla="*/ 2407 w 17"/>
                <a:gd name="T5" fmla="*/ 25225 h 17"/>
                <a:gd name="T6" fmla="*/ 0 w 17"/>
                <a:gd name="T7" fmla="*/ 25225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2" name="Freeform 59"/>
            <p:cNvSpPr>
              <a:spLocks/>
            </p:cNvSpPr>
            <p:nvPr/>
          </p:nvSpPr>
          <p:spPr bwMode="auto">
            <a:xfrm>
              <a:off x="3982" y="3500"/>
              <a:ext cx="25" cy="30"/>
            </a:xfrm>
            <a:custGeom>
              <a:avLst/>
              <a:gdLst>
                <a:gd name="T0" fmla="*/ 0 w 17"/>
                <a:gd name="T1" fmla="*/ 0 h 17"/>
                <a:gd name="T2" fmla="*/ 2407 w 17"/>
                <a:gd name="T3" fmla="*/ 0 h 17"/>
                <a:gd name="T4" fmla="*/ 2407 w 17"/>
                <a:gd name="T5" fmla="*/ 25225 h 17"/>
                <a:gd name="T6" fmla="*/ 0 w 17"/>
                <a:gd name="T7" fmla="*/ 25225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3" name="Freeform 60"/>
            <p:cNvSpPr>
              <a:spLocks/>
            </p:cNvSpPr>
            <p:nvPr/>
          </p:nvSpPr>
          <p:spPr bwMode="auto">
            <a:xfrm>
              <a:off x="4088" y="3500"/>
              <a:ext cx="24" cy="30"/>
            </a:xfrm>
            <a:custGeom>
              <a:avLst/>
              <a:gdLst>
                <a:gd name="T0" fmla="*/ 0 w 17"/>
                <a:gd name="T1" fmla="*/ 0 h 17"/>
                <a:gd name="T2" fmla="*/ 1419 w 17"/>
                <a:gd name="T3" fmla="*/ 0 h 17"/>
                <a:gd name="T4" fmla="*/ 1419 w 17"/>
                <a:gd name="T5" fmla="*/ 25225 h 17"/>
                <a:gd name="T6" fmla="*/ 0 w 17"/>
                <a:gd name="T7" fmla="*/ 25225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4" name="Freeform 61"/>
            <p:cNvSpPr>
              <a:spLocks/>
            </p:cNvSpPr>
            <p:nvPr/>
          </p:nvSpPr>
          <p:spPr bwMode="auto">
            <a:xfrm>
              <a:off x="4088" y="3500"/>
              <a:ext cx="24" cy="30"/>
            </a:xfrm>
            <a:custGeom>
              <a:avLst/>
              <a:gdLst>
                <a:gd name="T0" fmla="*/ 0 w 17"/>
                <a:gd name="T1" fmla="*/ 0 h 17"/>
                <a:gd name="T2" fmla="*/ 1419 w 17"/>
                <a:gd name="T3" fmla="*/ 0 h 17"/>
                <a:gd name="T4" fmla="*/ 1419 w 17"/>
                <a:gd name="T5" fmla="*/ 25225 h 17"/>
                <a:gd name="T6" fmla="*/ 0 w 17"/>
                <a:gd name="T7" fmla="*/ 25225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5" name="Freeform 62"/>
            <p:cNvSpPr>
              <a:spLocks/>
            </p:cNvSpPr>
            <p:nvPr/>
          </p:nvSpPr>
          <p:spPr bwMode="auto">
            <a:xfrm>
              <a:off x="4088" y="3500"/>
              <a:ext cx="24" cy="30"/>
            </a:xfrm>
            <a:custGeom>
              <a:avLst/>
              <a:gdLst>
                <a:gd name="T0" fmla="*/ 0 w 17"/>
                <a:gd name="T1" fmla="*/ 0 h 17"/>
                <a:gd name="T2" fmla="*/ 1419 w 17"/>
                <a:gd name="T3" fmla="*/ 0 h 17"/>
                <a:gd name="T4" fmla="*/ 1419 w 17"/>
                <a:gd name="T5" fmla="*/ 25225 h 17"/>
                <a:gd name="T6" fmla="*/ 0 w 17"/>
                <a:gd name="T7" fmla="*/ 25225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6" name="Freeform 63"/>
            <p:cNvSpPr>
              <a:spLocks/>
            </p:cNvSpPr>
            <p:nvPr/>
          </p:nvSpPr>
          <p:spPr bwMode="auto">
            <a:xfrm>
              <a:off x="4088" y="3500"/>
              <a:ext cx="24" cy="30"/>
            </a:xfrm>
            <a:custGeom>
              <a:avLst/>
              <a:gdLst>
                <a:gd name="T0" fmla="*/ 0 w 17"/>
                <a:gd name="T1" fmla="*/ 0 h 17"/>
                <a:gd name="T2" fmla="*/ 1419 w 17"/>
                <a:gd name="T3" fmla="*/ 0 h 17"/>
                <a:gd name="T4" fmla="*/ 1419 w 17"/>
                <a:gd name="T5" fmla="*/ 25225 h 17"/>
                <a:gd name="T6" fmla="*/ 0 w 17"/>
                <a:gd name="T7" fmla="*/ 25225 h 17"/>
                <a:gd name="T8" fmla="*/ 0 w 17"/>
                <a:gd name="T9" fmla="*/ 0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7" name="Freeform 64"/>
            <p:cNvSpPr>
              <a:spLocks/>
            </p:cNvSpPr>
            <p:nvPr/>
          </p:nvSpPr>
          <p:spPr bwMode="auto">
            <a:xfrm>
              <a:off x="4336" y="3513"/>
              <a:ext cx="32" cy="63"/>
            </a:xfrm>
            <a:custGeom>
              <a:avLst/>
              <a:gdLst>
                <a:gd name="T0" fmla="*/ 828 w 22"/>
                <a:gd name="T1" fmla="*/ 0 h 36"/>
                <a:gd name="T2" fmla="*/ 0 w 22"/>
                <a:gd name="T3" fmla="*/ 5714 h 36"/>
                <a:gd name="T4" fmla="*/ 1751 w 22"/>
                <a:gd name="T5" fmla="*/ 50330 h 36"/>
                <a:gd name="T6" fmla="*/ 2768 w 22"/>
                <a:gd name="T7" fmla="*/ 50330 h 36"/>
                <a:gd name="T8" fmla="*/ 828 w 2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36"/>
                <a:gd name="T17" fmla="*/ 22 w 2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36">
                  <a:moveTo>
                    <a:pt x="6" y="0"/>
                  </a:moveTo>
                  <a:lnTo>
                    <a:pt x="0" y="4"/>
                  </a:lnTo>
                  <a:lnTo>
                    <a:pt x="13" y="35"/>
                  </a:lnTo>
                  <a:lnTo>
                    <a:pt x="21" y="35"/>
                  </a:lnTo>
                  <a:lnTo>
                    <a:pt x="6" y="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8" name="Freeform 65"/>
            <p:cNvSpPr>
              <a:spLocks/>
            </p:cNvSpPr>
            <p:nvPr/>
          </p:nvSpPr>
          <p:spPr bwMode="auto">
            <a:xfrm>
              <a:off x="4336" y="3513"/>
              <a:ext cx="32" cy="63"/>
            </a:xfrm>
            <a:custGeom>
              <a:avLst/>
              <a:gdLst>
                <a:gd name="T0" fmla="*/ 828 w 22"/>
                <a:gd name="T1" fmla="*/ 0 h 36"/>
                <a:gd name="T2" fmla="*/ 0 w 22"/>
                <a:gd name="T3" fmla="*/ 5714 h 36"/>
                <a:gd name="T4" fmla="*/ 1751 w 22"/>
                <a:gd name="T5" fmla="*/ 50330 h 36"/>
                <a:gd name="T6" fmla="*/ 2768 w 22"/>
                <a:gd name="T7" fmla="*/ 50330 h 36"/>
                <a:gd name="T8" fmla="*/ 828 w 22"/>
                <a:gd name="T9" fmla="*/ 0 h 36"/>
                <a:gd name="T10" fmla="*/ 828 w 22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36"/>
                <a:gd name="T20" fmla="*/ 22 w 22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36">
                  <a:moveTo>
                    <a:pt x="6" y="0"/>
                  </a:moveTo>
                  <a:lnTo>
                    <a:pt x="0" y="4"/>
                  </a:lnTo>
                  <a:lnTo>
                    <a:pt x="13" y="35"/>
                  </a:lnTo>
                  <a:lnTo>
                    <a:pt x="21" y="35"/>
                  </a:lnTo>
                  <a:lnTo>
                    <a:pt x="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9" name="Freeform 66"/>
            <p:cNvSpPr>
              <a:spLocks/>
            </p:cNvSpPr>
            <p:nvPr/>
          </p:nvSpPr>
          <p:spPr bwMode="auto">
            <a:xfrm>
              <a:off x="3850" y="3556"/>
              <a:ext cx="34" cy="30"/>
            </a:xfrm>
            <a:custGeom>
              <a:avLst/>
              <a:gdLst>
                <a:gd name="T0" fmla="*/ 656 w 24"/>
                <a:gd name="T1" fmla="*/ 0 h 17"/>
                <a:gd name="T2" fmla="*/ 1206 w 24"/>
                <a:gd name="T3" fmla="*/ 0 h 17"/>
                <a:gd name="T4" fmla="*/ 1373 w 24"/>
                <a:gd name="T5" fmla="*/ 0 h 17"/>
                <a:gd name="T6" fmla="*/ 1557 w 24"/>
                <a:gd name="T7" fmla="*/ 3473 h 17"/>
                <a:gd name="T8" fmla="*/ 1752 w 24"/>
                <a:gd name="T9" fmla="*/ 3473 h 17"/>
                <a:gd name="T10" fmla="*/ 1945 w 24"/>
                <a:gd name="T11" fmla="*/ 3473 h 17"/>
                <a:gd name="T12" fmla="*/ 1945 w 24"/>
                <a:gd name="T13" fmla="*/ 6129 h 17"/>
                <a:gd name="T14" fmla="*/ 2192 w 24"/>
                <a:gd name="T15" fmla="*/ 9960 h 17"/>
                <a:gd name="T16" fmla="*/ 2192 w 24"/>
                <a:gd name="T17" fmla="*/ 9960 h 17"/>
                <a:gd name="T18" fmla="*/ 2192 w 24"/>
                <a:gd name="T19" fmla="*/ 13024 h 17"/>
                <a:gd name="T20" fmla="*/ 2192 w 24"/>
                <a:gd name="T21" fmla="*/ 16465 h 17"/>
                <a:gd name="T22" fmla="*/ 2192 w 24"/>
                <a:gd name="T23" fmla="*/ 19087 h 17"/>
                <a:gd name="T24" fmla="*/ 1945 w 24"/>
                <a:gd name="T25" fmla="*/ 19087 h 17"/>
                <a:gd name="T26" fmla="*/ 1945 w 24"/>
                <a:gd name="T27" fmla="*/ 22984 h 17"/>
                <a:gd name="T28" fmla="*/ 1752 w 24"/>
                <a:gd name="T29" fmla="*/ 22984 h 17"/>
                <a:gd name="T30" fmla="*/ 1557 w 24"/>
                <a:gd name="T31" fmla="*/ 25225 h 17"/>
                <a:gd name="T32" fmla="*/ 1373 w 24"/>
                <a:gd name="T33" fmla="*/ 25225 h 17"/>
                <a:gd name="T34" fmla="*/ 1206 w 24"/>
                <a:gd name="T35" fmla="*/ 25225 h 17"/>
                <a:gd name="T36" fmla="*/ 656 w 24"/>
                <a:gd name="T37" fmla="*/ 25225 h 17"/>
                <a:gd name="T38" fmla="*/ 601 w 24"/>
                <a:gd name="T39" fmla="*/ 25225 h 17"/>
                <a:gd name="T40" fmla="*/ 424 w 24"/>
                <a:gd name="T41" fmla="*/ 25225 h 17"/>
                <a:gd name="T42" fmla="*/ 424 w 24"/>
                <a:gd name="T43" fmla="*/ 22984 h 17"/>
                <a:gd name="T44" fmla="*/ 211 w 24"/>
                <a:gd name="T45" fmla="*/ 22984 h 17"/>
                <a:gd name="T46" fmla="*/ 0 w 24"/>
                <a:gd name="T47" fmla="*/ 19087 h 17"/>
                <a:gd name="T48" fmla="*/ 0 w 24"/>
                <a:gd name="T49" fmla="*/ 19087 h 17"/>
                <a:gd name="T50" fmla="*/ 0 w 24"/>
                <a:gd name="T51" fmla="*/ 16465 h 17"/>
                <a:gd name="T52" fmla="*/ 0 w 24"/>
                <a:gd name="T53" fmla="*/ 13024 h 17"/>
                <a:gd name="T54" fmla="*/ 0 w 24"/>
                <a:gd name="T55" fmla="*/ 9960 h 17"/>
                <a:gd name="T56" fmla="*/ 0 w 24"/>
                <a:gd name="T57" fmla="*/ 9960 h 17"/>
                <a:gd name="T58" fmla="*/ 0 w 24"/>
                <a:gd name="T59" fmla="*/ 6129 h 17"/>
                <a:gd name="T60" fmla="*/ 211 w 24"/>
                <a:gd name="T61" fmla="*/ 3473 h 17"/>
                <a:gd name="T62" fmla="*/ 424 w 24"/>
                <a:gd name="T63" fmla="*/ 3473 h 17"/>
                <a:gd name="T64" fmla="*/ 424 w 24"/>
                <a:gd name="T65" fmla="*/ 3473 h 17"/>
                <a:gd name="T66" fmla="*/ 601 w 24"/>
                <a:gd name="T67" fmla="*/ 0 h 17"/>
                <a:gd name="T68" fmla="*/ 656 w 24"/>
                <a:gd name="T69" fmla="*/ 0 h 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"/>
                <a:gd name="T106" fmla="*/ 0 h 17"/>
                <a:gd name="T107" fmla="*/ 24 w 24"/>
                <a:gd name="T108" fmla="*/ 17 h 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" h="17">
                  <a:moveTo>
                    <a:pt x="7" y="0"/>
                  </a:moveTo>
                  <a:lnTo>
                    <a:pt x="13" y="0"/>
                  </a:lnTo>
                  <a:lnTo>
                    <a:pt x="15" y="0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00" name="Freeform 67"/>
            <p:cNvSpPr>
              <a:spLocks/>
            </p:cNvSpPr>
            <p:nvPr/>
          </p:nvSpPr>
          <p:spPr bwMode="auto">
            <a:xfrm>
              <a:off x="3850" y="3556"/>
              <a:ext cx="34" cy="30"/>
            </a:xfrm>
            <a:custGeom>
              <a:avLst/>
              <a:gdLst>
                <a:gd name="T0" fmla="*/ 656 w 24"/>
                <a:gd name="T1" fmla="*/ 0 h 17"/>
                <a:gd name="T2" fmla="*/ 1206 w 24"/>
                <a:gd name="T3" fmla="*/ 0 h 17"/>
                <a:gd name="T4" fmla="*/ 1206 w 24"/>
                <a:gd name="T5" fmla="*/ 0 h 17"/>
                <a:gd name="T6" fmla="*/ 1373 w 24"/>
                <a:gd name="T7" fmla="*/ 0 h 17"/>
                <a:gd name="T8" fmla="*/ 1557 w 24"/>
                <a:gd name="T9" fmla="*/ 3473 h 17"/>
                <a:gd name="T10" fmla="*/ 1752 w 24"/>
                <a:gd name="T11" fmla="*/ 3473 h 17"/>
                <a:gd name="T12" fmla="*/ 1945 w 24"/>
                <a:gd name="T13" fmla="*/ 3473 h 17"/>
                <a:gd name="T14" fmla="*/ 1945 w 24"/>
                <a:gd name="T15" fmla="*/ 6129 h 17"/>
                <a:gd name="T16" fmla="*/ 2192 w 24"/>
                <a:gd name="T17" fmla="*/ 9960 h 17"/>
                <a:gd name="T18" fmla="*/ 2192 w 24"/>
                <a:gd name="T19" fmla="*/ 9960 h 17"/>
                <a:gd name="T20" fmla="*/ 2192 w 24"/>
                <a:gd name="T21" fmla="*/ 13024 h 17"/>
                <a:gd name="T22" fmla="*/ 2192 w 24"/>
                <a:gd name="T23" fmla="*/ 13024 h 17"/>
                <a:gd name="T24" fmla="*/ 2192 w 24"/>
                <a:gd name="T25" fmla="*/ 13024 h 17"/>
                <a:gd name="T26" fmla="*/ 2192 w 24"/>
                <a:gd name="T27" fmla="*/ 13024 h 17"/>
                <a:gd name="T28" fmla="*/ 2192 w 24"/>
                <a:gd name="T29" fmla="*/ 16465 h 17"/>
                <a:gd name="T30" fmla="*/ 2192 w 24"/>
                <a:gd name="T31" fmla="*/ 19087 h 17"/>
                <a:gd name="T32" fmla="*/ 1945 w 24"/>
                <a:gd name="T33" fmla="*/ 19087 h 17"/>
                <a:gd name="T34" fmla="*/ 1945 w 24"/>
                <a:gd name="T35" fmla="*/ 22984 h 17"/>
                <a:gd name="T36" fmla="*/ 1752 w 24"/>
                <a:gd name="T37" fmla="*/ 22984 h 17"/>
                <a:gd name="T38" fmla="*/ 1557 w 24"/>
                <a:gd name="T39" fmla="*/ 25225 h 17"/>
                <a:gd name="T40" fmla="*/ 1373 w 24"/>
                <a:gd name="T41" fmla="*/ 25225 h 17"/>
                <a:gd name="T42" fmla="*/ 1206 w 24"/>
                <a:gd name="T43" fmla="*/ 25225 h 17"/>
                <a:gd name="T44" fmla="*/ 1206 w 24"/>
                <a:gd name="T45" fmla="*/ 25225 h 17"/>
                <a:gd name="T46" fmla="*/ 656 w 24"/>
                <a:gd name="T47" fmla="*/ 25225 h 17"/>
                <a:gd name="T48" fmla="*/ 656 w 24"/>
                <a:gd name="T49" fmla="*/ 25225 h 17"/>
                <a:gd name="T50" fmla="*/ 601 w 24"/>
                <a:gd name="T51" fmla="*/ 25225 h 17"/>
                <a:gd name="T52" fmla="*/ 424 w 24"/>
                <a:gd name="T53" fmla="*/ 25225 h 17"/>
                <a:gd name="T54" fmla="*/ 424 w 24"/>
                <a:gd name="T55" fmla="*/ 22984 h 17"/>
                <a:gd name="T56" fmla="*/ 211 w 24"/>
                <a:gd name="T57" fmla="*/ 22984 h 17"/>
                <a:gd name="T58" fmla="*/ 0 w 24"/>
                <a:gd name="T59" fmla="*/ 19087 h 17"/>
                <a:gd name="T60" fmla="*/ 0 w 24"/>
                <a:gd name="T61" fmla="*/ 19087 h 17"/>
                <a:gd name="T62" fmla="*/ 0 w 24"/>
                <a:gd name="T63" fmla="*/ 16465 h 17"/>
                <a:gd name="T64" fmla="*/ 0 w 24"/>
                <a:gd name="T65" fmla="*/ 13024 h 17"/>
                <a:gd name="T66" fmla="*/ 0 w 24"/>
                <a:gd name="T67" fmla="*/ 13024 h 17"/>
                <a:gd name="T68" fmla="*/ 0 w 24"/>
                <a:gd name="T69" fmla="*/ 13024 h 17"/>
                <a:gd name="T70" fmla="*/ 0 w 24"/>
                <a:gd name="T71" fmla="*/ 13024 h 17"/>
                <a:gd name="T72" fmla="*/ 0 w 24"/>
                <a:gd name="T73" fmla="*/ 9960 h 17"/>
                <a:gd name="T74" fmla="*/ 0 w 24"/>
                <a:gd name="T75" fmla="*/ 9960 h 17"/>
                <a:gd name="T76" fmla="*/ 0 w 24"/>
                <a:gd name="T77" fmla="*/ 6129 h 17"/>
                <a:gd name="T78" fmla="*/ 211 w 24"/>
                <a:gd name="T79" fmla="*/ 3473 h 17"/>
                <a:gd name="T80" fmla="*/ 424 w 24"/>
                <a:gd name="T81" fmla="*/ 3473 h 17"/>
                <a:gd name="T82" fmla="*/ 424 w 24"/>
                <a:gd name="T83" fmla="*/ 3473 h 17"/>
                <a:gd name="T84" fmla="*/ 601 w 24"/>
                <a:gd name="T85" fmla="*/ 0 h 17"/>
                <a:gd name="T86" fmla="*/ 656 w 24"/>
                <a:gd name="T87" fmla="*/ 0 h 17"/>
                <a:gd name="T88" fmla="*/ 656 w 24"/>
                <a:gd name="T89" fmla="*/ 0 h 17"/>
                <a:gd name="T90" fmla="*/ 656 w 24"/>
                <a:gd name="T91" fmla="*/ 0 h 1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"/>
                <a:gd name="T139" fmla="*/ 0 h 17"/>
                <a:gd name="T140" fmla="*/ 24 w 24"/>
                <a:gd name="T141" fmla="*/ 17 h 1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" h="17">
                  <a:moveTo>
                    <a:pt x="7" y="0"/>
                  </a:moveTo>
                  <a:lnTo>
                    <a:pt x="13" y="0"/>
                  </a:lnTo>
                  <a:lnTo>
                    <a:pt x="15" y="0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01" name="Freeform 68"/>
            <p:cNvSpPr>
              <a:spLocks/>
            </p:cNvSpPr>
            <p:nvPr/>
          </p:nvSpPr>
          <p:spPr bwMode="auto">
            <a:xfrm>
              <a:off x="4342" y="3556"/>
              <a:ext cx="34" cy="30"/>
            </a:xfrm>
            <a:custGeom>
              <a:avLst/>
              <a:gdLst>
                <a:gd name="T0" fmla="*/ 851 w 24"/>
                <a:gd name="T1" fmla="*/ 0 h 17"/>
                <a:gd name="T2" fmla="*/ 1373 w 24"/>
                <a:gd name="T3" fmla="*/ 0 h 17"/>
                <a:gd name="T4" fmla="*/ 1557 w 24"/>
                <a:gd name="T5" fmla="*/ 0 h 17"/>
                <a:gd name="T6" fmla="*/ 1752 w 24"/>
                <a:gd name="T7" fmla="*/ 3473 h 17"/>
                <a:gd name="T8" fmla="*/ 1752 w 24"/>
                <a:gd name="T9" fmla="*/ 3473 h 17"/>
                <a:gd name="T10" fmla="*/ 1945 w 24"/>
                <a:gd name="T11" fmla="*/ 3473 h 17"/>
                <a:gd name="T12" fmla="*/ 2192 w 24"/>
                <a:gd name="T13" fmla="*/ 6129 h 17"/>
                <a:gd name="T14" fmla="*/ 2192 w 24"/>
                <a:gd name="T15" fmla="*/ 9960 h 17"/>
                <a:gd name="T16" fmla="*/ 2192 w 24"/>
                <a:gd name="T17" fmla="*/ 9960 h 17"/>
                <a:gd name="T18" fmla="*/ 2192 w 24"/>
                <a:gd name="T19" fmla="*/ 13024 h 17"/>
                <a:gd name="T20" fmla="*/ 2192 w 24"/>
                <a:gd name="T21" fmla="*/ 16465 h 17"/>
                <a:gd name="T22" fmla="*/ 2192 w 24"/>
                <a:gd name="T23" fmla="*/ 19087 h 17"/>
                <a:gd name="T24" fmla="*/ 2192 w 24"/>
                <a:gd name="T25" fmla="*/ 19087 h 17"/>
                <a:gd name="T26" fmla="*/ 1945 w 24"/>
                <a:gd name="T27" fmla="*/ 22984 h 17"/>
                <a:gd name="T28" fmla="*/ 1752 w 24"/>
                <a:gd name="T29" fmla="*/ 22984 h 17"/>
                <a:gd name="T30" fmla="*/ 1752 w 24"/>
                <a:gd name="T31" fmla="*/ 25225 h 17"/>
                <a:gd name="T32" fmla="*/ 1557 w 24"/>
                <a:gd name="T33" fmla="*/ 25225 h 17"/>
                <a:gd name="T34" fmla="*/ 1373 w 24"/>
                <a:gd name="T35" fmla="*/ 25225 h 17"/>
                <a:gd name="T36" fmla="*/ 851 w 24"/>
                <a:gd name="T37" fmla="*/ 25225 h 17"/>
                <a:gd name="T38" fmla="*/ 771 w 24"/>
                <a:gd name="T39" fmla="*/ 25225 h 17"/>
                <a:gd name="T40" fmla="*/ 601 w 24"/>
                <a:gd name="T41" fmla="*/ 25225 h 17"/>
                <a:gd name="T42" fmla="*/ 424 w 24"/>
                <a:gd name="T43" fmla="*/ 22984 h 17"/>
                <a:gd name="T44" fmla="*/ 211 w 24"/>
                <a:gd name="T45" fmla="*/ 22984 h 17"/>
                <a:gd name="T46" fmla="*/ 211 w 24"/>
                <a:gd name="T47" fmla="*/ 19087 h 17"/>
                <a:gd name="T48" fmla="*/ 0 w 24"/>
                <a:gd name="T49" fmla="*/ 19087 h 17"/>
                <a:gd name="T50" fmla="*/ 0 w 24"/>
                <a:gd name="T51" fmla="*/ 16465 h 17"/>
                <a:gd name="T52" fmla="*/ 0 w 24"/>
                <a:gd name="T53" fmla="*/ 13024 h 17"/>
                <a:gd name="T54" fmla="*/ 0 w 24"/>
                <a:gd name="T55" fmla="*/ 9960 h 17"/>
                <a:gd name="T56" fmla="*/ 0 w 24"/>
                <a:gd name="T57" fmla="*/ 9960 h 17"/>
                <a:gd name="T58" fmla="*/ 211 w 24"/>
                <a:gd name="T59" fmla="*/ 6129 h 17"/>
                <a:gd name="T60" fmla="*/ 211 w 24"/>
                <a:gd name="T61" fmla="*/ 3473 h 17"/>
                <a:gd name="T62" fmla="*/ 424 w 24"/>
                <a:gd name="T63" fmla="*/ 3473 h 17"/>
                <a:gd name="T64" fmla="*/ 601 w 24"/>
                <a:gd name="T65" fmla="*/ 3473 h 17"/>
                <a:gd name="T66" fmla="*/ 771 w 24"/>
                <a:gd name="T67" fmla="*/ 0 h 17"/>
                <a:gd name="T68" fmla="*/ 851 w 24"/>
                <a:gd name="T69" fmla="*/ 0 h 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"/>
                <a:gd name="T106" fmla="*/ 0 h 17"/>
                <a:gd name="T107" fmla="*/ 24 w 24"/>
                <a:gd name="T108" fmla="*/ 17 h 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" h="17">
                  <a:moveTo>
                    <a:pt x="9" y="0"/>
                  </a:moveTo>
                  <a:lnTo>
                    <a:pt x="15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9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02" name="Freeform 69"/>
            <p:cNvSpPr>
              <a:spLocks/>
            </p:cNvSpPr>
            <p:nvPr/>
          </p:nvSpPr>
          <p:spPr bwMode="auto">
            <a:xfrm>
              <a:off x="4342" y="3556"/>
              <a:ext cx="34" cy="30"/>
            </a:xfrm>
            <a:custGeom>
              <a:avLst/>
              <a:gdLst>
                <a:gd name="T0" fmla="*/ 851 w 24"/>
                <a:gd name="T1" fmla="*/ 0 h 17"/>
                <a:gd name="T2" fmla="*/ 1373 w 24"/>
                <a:gd name="T3" fmla="*/ 0 h 17"/>
                <a:gd name="T4" fmla="*/ 1373 w 24"/>
                <a:gd name="T5" fmla="*/ 0 h 17"/>
                <a:gd name="T6" fmla="*/ 1557 w 24"/>
                <a:gd name="T7" fmla="*/ 0 h 17"/>
                <a:gd name="T8" fmla="*/ 1752 w 24"/>
                <a:gd name="T9" fmla="*/ 3473 h 17"/>
                <a:gd name="T10" fmla="*/ 1752 w 24"/>
                <a:gd name="T11" fmla="*/ 3473 h 17"/>
                <a:gd name="T12" fmla="*/ 1945 w 24"/>
                <a:gd name="T13" fmla="*/ 3473 h 17"/>
                <a:gd name="T14" fmla="*/ 2192 w 24"/>
                <a:gd name="T15" fmla="*/ 6129 h 17"/>
                <a:gd name="T16" fmla="*/ 2192 w 24"/>
                <a:gd name="T17" fmla="*/ 9960 h 17"/>
                <a:gd name="T18" fmla="*/ 2192 w 24"/>
                <a:gd name="T19" fmla="*/ 9960 h 17"/>
                <a:gd name="T20" fmla="*/ 2192 w 24"/>
                <a:gd name="T21" fmla="*/ 13024 h 17"/>
                <a:gd name="T22" fmla="*/ 2192 w 24"/>
                <a:gd name="T23" fmla="*/ 13024 h 17"/>
                <a:gd name="T24" fmla="*/ 2192 w 24"/>
                <a:gd name="T25" fmla="*/ 13024 h 17"/>
                <a:gd name="T26" fmla="*/ 2192 w 24"/>
                <a:gd name="T27" fmla="*/ 13024 h 17"/>
                <a:gd name="T28" fmla="*/ 2192 w 24"/>
                <a:gd name="T29" fmla="*/ 16465 h 17"/>
                <a:gd name="T30" fmla="*/ 2192 w 24"/>
                <a:gd name="T31" fmla="*/ 19087 h 17"/>
                <a:gd name="T32" fmla="*/ 2192 w 24"/>
                <a:gd name="T33" fmla="*/ 19087 h 17"/>
                <a:gd name="T34" fmla="*/ 1945 w 24"/>
                <a:gd name="T35" fmla="*/ 22984 h 17"/>
                <a:gd name="T36" fmla="*/ 1752 w 24"/>
                <a:gd name="T37" fmla="*/ 22984 h 17"/>
                <a:gd name="T38" fmla="*/ 1752 w 24"/>
                <a:gd name="T39" fmla="*/ 25225 h 17"/>
                <a:gd name="T40" fmla="*/ 1557 w 24"/>
                <a:gd name="T41" fmla="*/ 25225 h 17"/>
                <a:gd name="T42" fmla="*/ 1373 w 24"/>
                <a:gd name="T43" fmla="*/ 25225 h 17"/>
                <a:gd name="T44" fmla="*/ 1373 w 24"/>
                <a:gd name="T45" fmla="*/ 25225 h 17"/>
                <a:gd name="T46" fmla="*/ 851 w 24"/>
                <a:gd name="T47" fmla="*/ 25225 h 17"/>
                <a:gd name="T48" fmla="*/ 851 w 24"/>
                <a:gd name="T49" fmla="*/ 25225 h 17"/>
                <a:gd name="T50" fmla="*/ 771 w 24"/>
                <a:gd name="T51" fmla="*/ 25225 h 17"/>
                <a:gd name="T52" fmla="*/ 601 w 24"/>
                <a:gd name="T53" fmla="*/ 25225 h 17"/>
                <a:gd name="T54" fmla="*/ 424 w 24"/>
                <a:gd name="T55" fmla="*/ 22984 h 17"/>
                <a:gd name="T56" fmla="*/ 211 w 24"/>
                <a:gd name="T57" fmla="*/ 22984 h 17"/>
                <a:gd name="T58" fmla="*/ 211 w 24"/>
                <a:gd name="T59" fmla="*/ 19087 h 17"/>
                <a:gd name="T60" fmla="*/ 0 w 24"/>
                <a:gd name="T61" fmla="*/ 19087 h 17"/>
                <a:gd name="T62" fmla="*/ 0 w 24"/>
                <a:gd name="T63" fmla="*/ 16465 h 17"/>
                <a:gd name="T64" fmla="*/ 0 w 24"/>
                <a:gd name="T65" fmla="*/ 13024 h 17"/>
                <a:gd name="T66" fmla="*/ 0 w 24"/>
                <a:gd name="T67" fmla="*/ 13024 h 17"/>
                <a:gd name="T68" fmla="*/ 0 w 24"/>
                <a:gd name="T69" fmla="*/ 13024 h 17"/>
                <a:gd name="T70" fmla="*/ 0 w 24"/>
                <a:gd name="T71" fmla="*/ 13024 h 17"/>
                <a:gd name="T72" fmla="*/ 0 w 24"/>
                <a:gd name="T73" fmla="*/ 9960 h 17"/>
                <a:gd name="T74" fmla="*/ 0 w 24"/>
                <a:gd name="T75" fmla="*/ 9960 h 17"/>
                <a:gd name="T76" fmla="*/ 211 w 24"/>
                <a:gd name="T77" fmla="*/ 6129 h 17"/>
                <a:gd name="T78" fmla="*/ 211 w 24"/>
                <a:gd name="T79" fmla="*/ 3473 h 17"/>
                <a:gd name="T80" fmla="*/ 424 w 24"/>
                <a:gd name="T81" fmla="*/ 3473 h 17"/>
                <a:gd name="T82" fmla="*/ 601 w 24"/>
                <a:gd name="T83" fmla="*/ 3473 h 17"/>
                <a:gd name="T84" fmla="*/ 771 w 24"/>
                <a:gd name="T85" fmla="*/ 0 h 17"/>
                <a:gd name="T86" fmla="*/ 851 w 24"/>
                <a:gd name="T87" fmla="*/ 0 h 17"/>
                <a:gd name="T88" fmla="*/ 851 w 24"/>
                <a:gd name="T89" fmla="*/ 0 h 17"/>
                <a:gd name="T90" fmla="*/ 851 w 24"/>
                <a:gd name="T91" fmla="*/ 0 h 1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"/>
                <a:gd name="T139" fmla="*/ 0 h 17"/>
                <a:gd name="T140" fmla="*/ 24 w 24"/>
                <a:gd name="T141" fmla="*/ 17 h 1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" h="17">
                  <a:moveTo>
                    <a:pt x="9" y="0"/>
                  </a:moveTo>
                  <a:lnTo>
                    <a:pt x="15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03" name="Freeform 70"/>
            <p:cNvSpPr>
              <a:spLocks/>
            </p:cNvSpPr>
            <p:nvPr/>
          </p:nvSpPr>
          <p:spPr bwMode="auto">
            <a:xfrm>
              <a:off x="3835" y="3614"/>
              <a:ext cx="586" cy="30"/>
            </a:xfrm>
            <a:custGeom>
              <a:avLst/>
              <a:gdLst>
                <a:gd name="T0" fmla="*/ 47797 w 406"/>
                <a:gd name="T1" fmla="*/ 13024 h 17"/>
                <a:gd name="T2" fmla="*/ 47797 w 406"/>
                <a:gd name="T3" fmla="*/ 0 h 17"/>
                <a:gd name="T4" fmla="*/ 0 w 406"/>
                <a:gd name="T5" fmla="*/ 0 h 17"/>
                <a:gd name="T6" fmla="*/ 0 w 406"/>
                <a:gd name="T7" fmla="*/ 25225 h 17"/>
                <a:gd name="T8" fmla="*/ 47797 w 406"/>
                <a:gd name="T9" fmla="*/ 25225 h 17"/>
                <a:gd name="T10" fmla="*/ 47797 w 406"/>
                <a:gd name="T11" fmla="*/ 13024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6"/>
                <a:gd name="T19" fmla="*/ 0 h 17"/>
                <a:gd name="T20" fmla="*/ 406 w 406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6" h="17">
                  <a:moveTo>
                    <a:pt x="405" y="8"/>
                  </a:moveTo>
                  <a:lnTo>
                    <a:pt x="405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05" y="16"/>
                  </a:lnTo>
                  <a:lnTo>
                    <a:pt x="405" y="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04" name="Line 71"/>
            <p:cNvSpPr>
              <a:spLocks noChangeShapeType="1"/>
            </p:cNvSpPr>
            <p:nvPr/>
          </p:nvSpPr>
          <p:spPr bwMode="auto">
            <a:xfrm flipV="1">
              <a:off x="4089" y="3383"/>
              <a:ext cx="0" cy="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4" name="Line 72"/>
          <p:cNvSpPr>
            <a:spLocks noChangeShapeType="1"/>
          </p:cNvSpPr>
          <p:nvPr/>
        </p:nvSpPr>
        <p:spPr bwMode="auto">
          <a:xfrm>
            <a:off x="3157538" y="5367338"/>
            <a:ext cx="18097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35" name="Text Box 73"/>
          <p:cNvSpPr txBox="1">
            <a:spLocks noChangeArrowheads="1"/>
          </p:cNvSpPr>
          <p:nvPr/>
        </p:nvSpPr>
        <p:spPr bwMode="auto">
          <a:xfrm>
            <a:off x="5013325" y="4913313"/>
            <a:ext cx="374650" cy="314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P</a:t>
            </a:r>
            <a:r>
              <a:rPr lang="en-US" altLang="en-US" sz="1600" b="1" baseline="-250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73736" name="Text Box 74"/>
          <p:cNvSpPr txBox="1">
            <a:spLocks noChangeArrowheads="1"/>
          </p:cNvSpPr>
          <p:nvPr/>
        </p:nvSpPr>
        <p:spPr bwMode="auto">
          <a:xfrm>
            <a:off x="2481263" y="5078413"/>
            <a:ext cx="365125" cy="314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P</a:t>
            </a:r>
            <a:r>
              <a:rPr lang="en-US" altLang="en-US" sz="1600" b="1" baseline="-25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3737" name="Line 75"/>
          <p:cNvSpPr>
            <a:spLocks noChangeShapeType="1"/>
          </p:cNvSpPr>
          <p:nvPr/>
        </p:nvSpPr>
        <p:spPr bwMode="auto">
          <a:xfrm>
            <a:off x="2967038" y="5957888"/>
            <a:ext cx="666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738" name="Line 76"/>
          <p:cNvSpPr>
            <a:spLocks noChangeShapeType="1"/>
          </p:cNvSpPr>
          <p:nvPr/>
        </p:nvSpPr>
        <p:spPr bwMode="auto">
          <a:xfrm flipH="1">
            <a:off x="4471988" y="5957888"/>
            <a:ext cx="666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739" name="Text Box 77"/>
          <p:cNvSpPr txBox="1">
            <a:spLocks noChangeArrowheads="1"/>
          </p:cNvSpPr>
          <p:nvPr/>
        </p:nvSpPr>
        <p:spPr bwMode="auto">
          <a:xfrm>
            <a:off x="3675063" y="5732463"/>
            <a:ext cx="7810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altLang="en-US" b="1">
                <a:solidFill>
                  <a:srgbClr val="000000"/>
                </a:solidFill>
              </a:rPr>
              <a:t>d=vt</a:t>
            </a:r>
            <a:endParaRPr lang="en-US" altLang="en-US" b="1" baseline="-25000">
              <a:solidFill>
                <a:srgbClr val="000000"/>
              </a:solidFill>
            </a:endParaRPr>
          </a:p>
        </p:txBody>
      </p:sp>
      <p:sp>
        <p:nvSpPr>
          <p:cNvPr id="73740" name="Line 78"/>
          <p:cNvSpPr>
            <a:spLocks noChangeShapeType="1"/>
          </p:cNvSpPr>
          <p:nvPr/>
        </p:nvSpPr>
        <p:spPr bwMode="auto">
          <a:xfrm>
            <a:off x="5576888" y="5500688"/>
            <a:ext cx="4191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41" name="Text Box 79"/>
          <p:cNvSpPr txBox="1">
            <a:spLocks noChangeArrowheads="1"/>
          </p:cNvSpPr>
          <p:nvPr/>
        </p:nvSpPr>
        <p:spPr bwMode="auto">
          <a:xfrm>
            <a:off x="5580063" y="50657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r>
              <a:rPr lang="en-US" altLang="en-US" b="1">
                <a:solidFill>
                  <a:srgbClr val="009900"/>
                </a:solidFill>
              </a:rPr>
              <a:t>v</a:t>
            </a:r>
            <a:endParaRPr lang="en-US" altLang="en-US" b="1" baseline="-25000">
              <a:solidFill>
                <a:srgbClr val="009900"/>
              </a:solidFill>
            </a:endParaRPr>
          </a:p>
        </p:txBody>
      </p:sp>
      <p:sp>
        <p:nvSpPr>
          <p:cNvPr id="73742" name="Rectangle 93" descr="Granite"/>
          <p:cNvSpPr>
            <a:spLocks noChangeArrowheads="1"/>
          </p:cNvSpPr>
          <p:nvPr/>
        </p:nvSpPr>
        <p:spPr bwMode="auto">
          <a:xfrm>
            <a:off x="4052888" y="5094288"/>
            <a:ext cx="339725" cy="6635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endParaRPr lang="en-US" altLang="en-US"/>
          </a:p>
        </p:txBody>
      </p:sp>
      <p:sp>
        <p:nvSpPr>
          <p:cNvPr id="73743" name="Rectangle 94" descr="Granite"/>
          <p:cNvSpPr>
            <a:spLocks noChangeArrowheads="1"/>
          </p:cNvSpPr>
          <p:nvPr/>
        </p:nvSpPr>
        <p:spPr bwMode="auto">
          <a:xfrm>
            <a:off x="3886200" y="4195763"/>
            <a:ext cx="430213" cy="6826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endParaRPr lang="en-US" altLang="en-US"/>
          </a:p>
        </p:txBody>
      </p:sp>
      <p:sp>
        <p:nvSpPr>
          <p:cNvPr id="73744" name="Line 95"/>
          <p:cNvSpPr>
            <a:spLocks noChangeShapeType="1"/>
          </p:cNvSpPr>
          <p:nvPr/>
        </p:nvSpPr>
        <p:spPr bwMode="auto">
          <a:xfrm flipV="1">
            <a:off x="3130550" y="4513263"/>
            <a:ext cx="1023938" cy="6508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745" name="Line 96"/>
          <p:cNvSpPr>
            <a:spLocks noChangeShapeType="1"/>
          </p:cNvSpPr>
          <p:nvPr/>
        </p:nvSpPr>
        <p:spPr bwMode="auto">
          <a:xfrm>
            <a:off x="4143375" y="4559300"/>
            <a:ext cx="906463" cy="817563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Factors influencing small-scale fading</a:t>
            </a:r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09600" y="1262063"/>
            <a:ext cx="8077200" cy="4991100"/>
          </a:xfrm>
        </p:spPr>
        <p:txBody>
          <a:bodyPr/>
          <a:lstStyle/>
          <a:p>
            <a:r>
              <a:rPr lang="en-US" altLang="en-US" sz="2000" smtClean="0"/>
              <a:t>Multipath propagation</a:t>
            </a:r>
          </a:p>
          <a:p>
            <a:pPr lvl="1"/>
            <a:r>
              <a:rPr lang="en-US" altLang="en-US" sz="1800" smtClean="0"/>
              <a:t>Interference between two or more versions of the transmitted signal</a:t>
            </a:r>
          </a:p>
          <a:p>
            <a:pPr lvl="1"/>
            <a:r>
              <a:rPr lang="en-US" altLang="en-US" sz="1800" smtClean="0"/>
              <a:t>Arrive at the receiver at slightly different times</a:t>
            </a:r>
          </a:p>
          <a:p>
            <a:pPr lvl="1"/>
            <a:endParaRPr lang="en-US" altLang="en-US" sz="1800" smtClean="0"/>
          </a:p>
          <a:p>
            <a:r>
              <a:rPr lang="en-US" altLang="en-US" sz="2200" smtClean="0"/>
              <a:t>Speed of the Mobile</a:t>
            </a:r>
          </a:p>
          <a:p>
            <a:pPr lvl="1"/>
            <a:r>
              <a:rPr lang="en-US" altLang="en-US" sz="1800" smtClean="0"/>
              <a:t>Relative motion between Base Station and the mobile</a:t>
            </a:r>
          </a:p>
          <a:p>
            <a:pPr lvl="1"/>
            <a:r>
              <a:rPr lang="en-US" altLang="en-US" sz="1800" smtClean="0"/>
              <a:t>Signals travel varying distances</a:t>
            </a:r>
          </a:p>
          <a:p>
            <a:pPr lvl="1"/>
            <a:endParaRPr lang="en-US" altLang="en-US" sz="1800" smtClean="0"/>
          </a:p>
          <a:p>
            <a:r>
              <a:rPr lang="en-US" altLang="en-US" sz="2200" smtClean="0"/>
              <a:t>Speed of the surrounding objects</a:t>
            </a:r>
          </a:p>
          <a:p>
            <a:pPr lvl="1"/>
            <a:r>
              <a:rPr lang="en-US" altLang="en-US" sz="1800" smtClean="0"/>
              <a:t>Typically this can be ignored if the obstacles are fixed</a:t>
            </a:r>
          </a:p>
          <a:p>
            <a:pPr lvl="1"/>
            <a:r>
              <a:rPr lang="en-US" altLang="en-US" sz="1800" smtClean="0"/>
              <a:t>May not be so in a busy urban area</a:t>
            </a:r>
          </a:p>
          <a:p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dBm and dBW</a:t>
            </a:r>
          </a:p>
        </p:txBody>
      </p:sp>
      <p:sp>
        <p:nvSpPr>
          <p:cNvPr id="512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09600" y="1262063"/>
            <a:ext cx="8153400" cy="4991100"/>
          </a:xfrm>
        </p:spPr>
        <p:txBody>
          <a:bodyPr/>
          <a:lstStyle/>
          <a:p>
            <a:r>
              <a:rPr lang="en-US" altLang="en-US" smtClean="0"/>
              <a:t>dBm and dBW are other two variations of dB</a:t>
            </a:r>
          </a:p>
          <a:p>
            <a:pPr lvl="1"/>
            <a:r>
              <a:rPr lang="en-US" altLang="en-US" smtClean="0"/>
              <a:t>dB references two powers (Tx and Rx)</a:t>
            </a:r>
          </a:p>
          <a:p>
            <a:pPr lvl="1"/>
            <a:r>
              <a:rPr lang="en-US" altLang="en-US" smtClean="0"/>
              <a:t>dBm expresses measured power referenced to one mW</a:t>
            </a:r>
          </a:p>
          <a:p>
            <a:pPr lvl="2"/>
            <a:r>
              <a:rPr lang="en-US" altLang="en-US" smtClean="0"/>
              <a:t>Particularly applicable for very low received signal strength</a:t>
            </a:r>
          </a:p>
          <a:p>
            <a:pPr lvl="1"/>
            <a:r>
              <a:rPr lang="en-US" altLang="en-US" smtClean="0"/>
              <a:t>dBW expresses measured power referenced to one watt</a:t>
            </a:r>
          </a:p>
          <a:p>
            <a:pPr lvl="1"/>
            <a:r>
              <a:rPr lang="en-US" altLang="en-US" smtClean="0"/>
              <a:t>dBm Widely used in wireless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P in mW</a:t>
            </a:r>
          </a:p>
          <a:p>
            <a:pPr lvl="1"/>
            <a:endParaRPr lang="en-US" altLang="en-US" smtClean="0"/>
          </a:p>
          <a:p>
            <a:r>
              <a:rPr lang="en-US" altLang="en-US" sz="2000" smtClean="0">
                <a:solidFill>
                  <a:srgbClr val="FF0000"/>
                </a:solidFill>
              </a:rPr>
              <a:t>In a wireless card specification, it is written that typical range for IEEE 802.11 received signal strength is -60 to -80 dBm. What is the received signal strength range in terms of watt or mW?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873375" y="3429000"/>
          <a:ext cx="3670300" cy="785813"/>
        </p:xfrm>
        <a:graphic>
          <a:graphicData uri="http://schemas.openxmlformats.org/presentationml/2006/ole">
            <p:oleObj spid="_x0000_s10242" name="Equation" r:id="rId3" imgW="1497950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Relationship between dB and dBm</a:t>
            </a:r>
          </a:p>
        </p:txBody>
      </p:sp>
      <p:sp>
        <p:nvSpPr>
          <p:cNvPr id="614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09600" y="1262063"/>
            <a:ext cx="8153400" cy="4991100"/>
          </a:xfrm>
        </p:spPr>
        <p:txBody>
          <a:bodyPr/>
          <a:lstStyle/>
          <a:p>
            <a:r>
              <a:rPr lang="en-US" altLang="en-US" sz="2000" smtClean="0"/>
              <a:t>What is the relationship between dB and dBm?</a:t>
            </a:r>
          </a:p>
          <a:p>
            <a:pPr lvl="1"/>
            <a:r>
              <a:rPr lang="en-US" altLang="en-US" sz="1800" smtClean="0"/>
              <a:t>In reality, no such relationship exists</a:t>
            </a:r>
          </a:p>
          <a:p>
            <a:pPr lvl="1"/>
            <a:r>
              <a:rPr lang="en-US" altLang="en-US" sz="1800" smtClean="0"/>
              <a:t>dB is dimensionless</a:t>
            </a:r>
          </a:p>
          <a:p>
            <a:pPr lvl="1"/>
            <a:r>
              <a:rPr lang="en-US" altLang="en-US" sz="1800" smtClean="0"/>
              <a:t>dB is 10 log(value/value) and dBm is 10 log (value/1miliwatt)</a:t>
            </a:r>
          </a:p>
          <a:p>
            <a:pPr lvl="1"/>
            <a:endParaRPr lang="en-US" altLang="en-US" sz="1800" smtClean="0"/>
          </a:p>
          <a:p>
            <a:r>
              <a:rPr lang="en-US" altLang="en-US" sz="2000" smtClean="0"/>
              <a:t>However, we can make a quick relationship between dBm and dBW and use the concept wisely!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524000" y="3935413"/>
          <a:ext cx="2301875" cy="2317750"/>
        </p:xfrm>
        <a:graphic>
          <a:graphicData uri="http://schemas.openxmlformats.org/presentationml/2006/ole">
            <p:oleObj spid="_x0000_s11266" name="Equation" r:id="rId3" imgW="939392" imgH="1269449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5253038" y="3935413"/>
          <a:ext cx="2894012" cy="1784350"/>
        </p:xfrm>
        <a:graphic>
          <a:graphicData uri="http://schemas.openxmlformats.org/presentationml/2006/ole">
            <p:oleObj spid="_x0000_s11267" name="Equation" r:id="rId4" imgW="1181100" imgH="977900" progId="Equation.3">
              <p:embed/>
            </p:oleObj>
          </a:graphicData>
        </a:graphic>
      </p:graphicFrame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1066800" y="3733800"/>
            <a:ext cx="7086600" cy="27432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Font typeface="Symbol" pitchFamily="18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Frequencies and their use</a:t>
            </a:r>
          </a:p>
        </p:txBody>
      </p:sp>
      <p:pic>
        <p:nvPicPr>
          <p:cNvPr id="22531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74688" y="1752600"/>
            <a:ext cx="7478712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 to Path Loss model</a:t>
            </a:r>
          </a:p>
        </p:txBody>
      </p:sp>
      <p:sp>
        <p:nvSpPr>
          <p:cNvPr id="717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62063"/>
            <a:ext cx="8305800" cy="4991100"/>
          </a:xfrm>
        </p:spPr>
        <p:txBody>
          <a:bodyPr/>
          <a:lstStyle/>
          <a:p>
            <a:r>
              <a:rPr lang="en-US" altLang="en-US" sz="2000" smtClean="0"/>
              <a:t>We saw Path loss expressed in dB</a:t>
            </a:r>
          </a:p>
          <a:p>
            <a:pPr lvl="1"/>
            <a:endParaRPr lang="en-US" altLang="en-US" sz="1800" smtClean="0"/>
          </a:p>
          <a:p>
            <a:pPr lvl="1"/>
            <a:endParaRPr lang="en-US" altLang="en-US" sz="1800" smtClean="0"/>
          </a:p>
          <a:p>
            <a:pPr lvl="1"/>
            <a:endParaRPr lang="en-US" altLang="en-US" sz="1800" smtClean="0"/>
          </a:p>
          <a:p>
            <a:pPr lvl="1"/>
            <a:r>
              <a:rPr lang="en-US" altLang="en-US" sz="1800" smtClean="0"/>
              <a:t>Note, the above eqn does not hold for d=0</a:t>
            </a:r>
          </a:p>
          <a:p>
            <a:pPr lvl="1"/>
            <a:endParaRPr lang="en-US" altLang="en-US" sz="1800" smtClean="0"/>
          </a:p>
          <a:p>
            <a:r>
              <a:rPr lang="en-US" altLang="en-US" sz="2000" smtClean="0"/>
              <a:t>For this purpose, a close-in distance d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 is used as a reference point</a:t>
            </a:r>
          </a:p>
          <a:p>
            <a:pPr lvl="1"/>
            <a:r>
              <a:rPr lang="en-US" altLang="en-US" sz="1800" smtClean="0"/>
              <a:t>It is assumed that the received signal strength at d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 is known</a:t>
            </a:r>
          </a:p>
          <a:p>
            <a:pPr lvl="1"/>
            <a:r>
              <a:rPr lang="en-US" altLang="en-US" sz="1800" smtClean="0"/>
              <a:t>Received signal strength is then calculated relative to d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 </a:t>
            </a:r>
          </a:p>
          <a:p>
            <a:pPr lvl="1"/>
            <a:endParaRPr lang="en-US" altLang="en-US" sz="1800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For a typical Wi-Fi analysis, d</a:t>
            </a:r>
            <a:r>
              <a:rPr lang="en-US" altLang="en-US" baseline="-25000" smtClean="0"/>
              <a:t>0  </a:t>
            </a:r>
            <a:r>
              <a:rPr lang="en-US" altLang="en-US" smtClean="0"/>
              <a:t>can be 1 m.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600200" y="1600200"/>
          <a:ext cx="5486400" cy="792163"/>
        </p:xfrm>
        <a:graphic>
          <a:graphicData uri="http://schemas.openxmlformats.org/presentationml/2006/ole">
            <p:oleObj spid="_x0000_s12290" name="Equation" r:id="rId3" imgW="2476500" imgH="482600" progId="Equation.3">
              <p:embed/>
            </p:oleObj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3876675" y="4465638"/>
          <a:ext cx="928688" cy="374650"/>
        </p:xfrm>
        <a:graphic>
          <a:graphicData uri="http://schemas.openxmlformats.org/presentationml/2006/ole">
            <p:oleObj spid="_x0000_s12291" name="Equation" r:id="rId4" imgW="4191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 to Path Loss model (contd.)</a:t>
            </a:r>
          </a:p>
        </p:txBody>
      </p:sp>
      <p:sp>
        <p:nvSpPr>
          <p:cNvPr id="81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62063"/>
            <a:ext cx="8305800" cy="4991100"/>
          </a:xfrm>
        </p:spPr>
        <p:txBody>
          <a:bodyPr/>
          <a:lstStyle/>
          <a:p>
            <a:r>
              <a:rPr lang="en-US" altLang="en-US" sz="2000" smtClean="0"/>
              <a:t>The received power at a distance d is then </a:t>
            </a:r>
          </a:p>
          <a:p>
            <a:pPr lvl="1"/>
            <a:endParaRPr lang="en-US" altLang="en-US" sz="1800" smtClean="0"/>
          </a:p>
          <a:p>
            <a:pPr lvl="1"/>
            <a:endParaRPr lang="en-US" altLang="en-US" sz="1800" smtClean="0"/>
          </a:p>
          <a:p>
            <a:pPr lvl="1"/>
            <a:endParaRPr lang="en-US" altLang="en-US" sz="1800" smtClean="0"/>
          </a:p>
          <a:p>
            <a:pPr lvl="1"/>
            <a:endParaRPr lang="en-US" altLang="en-US" sz="1800" smtClean="0"/>
          </a:p>
          <a:p>
            <a:r>
              <a:rPr lang="en-US" altLang="en-US" smtClean="0"/>
              <a:t>In dBm, 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865438" y="1609725"/>
          <a:ext cx="2954337" cy="771525"/>
        </p:xfrm>
        <a:graphic>
          <a:graphicData uri="http://schemas.openxmlformats.org/presentationml/2006/ole">
            <p:oleObj spid="_x0000_s13314" name="Equation" r:id="rId3" imgW="1333500" imgH="46990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209800" y="3352800"/>
          <a:ext cx="4073525" cy="1271588"/>
        </p:xfrm>
        <a:graphic>
          <a:graphicData uri="http://schemas.openxmlformats.org/presentationml/2006/ole">
            <p:oleObj spid="_x0000_s13315" name="Equation" r:id="rId4" imgW="2235200" imgH="939800" progId="Equation.3">
              <p:embed/>
            </p:oleObj>
          </a:graphicData>
        </a:graphic>
      </p:graphicFrame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828800" y="5119688"/>
          <a:ext cx="4837113" cy="584200"/>
        </p:xfrm>
        <a:graphic>
          <a:graphicData uri="http://schemas.openxmlformats.org/presentationml/2006/ole">
            <p:oleObj spid="_x0000_s13316" name="Equation" r:id="rId5" imgW="2654300" imgH="431800" progId="Equation.3">
              <p:embed/>
            </p:oleObj>
          </a:graphicData>
        </a:graphic>
      </p:graphicFrame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1990725" y="5961063"/>
          <a:ext cx="4513263" cy="584200"/>
        </p:xfrm>
        <a:graphic>
          <a:graphicData uri="http://schemas.openxmlformats.org/presentationml/2006/ole">
            <p:oleObj spid="_x0000_s13317" name="Equation" r:id="rId6" imgW="24765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Numerical example</a:t>
            </a:r>
          </a:p>
        </p:txBody>
      </p:sp>
      <p:sp>
        <p:nvSpPr>
          <p:cNvPr id="757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09600" y="1262063"/>
            <a:ext cx="8153400" cy="4991100"/>
          </a:xfrm>
        </p:spPr>
        <p:txBody>
          <a:bodyPr/>
          <a:lstStyle/>
          <a:p>
            <a:endParaRPr lang="en-US" altLang="en-US" sz="2000" smtClean="0">
              <a:solidFill>
                <a:srgbClr val="FF0000"/>
              </a:solidFill>
            </a:endParaRPr>
          </a:p>
          <a:p>
            <a:endParaRPr lang="en-US" altLang="en-US" sz="2000" smtClean="0">
              <a:solidFill>
                <a:srgbClr val="FF0000"/>
              </a:solidFill>
            </a:endParaRPr>
          </a:p>
          <a:p>
            <a:r>
              <a:rPr lang="en-US" altLang="en-US" sz="2000" smtClean="0">
                <a:solidFill>
                  <a:srgbClr val="0070C0"/>
                </a:solidFill>
              </a:rPr>
              <a:t>If a transmitter transmits with 50 W with a 900 MHz carrier frequency, find the received power in dBm at a free space distance of 100 m from the transmitter. What is the received power in dBm at a free space distance of 10 km?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>
              <a:buFontTx/>
              <a:buNone/>
            </a:pPr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Assume that SNR(dB) is 36 and the channel bandwidth is 2 MHz. Calculate the theoretical channel capacity.</a:t>
            </a:r>
            <a:br>
              <a:rPr lang="en-US" smtClean="0"/>
            </a:br>
            <a:r>
              <a:rPr lang="en-US" b="1" smtClean="0"/>
              <a:t>Output2 :</a:t>
            </a:r>
            <a:r>
              <a:rPr lang="en-US" smtClean="0"/>
              <a:t> SNR(dB) = 10 * log</a:t>
            </a:r>
            <a:r>
              <a:rPr lang="en-US" baseline="-25000" smtClean="0"/>
              <a:t>10</a:t>
            </a:r>
            <a:r>
              <a:rPr lang="en-US" smtClean="0"/>
              <a:t>(SNR)</a:t>
            </a:r>
            <a:br>
              <a:rPr lang="en-US" smtClean="0"/>
            </a:br>
            <a:r>
              <a:rPr lang="en-US" smtClean="0"/>
              <a:t>SNR = 10</a:t>
            </a:r>
            <a:r>
              <a:rPr lang="en-US" baseline="30000" smtClean="0"/>
              <a:t>(SNR(dB)/10)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SNR = 10</a:t>
            </a:r>
            <a:r>
              <a:rPr lang="en-US" baseline="30000" smtClean="0"/>
              <a:t>3.6</a:t>
            </a:r>
            <a:r>
              <a:rPr lang="en-US" smtClean="0"/>
              <a:t> = 3981</a:t>
            </a:r>
          </a:p>
          <a:p>
            <a:r>
              <a:rPr lang="en-US" smtClean="0"/>
              <a:t>Hence, C = 2 * 10</a:t>
            </a:r>
            <a:r>
              <a:rPr lang="en-US" baseline="30000" smtClean="0"/>
              <a:t>6</a:t>
            </a:r>
            <a:r>
              <a:rPr lang="en-US" smtClean="0"/>
              <a:t> * log</a:t>
            </a:r>
            <a:r>
              <a:rPr lang="en-US" baseline="-25000" smtClean="0"/>
              <a:t>2</a:t>
            </a:r>
            <a:r>
              <a:rPr lang="en-US" smtClean="0"/>
              <a:t>(3982) = 24 MHz</a:t>
            </a:r>
          </a:p>
          <a:p>
            <a:pPr>
              <a:buFont typeface="Symbol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Licensed vs Unlicensed spectrum</a:t>
            </a:r>
          </a:p>
        </p:txBody>
      </p:sp>
      <p:pic>
        <p:nvPicPr>
          <p:cNvPr id="23555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1295400"/>
            <a:ext cx="6164263" cy="4105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Frequency Allocation</a:t>
            </a:r>
          </a:p>
        </p:txBody>
      </p:sp>
      <p:pic>
        <p:nvPicPr>
          <p:cNvPr id="24579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1524000"/>
            <a:ext cx="67818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lid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FC0128"/>
          </a:buClr>
          <a:buSzTx/>
          <a:buFont typeface="Symbol" pitchFamily="18" charset="2"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rgbClr val="00279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FC0128"/>
          </a:buClr>
          <a:buSzTx/>
          <a:buFont typeface="Symbol" pitchFamily="18" charset="2"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rgbClr val="00279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Pages>17</Pages>
  <Words>3700</Words>
  <Application>Microsoft Office PowerPoint</Application>
  <PresentationFormat>On-screen Show (4:3)</PresentationFormat>
  <Paragraphs>606</Paragraphs>
  <Slides>73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Symbol</vt:lpstr>
      <vt:lpstr>Times New Roman</vt:lpstr>
      <vt:lpstr>Helvetica</vt:lpstr>
      <vt:lpstr>slides</vt:lpstr>
      <vt:lpstr>Microsoft Equation 3.0</vt:lpstr>
      <vt:lpstr>Wireless Networks</vt:lpstr>
      <vt:lpstr>Basic Wireless Communication System</vt:lpstr>
      <vt:lpstr>Components of Wireless Communication System</vt:lpstr>
      <vt:lpstr>Signal</vt:lpstr>
      <vt:lpstr>Wireless Communication</vt:lpstr>
      <vt:lpstr>Frequencies for communication</vt:lpstr>
      <vt:lpstr>Frequencies and their use</vt:lpstr>
      <vt:lpstr>Licensed vs Unlicensed spectrum</vt:lpstr>
      <vt:lpstr>Frequency Allocation</vt:lpstr>
      <vt:lpstr>Wireless signal propagation</vt:lpstr>
      <vt:lpstr>Signal Propagation</vt:lpstr>
      <vt:lpstr>Signal Propagation</vt:lpstr>
      <vt:lpstr>Slide 13</vt:lpstr>
      <vt:lpstr>Path Loss</vt:lpstr>
      <vt:lpstr>Wireless Propagation Models</vt:lpstr>
      <vt:lpstr>Large-scale propagation model</vt:lpstr>
      <vt:lpstr>Reasons for path loss</vt:lpstr>
      <vt:lpstr>Multipath effect</vt:lpstr>
      <vt:lpstr>Free space Path Loss Model</vt:lpstr>
      <vt:lpstr>Free space Path Loss Model (contd.)</vt:lpstr>
      <vt:lpstr>Free space Path Loss (contd.)</vt:lpstr>
      <vt:lpstr>Path Loss in dB</vt:lpstr>
      <vt:lpstr>Example</vt:lpstr>
      <vt:lpstr>Example (Cont..)</vt:lpstr>
      <vt:lpstr>Assignment</vt:lpstr>
      <vt:lpstr>Path Loss Model Generalized</vt:lpstr>
      <vt:lpstr>Path Loss Exponents for different environments</vt:lpstr>
      <vt:lpstr>Noise</vt:lpstr>
      <vt:lpstr>Modulation</vt:lpstr>
      <vt:lpstr>Advantage of modulation</vt:lpstr>
      <vt:lpstr>Multiplexing</vt:lpstr>
      <vt:lpstr>Frequency multiplex</vt:lpstr>
      <vt:lpstr>Time multiplex</vt:lpstr>
      <vt:lpstr>Time and frequency multiplex</vt:lpstr>
      <vt:lpstr>Code multiplex</vt:lpstr>
      <vt:lpstr>CDMA Example</vt:lpstr>
      <vt:lpstr>CDMA Example</vt:lpstr>
      <vt:lpstr>CDMA Example</vt:lpstr>
      <vt:lpstr>Assignment</vt:lpstr>
      <vt:lpstr>Class Assignment</vt:lpstr>
      <vt:lpstr>Shannon’s Formula</vt:lpstr>
      <vt:lpstr>Shannon’s formula ( Example)</vt:lpstr>
      <vt:lpstr>Spread Spectrum</vt:lpstr>
      <vt:lpstr>Spread Spectrum</vt:lpstr>
      <vt:lpstr>Spread Spectrum</vt:lpstr>
      <vt:lpstr>Spread Spectrum</vt:lpstr>
      <vt:lpstr>Types of Spread Spectrum </vt:lpstr>
      <vt:lpstr>FHSS</vt:lpstr>
      <vt:lpstr>FHSS</vt:lpstr>
      <vt:lpstr>Frequency Sharing</vt:lpstr>
      <vt:lpstr>DSSS</vt:lpstr>
      <vt:lpstr>DSSS</vt:lpstr>
      <vt:lpstr>DSSS</vt:lpstr>
      <vt:lpstr>Example</vt:lpstr>
      <vt:lpstr>Example</vt:lpstr>
      <vt:lpstr>Example</vt:lpstr>
      <vt:lpstr>Advantages of spread spectrum</vt:lpstr>
      <vt:lpstr>Cellular Network Evolution</vt:lpstr>
      <vt:lpstr>Slide 59</vt:lpstr>
      <vt:lpstr>CDMA Example</vt:lpstr>
      <vt:lpstr>Path Loss Example</vt:lpstr>
      <vt:lpstr>Indoor Propagation Model</vt:lpstr>
      <vt:lpstr>Partition Losses</vt:lpstr>
      <vt:lpstr>Cellular Model (signal to interference)</vt:lpstr>
      <vt:lpstr>Numerical example (signal to interference)</vt:lpstr>
      <vt:lpstr>Mobile Radio Propagation: Small scale fading</vt:lpstr>
      <vt:lpstr>Factors influencing small-scale fading</vt:lpstr>
      <vt:lpstr>dBm and dBW</vt:lpstr>
      <vt:lpstr>Relationship between dB and dBm</vt:lpstr>
      <vt:lpstr>Back to Path Loss model</vt:lpstr>
      <vt:lpstr>Back to Path Loss model (contd.)</vt:lpstr>
      <vt:lpstr>Numerical example</vt:lpstr>
      <vt:lpstr>Slide 73</vt:lpstr>
    </vt:vector>
  </TitlesOfParts>
  <Company>New York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Compilation Technologies and Instruction Parallelism</dc:title>
  <dc:creator>Igor Pechtchanski</dc:creator>
  <cp:lastModifiedBy>Meenakshi</cp:lastModifiedBy>
  <cp:revision>682</cp:revision>
  <cp:lastPrinted>1999-09-16T23:27:35Z</cp:lastPrinted>
  <dcterms:created xsi:type="dcterms:W3CDTF">1998-12-09T23:28:16Z</dcterms:created>
  <dcterms:modified xsi:type="dcterms:W3CDTF">2019-02-13T16:05:11Z</dcterms:modified>
</cp:coreProperties>
</file>