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  <p:sldMasterId id="2147483673" r:id="rId3"/>
  </p:sldMasterIdLst>
  <p:sldIdLst>
    <p:sldId id="256" r:id="rId4"/>
    <p:sldId id="257" r:id="rId5"/>
    <p:sldId id="262" r:id="rId6"/>
    <p:sldId id="263" r:id="rId7"/>
    <p:sldId id="269" r:id="rId8"/>
    <p:sldId id="259" r:id="rId9"/>
    <p:sldId id="260" r:id="rId10"/>
    <p:sldId id="266" r:id="rId11"/>
    <p:sldId id="261" r:id="rId12"/>
    <p:sldId id="264" r:id="rId13"/>
    <p:sldId id="265" r:id="rId14"/>
    <p:sldId id="267" r:id="rId15"/>
    <p:sldId id="268" r:id="rId16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758" y="-9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7/29/2016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7/29/2016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7/29/2016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7/29/2016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7/29/2016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400912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2197685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11469437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922808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7/29/2016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7/29/2016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7/29/2016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7/29/2016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7/29/2016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7/29/2016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pPr/>
              <a:t>7/29/2016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1" y="0"/>
            <a:ext cx="3203848" cy="5143500"/>
          </a:xfrm>
          <a:prstGeom prst="rect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"/>
          <p:cNvSpPr txBox="1">
            <a:spLocks noChangeArrowheads="1"/>
          </p:cNvSpPr>
          <p:nvPr/>
        </p:nvSpPr>
        <p:spPr bwMode="auto">
          <a:xfrm>
            <a:off x="107504" y="699542"/>
            <a:ext cx="3024336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200" b="1" dirty="0" err="1" smtClean="0">
                <a:solidFill>
                  <a:schemeClr val="bg1"/>
                </a:solidFill>
                <a:latin typeface="Corbel" pitchFamily="34" charset="0"/>
                <a:ea typeface="맑은 고딕" pitchFamily="50" charset="-127"/>
                <a:cs typeface="Arial" pitchFamily="34" charset="0"/>
              </a:rPr>
              <a:t>Kanen</a:t>
            </a:r>
            <a:r>
              <a:rPr lang="en-US" altLang="ko-KR" sz="3200" b="1" dirty="0" smtClean="0">
                <a:solidFill>
                  <a:schemeClr val="bg1"/>
                </a:solidFill>
                <a:latin typeface="Corbel" pitchFamily="34" charset="0"/>
                <a:ea typeface="맑은 고딕" pitchFamily="50" charset="-127"/>
                <a:cs typeface="Arial" pitchFamily="34" charset="0"/>
              </a:rPr>
              <a:t> Online</a:t>
            </a:r>
          </a:p>
          <a:p>
            <a:r>
              <a:rPr lang="en-US" altLang="ko-KR" sz="3200" b="1" dirty="0" smtClean="0">
                <a:solidFill>
                  <a:schemeClr val="bg1"/>
                </a:solidFill>
                <a:latin typeface="Corbel" pitchFamily="34" charset="0"/>
                <a:ea typeface="맑은 고딕" pitchFamily="50" charset="-127"/>
                <a:cs typeface="Arial" pitchFamily="34" charset="0"/>
              </a:rPr>
              <a:t>Shopping</a:t>
            </a:r>
          </a:p>
        </p:txBody>
      </p:sp>
      <p:sp>
        <p:nvSpPr>
          <p:cNvPr id="10" name="TextBox 1"/>
          <p:cNvSpPr txBox="1">
            <a:spLocks noChangeArrowheads="1"/>
          </p:cNvSpPr>
          <p:nvPr/>
        </p:nvSpPr>
        <p:spPr bwMode="auto">
          <a:xfrm>
            <a:off x="107505" y="2355726"/>
            <a:ext cx="3024336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  <a:latin typeface="Corbel" pitchFamily="34" charset="0"/>
                <a:ea typeface="맑은 고딕" pitchFamily="50" charset="-127"/>
                <a:cs typeface="Arial" pitchFamily="34" charset="0"/>
              </a:rPr>
              <a:t>Alexis </a:t>
            </a:r>
            <a:r>
              <a:rPr lang="en-US" altLang="ko-KR" sz="2000" b="1" dirty="0" err="1" smtClean="0">
                <a:solidFill>
                  <a:schemeClr val="bg1"/>
                </a:solidFill>
                <a:latin typeface="Corbel" pitchFamily="34" charset="0"/>
                <a:ea typeface="맑은 고딕" pitchFamily="50" charset="-127"/>
                <a:cs typeface="Arial" pitchFamily="34" charset="0"/>
              </a:rPr>
              <a:t>Cuntapay</a:t>
            </a:r>
            <a:endParaRPr lang="en-US" altLang="ko-KR" sz="2000" b="1" dirty="0" smtClean="0">
              <a:solidFill>
                <a:schemeClr val="bg1"/>
              </a:solidFill>
              <a:latin typeface="Corbel" pitchFamily="34" charset="0"/>
              <a:ea typeface="맑은 고딕" pitchFamily="50" charset="-127"/>
              <a:cs typeface="Arial" pitchFamily="34" charset="0"/>
            </a:endParaRPr>
          </a:p>
          <a:p>
            <a:r>
              <a:rPr lang="en-US" altLang="ko-KR" sz="2000" b="1" dirty="0" smtClean="0">
                <a:solidFill>
                  <a:schemeClr val="bg1"/>
                </a:solidFill>
                <a:latin typeface="Corbel" pitchFamily="34" charset="0"/>
                <a:ea typeface="맑은 고딕" pitchFamily="50" charset="-127"/>
                <a:cs typeface="Arial" pitchFamily="34" charset="0"/>
              </a:rPr>
              <a:t>Christian Joel </a:t>
            </a:r>
            <a:r>
              <a:rPr lang="en-US" altLang="ko-KR" sz="2000" b="1" dirty="0" err="1" smtClean="0">
                <a:solidFill>
                  <a:schemeClr val="bg1"/>
                </a:solidFill>
                <a:latin typeface="Corbel" pitchFamily="34" charset="0"/>
                <a:ea typeface="맑은 고딕" pitchFamily="50" charset="-127"/>
                <a:cs typeface="Arial" pitchFamily="34" charset="0"/>
              </a:rPr>
              <a:t>Kanen</a:t>
            </a:r>
            <a:endParaRPr lang="en-US" altLang="ko-KR" sz="2000" b="1" dirty="0" smtClean="0">
              <a:solidFill>
                <a:schemeClr val="bg1"/>
              </a:solidFill>
              <a:latin typeface="Corbel" pitchFamily="34" charset="0"/>
              <a:ea typeface="맑은 고딕" pitchFamily="50" charset="-127"/>
              <a:cs typeface="Arial" pitchFamily="34" charset="0"/>
            </a:endParaRPr>
          </a:p>
          <a:p>
            <a:r>
              <a:rPr lang="en-US" altLang="ko-KR" sz="2000" b="1" dirty="0" err="1" smtClean="0">
                <a:solidFill>
                  <a:schemeClr val="bg1"/>
                </a:solidFill>
                <a:latin typeface="Corbel" pitchFamily="34" charset="0"/>
                <a:ea typeface="맑은 고딕" pitchFamily="50" charset="-127"/>
                <a:cs typeface="Arial" pitchFamily="34" charset="0"/>
              </a:rPr>
              <a:t>Jerica</a:t>
            </a:r>
            <a:r>
              <a:rPr lang="en-US" altLang="ko-KR" sz="2000" b="1" dirty="0" smtClean="0">
                <a:solidFill>
                  <a:schemeClr val="bg1"/>
                </a:solidFill>
                <a:latin typeface="Corbel" pitchFamily="34" charset="0"/>
                <a:ea typeface="맑은 고딕" pitchFamily="50" charset="-127"/>
                <a:cs typeface="Arial" pitchFamily="34" charset="0"/>
              </a:rPr>
              <a:t> Flores</a:t>
            </a:r>
          </a:p>
          <a:p>
            <a:r>
              <a:rPr lang="en-US" altLang="ko-KR" sz="2000" b="1" dirty="0" smtClean="0">
                <a:solidFill>
                  <a:schemeClr val="bg1"/>
                </a:solidFill>
                <a:latin typeface="Corbel" pitchFamily="34" charset="0"/>
                <a:ea typeface="맑은 고딕" pitchFamily="50" charset="-127"/>
                <a:cs typeface="Arial" pitchFamily="34" charset="0"/>
              </a:rPr>
              <a:t>John Benedict </a:t>
            </a:r>
            <a:r>
              <a:rPr lang="en-US" altLang="ko-KR" sz="2000" b="1" dirty="0" err="1" smtClean="0">
                <a:solidFill>
                  <a:schemeClr val="bg1"/>
                </a:solidFill>
                <a:latin typeface="Corbel" pitchFamily="34" charset="0"/>
                <a:ea typeface="맑은 고딕" pitchFamily="50" charset="-127"/>
                <a:cs typeface="Arial" pitchFamily="34" charset="0"/>
              </a:rPr>
              <a:t>Vergara</a:t>
            </a:r>
            <a:endParaRPr lang="en-US" altLang="ko-KR" sz="2000" b="1" dirty="0" smtClean="0">
              <a:solidFill>
                <a:schemeClr val="bg1"/>
              </a:solidFill>
              <a:latin typeface="Corbel" pitchFamily="34" charset="0"/>
              <a:ea typeface="맑은 고딕" pitchFamily="50" charset="-127"/>
              <a:cs typeface="Arial" pitchFamily="34" charset="0"/>
            </a:endParaRPr>
          </a:p>
          <a:p>
            <a:r>
              <a:rPr lang="en-US" altLang="ko-KR" sz="2000" b="1" dirty="0" smtClean="0">
                <a:solidFill>
                  <a:schemeClr val="bg1"/>
                </a:solidFill>
                <a:latin typeface="Corbel" pitchFamily="34" charset="0"/>
                <a:ea typeface="맑은 고딕" pitchFamily="50" charset="-127"/>
                <a:cs typeface="Arial" pitchFamily="34" charset="0"/>
              </a:rPr>
              <a:t>Melvin Robert Yu</a:t>
            </a:r>
          </a:p>
          <a:p>
            <a:r>
              <a:rPr lang="en-US" altLang="ko-KR" sz="2000" b="1" dirty="0" smtClean="0">
                <a:solidFill>
                  <a:schemeClr val="bg1"/>
                </a:solidFill>
                <a:latin typeface="Corbel" pitchFamily="34" charset="0"/>
                <a:ea typeface="맑은 고딕" pitchFamily="50" charset="-127"/>
                <a:cs typeface="Arial" pitchFamily="34" charset="0"/>
              </a:rPr>
              <a:t>Sebastian </a:t>
            </a:r>
            <a:r>
              <a:rPr lang="en-US" altLang="ko-KR" sz="2000" b="1" dirty="0" err="1" smtClean="0">
                <a:solidFill>
                  <a:schemeClr val="bg1"/>
                </a:solidFill>
                <a:latin typeface="Corbel" pitchFamily="34" charset="0"/>
                <a:ea typeface="맑은 고딕" pitchFamily="50" charset="-127"/>
                <a:cs typeface="Arial" pitchFamily="34" charset="0"/>
              </a:rPr>
              <a:t>Briones</a:t>
            </a:r>
            <a:endParaRPr lang="en-US" altLang="ko-KR" sz="2000" b="1" dirty="0" smtClean="0">
              <a:solidFill>
                <a:schemeClr val="bg1"/>
              </a:solidFill>
              <a:latin typeface="Corbel" pitchFamily="34" charset="0"/>
              <a:ea typeface="맑은 고딕" pitchFamily="50" charset="-127"/>
              <a:cs typeface="Arial" pitchFamily="34" charset="0"/>
            </a:endParaRPr>
          </a:p>
          <a:p>
            <a:endParaRPr lang="en-US" altLang="ko-KR" sz="2000" b="1" dirty="0" smtClean="0">
              <a:solidFill>
                <a:schemeClr val="bg1"/>
              </a:solidFill>
              <a:latin typeface="Corbel" pitchFamily="34" charset="0"/>
              <a:ea typeface="맑은 고딕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344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0"/>
            <a:ext cx="6840760" cy="524426"/>
          </a:xfrm>
        </p:spPr>
        <p:txBody>
          <a:bodyPr/>
          <a:lstStyle/>
          <a:p>
            <a:r>
              <a:rPr lang="en-US" altLang="ko-KR" dirty="0" smtClean="0">
                <a:latin typeface="Corbel" pitchFamily="34" charset="0"/>
              </a:rPr>
              <a:t>Class Diagram - DAOs</a:t>
            </a:r>
            <a:endParaRPr lang="ko-KR" altLang="en-US" dirty="0">
              <a:latin typeface="Corbel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627534"/>
            <a:ext cx="5832648" cy="4329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9791076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411510"/>
            <a:ext cx="7056784" cy="884466"/>
          </a:xfrm>
        </p:spPr>
        <p:txBody>
          <a:bodyPr/>
          <a:lstStyle/>
          <a:p>
            <a:r>
              <a:rPr lang="en-US" altLang="ko-KR" dirty="0" smtClean="0"/>
              <a:t>Project Demonstration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9791076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51470"/>
            <a:ext cx="7128792" cy="648072"/>
          </a:xfrm>
        </p:spPr>
        <p:txBody>
          <a:bodyPr/>
          <a:lstStyle/>
          <a:p>
            <a:r>
              <a:rPr lang="en-US" altLang="ko-KR" dirty="0" err="1" smtClean="0">
                <a:latin typeface="Corbel" pitchFamily="34" charset="0"/>
              </a:rPr>
              <a:t>Learnings</a:t>
            </a:r>
            <a:r>
              <a:rPr lang="en-US" altLang="ko-KR" dirty="0" smtClean="0">
                <a:latin typeface="Corbel" pitchFamily="34" charset="0"/>
              </a:rPr>
              <a:t> applied:</a:t>
            </a:r>
            <a:endParaRPr lang="ko-KR" altLang="en-US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475656" y="771550"/>
            <a:ext cx="3528392" cy="2520280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altLang="ko-KR" sz="1600" dirty="0" smtClean="0">
                <a:latin typeface="Corbel" pitchFamily="34" charset="0"/>
              </a:rPr>
              <a:t> </a:t>
            </a:r>
            <a:r>
              <a:rPr lang="en-US" altLang="ko-KR" sz="1600" dirty="0" err="1" smtClean="0">
                <a:latin typeface="Corbel" pitchFamily="34" charset="0"/>
              </a:rPr>
              <a:t>ExtJS</a:t>
            </a:r>
            <a:r>
              <a:rPr lang="en-US" altLang="ko-KR" sz="1600" dirty="0" smtClean="0">
                <a:latin typeface="Corbel" pitchFamily="34" charset="0"/>
              </a:rPr>
              <a:t> 4 and Spring Framework</a:t>
            </a:r>
          </a:p>
          <a:p>
            <a:pPr>
              <a:buFont typeface="Arial" pitchFamily="34" charset="0"/>
              <a:buChar char="•"/>
            </a:pPr>
            <a:r>
              <a:rPr lang="en-US" altLang="ko-KR" sz="1600" dirty="0" smtClean="0">
                <a:latin typeface="Corbel" pitchFamily="34" charset="0"/>
              </a:rPr>
              <a:t> Ajax and JSON</a:t>
            </a:r>
          </a:p>
          <a:p>
            <a:pPr>
              <a:buFont typeface="Arial" pitchFamily="34" charset="0"/>
              <a:buChar char="•"/>
            </a:pPr>
            <a:r>
              <a:rPr lang="en-US" altLang="ko-KR" sz="1600" dirty="0" smtClean="0">
                <a:latin typeface="Corbel" pitchFamily="34" charset="0"/>
              </a:rPr>
              <a:t> Java Persistence API</a:t>
            </a:r>
          </a:p>
          <a:p>
            <a:pPr>
              <a:buFont typeface="Arial" pitchFamily="34" charset="0"/>
              <a:buChar char="•"/>
            </a:pPr>
            <a:r>
              <a:rPr lang="en-US" altLang="ko-KR" sz="1600" dirty="0" smtClean="0">
                <a:latin typeface="Corbel" pitchFamily="34" charset="0"/>
              </a:rPr>
              <a:t> Salted password hashing</a:t>
            </a:r>
          </a:p>
          <a:p>
            <a:pPr>
              <a:buFont typeface="Arial" pitchFamily="34" charset="0"/>
              <a:buChar char="•"/>
            </a:pPr>
            <a:r>
              <a:rPr lang="en-US" altLang="ko-KR" sz="1600" dirty="0" smtClean="0">
                <a:latin typeface="Corbel" pitchFamily="34" charset="0"/>
              </a:rPr>
              <a:t> Spring Interceptor/ Filter</a:t>
            </a:r>
          </a:p>
          <a:p>
            <a:pPr>
              <a:buFont typeface="Arial" pitchFamily="34" charset="0"/>
              <a:buChar char="•"/>
            </a:pPr>
            <a:r>
              <a:rPr lang="en-US" altLang="ko-KR" sz="1600" dirty="0" smtClean="0">
                <a:latin typeface="Corbel" pitchFamily="34" charset="0"/>
              </a:rPr>
              <a:t> Transaction</a:t>
            </a:r>
          </a:p>
          <a:p>
            <a:pPr>
              <a:buFont typeface="Arial" pitchFamily="34" charset="0"/>
              <a:buChar char="•"/>
            </a:pPr>
            <a:r>
              <a:rPr lang="en-US" altLang="ko-KR" sz="1600" dirty="0" smtClean="0">
                <a:latin typeface="Corbel" pitchFamily="34" charset="0"/>
              </a:rPr>
              <a:t> Log4J</a:t>
            </a:r>
          </a:p>
          <a:p>
            <a:pPr>
              <a:buFont typeface="Arial" pitchFamily="34" charset="0"/>
              <a:buChar char="•"/>
            </a:pPr>
            <a:endParaRPr lang="en-US" altLang="ko-KR" dirty="0" smtClean="0"/>
          </a:p>
        </p:txBody>
      </p:sp>
      <p:sp>
        <p:nvSpPr>
          <p:cNvPr id="6" name="Content Placeholder 4"/>
          <p:cNvSpPr>
            <a:spLocks noGrp="1"/>
          </p:cNvSpPr>
          <p:nvPr>
            <p:ph idx="10"/>
          </p:nvPr>
        </p:nvSpPr>
        <p:spPr>
          <a:xfrm>
            <a:off x="4860032" y="771550"/>
            <a:ext cx="3744416" cy="2520280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altLang="ko-KR" sz="1600" dirty="0" smtClean="0">
                <a:latin typeface="Corbel" pitchFamily="34" charset="0"/>
              </a:rPr>
              <a:t> JMS Producer and Consumer</a:t>
            </a:r>
          </a:p>
          <a:p>
            <a:pPr>
              <a:buFont typeface="Arial" pitchFamily="34" charset="0"/>
              <a:buChar char="•"/>
            </a:pPr>
            <a:r>
              <a:rPr lang="en-US" altLang="ko-KR" sz="1600" dirty="0" smtClean="0">
                <a:latin typeface="Corbel" pitchFamily="34" charset="0"/>
              </a:rPr>
              <a:t> </a:t>
            </a:r>
            <a:r>
              <a:rPr lang="en-US" altLang="ko-KR" sz="1600" dirty="0" err="1" smtClean="0">
                <a:latin typeface="Corbel" pitchFamily="34" charset="0"/>
              </a:rPr>
              <a:t>JUnit</a:t>
            </a:r>
            <a:endParaRPr lang="en-US" altLang="ko-KR" sz="1600" dirty="0" smtClean="0">
              <a:latin typeface="Corbel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sz="1600" dirty="0" smtClean="0">
                <a:latin typeface="Corbel" pitchFamily="34" charset="0"/>
              </a:rPr>
              <a:t> </a:t>
            </a:r>
            <a:r>
              <a:rPr lang="en-US" altLang="ko-KR" sz="1600" dirty="0" err="1" smtClean="0">
                <a:latin typeface="Corbel" pitchFamily="34" charset="0"/>
              </a:rPr>
              <a:t>Webservice</a:t>
            </a:r>
            <a:endParaRPr lang="en-US" altLang="ko-KR" sz="1600" dirty="0" smtClean="0">
              <a:latin typeface="Corbel" pitchFamily="34" charset="0"/>
            </a:endParaRPr>
          </a:p>
          <a:p>
            <a:pPr>
              <a:buFont typeface="Arial" pitchFamily="34" charset="0"/>
              <a:buChar char="•"/>
            </a:pP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xmlns="" val="9791076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51470"/>
            <a:ext cx="7128792" cy="648072"/>
          </a:xfrm>
        </p:spPr>
        <p:txBody>
          <a:bodyPr/>
          <a:lstStyle/>
          <a:p>
            <a:r>
              <a:rPr lang="en-US" altLang="ko-KR" dirty="0" smtClean="0">
                <a:latin typeface="Corbel" pitchFamily="34" charset="0"/>
              </a:rPr>
              <a:t>Q &amp; A</a:t>
            </a:r>
            <a:endParaRPr lang="ko-KR" altLang="en-US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79107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51520" y="1707654"/>
            <a:ext cx="1872208" cy="504056"/>
          </a:xfrm>
        </p:spPr>
        <p:txBody>
          <a:bodyPr/>
          <a:lstStyle/>
          <a:p>
            <a:r>
              <a:rPr lang="en-US" b="1" dirty="0" smtClean="0">
                <a:latin typeface="Corbel" pitchFamily="34" charset="0"/>
              </a:rPr>
              <a:t>Users can:                                            </a:t>
            </a:r>
            <a:endParaRPr lang="en-US" b="1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323528" y="2139702"/>
            <a:ext cx="3816424" cy="2232248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 Register on the shopping site</a:t>
            </a:r>
          </a:p>
          <a:p>
            <a:pPr>
              <a:buFont typeface="Arial" pitchFamily="34" charset="0"/>
              <a:buChar char="•"/>
            </a:pP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 Login with their username and password</a:t>
            </a:r>
          </a:p>
          <a:p>
            <a:pPr>
              <a:buFont typeface="Arial" pitchFamily="34" charset="0"/>
              <a:buChar char="•"/>
            </a:pP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 Update their own information</a:t>
            </a:r>
          </a:p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 View the products</a:t>
            </a:r>
          </a:p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 Search products</a:t>
            </a:r>
          </a:p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 Add products to cart</a:t>
            </a:r>
          </a:p>
          <a:p>
            <a:pPr>
              <a:buFont typeface="Arial" pitchFamily="34" charset="0"/>
              <a:buChar char="•"/>
            </a:pP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 Give comments to a product</a:t>
            </a:r>
          </a:p>
          <a:p>
            <a:pPr lvl="0">
              <a:buFont typeface="Arial" pitchFamily="34" charset="0"/>
              <a:buChar char="•"/>
              <a:defRPr/>
            </a:pPr>
            <a:r>
              <a:rPr lang="en-US" altLang="ko-KR" dirty="0" smtClean="0"/>
              <a:t> Can add products to their wish list</a:t>
            </a:r>
          </a:p>
          <a:p>
            <a:pPr lvl="0">
              <a:buFont typeface="Arial" pitchFamily="34" charset="0"/>
              <a:buChar char="•"/>
              <a:defRPr/>
            </a:pPr>
            <a:r>
              <a:rPr lang="en-US" altLang="ko-KR" dirty="0" smtClean="0"/>
              <a:t> Can become a member with discount</a:t>
            </a:r>
          </a:p>
          <a:p>
            <a:pPr lvl="0">
              <a:buFont typeface="Arial" pitchFamily="34" charset="0"/>
              <a:buChar char="•"/>
              <a:defRPr/>
            </a:pPr>
            <a:r>
              <a:rPr lang="en-US" altLang="ko-KR" dirty="0" smtClean="0"/>
              <a:t> View the history of their orders</a:t>
            </a:r>
            <a:endParaRPr lang="ko-KR" altLang="en-US" dirty="0" smtClean="0"/>
          </a:p>
          <a:p>
            <a:pPr>
              <a:buFont typeface="Arial" pitchFamily="34" charset="0"/>
              <a:buChar char="•"/>
            </a:pP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rbel" pitchFamily="34" charset="0"/>
              </a:rPr>
              <a:t> </a:t>
            </a:r>
            <a:r>
              <a:rPr lang="en-US" altLang="ko-KR" dirty="0" err="1" smtClean="0">
                <a:latin typeface="Corbel" pitchFamily="34" charset="0"/>
              </a:rPr>
              <a:t>Kanen</a:t>
            </a:r>
            <a:r>
              <a:rPr lang="en-US" altLang="ko-KR" dirty="0" smtClean="0">
                <a:latin typeface="Corbel" pitchFamily="34" charset="0"/>
              </a:rPr>
              <a:t> Online Shopping</a:t>
            </a:r>
            <a:endParaRPr lang="en-US" dirty="0">
              <a:latin typeface="Corbel" pitchFamily="34" charset="0"/>
            </a:endParaRPr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4139952" y="2139702"/>
            <a:ext cx="3816424" cy="2232248"/>
          </a:xfrm>
          <a:prstGeom prst="rect">
            <a:avLst/>
          </a:prstGeom>
        </p:spPr>
        <p:txBody>
          <a:bodyPr lIns="396000" anchor="t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251520" y="1131590"/>
            <a:ext cx="8496944" cy="504056"/>
          </a:xfrm>
          <a:prstGeom prst="rect">
            <a:avLst/>
          </a:prstGeom>
        </p:spPr>
        <p:txBody>
          <a:bodyPr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orbel" pitchFamily="34" charset="0"/>
                <a:ea typeface="+mn-ea"/>
                <a:cs typeface="Arial" pitchFamily="34" charset="0"/>
              </a:rPr>
              <a:t>We sell gadgets such as laptops and phones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Corbel" pitchFamily="34" charset="0"/>
              <a:ea typeface="+mn-ea"/>
              <a:cs typeface="Arial" pitchFamily="34" charset="0"/>
            </a:endParaRPr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4932040" y="2283718"/>
            <a:ext cx="3816424" cy="2232248"/>
          </a:xfrm>
          <a:prstGeom prst="rect">
            <a:avLst/>
          </a:prstGeom>
        </p:spPr>
        <p:txBody>
          <a:bodyPr lIns="396000" anchor="t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Maintain</a:t>
            </a:r>
            <a:r>
              <a:rPr kumimoji="0" lang="en-US" altLang="ko-KR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products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Update the users’ membership types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User maintenance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sz="1400" noProof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View product comments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sz="1400" b="0" i="0" u="none" strike="noStrike" kern="1200" cap="none" spc="0" normalizeH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Order maintenance</a:t>
            </a:r>
            <a:endParaRPr kumimoji="0" lang="en-US" altLang="ko-KR" sz="1400" b="0" i="0" u="none" strike="noStrike" kern="1200" cap="none" spc="0" normalizeH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Check count and view “logged in” users</a:t>
            </a:r>
            <a:endParaRPr kumimoji="0" lang="en-US" altLang="ko-KR" sz="1400" b="0" i="0" u="none" strike="noStrike" kern="1200" cap="none" spc="0" normalizeH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9" name="Content Placeholder 1"/>
          <p:cNvSpPr txBox="1">
            <a:spLocks/>
          </p:cNvSpPr>
          <p:nvPr/>
        </p:nvSpPr>
        <p:spPr>
          <a:xfrm>
            <a:off x="5076056" y="1707654"/>
            <a:ext cx="1872208" cy="504056"/>
          </a:xfrm>
          <a:prstGeom prst="rect">
            <a:avLst/>
          </a:prstGeom>
        </p:spPr>
        <p:txBody>
          <a:bodyPr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orbel" pitchFamily="34" charset="0"/>
                <a:ea typeface="+mn-ea"/>
                <a:cs typeface="Arial" pitchFamily="34" charset="0"/>
              </a:rPr>
              <a:t>Admin can:                                            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Corbe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9059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1059582"/>
            <a:ext cx="1944216" cy="288032"/>
          </a:xfrm>
        </p:spPr>
        <p:txBody>
          <a:bodyPr/>
          <a:lstStyle/>
          <a:p>
            <a:r>
              <a:rPr lang="en-US" b="1" dirty="0" smtClean="0">
                <a:latin typeface="Corbel" pitchFamily="34" charset="0"/>
              </a:rPr>
              <a:t>Alexis:                                        </a:t>
            </a:r>
            <a:endParaRPr lang="en-US" b="1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79512" y="1275606"/>
            <a:ext cx="3384376" cy="1368152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 Blacklisted users Interceptor</a:t>
            </a:r>
          </a:p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 UI Designer</a:t>
            </a:r>
          </a:p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 Product details</a:t>
            </a:r>
          </a:p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 User profile maintenance</a:t>
            </a:r>
          </a:p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 User membership requests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rbel" pitchFamily="34" charset="0"/>
              </a:rPr>
              <a:t> Distribution of tasks</a:t>
            </a:r>
            <a:endParaRPr lang="en-US" dirty="0">
              <a:latin typeface="Corbel" pitchFamily="34" charset="0"/>
            </a:endParaRPr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4139952" y="2139702"/>
            <a:ext cx="3816424" cy="2232248"/>
          </a:xfrm>
          <a:prstGeom prst="rect">
            <a:avLst/>
          </a:prstGeom>
        </p:spPr>
        <p:txBody>
          <a:bodyPr lIns="396000" anchor="t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251520" y="1131590"/>
            <a:ext cx="8496944" cy="504056"/>
          </a:xfrm>
          <a:prstGeom prst="rect">
            <a:avLst/>
          </a:prstGeom>
        </p:spPr>
        <p:txBody>
          <a:bodyPr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Corbel" pitchFamily="34" charset="0"/>
              <a:ea typeface="+mn-ea"/>
              <a:cs typeface="Arial" pitchFamily="34" charset="0"/>
            </a:endParaRPr>
          </a:p>
        </p:txBody>
      </p:sp>
      <p:sp>
        <p:nvSpPr>
          <p:cNvPr id="10" name="Content Placeholder 1"/>
          <p:cNvSpPr txBox="1">
            <a:spLocks/>
          </p:cNvSpPr>
          <p:nvPr/>
        </p:nvSpPr>
        <p:spPr>
          <a:xfrm>
            <a:off x="4283968" y="987574"/>
            <a:ext cx="1944216" cy="288032"/>
          </a:xfrm>
          <a:prstGeom prst="rect">
            <a:avLst/>
          </a:prstGeom>
        </p:spPr>
        <p:txBody>
          <a:bodyPr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orbel" pitchFamily="34" charset="0"/>
                <a:ea typeface="+mn-ea"/>
                <a:cs typeface="Arial" pitchFamily="34" charset="0"/>
              </a:rPr>
              <a:t>Kanen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orbel" pitchFamily="34" charset="0"/>
                <a:ea typeface="+mn-ea"/>
                <a:cs typeface="Arial" pitchFamily="34" charset="0"/>
              </a:rPr>
              <a:t>:                                        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Corbel" pitchFamily="34" charset="0"/>
              <a:ea typeface="+mn-ea"/>
              <a:cs typeface="Arial" pitchFamily="34" charset="0"/>
            </a:endParaRPr>
          </a:p>
        </p:txBody>
      </p:sp>
      <p:sp>
        <p:nvSpPr>
          <p:cNvPr id="11" name="Content Placeholder 4"/>
          <p:cNvSpPr txBox="1">
            <a:spLocks/>
          </p:cNvSpPr>
          <p:nvPr/>
        </p:nvSpPr>
        <p:spPr>
          <a:xfrm>
            <a:off x="4067944" y="1275606"/>
            <a:ext cx="4896544" cy="1080120"/>
          </a:xfrm>
          <a:prstGeom prst="rect">
            <a:avLst/>
          </a:prstGeom>
        </p:spPr>
        <p:txBody>
          <a:bodyPr lIns="396000" anchor="t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Admin</a:t>
            </a:r>
            <a:r>
              <a:rPr kumimoji="0" lang="en-US" altLang="ko-KR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membership approval UI</a:t>
            </a:r>
            <a:endParaRPr kumimoji="0" lang="en-US" altLang="ko-KR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Product maintenance form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Order maintenan</a:t>
            </a:r>
            <a:r>
              <a:rPr lang="en-US" altLang="ko-KR" sz="1400" noProof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ce form</a:t>
            </a:r>
            <a:endParaRPr kumimoji="0" lang="en-US" altLang="ko-KR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Product -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DAOImpl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, Service, and Controller</a:t>
            </a:r>
            <a:endParaRPr kumimoji="0" lang="en-US" altLang="ko-KR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2" name="Content Placeholder 1"/>
          <p:cNvSpPr txBox="1">
            <a:spLocks/>
          </p:cNvSpPr>
          <p:nvPr/>
        </p:nvSpPr>
        <p:spPr>
          <a:xfrm>
            <a:off x="107504" y="2643758"/>
            <a:ext cx="1944216" cy="288032"/>
          </a:xfrm>
          <a:prstGeom prst="rect">
            <a:avLst/>
          </a:prstGeom>
        </p:spPr>
        <p:txBody>
          <a:bodyPr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orbel" pitchFamily="34" charset="0"/>
                <a:ea typeface="+mn-ea"/>
                <a:cs typeface="Arial" pitchFamily="34" charset="0"/>
              </a:rPr>
              <a:t>Jerica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orbel" pitchFamily="34" charset="0"/>
                <a:ea typeface="+mn-ea"/>
                <a:cs typeface="Arial" pitchFamily="34" charset="0"/>
              </a:rPr>
              <a:t>:                                        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Corbel" pitchFamily="34" charset="0"/>
              <a:ea typeface="+mn-ea"/>
              <a:cs typeface="Arial" pitchFamily="34" charset="0"/>
            </a:endParaRPr>
          </a:p>
        </p:txBody>
      </p:sp>
      <p:sp>
        <p:nvSpPr>
          <p:cNvPr id="13" name="Content Placeholder 4"/>
          <p:cNvSpPr txBox="1">
            <a:spLocks/>
          </p:cNvSpPr>
          <p:nvPr/>
        </p:nvSpPr>
        <p:spPr>
          <a:xfrm>
            <a:off x="179512" y="2931790"/>
            <a:ext cx="4536504" cy="864096"/>
          </a:xfrm>
          <a:prstGeom prst="rect">
            <a:avLst/>
          </a:prstGeom>
        </p:spPr>
        <p:txBody>
          <a:bodyPr lIns="396000" anchor="t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Product comments</a:t>
            </a:r>
            <a:r>
              <a:rPr kumimoji="0" lang="en-US" altLang="ko-KR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– DAO, Service and Controller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sz="140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Save user cart on logout /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40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load on login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remove cart</a:t>
            </a:r>
            <a:endParaRPr lang="en-US" altLang="ko-KR" sz="1400" baseline="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Membership Type, User and Product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C</a:t>
            </a:r>
            <a:r>
              <a:rPr kumimoji="0" lang="en-US" altLang="ko-KR" sz="1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ontroller</a:t>
            </a:r>
            <a:endParaRPr kumimoji="0" lang="en-US" altLang="ko-KR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</a:p>
        </p:txBody>
      </p:sp>
      <p:sp>
        <p:nvSpPr>
          <p:cNvPr id="14" name="Content Placeholder 1"/>
          <p:cNvSpPr txBox="1">
            <a:spLocks/>
          </p:cNvSpPr>
          <p:nvPr/>
        </p:nvSpPr>
        <p:spPr>
          <a:xfrm>
            <a:off x="179512" y="3795886"/>
            <a:ext cx="1944216" cy="288032"/>
          </a:xfrm>
          <a:prstGeom prst="rect">
            <a:avLst/>
          </a:prstGeom>
        </p:spPr>
        <p:txBody>
          <a:bodyPr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orbel" pitchFamily="34" charset="0"/>
                <a:ea typeface="+mn-ea"/>
                <a:cs typeface="Arial" pitchFamily="34" charset="0"/>
              </a:rPr>
              <a:t>JB:                                        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Corbel" pitchFamily="34" charset="0"/>
              <a:ea typeface="+mn-ea"/>
              <a:cs typeface="Arial" pitchFamily="34" charset="0"/>
            </a:endParaRPr>
          </a:p>
        </p:txBody>
      </p:sp>
      <p:sp>
        <p:nvSpPr>
          <p:cNvPr id="15" name="Content Placeholder 4"/>
          <p:cNvSpPr txBox="1">
            <a:spLocks/>
          </p:cNvSpPr>
          <p:nvPr/>
        </p:nvSpPr>
        <p:spPr>
          <a:xfrm>
            <a:off x="179512" y="4083918"/>
            <a:ext cx="4608512" cy="720080"/>
          </a:xfrm>
          <a:prstGeom prst="rect">
            <a:avLst/>
          </a:prstGeom>
        </p:spPr>
        <p:txBody>
          <a:bodyPr lIns="396000" anchor="t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Save cart/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</a:t>
            </a:r>
            <a:r>
              <a:rPr kumimoji="0" lang="en-US" altLang="ko-KR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rder</a:t>
            </a:r>
            <a:r>
              <a:rPr kumimoji="0" lang="en-US" altLang="ko-KR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Controller, Service and DAO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sz="140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Customer </a:t>
            </a:r>
            <a:r>
              <a:rPr lang="en-US" altLang="ko-KR" sz="1400" baseline="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wishlist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– form, controller and DAO</a:t>
            </a:r>
            <a:endParaRPr kumimoji="0" lang="en-US" altLang="ko-KR" sz="1400" b="0" i="0" u="none" strike="noStrike" kern="1200" cap="none" spc="0" normalizeH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sz="1400" noProof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M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ost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of the</a:t>
            </a:r>
            <a:r>
              <a:rPr lang="en-US" altLang="ko-KR" sz="1400" noProof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entities </a:t>
            </a:r>
          </a:p>
          <a:p>
            <a:pPr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Login and register forms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sz="1400" noProof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                 </a:t>
            </a:r>
            <a:endParaRPr kumimoji="0" lang="en-US" altLang="ko-KR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</a:p>
        </p:txBody>
      </p:sp>
      <p:sp>
        <p:nvSpPr>
          <p:cNvPr id="16" name="Content Placeholder 1"/>
          <p:cNvSpPr txBox="1">
            <a:spLocks/>
          </p:cNvSpPr>
          <p:nvPr/>
        </p:nvSpPr>
        <p:spPr>
          <a:xfrm>
            <a:off x="4716016" y="2427734"/>
            <a:ext cx="1944216" cy="288032"/>
          </a:xfrm>
          <a:prstGeom prst="rect">
            <a:avLst/>
          </a:prstGeom>
        </p:spPr>
        <p:txBody>
          <a:bodyPr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rbel" pitchFamily="34" charset="0"/>
                <a:cs typeface="Arial" pitchFamily="34" charset="0"/>
              </a:rPr>
              <a:t>Melvin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orbel" pitchFamily="34" charset="0"/>
                <a:ea typeface="+mn-ea"/>
                <a:cs typeface="Arial" pitchFamily="34" charset="0"/>
              </a:rPr>
              <a:t>:                                        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Corbel" pitchFamily="34" charset="0"/>
              <a:ea typeface="+mn-ea"/>
              <a:cs typeface="Arial" pitchFamily="34" charset="0"/>
            </a:endParaRPr>
          </a:p>
        </p:txBody>
      </p:sp>
      <p:sp>
        <p:nvSpPr>
          <p:cNvPr id="17" name="Content Placeholder 4"/>
          <p:cNvSpPr txBox="1">
            <a:spLocks/>
          </p:cNvSpPr>
          <p:nvPr/>
        </p:nvSpPr>
        <p:spPr>
          <a:xfrm>
            <a:off x="4499992" y="2787774"/>
            <a:ext cx="4536504" cy="1008112"/>
          </a:xfrm>
          <a:prstGeom prst="rect">
            <a:avLst/>
          </a:prstGeom>
        </p:spPr>
        <p:txBody>
          <a:bodyPr lIns="396000" anchor="t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Majority of Admin</a:t>
            </a:r>
            <a:r>
              <a:rPr kumimoji="0" lang="en-US" altLang="ko-KR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side backend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JMS for consuming membership requests  </a:t>
            </a:r>
          </a:p>
          <a:p>
            <a:pPr lvl="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US" altLang="ko-KR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All u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sers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maintenance UI</a:t>
            </a:r>
          </a:p>
          <a:p>
            <a:pPr lvl="0"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ko-KR" sz="1400" noProof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View online users form and backend</a:t>
            </a:r>
            <a:endParaRPr kumimoji="0" lang="en-US" altLang="ko-KR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8" name="Content Placeholder 1"/>
          <p:cNvSpPr txBox="1">
            <a:spLocks/>
          </p:cNvSpPr>
          <p:nvPr/>
        </p:nvSpPr>
        <p:spPr>
          <a:xfrm>
            <a:off x="4716016" y="4011910"/>
            <a:ext cx="1944216" cy="288032"/>
          </a:xfrm>
          <a:prstGeom prst="rect">
            <a:avLst/>
          </a:prstGeom>
        </p:spPr>
        <p:txBody>
          <a:bodyPr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000" b="1" noProof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rbel" pitchFamily="34" charset="0"/>
                <a:cs typeface="Arial" pitchFamily="34" charset="0"/>
              </a:rPr>
              <a:t>Sebastian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orbel" pitchFamily="34" charset="0"/>
                <a:ea typeface="+mn-ea"/>
                <a:cs typeface="Arial" pitchFamily="34" charset="0"/>
              </a:rPr>
              <a:t>:                                        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Corbel" pitchFamily="34" charset="0"/>
              <a:ea typeface="+mn-ea"/>
              <a:cs typeface="Arial" pitchFamily="34" charset="0"/>
            </a:endParaRPr>
          </a:p>
        </p:txBody>
      </p:sp>
      <p:sp>
        <p:nvSpPr>
          <p:cNvPr id="19" name="Content Placeholder 4"/>
          <p:cNvSpPr txBox="1">
            <a:spLocks/>
          </p:cNvSpPr>
          <p:nvPr/>
        </p:nvSpPr>
        <p:spPr>
          <a:xfrm>
            <a:off x="4607496" y="4227934"/>
            <a:ext cx="4140968" cy="792088"/>
          </a:xfrm>
          <a:prstGeom prst="rect">
            <a:avLst/>
          </a:prstGeom>
        </p:spPr>
        <p:txBody>
          <a:bodyPr lIns="396000" anchor="t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Product display</a:t>
            </a:r>
            <a:endParaRPr kumimoji="0" lang="en-US" altLang="ko-KR" sz="1400" b="0" i="0" u="none" strike="noStrike" kern="1200" cap="none" spc="0" normalizeH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Add to cart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Product search</a:t>
            </a:r>
            <a:endParaRPr kumimoji="0" lang="en-US" altLang="ko-KR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0" name="Content Placeholder 4"/>
          <p:cNvSpPr txBox="1">
            <a:spLocks/>
          </p:cNvSpPr>
          <p:nvPr/>
        </p:nvSpPr>
        <p:spPr>
          <a:xfrm>
            <a:off x="6732240" y="4227934"/>
            <a:ext cx="2124744" cy="504056"/>
          </a:xfrm>
          <a:prstGeom prst="rect">
            <a:avLst/>
          </a:prstGeom>
        </p:spPr>
        <p:txBody>
          <a:bodyPr lIns="396000" anchor="t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Class diagram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sz="1400" b="0" i="0" u="none" strike="noStrike" kern="1200" cap="none" spc="0" normalizeH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kumimoji="0" lang="en-US" altLang="ko-KR" sz="1400" b="0" i="0" u="none" strike="noStrike" kern="1200" cap="none" spc="0" normalizeH="0" baseline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Assign tasks</a:t>
            </a:r>
            <a:endParaRPr kumimoji="0" lang="en-US" altLang="ko-KR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1" name="Content Placeholder 4"/>
          <p:cNvSpPr txBox="1">
            <a:spLocks/>
          </p:cNvSpPr>
          <p:nvPr/>
        </p:nvSpPr>
        <p:spPr>
          <a:xfrm>
            <a:off x="1907704" y="4855468"/>
            <a:ext cx="2808312" cy="288032"/>
          </a:xfrm>
          <a:prstGeom prst="rect">
            <a:avLst/>
          </a:prstGeom>
        </p:spPr>
        <p:txBody>
          <a:bodyPr lIns="396000" anchor="t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endParaRPr kumimoji="0" lang="en-US" altLang="ko-KR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9059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79512" y="1275606"/>
            <a:ext cx="4680520" cy="1080120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 </a:t>
            </a:r>
            <a:r>
              <a:rPr lang="en-US" altLang="ko-KR" dirty="0" err="1" smtClean="0"/>
              <a:t>JUnit</a:t>
            </a:r>
            <a:r>
              <a:rPr lang="en-US" altLang="ko-KR" dirty="0" smtClean="0"/>
              <a:t> Test case for own functions</a:t>
            </a:r>
          </a:p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 </a:t>
            </a:r>
            <a:r>
              <a:rPr lang="en-US" altLang="ko-KR" dirty="0" err="1" smtClean="0"/>
              <a:t>ExtJS</a:t>
            </a:r>
            <a:r>
              <a:rPr lang="en-US" altLang="ko-KR" dirty="0" smtClean="0"/>
              <a:t> Window</a:t>
            </a:r>
          </a:p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 Update DB and ERD</a:t>
            </a:r>
          </a:p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 Controller, </a:t>
            </a:r>
            <a:r>
              <a:rPr lang="en-US" altLang="ko-KR" dirty="0" err="1" smtClean="0"/>
              <a:t>DAOImpl</a:t>
            </a:r>
            <a:endParaRPr lang="en-US" altLang="ko-KR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rbel" pitchFamily="34" charset="0"/>
              </a:rPr>
              <a:t> Common tasks:</a:t>
            </a:r>
            <a:endParaRPr lang="en-US" dirty="0">
              <a:latin typeface="Corbel" pitchFamily="34" charset="0"/>
            </a:endParaRPr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4139952" y="2139702"/>
            <a:ext cx="3816424" cy="2232248"/>
          </a:xfrm>
          <a:prstGeom prst="rect">
            <a:avLst/>
          </a:prstGeom>
        </p:spPr>
        <p:txBody>
          <a:bodyPr lIns="396000" anchor="t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251520" y="1131590"/>
            <a:ext cx="8496944" cy="504056"/>
          </a:xfrm>
          <a:prstGeom prst="rect">
            <a:avLst/>
          </a:prstGeom>
        </p:spPr>
        <p:txBody>
          <a:bodyPr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Corbe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9059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rbel" pitchFamily="34" charset="0"/>
              </a:rPr>
              <a:t>Architecture:</a:t>
            </a:r>
            <a:endParaRPr lang="en-US" dirty="0">
              <a:latin typeface="Corbel" pitchFamily="34" charset="0"/>
            </a:endParaRPr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4139952" y="2139702"/>
            <a:ext cx="3816424" cy="2232248"/>
          </a:xfrm>
          <a:prstGeom prst="rect">
            <a:avLst/>
          </a:prstGeom>
        </p:spPr>
        <p:txBody>
          <a:bodyPr lIns="396000" anchor="t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251520" y="1131590"/>
            <a:ext cx="8496944" cy="504056"/>
          </a:xfrm>
          <a:prstGeom prst="rect">
            <a:avLst/>
          </a:prstGeom>
        </p:spPr>
        <p:txBody>
          <a:bodyPr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Corbel" pitchFamily="34" charset="0"/>
              <a:ea typeface="+mn-ea"/>
              <a:cs typeface="Arial" pitchFamily="34" charset="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3728" y="699542"/>
            <a:ext cx="5232869" cy="4443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09059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95486"/>
            <a:ext cx="9144000" cy="46599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979107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rbel" pitchFamily="34" charset="0"/>
              </a:rPr>
              <a:t> </a:t>
            </a:r>
            <a:r>
              <a:rPr lang="en-US" altLang="ko-KR" dirty="0" smtClean="0">
                <a:latin typeface="Corbel" pitchFamily="34" charset="0"/>
              </a:rPr>
              <a:t>Entity Relationship Diagram</a:t>
            </a:r>
            <a:endParaRPr lang="en-US" dirty="0">
              <a:latin typeface="Corbel" pitchFamily="34" charset="0"/>
            </a:endParaRPr>
          </a:p>
        </p:txBody>
      </p:sp>
      <p:pic>
        <p:nvPicPr>
          <p:cNvPr id="8" name="Picture 2" descr="C:\Users\BRIONSE\Desktop\Kanen Online ER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706165"/>
            <a:ext cx="6767308" cy="443733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09059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rbel" pitchFamily="34" charset="0"/>
              </a:rPr>
              <a:t> </a:t>
            </a:r>
            <a:r>
              <a:rPr lang="en-US" altLang="ko-KR" dirty="0" smtClean="0">
                <a:latin typeface="Corbel" pitchFamily="34" charset="0"/>
              </a:rPr>
              <a:t>Sequence Diagram</a:t>
            </a:r>
            <a:endParaRPr lang="en-US" dirty="0">
              <a:latin typeface="Corbel" pitchFamily="34" charset="0"/>
            </a:endParaRPr>
          </a:p>
        </p:txBody>
      </p:sp>
      <p:pic>
        <p:nvPicPr>
          <p:cNvPr id="2050" name="Picture 2" descr="D:\My Documents\Group3Projects\W6 Project\uml\W6_Project_Sequenc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60087" y="771550"/>
            <a:ext cx="4950222" cy="437194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09059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0"/>
            <a:ext cx="6624736" cy="483518"/>
          </a:xfrm>
        </p:spPr>
        <p:txBody>
          <a:bodyPr/>
          <a:lstStyle/>
          <a:p>
            <a:r>
              <a:rPr lang="en-US" altLang="ko-KR" sz="3000" dirty="0" smtClean="0">
                <a:latin typeface="Corbel" pitchFamily="34" charset="0"/>
              </a:rPr>
              <a:t>Class Diagram - Entities</a:t>
            </a:r>
            <a:endParaRPr lang="ko-KR" altLang="en-US" sz="3000" dirty="0">
              <a:latin typeface="Corbel" pitchFamily="34" charset="0"/>
            </a:endParaRPr>
          </a:p>
        </p:txBody>
      </p:sp>
      <p:pic>
        <p:nvPicPr>
          <p:cNvPr id="1026" name="Picture 2" descr="D:\My Documents\Group3Projects\W6 Project\uml\class diagrams\Entitie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483518"/>
            <a:ext cx="8475088" cy="465998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979107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786</TotalTime>
  <Words>367</Words>
  <Application>Microsoft Office PowerPoint</Application>
  <PresentationFormat>On-screen Show (16:9)</PresentationFormat>
  <Paragraphs>88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Office Theme</vt:lpstr>
      <vt:lpstr>Custom Design</vt:lpstr>
      <vt:lpstr>1_Office Theme</vt:lpstr>
      <vt:lpstr>Slide 1</vt:lpstr>
      <vt:lpstr> Kanen Online Shopping</vt:lpstr>
      <vt:lpstr> Distribution of tasks</vt:lpstr>
      <vt:lpstr> Common tasks:</vt:lpstr>
      <vt:lpstr>Architecture:</vt:lpstr>
      <vt:lpstr>Slide 6</vt:lpstr>
      <vt:lpstr> Entity Relationship Diagram</vt:lpstr>
      <vt:lpstr> Sequence Diagram</vt:lpstr>
      <vt:lpstr>Class Diagram - Entities</vt:lpstr>
      <vt:lpstr>Class Diagram - DAOs</vt:lpstr>
      <vt:lpstr>Project Demonstration</vt:lpstr>
      <vt:lpstr>Learnings applied:</vt:lpstr>
      <vt:lpstr>Q &amp; A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GDSCINST</cp:lastModifiedBy>
  <cp:revision>116</cp:revision>
  <dcterms:created xsi:type="dcterms:W3CDTF">2014-04-01T16:27:38Z</dcterms:created>
  <dcterms:modified xsi:type="dcterms:W3CDTF">2016-07-29T01:00:50Z</dcterms:modified>
</cp:coreProperties>
</file>