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30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448119-2BA4-4A58-9E38-F3370A2CFD34}" type="datetimeFigureOut">
              <a:rPr lang="x-none" smtClean="0"/>
              <a:t>8/26/2024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129331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48119-2BA4-4A58-9E38-F3370A2CFD34}" type="datetimeFigureOut">
              <a:rPr lang="x-none" smtClean="0"/>
              <a:t>8/26/2024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160029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48119-2BA4-4A58-9E38-F3370A2CFD34}" type="datetimeFigureOut">
              <a:rPr lang="x-none" smtClean="0"/>
              <a:t>8/26/2024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91665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48119-2BA4-4A58-9E38-F3370A2CFD34}" type="datetimeFigureOut">
              <a:rPr lang="x-none" smtClean="0"/>
              <a:t>8/26/2024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1370691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48119-2BA4-4A58-9E38-F3370A2CFD34}" type="datetimeFigureOut">
              <a:rPr lang="x-none" smtClean="0"/>
              <a:t>8/26/2024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1361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48119-2BA4-4A58-9E38-F3370A2CFD34}" type="datetimeFigureOut">
              <a:rPr lang="x-none" smtClean="0"/>
              <a:t>8/26/2024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5798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48119-2BA4-4A58-9E38-F3370A2CFD34}" type="datetimeFigureOut">
              <a:rPr lang="x-none" smtClean="0"/>
              <a:t>8/26/2024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3222849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48119-2BA4-4A58-9E38-F3370A2CFD34}" type="datetimeFigureOut">
              <a:rPr lang="x-none" smtClean="0"/>
              <a:t>8/26/2024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1846893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48119-2BA4-4A58-9E38-F3370A2CFD34}" type="datetimeFigureOut">
              <a:rPr lang="x-none" smtClean="0"/>
              <a:t>8/26/2024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373068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48119-2BA4-4A58-9E38-F3370A2CFD34}" type="datetimeFigureOut">
              <a:rPr lang="x-none" smtClean="0"/>
              <a:t>8/26/2024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3937558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448119-2BA4-4A58-9E38-F3370A2CFD34}" type="datetimeFigureOut">
              <a:rPr lang="x-none" smtClean="0"/>
              <a:t>8/26/2024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3597013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448119-2BA4-4A58-9E38-F3370A2CFD34}" type="datetimeFigureOut">
              <a:rPr lang="x-none" smtClean="0"/>
              <a:t>8/26/2024</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2444237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448119-2BA4-4A58-9E38-F3370A2CFD34}" type="datetimeFigureOut">
              <a:rPr lang="x-none" smtClean="0"/>
              <a:t>8/26/2024</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315174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48119-2BA4-4A58-9E38-F3370A2CFD34}" type="datetimeFigureOut">
              <a:rPr lang="x-none" smtClean="0"/>
              <a:t>8/26/2024</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37460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448119-2BA4-4A58-9E38-F3370A2CFD34}" type="datetimeFigureOut">
              <a:rPr lang="x-none" smtClean="0"/>
              <a:t>8/26/2024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106382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448119-2BA4-4A58-9E38-F3370A2CFD34}" type="datetimeFigureOut">
              <a:rPr lang="x-none" smtClean="0"/>
              <a:t>8/26/2024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142226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448119-2BA4-4A58-9E38-F3370A2CFD34}" type="datetimeFigureOut">
              <a:rPr lang="x-none" smtClean="0"/>
              <a:t>8/26/2024</a:t>
            </a:fld>
            <a:endParaRPr lang="x-non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C7FD67-098F-4730-8691-E8072E1161AC}" type="slidenum">
              <a:rPr lang="x-none" smtClean="0"/>
              <a:t>‹#›</a:t>
            </a:fld>
            <a:endParaRPr lang="x-none"/>
          </a:p>
        </p:txBody>
      </p:sp>
    </p:spTree>
    <p:extLst>
      <p:ext uri="{BB962C8B-B14F-4D97-AF65-F5344CB8AC3E}">
        <p14:creationId xmlns:p14="http://schemas.microsoft.com/office/powerpoint/2010/main" val="4287147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5E54-9E7C-41E3-95B6-F9E912C94224}"/>
              </a:ext>
            </a:extLst>
          </p:cNvPr>
          <p:cNvSpPr>
            <a:spLocks noGrp="1"/>
          </p:cNvSpPr>
          <p:nvPr>
            <p:ph type="ctrTitle"/>
          </p:nvPr>
        </p:nvSpPr>
        <p:spPr/>
        <p:txBody>
          <a:bodyPr/>
          <a:lstStyle/>
          <a:p>
            <a:pPr marL="0" marR="0" algn="ctr">
              <a:lnSpc>
                <a:spcPct val="107000"/>
              </a:lnSpc>
              <a:spcBef>
                <a:spcPts val="0"/>
              </a:spcBef>
              <a:spcAft>
                <a:spcPts val="800"/>
              </a:spcAft>
            </a:pPr>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Autobiography Of  </a:t>
            </a:r>
            <a:br>
              <a:rPr lang="en-US" sz="40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Michael Ngumbi </a:t>
            </a:r>
            <a:r>
              <a:rPr lang="en-US" sz="4000" b="1" dirty="0" err="1">
                <a:effectLst/>
                <a:latin typeface="Times New Roman" panose="02020603050405020304" pitchFamily="18" charset="0"/>
                <a:ea typeface="Calibri" panose="020F0502020204030204" pitchFamily="34" charset="0"/>
                <a:cs typeface="Times New Roman" panose="02020603050405020304" pitchFamily="18" charset="0"/>
              </a:rPr>
              <a:t>Musyoke</a:t>
            </a:r>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x-none" sz="4000" dirty="0"/>
          </a:p>
        </p:txBody>
      </p:sp>
    </p:spTree>
    <p:extLst>
      <p:ext uri="{BB962C8B-B14F-4D97-AF65-F5344CB8AC3E}">
        <p14:creationId xmlns:p14="http://schemas.microsoft.com/office/powerpoint/2010/main" val="2905898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D491-7341-4B35-BD71-25189369009C}"/>
              </a:ext>
            </a:extLst>
          </p:cNvPr>
          <p:cNvSpPr>
            <a:spLocks noGrp="1"/>
          </p:cNvSpPr>
          <p:nvPr>
            <p:ph type="title"/>
          </p:nvPr>
        </p:nvSpPr>
        <p:spPr/>
        <p:txBody>
          <a:bodyPr/>
          <a:lstStyle/>
          <a:p>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Second Year (202</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to 202</a:t>
            </a:r>
            <a:r>
              <a:rPr lang="en-US"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3</a:t>
            </a: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Academic Growth and Hands-On Experience</a:t>
            </a:r>
            <a:endParaRPr lang="x-none" dirty="0">
              <a:solidFill>
                <a:schemeClr val="tx1"/>
              </a:solidFill>
            </a:endParaRPr>
          </a:p>
        </p:txBody>
      </p:sp>
      <p:sp>
        <p:nvSpPr>
          <p:cNvPr id="3" name="Content Placeholder 2">
            <a:extLst>
              <a:ext uri="{FF2B5EF4-FFF2-40B4-BE49-F238E27FC236}">
                <a16:creationId xmlns:a16="http://schemas.microsoft.com/office/drawing/2014/main" id="{31532B01-34AF-477E-A016-BAC2CC79666B}"/>
              </a:ext>
            </a:extLst>
          </p:cNvPr>
          <p:cNvSpPr>
            <a:spLocks noGrp="1"/>
          </p:cNvSpPr>
          <p:nvPr>
            <p:ph idx="1"/>
          </p:nvPr>
        </p:nvSpPr>
        <p:spPr/>
        <p:txBody>
          <a:bodyPr/>
          <a:lstStyle/>
          <a:p>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In my second year as a university student, my passion for my chosen program continued to flourish. Although I encountered challenges such as a lack of course materials, I adopted a proactive approach by borrowing resources and seeking additional learning opportunities. These hurdles only </a:t>
            </a:r>
            <a:r>
              <a:rPr lang="x-none" sz="1800" dirty="0" err="1">
                <a:effectLst/>
                <a:latin typeface="Times New Roman" panose="02020603050405020304" pitchFamily="18" charset="0"/>
                <a:ea typeface="Times New Roman" panose="02020603050405020304" pitchFamily="18" charset="0"/>
                <a:cs typeface="Times New Roman" panose="02020603050405020304" pitchFamily="18" charset="0"/>
              </a:rPr>
              <a:t>fueled</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 my determination to excel in my studies.</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384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E8D1-5615-4828-87AC-3E7C32E66AC3}"/>
              </a:ext>
            </a:extLst>
          </p:cNvPr>
          <p:cNvSpPr>
            <a:spLocks noGrp="1"/>
          </p:cNvSpPr>
          <p:nvPr>
            <p:ph type="title"/>
          </p:nvPr>
        </p:nvSpPr>
        <p:spPr/>
        <p:txBody>
          <a:bodyPr/>
          <a:lstStyle/>
          <a:p>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Third year </a:t>
            </a: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Third Year (202</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-202</a:t>
            </a:r>
            <a:r>
              <a:rPr lang="en-US"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3</a:t>
            </a: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Deepening Knowledge in </a:t>
            </a:r>
            <a:r>
              <a:rPr lang="en-US"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Computer Science</a:t>
            </a:r>
            <a:endParaRPr lang="x-none" dirty="0">
              <a:solidFill>
                <a:schemeClr val="tx1"/>
              </a:solidFill>
            </a:endParaRPr>
          </a:p>
        </p:txBody>
      </p:sp>
      <p:sp>
        <p:nvSpPr>
          <p:cNvPr id="3" name="Content Placeholder 2">
            <a:extLst>
              <a:ext uri="{FF2B5EF4-FFF2-40B4-BE49-F238E27FC236}">
                <a16:creationId xmlns:a16="http://schemas.microsoft.com/office/drawing/2014/main" id="{CF8EE0E6-C0CC-4CEC-BC85-6B948D2533EE}"/>
              </a:ext>
            </a:extLst>
          </p:cNvPr>
          <p:cNvSpPr>
            <a:spLocks noGrp="1"/>
          </p:cNvSpPr>
          <p:nvPr>
            <p:ph idx="1"/>
          </p:nvPr>
        </p:nvSpPr>
        <p:spPr/>
        <p:txBody>
          <a:bodyPr/>
          <a:lstStyle/>
          <a:p>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The third year of my university journey, spanning from 2022 to 2023, was a period of profound academic exploration and hands-on experience, further solidifying my expertise in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omputer Science</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 This year brought with it a deepening of knowledge and an expansion of practical skills.</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2569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94B7-9474-4E2C-B938-E6CB33726606}"/>
              </a:ext>
            </a:extLst>
          </p:cNvPr>
          <p:cNvSpPr>
            <a:spLocks noGrp="1"/>
          </p:cNvSpPr>
          <p:nvPr>
            <p:ph type="title"/>
          </p:nvPr>
        </p:nvSpPr>
        <p:spPr>
          <a:xfrm>
            <a:off x="594207" y="651164"/>
            <a:ext cx="8596668" cy="1320800"/>
          </a:xfrm>
        </p:spPr>
        <p:txBody>
          <a:bodyPr/>
          <a:lstStyle/>
          <a:p>
            <a:r>
              <a:rPr lang="x-none"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Fourth Year (202</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Present) - Culmination and Research</a:t>
            </a:r>
            <a:endParaRPr lang="x-none" dirty="0">
              <a:solidFill>
                <a:schemeClr val="tx1"/>
              </a:solidFill>
            </a:endParaRPr>
          </a:p>
        </p:txBody>
      </p:sp>
      <p:sp>
        <p:nvSpPr>
          <p:cNvPr id="3" name="Content Placeholder 2">
            <a:extLst>
              <a:ext uri="{FF2B5EF4-FFF2-40B4-BE49-F238E27FC236}">
                <a16:creationId xmlns:a16="http://schemas.microsoft.com/office/drawing/2014/main" id="{E40475A3-68A3-4D5A-AABC-04C278AF442D}"/>
              </a:ext>
            </a:extLst>
          </p:cNvPr>
          <p:cNvSpPr>
            <a:spLocks noGrp="1"/>
          </p:cNvSpPr>
          <p:nvPr>
            <p:ph idx="1"/>
          </p:nvPr>
        </p:nvSpPr>
        <p:spPr/>
        <p:txBody>
          <a:bodyPr/>
          <a:lstStyle/>
          <a:p>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Returning to my academic institution after my attachment experience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Faith</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ed the beginning of my fourth and final year of university, where I am currently. This year is a culmination of my academic journey, a time for reflection, application, and further exploration within the field of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Computer Science</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3148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A435-C350-4E50-85F9-2B57802230A2}"/>
              </a:ext>
            </a:extLst>
          </p:cNvPr>
          <p:cNvSpPr>
            <a:spLocks noGrp="1"/>
          </p:cNvSpPr>
          <p:nvPr>
            <p:ph type="title"/>
          </p:nvPr>
        </p:nvSpPr>
        <p:spPr/>
        <p:txBody>
          <a:bodyPr>
            <a:normAutofit/>
          </a:bodyPr>
          <a:lstStyle/>
          <a:p>
            <a:pPr marL="0" marR="0">
              <a:lnSpc>
                <a:spcPct val="150000"/>
              </a:lnSpc>
              <a:spcBef>
                <a:spcPts val="1200"/>
              </a:spcBef>
              <a:spcAft>
                <a:spcPts val="0"/>
              </a:spcAft>
            </a:pP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Chapter 5</a:t>
            </a:r>
            <a:b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Challenges and Growth - A Journey Defined by Resilience</a:t>
            </a:r>
            <a:endParaRPr lang="x-none" dirty="0">
              <a:solidFill>
                <a:schemeClr val="tx1"/>
              </a:solidFill>
            </a:endParaRPr>
          </a:p>
        </p:txBody>
      </p:sp>
      <p:sp>
        <p:nvSpPr>
          <p:cNvPr id="3" name="Content Placeholder 2">
            <a:extLst>
              <a:ext uri="{FF2B5EF4-FFF2-40B4-BE49-F238E27FC236}">
                <a16:creationId xmlns:a16="http://schemas.microsoft.com/office/drawing/2014/main" id="{1208164E-8063-43D8-ABC6-9D320576665F}"/>
              </a:ext>
            </a:extLst>
          </p:cNvPr>
          <p:cNvSpPr>
            <a:spLocks noGrp="1"/>
          </p:cNvSpPr>
          <p:nvPr>
            <p:ph idx="1"/>
          </p:nvPr>
        </p:nvSpPr>
        <p:spPr/>
        <p:txBody>
          <a:bodyPr/>
          <a:lstStyle/>
          <a:p>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My journey through education, from primary school to university, has been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Faith</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ed by numerous challenges that have shaped my character and driven my growth. These challenges, though formidable, have served as catalysts for personal development and unwavering determination.</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itchFamily="18" charset="0"/>
                <a:cs typeface="Times New Roman" pitchFamily="18" charset="0"/>
              </a:rPr>
              <a:t>We belong to the Catholic faith, a belief system that emphasized worship on Sundays, the seventh day of the week. Our faith not only strengthened our spiritual ties but also instilled values of discipline, community involvement, and moral integrity</a:t>
            </a:r>
            <a:r>
              <a:rPr lang="en-US" dirty="0"/>
              <a:t>.</a:t>
            </a:r>
            <a:endParaRPr lang="x-none" dirty="0"/>
          </a:p>
        </p:txBody>
      </p:sp>
    </p:spTree>
    <p:extLst>
      <p:ext uri="{BB962C8B-B14F-4D97-AF65-F5344CB8AC3E}">
        <p14:creationId xmlns:p14="http://schemas.microsoft.com/office/powerpoint/2010/main" val="2205135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BA7B-AFD2-467D-9611-49C626432E5A}"/>
              </a:ext>
            </a:extLst>
          </p:cNvPr>
          <p:cNvSpPr>
            <a:spLocks noGrp="1"/>
          </p:cNvSpPr>
          <p:nvPr>
            <p:ph type="title"/>
          </p:nvPr>
        </p:nvSpPr>
        <p:spPr>
          <a:xfrm>
            <a:off x="885152" y="609600"/>
            <a:ext cx="8596668" cy="1320800"/>
          </a:xfrm>
        </p:spPr>
        <p:txBody>
          <a:bodyPr>
            <a:normAutofit/>
          </a:bodyPr>
          <a:lstStyle/>
          <a:p>
            <a:pPr marL="0" marR="0">
              <a:lnSpc>
                <a:spcPct val="150000"/>
              </a:lnSpc>
              <a:spcBef>
                <a:spcPts val="1200"/>
              </a:spcBef>
              <a:spcAft>
                <a:spcPts val="0"/>
              </a:spcAft>
            </a:pP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Chapter 6 </a:t>
            </a:r>
            <a:b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Inspirations </a:t>
            </a:r>
            <a:endParaRPr lang="x-none" dirty="0">
              <a:solidFill>
                <a:schemeClr val="tx1"/>
              </a:solidFill>
            </a:endParaRPr>
          </a:p>
        </p:txBody>
      </p:sp>
      <p:sp>
        <p:nvSpPr>
          <p:cNvPr id="3" name="Content Placeholder 2">
            <a:extLst>
              <a:ext uri="{FF2B5EF4-FFF2-40B4-BE49-F238E27FC236}">
                <a16:creationId xmlns:a16="http://schemas.microsoft.com/office/drawing/2014/main" id="{3199AE3E-B633-4D52-B59C-A652B04365B7}"/>
              </a:ext>
            </a:extLst>
          </p:cNvPr>
          <p:cNvSpPr>
            <a:spLocks noGrp="1"/>
          </p:cNvSpPr>
          <p:nvPr>
            <p:ph idx="1"/>
          </p:nvPr>
        </p:nvSpPr>
        <p:spPr/>
        <p:txBody>
          <a:bodyPr/>
          <a:lstStyle/>
          <a:p>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Life is often filled with challenges, but it is also brimming with dreams and aspirations that drive us forward, providing motivation and purpose. My journey, like many others, is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Faith</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ed by a series of dreams and goals that I aim to achieve in the years ahead.</a:t>
            </a:r>
            <a:endParaRPr lang="x-none" sz="1800" dirty="0">
              <a:effectLst/>
              <a:latin typeface="Times New Roman" pitchFamily="18" charset="0"/>
              <a:ea typeface="Calibri" panose="020F0502020204030204" pitchFamily="34" charset="0"/>
              <a:cs typeface="Times New Roman" pitchFamily="18" charset="0"/>
            </a:endParaRPr>
          </a:p>
          <a:p>
            <a:r>
              <a:rPr lang="en-US" dirty="0">
                <a:latin typeface="Times New Roman" pitchFamily="18" charset="0"/>
                <a:cs typeface="Times New Roman" pitchFamily="18" charset="0"/>
              </a:rPr>
              <a:t>Graduating </a:t>
            </a:r>
          </a:p>
          <a:p>
            <a:r>
              <a:rPr lang="en-US" dirty="0">
                <a:latin typeface="Times New Roman" pitchFamily="18" charset="0"/>
                <a:cs typeface="Times New Roman" pitchFamily="18" charset="0"/>
              </a:rPr>
              <a:t>Internship </a:t>
            </a:r>
          </a:p>
          <a:p>
            <a:r>
              <a:rPr lang="en-US" dirty="0">
                <a:latin typeface="Times New Roman" pitchFamily="18" charset="0"/>
                <a:cs typeface="Times New Roman" pitchFamily="18" charset="0"/>
              </a:rPr>
              <a:t>Job </a:t>
            </a:r>
          </a:p>
          <a:p>
            <a:r>
              <a:rPr lang="en-US" dirty="0">
                <a:latin typeface="Times New Roman" pitchFamily="18" charset="0"/>
                <a:cs typeface="Times New Roman" pitchFamily="18" charset="0"/>
              </a:rPr>
              <a:t>Business</a:t>
            </a:r>
          </a:p>
          <a:p>
            <a:r>
              <a:rPr lang="en-US" dirty="0">
                <a:latin typeface="Times New Roman" pitchFamily="18" charset="0"/>
                <a:cs typeface="Times New Roman" pitchFamily="18" charset="0"/>
              </a:rPr>
              <a:t>Build a house </a:t>
            </a:r>
          </a:p>
          <a:p>
            <a:r>
              <a:rPr lang="en-US" dirty="0">
                <a:latin typeface="Times New Roman" pitchFamily="18" charset="0"/>
                <a:cs typeface="Times New Roman" pitchFamily="18" charset="0"/>
              </a:rPr>
              <a:t>Get married.</a:t>
            </a:r>
          </a:p>
        </p:txBody>
      </p:sp>
    </p:spTree>
    <p:extLst>
      <p:ext uri="{BB962C8B-B14F-4D97-AF65-F5344CB8AC3E}">
        <p14:creationId xmlns:p14="http://schemas.microsoft.com/office/powerpoint/2010/main" val="328726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68EA-AF79-4483-94AA-B3A86A61B711}"/>
              </a:ext>
            </a:extLst>
          </p:cNvPr>
          <p:cNvSpPr>
            <a:spLocks noGrp="1"/>
          </p:cNvSpPr>
          <p:nvPr>
            <p:ph type="title"/>
          </p:nvPr>
        </p:nvSpPr>
        <p:spPr/>
        <p:txBody>
          <a:bodyPr/>
          <a:lstStyle/>
          <a:p>
            <a:r>
              <a:rPr lang="en-US" dirty="0"/>
              <a:t>Introduction </a:t>
            </a:r>
            <a:endParaRPr lang="x-none" dirty="0"/>
          </a:p>
        </p:txBody>
      </p:sp>
      <p:sp>
        <p:nvSpPr>
          <p:cNvPr id="3" name="Content Placeholder 2">
            <a:extLst>
              <a:ext uri="{FF2B5EF4-FFF2-40B4-BE49-F238E27FC236}">
                <a16:creationId xmlns:a16="http://schemas.microsoft.com/office/drawing/2014/main" id="{9E073820-FCC8-4E0E-989E-F3C92D6E235C}"/>
              </a:ext>
            </a:extLst>
          </p:cNvPr>
          <p:cNvSpPr>
            <a:spLocks noGrp="1"/>
          </p:cNvSpPr>
          <p:nvPr>
            <p:ph idx="1"/>
          </p:nvPr>
        </p:nvSpPr>
        <p:spPr/>
        <p:txBody>
          <a:bodyPr/>
          <a:lstStyle/>
          <a:p>
            <a:r>
              <a:rPr lang="x-none" sz="1800" dirty="0">
                <a:effectLst/>
                <a:latin typeface="Times New Roman" panose="02020603050405020304" pitchFamily="18" charset="0"/>
                <a:ea typeface="Times New Roman" panose="02020603050405020304" pitchFamily="18" charset="0"/>
              </a:rPr>
              <a:t>Life is a journey filled with twists and turns, joys and sorrows, and the profound moments that shape us into who we become. This is my story, the narrative of a life that has been both ordinary and extraordinary, filled with the experiences that have shaped my character and carved the path I now walk.</a:t>
            </a:r>
          </a:p>
          <a:p>
            <a:r>
              <a:rPr lang="x-none" sz="1800" dirty="0">
                <a:effectLst/>
                <a:latin typeface="Times New Roman" panose="02020603050405020304" pitchFamily="18" charset="0"/>
                <a:ea typeface="Times New Roman" panose="02020603050405020304" pitchFamily="18" charset="0"/>
              </a:rPr>
              <a:t>I came into this world on </a:t>
            </a:r>
            <a:r>
              <a:rPr lang="en-US" sz="1800" dirty="0">
                <a:effectLst/>
                <a:latin typeface="Times New Roman" panose="02020603050405020304" pitchFamily="18" charset="0"/>
                <a:ea typeface="Times New Roman" panose="02020603050405020304" pitchFamily="18" charset="0"/>
              </a:rPr>
              <a:t>J</a:t>
            </a:r>
            <a:r>
              <a:rPr lang="en-US" dirty="0">
                <a:latin typeface="Times New Roman" panose="02020603050405020304" pitchFamily="18" charset="0"/>
                <a:ea typeface="Times New Roman" panose="02020603050405020304" pitchFamily="18" charset="0"/>
              </a:rPr>
              <a:t>une 21</a:t>
            </a:r>
            <a:r>
              <a:rPr lang="x-none" sz="1800" dirty="0">
                <a:effectLst/>
                <a:latin typeface="Times New Roman" panose="02020603050405020304" pitchFamily="18" charset="0"/>
                <a:ea typeface="Times New Roman" panose="02020603050405020304" pitchFamily="18" charset="0"/>
              </a:rPr>
              <a:t>, 200</a:t>
            </a:r>
            <a:r>
              <a:rPr lang="en-US" sz="1800" dirty="0">
                <a:effectLst/>
                <a:latin typeface="Times New Roman" panose="02020603050405020304" pitchFamily="18" charset="0"/>
                <a:ea typeface="Times New Roman" panose="02020603050405020304" pitchFamily="18" charset="0"/>
              </a:rPr>
              <a:t>2</a:t>
            </a:r>
            <a:r>
              <a:rPr lang="x-none" sz="1800" dirty="0">
                <a:effectLst/>
                <a:latin typeface="Times New Roman" panose="02020603050405020304" pitchFamily="18" charset="0"/>
                <a:ea typeface="Times New Roman" panose="02020603050405020304" pitchFamily="18" charset="0"/>
              </a:rPr>
              <a:t>, in </a:t>
            </a:r>
            <a:r>
              <a:rPr lang="en-US" dirty="0" err="1">
                <a:latin typeface="Times New Roman" panose="02020603050405020304" pitchFamily="18" charset="0"/>
                <a:ea typeface="Times New Roman" panose="02020603050405020304" pitchFamily="18" charset="0"/>
              </a:rPr>
              <a:t>Kilia</a:t>
            </a:r>
            <a:r>
              <a:rPr lang="en-US" dirty="0">
                <a:latin typeface="Times New Roman" panose="02020603050405020304" pitchFamily="18" charset="0"/>
                <a:ea typeface="Times New Roman" panose="02020603050405020304" pitchFamily="18" charset="0"/>
              </a:rPr>
              <a:t> </a:t>
            </a:r>
            <a:r>
              <a:rPr lang="x-none" sz="1800" dirty="0">
                <a:effectLst/>
                <a:latin typeface="Times New Roman" panose="02020603050405020304" pitchFamily="18" charset="0"/>
                <a:ea typeface="Times New Roman" panose="02020603050405020304" pitchFamily="18" charset="0"/>
              </a:rPr>
              <a:t>village, </a:t>
            </a:r>
            <a:r>
              <a:rPr lang="en-US" sz="1800" dirty="0" err="1">
                <a:effectLst/>
                <a:latin typeface="Times New Roman" panose="02020603050405020304" pitchFamily="18" charset="0"/>
                <a:ea typeface="Times New Roman" panose="02020603050405020304" pitchFamily="18" charset="0"/>
              </a:rPr>
              <a:t>Mwea</a:t>
            </a:r>
            <a:r>
              <a:rPr lang="x-none" sz="1800" dirty="0">
                <a:effectLst/>
                <a:latin typeface="Times New Roman" panose="02020603050405020304" pitchFamily="18" charset="0"/>
                <a:ea typeface="Times New Roman" panose="02020603050405020304" pitchFamily="18" charset="0"/>
              </a:rPr>
              <a:t> ward, </a:t>
            </a:r>
            <a:r>
              <a:rPr lang="en-US" sz="1800" dirty="0" err="1">
                <a:effectLst/>
                <a:latin typeface="Times New Roman" panose="02020603050405020304" pitchFamily="18" charset="0"/>
                <a:ea typeface="Times New Roman" panose="02020603050405020304" pitchFamily="18" charset="0"/>
              </a:rPr>
              <a:t>Mbeere</a:t>
            </a:r>
            <a:r>
              <a:rPr lang="en-US" sz="1800" dirty="0">
                <a:effectLst/>
                <a:latin typeface="Times New Roman" panose="02020603050405020304" pitchFamily="18" charset="0"/>
                <a:ea typeface="Times New Roman" panose="02020603050405020304" pitchFamily="18" charset="0"/>
              </a:rPr>
              <a:t> South subcounty </a:t>
            </a:r>
            <a:r>
              <a:rPr lang="x-none"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Embu</a:t>
            </a:r>
            <a:r>
              <a:rPr lang="x-none" sz="1800" dirty="0">
                <a:effectLst/>
                <a:latin typeface="Times New Roman" panose="02020603050405020304" pitchFamily="18" charset="0"/>
                <a:ea typeface="Times New Roman" panose="02020603050405020304" pitchFamily="18" charset="0"/>
              </a:rPr>
              <a:t> County. This picturesque place, which became the backdrop of my early life, is a land of vitality and diversity.</a:t>
            </a:r>
          </a:p>
          <a:p>
            <a:endParaRPr lang="x-none" dirty="0"/>
          </a:p>
        </p:txBody>
      </p:sp>
    </p:spTree>
    <p:extLst>
      <p:ext uri="{BB962C8B-B14F-4D97-AF65-F5344CB8AC3E}">
        <p14:creationId xmlns:p14="http://schemas.microsoft.com/office/powerpoint/2010/main" val="4127014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9A38-D24B-4799-A4D2-5823ABF6AB8A}"/>
              </a:ext>
            </a:extLst>
          </p:cNvPr>
          <p:cNvSpPr>
            <a:spLocks noGrp="1"/>
          </p:cNvSpPr>
          <p:nvPr>
            <p:ph type="title"/>
          </p:nvPr>
        </p:nvSpPr>
        <p:spPr/>
        <p:txBody>
          <a:bodyPr>
            <a:normAutofit fontScale="90000"/>
          </a:bodyPr>
          <a:lstStyle/>
          <a:p>
            <a:pPr marL="0" marR="0">
              <a:lnSpc>
                <a:spcPct val="107000"/>
              </a:lnSpc>
              <a:spcBef>
                <a:spcPts val="1200"/>
              </a:spcBef>
              <a:spcAft>
                <a:spcPts val="0"/>
              </a:spcAft>
            </a:pP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Chapter 1 </a:t>
            </a:r>
            <a:b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Early Years and Family Beginnings</a:t>
            </a:r>
            <a:b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x-none" b="1" dirty="0">
              <a:solidFill>
                <a:schemeClr val="tx1"/>
              </a:solidFill>
            </a:endParaRPr>
          </a:p>
        </p:txBody>
      </p:sp>
      <p:sp>
        <p:nvSpPr>
          <p:cNvPr id="3" name="Content Placeholder 2">
            <a:extLst>
              <a:ext uri="{FF2B5EF4-FFF2-40B4-BE49-F238E27FC236}">
                <a16:creationId xmlns:a16="http://schemas.microsoft.com/office/drawing/2014/main" id="{C40F82F3-CE3C-432D-9D6A-C608EFC9B322}"/>
              </a:ext>
            </a:extLst>
          </p:cNvPr>
          <p:cNvSpPr>
            <a:spLocks noGrp="1"/>
          </p:cNvSpPr>
          <p:nvPr>
            <p:ph idx="1"/>
          </p:nvPr>
        </p:nvSpPr>
        <p:spPr/>
        <p:txBody>
          <a:bodyPr/>
          <a:lstStyle/>
          <a:p>
            <a:pPr marL="342900" marR="0" lvl="0" indent="-342900">
              <a:lnSpc>
                <a:spcPct val="150000"/>
              </a:lnSpc>
              <a:spcBef>
                <a:spcPts val="200"/>
              </a:spcBef>
              <a:spcAft>
                <a:spcPts val="0"/>
              </a:spcAft>
              <a:buFont typeface="+mj-lt"/>
              <a:buAutoNum type="arabicPeriod"/>
            </a:pPr>
            <a:r>
              <a:rPr lang="x-none"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Birth and Early Childhood</a:t>
            </a:r>
          </a:p>
          <a:p>
            <a:pPr marL="0" marR="0">
              <a:lnSpc>
                <a:spcPct val="150000"/>
              </a:lnSpc>
            </a:pPr>
            <a:r>
              <a:rPr lang="x-none" sz="1800" dirty="0">
                <a:effectLst/>
                <a:latin typeface="Times New Roman" panose="02020603050405020304" pitchFamily="18" charset="0"/>
                <a:ea typeface="Times New Roman" panose="02020603050405020304" pitchFamily="18" charset="0"/>
              </a:rPr>
              <a:t>I came into this world on </a:t>
            </a:r>
            <a:r>
              <a:rPr lang="en-US" dirty="0">
                <a:latin typeface="Times New Roman" panose="02020603050405020304" pitchFamily="18" charset="0"/>
                <a:ea typeface="Times New Roman" panose="02020603050405020304" pitchFamily="18" charset="0"/>
              </a:rPr>
              <a:t>June</a:t>
            </a:r>
            <a:r>
              <a:rPr lang="x-none" sz="1800"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21</a:t>
            </a:r>
            <a:r>
              <a:rPr lang="x-none" sz="1800" dirty="0">
                <a:effectLst/>
                <a:latin typeface="Times New Roman" panose="02020603050405020304" pitchFamily="18" charset="0"/>
                <a:ea typeface="Times New Roman" panose="02020603050405020304" pitchFamily="18" charset="0"/>
              </a:rPr>
              <a:t>, 200</a:t>
            </a:r>
            <a:r>
              <a:rPr lang="en-US" sz="1800" dirty="0">
                <a:effectLst/>
                <a:latin typeface="Times New Roman" panose="02020603050405020304" pitchFamily="18" charset="0"/>
                <a:ea typeface="Times New Roman" panose="02020603050405020304" pitchFamily="18" charset="0"/>
              </a:rPr>
              <a:t>2</a:t>
            </a:r>
            <a:r>
              <a:rPr lang="x-none" sz="1800" dirty="0">
                <a:effectLst/>
                <a:latin typeface="Times New Roman" panose="02020603050405020304" pitchFamily="18" charset="0"/>
                <a:ea typeface="Times New Roman" panose="02020603050405020304" pitchFamily="18" charset="0"/>
              </a:rPr>
              <a:t>, in the serene village </a:t>
            </a:r>
            <a:r>
              <a:rPr lang="en-US" sz="1800" dirty="0">
                <a:effectLst/>
                <a:latin typeface="Times New Roman" panose="02020603050405020304" pitchFamily="18" charset="0"/>
                <a:ea typeface="Times New Roman" panose="02020603050405020304" pitchFamily="18" charset="0"/>
              </a:rPr>
              <a:t>of </a:t>
            </a:r>
            <a:r>
              <a:rPr lang="en-US" sz="1800" dirty="0" err="1">
                <a:effectLst/>
                <a:latin typeface="Times New Roman" panose="02020603050405020304" pitchFamily="18" charset="0"/>
                <a:ea typeface="Times New Roman" panose="02020603050405020304" pitchFamily="18" charset="0"/>
              </a:rPr>
              <a:t>Kilia</a:t>
            </a:r>
            <a:r>
              <a:rPr lang="x-none" sz="1800" dirty="0">
                <a:effectLst/>
                <a:latin typeface="Times New Roman" panose="02020603050405020304" pitchFamily="18" charset="0"/>
                <a:ea typeface="Times New Roman" panose="02020603050405020304" pitchFamily="18" charset="0"/>
              </a:rPr>
              <a:t>, nestled within the heart</a:t>
            </a:r>
            <a:r>
              <a:rPr lang="en-US" sz="1800" dirty="0">
                <a:effectLst/>
                <a:latin typeface="Times New Roman" panose="02020603050405020304" pitchFamily="18" charset="0"/>
                <a:ea typeface="Times New Roman" panose="02020603050405020304" pitchFamily="18" charset="0"/>
              </a:rPr>
              <a:t> of</a:t>
            </a:r>
            <a:r>
              <a:rPr lang="x-none"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Mwea</a:t>
            </a:r>
            <a:r>
              <a:rPr lang="x-none" sz="1800" dirty="0">
                <a:effectLst/>
                <a:latin typeface="Times New Roman" panose="02020603050405020304" pitchFamily="18" charset="0"/>
                <a:ea typeface="Times New Roman" panose="02020603050405020304" pitchFamily="18" charset="0"/>
              </a:rPr>
              <a:t> ward,</a:t>
            </a:r>
            <a:r>
              <a:rPr lang="en-US" dirty="0" err="1">
                <a:latin typeface="Times New Roman" panose="02020603050405020304" pitchFamily="18" charset="0"/>
                <a:ea typeface="Times New Roman" panose="02020603050405020304" pitchFamily="18" charset="0"/>
              </a:rPr>
              <a:t>Mbeere</a:t>
            </a:r>
            <a:r>
              <a:rPr lang="en-US" dirty="0">
                <a:latin typeface="Times New Roman" panose="02020603050405020304" pitchFamily="18" charset="0"/>
                <a:ea typeface="Times New Roman" panose="02020603050405020304" pitchFamily="18" charset="0"/>
              </a:rPr>
              <a:t> South sub county </a:t>
            </a:r>
            <a:r>
              <a:rPr lang="x-none"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Embu</a:t>
            </a:r>
            <a:r>
              <a:rPr lang="x-none" sz="1800" dirty="0">
                <a:effectLst/>
                <a:latin typeface="Times New Roman" panose="02020603050405020304" pitchFamily="18" charset="0"/>
                <a:ea typeface="Times New Roman" panose="02020603050405020304" pitchFamily="18" charset="0"/>
              </a:rPr>
              <a:t> County. This picturesque place, which became the backdrop of my early life, is a land of vitality and diversity.</a:t>
            </a:r>
          </a:p>
          <a:p>
            <a:endParaRPr lang="x-none" dirty="0"/>
          </a:p>
        </p:txBody>
      </p:sp>
    </p:spTree>
    <p:extLst>
      <p:ext uri="{BB962C8B-B14F-4D97-AF65-F5344CB8AC3E}">
        <p14:creationId xmlns:p14="http://schemas.microsoft.com/office/powerpoint/2010/main" val="276294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B910-0143-40F9-9694-67AB263262F8}"/>
              </a:ext>
            </a:extLst>
          </p:cNvPr>
          <p:cNvSpPr>
            <a:spLocks noGrp="1"/>
          </p:cNvSpPr>
          <p:nvPr>
            <p:ph type="title"/>
          </p:nvPr>
        </p:nvSpPr>
        <p:spPr/>
        <p:txBody>
          <a:bodyPr/>
          <a:lstStyle/>
          <a:p>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Family Background:</a:t>
            </a:r>
            <a:endParaRPr lang="x-none" b="1" dirty="0">
              <a:solidFill>
                <a:schemeClr val="tx1"/>
              </a:solidFill>
            </a:endParaRPr>
          </a:p>
        </p:txBody>
      </p:sp>
      <p:sp>
        <p:nvSpPr>
          <p:cNvPr id="3" name="Content Placeholder 2">
            <a:extLst>
              <a:ext uri="{FF2B5EF4-FFF2-40B4-BE49-F238E27FC236}">
                <a16:creationId xmlns:a16="http://schemas.microsoft.com/office/drawing/2014/main" id="{E9CF7C01-F89A-44ED-85B1-BE872EFDB6AD}"/>
              </a:ext>
            </a:extLst>
          </p:cNvPr>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rPr>
              <a:t>My journey began within the tight-knit bonds of my family. I was welcomed into a loving family of seven, consisting of two parents and two children. My father, Samuel </a:t>
            </a:r>
            <a:r>
              <a:rPr lang="en-US" dirty="0" err="1">
                <a:latin typeface="Times New Roman" panose="02020603050405020304" pitchFamily="18" charset="0"/>
                <a:ea typeface="Times New Roman" panose="02020603050405020304" pitchFamily="18" charset="0"/>
              </a:rPr>
              <a:t>Wambua</a:t>
            </a:r>
            <a:r>
              <a:rPr lang="en-US" dirty="0">
                <a:latin typeface="Times New Roman" panose="02020603050405020304" pitchFamily="18" charset="0"/>
                <a:ea typeface="Times New Roman" panose="02020603050405020304" pitchFamily="18" charset="0"/>
              </a:rPr>
              <a:t>, and my mother, Jane </a:t>
            </a:r>
            <a:r>
              <a:rPr lang="en-US" dirty="0" err="1">
                <a:latin typeface="Times New Roman" panose="02020603050405020304" pitchFamily="18" charset="0"/>
                <a:ea typeface="Times New Roman" panose="02020603050405020304" pitchFamily="18" charset="0"/>
              </a:rPr>
              <a:t>Nzilani</a:t>
            </a:r>
            <a:r>
              <a:rPr lang="en-US" dirty="0">
                <a:latin typeface="Times New Roman" panose="02020603050405020304" pitchFamily="18" charset="0"/>
                <a:ea typeface="Times New Roman" panose="02020603050405020304" pitchFamily="18" charset="0"/>
              </a:rPr>
              <a:t>, were pillars of love and guidance throughout my formative years. We belong to the Catholic faith, a belief system that emphasized worship on Sundays, the seventh day of the week. Our faith not only strengthened our spiritual ties but also instilled values of discipline, community involvement, and moral integrity.</a:t>
            </a:r>
            <a:endParaRPr lang="x-none" dirty="0"/>
          </a:p>
        </p:txBody>
      </p:sp>
    </p:spTree>
    <p:extLst>
      <p:ext uri="{BB962C8B-B14F-4D97-AF65-F5344CB8AC3E}">
        <p14:creationId xmlns:p14="http://schemas.microsoft.com/office/powerpoint/2010/main" val="4263684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233C-01B5-4774-9AC9-B22F835CF94A}"/>
              </a:ext>
            </a:extLst>
          </p:cNvPr>
          <p:cNvSpPr>
            <a:spLocks noGrp="1"/>
          </p:cNvSpPr>
          <p:nvPr>
            <p:ph type="title"/>
          </p:nvPr>
        </p:nvSpPr>
        <p:spPr/>
        <p:txBody>
          <a:bodyPr>
            <a:normAutofit fontScale="90000"/>
          </a:bodyPr>
          <a:lstStyle/>
          <a:p>
            <a:pPr marL="0" marR="0">
              <a:lnSpc>
                <a:spcPct val="150000"/>
              </a:lnSpc>
              <a:spcBef>
                <a:spcPts val="1200"/>
              </a:spcBef>
              <a:spcAft>
                <a:spcPts val="0"/>
              </a:spcAft>
            </a:pP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Chapter 2 </a:t>
            </a:r>
            <a:b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School days a formatic years </a:t>
            </a:r>
            <a:b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x-none" dirty="0">
              <a:solidFill>
                <a:schemeClr val="tx1"/>
              </a:solidFill>
            </a:endParaRPr>
          </a:p>
        </p:txBody>
      </p:sp>
      <p:sp>
        <p:nvSpPr>
          <p:cNvPr id="3" name="Content Placeholder 2">
            <a:extLst>
              <a:ext uri="{FF2B5EF4-FFF2-40B4-BE49-F238E27FC236}">
                <a16:creationId xmlns:a16="http://schemas.microsoft.com/office/drawing/2014/main" id="{E53DA8F4-5E53-4F72-9CA0-E8200F05146B}"/>
              </a:ext>
            </a:extLst>
          </p:cNvPr>
          <p:cNvSpPr>
            <a:spLocks noGrp="1"/>
          </p:cNvSpPr>
          <p:nvPr>
            <p:ph idx="1"/>
          </p:nvPr>
        </p:nvSpPr>
        <p:spPr/>
        <p:txBody>
          <a:bodyPr/>
          <a:lstStyle/>
          <a:p>
            <a:pPr marL="0" marR="0">
              <a:lnSpc>
                <a:spcPct val="150000"/>
              </a:lnSpc>
              <a:spcBef>
                <a:spcPts val="200"/>
              </a:spcBef>
              <a:spcAft>
                <a:spcPts val="0"/>
              </a:spcAft>
            </a:pP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Preschool Life </a:t>
            </a:r>
            <a:endParaRPr lang="x-none"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50000"/>
              </a:lnSpc>
            </a:pPr>
            <a:r>
              <a:rPr lang="x-none" sz="1800" dirty="0">
                <a:effectLst/>
                <a:latin typeface="Times New Roman" panose="02020603050405020304" pitchFamily="18" charset="0"/>
                <a:ea typeface="Times New Roman" panose="02020603050405020304" pitchFamily="18" charset="0"/>
              </a:rPr>
              <a:t>Preschool life </a:t>
            </a:r>
            <a:r>
              <a:rPr lang="en-US" dirty="0">
                <a:latin typeface="Times New Roman" panose="02020603050405020304" pitchFamily="18" charset="0"/>
                <a:ea typeface="Times New Roman" panose="02020603050405020304" pitchFamily="18" charset="0"/>
              </a:rPr>
              <a:t>f</a:t>
            </a:r>
            <a:r>
              <a:rPr lang="en-US" sz="1800" dirty="0">
                <a:effectLst/>
                <a:latin typeface="Times New Roman" panose="02020603050405020304" pitchFamily="18" charset="0"/>
                <a:ea typeface="Times New Roman" panose="02020603050405020304" pitchFamily="18" charset="0"/>
              </a:rPr>
              <a:t>aith</a:t>
            </a:r>
            <a:r>
              <a:rPr lang="x-none" sz="1800" dirty="0">
                <a:effectLst/>
                <a:latin typeface="Times New Roman" panose="02020603050405020304" pitchFamily="18" charset="0"/>
                <a:ea typeface="Times New Roman" panose="02020603050405020304" pitchFamily="18" charset="0"/>
              </a:rPr>
              <a:t>ed the initial steps of my formal education, and although memories from those years have faded with time, they remain etched in my mind as the foundation of my academic journey.</a:t>
            </a:r>
          </a:p>
          <a:p>
            <a:endParaRPr lang="x-none" dirty="0"/>
          </a:p>
        </p:txBody>
      </p:sp>
    </p:spTree>
    <p:extLst>
      <p:ext uri="{BB962C8B-B14F-4D97-AF65-F5344CB8AC3E}">
        <p14:creationId xmlns:p14="http://schemas.microsoft.com/office/powerpoint/2010/main" val="413075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7D03-8E7C-4B8B-8E5B-D8B95A438610}"/>
              </a:ext>
            </a:extLst>
          </p:cNvPr>
          <p:cNvSpPr>
            <a:spLocks noGrp="1"/>
          </p:cNvSpPr>
          <p:nvPr>
            <p:ph type="title"/>
          </p:nvPr>
        </p:nvSpPr>
        <p:spPr/>
        <p:txBody>
          <a:bodyPr/>
          <a:lstStyle/>
          <a:p>
            <a:r>
              <a:rPr lang="x-none"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Lower Primary – </a:t>
            </a:r>
            <a:br>
              <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x-none"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Classes 1 to 3 (200</a:t>
            </a:r>
            <a:r>
              <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a:t>
            </a:r>
            <a:r>
              <a:rPr lang="x-none"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-201</a:t>
            </a:r>
            <a:r>
              <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x-none"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x-none" dirty="0">
              <a:solidFill>
                <a:schemeClr val="tx1"/>
              </a:solidFill>
            </a:endParaRPr>
          </a:p>
        </p:txBody>
      </p:sp>
      <p:sp>
        <p:nvSpPr>
          <p:cNvPr id="3" name="Content Placeholder 2">
            <a:extLst>
              <a:ext uri="{FF2B5EF4-FFF2-40B4-BE49-F238E27FC236}">
                <a16:creationId xmlns:a16="http://schemas.microsoft.com/office/drawing/2014/main" id="{D2703EAD-8484-4575-8A8A-AF6071A4B186}"/>
              </a:ext>
            </a:extLst>
          </p:cNvPr>
          <p:cNvSpPr>
            <a:spLocks noGrp="1"/>
          </p:cNvSpPr>
          <p:nvPr>
            <p:ph idx="1"/>
          </p:nvPr>
        </p:nvSpPr>
        <p:spPr/>
        <p:txBody>
          <a:bodyPr/>
          <a:lstStyle/>
          <a:p>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Lower primary, comprising classes 1 to 3</a:t>
            </a:r>
            <a:r>
              <a:rPr lang="x-none"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Faith</a:t>
            </a:r>
            <a:r>
              <a:rPr lang="x-none" sz="1800">
                <a:effectLst/>
                <a:latin typeface="Times New Roman" panose="02020603050405020304" pitchFamily="18" charset="0"/>
                <a:ea typeface="Times New Roman" panose="02020603050405020304" pitchFamily="18" charset="0"/>
                <a:cs typeface="Times New Roman" panose="02020603050405020304" pitchFamily="18" charset="0"/>
              </a:rPr>
              <a:t>ed </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a significant phase of my early education. It was a time of transition and further exploration, as I continued my journey in the world of formal schooling.</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x-none" dirty="0"/>
          </a:p>
        </p:txBody>
      </p:sp>
    </p:spTree>
    <p:extLst>
      <p:ext uri="{BB962C8B-B14F-4D97-AF65-F5344CB8AC3E}">
        <p14:creationId xmlns:p14="http://schemas.microsoft.com/office/powerpoint/2010/main" val="3965425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6748-65CF-4353-8004-1D82AF8A4F97}"/>
              </a:ext>
            </a:extLst>
          </p:cNvPr>
          <p:cNvSpPr>
            <a:spLocks noGrp="1"/>
          </p:cNvSpPr>
          <p:nvPr>
            <p:ph type="title"/>
          </p:nvPr>
        </p:nvSpPr>
        <p:spPr/>
        <p:txBody>
          <a:bodyPr/>
          <a:lstStyle/>
          <a:p>
            <a:r>
              <a:rPr lang="x-none"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Upper Primary - Class 4 to 8 (20</a:t>
            </a:r>
            <a:r>
              <a:rPr lang="en-US" sz="1800" b="1" dirty="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rPr>
              <a:t>12</a:t>
            </a:r>
            <a:r>
              <a:rPr lang="x-none"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-201</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x-none"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x-none"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x-none" dirty="0"/>
          </a:p>
        </p:txBody>
      </p:sp>
      <p:sp>
        <p:nvSpPr>
          <p:cNvPr id="3" name="Content Placeholder 2">
            <a:extLst>
              <a:ext uri="{FF2B5EF4-FFF2-40B4-BE49-F238E27FC236}">
                <a16:creationId xmlns:a16="http://schemas.microsoft.com/office/drawing/2014/main" id="{9E464143-E766-4D3E-97E6-02770625D212}"/>
              </a:ext>
            </a:extLst>
          </p:cNvPr>
          <p:cNvSpPr>
            <a:spLocks noGrp="1"/>
          </p:cNvSpPr>
          <p:nvPr>
            <p:ph idx="1"/>
          </p:nvPr>
        </p:nvSpPr>
        <p:spPr/>
        <p:txBody>
          <a:bodyPr>
            <a:normAutofit/>
          </a:bodyPr>
          <a:lstStyle/>
          <a:p>
            <a:pPr marL="0" marR="0">
              <a:lnSpc>
                <a:spcPct val="150000"/>
              </a:lnSpc>
              <a:spcBef>
                <a:spcPts val="0"/>
              </a:spcBef>
              <a:spcAft>
                <a:spcPts val="800"/>
              </a:spcAft>
            </a:pP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Upper primary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Faith</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ed a crucial phase in my educational journey, spanning from Class 4 to 8, covering the years 20</a:t>
            </a:r>
            <a:r>
              <a:rPr lang="en-US" dirty="0">
                <a:latin typeface="Times New Roman" panose="02020603050405020304" pitchFamily="18" charset="0"/>
                <a:ea typeface="Times New Roman" panose="02020603050405020304" pitchFamily="18" charset="0"/>
                <a:cs typeface="Times New Roman" panose="02020603050405020304" pitchFamily="18" charset="0"/>
              </a:rPr>
              <a:t>12</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 to 201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6</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 It was a time of significant change, challenges, and personal growth.</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At the beginning of this phase, when I was heading to Class 3, I faced a pivotal moment that </a:t>
            </a:r>
            <a:r>
              <a:rPr lang="en-US" dirty="0">
                <a:latin typeface="Times New Roman" panose="02020603050405020304" pitchFamily="18" charset="0"/>
                <a:ea typeface="Times New Roman" panose="02020603050405020304" pitchFamily="18" charset="0"/>
                <a:cs typeface="Times New Roman" panose="02020603050405020304" pitchFamily="18" charset="0"/>
              </a:rPr>
              <a:t>almost weakened </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my educational </a:t>
            </a:r>
            <a:r>
              <a:rPr lang="en-US" dirty="0">
                <a:latin typeface="Times New Roman" panose="02020603050405020304" pitchFamily="18" charset="0"/>
                <a:ea typeface="Times New Roman" panose="02020603050405020304" pitchFamily="18" charset="0"/>
                <a:cs typeface="Times New Roman" panose="02020603050405020304" pitchFamily="18" charset="0"/>
              </a:rPr>
              <a:t>status</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 Due to the influence of negative peer groups, my studies, discipline, and moral values began to deteriorate. My parents, in their wisdom,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mentored me together with the help of</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Ngomola</a:t>
            </a:r>
            <a:r>
              <a:rPr lang="en-US" dirty="0">
                <a:latin typeface="Times New Roman" panose="02020603050405020304" pitchFamily="18" charset="0"/>
                <a:ea typeface="Times New Roman" panose="02020603050405020304" pitchFamily="18" charset="0"/>
                <a:cs typeface="Times New Roman" panose="02020603050405020304" pitchFamily="18" charset="0"/>
              </a:rPr>
              <a:t> 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rimary School teachers</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4131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E6944-34D3-49D0-985F-2F7F66286258}"/>
              </a:ext>
            </a:extLst>
          </p:cNvPr>
          <p:cNvSpPr>
            <a:spLocks noGrp="1"/>
          </p:cNvSpPr>
          <p:nvPr>
            <p:ph type="title"/>
          </p:nvPr>
        </p:nvSpPr>
        <p:spPr/>
        <p:txBody>
          <a:bodyPr/>
          <a:lstStyle/>
          <a:p>
            <a:r>
              <a:rPr lang="x-none"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High School Years - Form 1 to Form 4 (201</a:t>
            </a:r>
            <a:r>
              <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a:t>
            </a:r>
            <a:r>
              <a:rPr lang="x-none"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a:t>
            </a:r>
            <a:r>
              <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a:t>
            </a:r>
            <a:r>
              <a:rPr lang="x-none"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x-none" dirty="0">
              <a:solidFill>
                <a:schemeClr val="tx1"/>
              </a:solidFill>
            </a:endParaRPr>
          </a:p>
        </p:txBody>
      </p:sp>
      <p:sp>
        <p:nvSpPr>
          <p:cNvPr id="3" name="Content Placeholder 2">
            <a:extLst>
              <a:ext uri="{FF2B5EF4-FFF2-40B4-BE49-F238E27FC236}">
                <a16:creationId xmlns:a16="http://schemas.microsoft.com/office/drawing/2014/main" id="{67AAE627-6FD8-40F8-8689-10DA37060A03}"/>
              </a:ext>
            </a:extLst>
          </p:cNvPr>
          <p:cNvSpPr>
            <a:spLocks noGrp="1"/>
          </p:cNvSpPr>
          <p:nvPr>
            <p:ph idx="1"/>
          </p:nvPr>
        </p:nvSpPr>
        <p:spPr/>
        <p:txBody>
          <a:bodyPr/>
          <a:lstStyle/>
          <a:p>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My high school journey, which spanned from 201</a:t>
            </a:r>
            <a:r>
              <a:rPr lang="en-US" dirty="0">
                <a:latin typeface="Times New Roman" panose="02020603050405020304" pitchFamily="18" charset="0"/>
                <a:ea typeface="Times New Roman" panose="02020603050405020304" pitchFamily="18" charset="0"/>
                <a:cs typeface="Times New Roman" panose="02020603050405020304" pitchFamily="18" charset="0"/>
              </a:rPr>
              <a:t>7</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 to 20</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20</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 from Form 1 to Form 4,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Faith</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ed a crucial phase in my education. The transition from primary school to high school brought with it a new set of challenges and opportunities.</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x-none" dirty="0"/>
          </a:p>
        </p:txBody>
      </p:sp>
    </p:spTree>
    <p:extLst>
      <p:ext uri="{BB962C8B-B14F-4D97-AF65-F5344CB8AC3E}">
        <p14:creationId xmlns:p14="http://schemas.microsoft.com/office/powerpoint/2010/main" val="1640766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91593-275C-4F4C-AB1D-911458D34612}"/>
              </a:ext>
            </a:extLst>
          </p:cNvPr>
          <p:cNvSpPr>
            <a:spLocks noGrp="1"/>
          </p:cNvSpPr>
          <p:nvPr>
            <p:ph type="title"/>
          </p:nvPr>
        </p:nvSpPr>
        <p:spPr/>
        <p:txBody>
          <a:bodyPr>
            <a:normAutofit/>
          </a:bodyPr>
          <a:lstStyle/>
          <a:p>
            <a:pPr marL="0" marR="0">
              <a:lnSpc>
                <a:spcPct val="150000"/>
              </a:lnSpc>
              <a:spcBef>
                <a:spcPts val="1200"/>
              </a:spcBef>
              <a:spcAft>
                <a:spcPts val="0"/>
              </a:spcAft>
            </a:pP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Chapter 4. </a:t>
            </a:r>
            <a:b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Academic Pursuits and Campus Life – 20</a:t>
            </a:r>
            <a:r>
              <a:rPr lang="en-US"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21 </a:t>
            </a: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Present</a:t>
            </a:r>
            <a:endParaRPr lang="x-none" dirty="0">
              <a:solidFill>
                <a:schemeClr val="tx1"/>
              </a:solidFill>
            </a:endParaRPr>
          </a:p>
        </p:txBody>
      </p:sp>
      <p:sp>
        <p:nvSpPr>
          <p:cNvPr id="3" name="Content Placeholder 2">
            <a:extLst>
              <a:ext uri="{FF2B5EF4-FFF2-40B4-BE49-F238E27FC236}">
                <a16:creationId xmlns:a16="http://schemas.microsoft.com/office/drawing/2014/main" id="{DBF81FFB-A409-404C-BC93-5F0566BA4367}"/>
              </a:ext>
            </a:extLst>
          </p:cNvPr>
          <p:cNvSpPr>
            <a:spLocks noGrp="1"/>
          </p:cNvSpPr>
          <p:nvPr>
            <p:ph idx="1"/>
          </p:nvPr>
        </p:nvSpPr>
        <p:spPr/>
        <p:txBody>
          <a:bodyPr/>
          <a:lstStyle/>
          <a:p>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The years from 20</a:t>
            </a:r>
            <a:r>
              <a:rPr lang="en-US" dirty="0">
                <a:latin typeface="Times New Roman" panose="02020603050405020304" pitchFamily="18" charset="0"/>
                <a:ea typeface="Times New Roman" panose="02020603050405020304" pitchFamily="18" charset="0"/>
                <a:cs typeface="Times New Roman" panose="02020603050405020304" pitchFamily="18" charset="0"/>
              </a:rPr>
              <a:t>21</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 to the present have been a transformative period in my life,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Faith</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ed by my academic journey and the experiences of campus life. During this time, I made important decisions about my education and embarked on a path of self-discovery and growth.</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x-none" dirty="0"/>
          </a:p>
        </p:txBody>
      </p:sp>
    </p:spTree>
    <p:extLst>
      <p:ext uri="{BB962C8B-B14F-4D97-AF65-F5344CB8AC3E}">
        <p14:creationId xmlns:p14="http://schemas.microsoft.com/office/powerpoint/2010/main" val="20264520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85</TotalTime>
  <Words>1016</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 3</vt:lpstr>
      <vt:lpstr>Facet</vt:lpstr>
      <vt:lpstr>The Autobiography Of   Michael Ngumbi Musyoke </vt:lpstr>
      <vt:lpstr>Introduction </vt:lpstr>
      <vt:lpstr>Chapter 1   Early Years and Family Beginnings </vt:lpstr>
      <vt:lpstr>Family Background:</vt:lpstr>
      <vt:lpstr>Chapter 2  School days a formatic years  </vt:lpstr>
      <vt:lpstr>Lower Primary –  Classes 1 to 3 (2008-2012) </vt:lpstr>
      <vt:lpstr>Upper Primary - Class 4 to 8 (2012-2016) </vt:lpstr>
      <vt:lpstr> High School Years - Form 1 to Form 4 (2017-2020)</vt:lpstr>
      <vt:lpstr>Chapter 4.  Academic Pursuits and Campus Life – 2021 to Present</vt:lpstr>
      <vt:lpstr>Second Year (2022 to 2023): Academic Growth and Hands-On Experience</vt:lpstr>
      <vt:lpstr>Third year Third Year (2023-2023) - Deepening Knowledge in  Computer Science</vt:lpstr>
      <vt:lpstr> Fourth Year (2024 - Present) - Culmination and Research</vt:lpstr>
      <vt:lpstr>Chapter 5 Challenges and Growth - A Journey Defined by Resilience</vt:lpstr>
      <vt:lpstr>Chapter 6  Inspirations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Autobiography of  Mark Dalton Anyoka</dc:title>
  <dc:creator>MARK DALTON</dc:creator>
  <cp:lastModifiedBy>Michael Ngumbi</cp:lastModifiedBy>
  <cp:revision>11</cp:revision>
  <dcterms:created xsi:type="dcterms:W3CDTF">2023-10-29T18:57:38Z</dcterms:created>
  <dcterms:modified xsi:type="dcterms:W3CDTF">2024-08-26T10:04:08Z</dcterms:modified>
</cp:coreProperties>
</file>