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8" r:id="rId11"/>
    <p:sldId id="279" r:id="rId12"/>
    <p:sldId id="280" r:id="rId13"/>
    <p:sldId id="265" r:id="rId14"/>
    <p:sldId id="266" r:id="rId15"/>
    <p:sldId id="267" r:id="rId16"/>
    <p:sldId id="268"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CB6A1-DD64-4CF7-BA0B-3599F2B90F7B}" type="datetimeFigureOut">
              <a:rPr lang="x-none" smtClean="0"/>
              <a:t>8/26/2024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B5A43-A48C-4D66-9710-E826BFC79572}" type="slidenum">
              <a:rPr lang="x-none" smtClean="0"/>
              <a:t>‹#›</a:t>
            </a:fld>
            <a:endParaRPr lang="x-none"/>
          </a:p>
        </p:txBody>
      </p:sp>
    </p:spTree>
    <p:extLst>
      <p:ext uri="{BB962C8B-B14F-4D97-AF65-F5344CB8AC3E}">
        <p14:creationId xmlns:p14="http://schemas.microsoft.com/office/powerpoint/2010/main" val="169036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D96B5A43-A48C-4D66-9710-E826BFC79572}" type="slidenum">
              <a:rPr lang="x-none" smtClean="0"/>
              <a:t>1</a:t>
            </a:fld>
            <a:endParaRPr lang="x-none"/>
          </a:p>
        </p:txBody>
      </p:sp>
    </p:spTree>
    <p:extLst>
      <p:ext uri="{BB962C8B-B14F-4D97-AF65-F5344CB8AC3E}">
        <p14:creationId xmlns:p14="http://schemas.microsoft.com/office/powerpoint/2010/main" val="142168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7484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61344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209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578104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680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52602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14451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64938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332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122402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142D3-EC8B-4B63-9915-3FD9B4F26A4A}" type="datetimeFigureOut">
              <a:rPr lang="x-none" smtClean="0"/>
              <a:t>8/26/2024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2296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142D3-EC8B-4B63-9915-3FD9B4F26A4A}" type="datetimeFigureOut">
              <a:rPr lang="x-none" smtClean="0"/>
              <a:t>8/26/2024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97720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142D3-EC8B-4B63-9915-3FD9B4F26A4A}" type="datetimeFigureOut">
              <a:rPr lang="x-none" smtClean="0"/>
              <a:t>8/26/2024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6516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42D3-EC8B-4B63-9915-3FD9B4F26A4A}" type="datetimeFigureOut">
              <a:rPr lang="x-none" smtClean="0"/>
              <a:t>8/26/2024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91295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3142D3-EC8B-4B63-9915-3FD9B4F26A4A}" type="datetimeFigureOut">
              <a:rPr lang="x-none" smtClean="0"/>
              <a:t>8/26/2024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198817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142D3-EC8B-4B63-9915-3FD9B4F26A4A}" type="datetimeFigureOut">
              <a:rPr lang="x-none" smtClean="0"/>
              <a:t>8/26/2024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54802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3142D3-EC8B-4B63-9915-3FD9B4F26A4A}" type="datetimeFigureOut">
              <a:rPr lang="x-none" smtClean="0"/>
              <a:t>8/26/2024</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3A8CEA-5F71-450D-AB97-A4EF47E9DDFB}" type="slidenum">
              <a:rPr lang="x-none" smtClean="0"/>
              <a:t>‹#›</a:t>
            </a:fld>
            <a:endParaRPr lang="x-none"/>
          </a:p>
        </p:txBody>
      </p:sp>
    </p:spTree>
    <p:extLst>
      <p:ext uri="{BB962C8B-B14F-4D97-AF65-F5344CB8AC3E}">
        <p14:creationId xmlns:p14="http://schemas.microsoft.com/office/powerpoint/2010/main" val="258042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7D9-8894-45A5-BD16-66EC00C6E443}"/>
              </a:ext>
            </a:extLst>
          </p:cNvPr>
          <p:cNvSpPr>
            <a:spLocks noGrp="1"/>
          </p:cNvSpPr>
          <p:nvPr>
            <p:ph type="ctrTitle"/>
          </p:nvPr>
        </p:nvSpPr>
        <p:spPr/>
        <p:txBody>
          <a:bodyPr/>
          <a:lstStyle/>
          <a:p>
            <a:pPr algn="ctr"/>
            <a:r>
              <a:rPr lang="en-US" sz="4000" b="1" dirty="0"/>
              <a:t>The Evolution And Impact Of Machine Learning In modern Society</a:t>
            </a:r>
            <a:endParaRPr lang="x-none" sz="4000" b="1" dirty="0"/>
          </a:p>
        </p:txBody>
      </p:sp>
    </p:spTree>
    <p:extLst>
      <p:ext uri="{BB962C8B-B14F-4D97-AF65-F5344CB8AC3E}">
        <p14:creationId xmlns:p14="http://schemas.microsoft.com/office/powerpoint/2010/main" val="154611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0653"/>
          </a:xfrm>
        </p:spPr>
        <p:txBody>
          <a:bodyPr/>
          <a:lstStyle/>
          <a:p>
            <a:r>
              <a:rPr lang="en-US" dirty="0"/>
              <a:t>When should we use ML?</a:t>
            </a:r>
          </a:p>
        </p:txBody>
      </p:sp>
      <p:sp>
        <p:nvSpPr>
          <p:cNvPr id="3" name="Content Placeholder 2"/>
          <p:cNvSpPr>
            <a:spLocks noGrp="1"/>
          </p:cNvSpPr>
          <p:nvPr>
            <p:ph idx="1"/>
          </p:nvPr>
        </p:nvSpPr>
        <p:spPr/>
        <p:txBody>
          <a:bodyPr/>
          <a:lstStyle/>
          <a:p>
            <a:r>
              <a:rPr lang="en-US" b="1" dirty="0"/>
              <a:t>Large Data Volumes:</a:t>
            </a:r>
            <a:endParaRPr lang="en-US" dirty="0"/>
          </a:p>
          <a:p>
            <a:pPr marL="0" indent="0">
              <a:buNone/>
            </a:pPr>
            <a:r>
              <a:rPr lang="en-US" dirty="0"/>
              <a:t>Machine Learning is ideal for handling and analyzing extensive datasets that are too large or complex for traditional analytical methods. ML algorithms can efficiently process and find patterns in big data, providing insights and predictions that drive decision-making.</a:t>
            </a:r>
          </a:p>
        </p:txBody>
      </p:sp>
    </p:spTree>
    <p:extLst>
      <p:ext uri="{BB962C8B-B14F-4D97-AF65-F5344CB8AC3E}">
        <p14:creationId xmlns:p14="http://schemas.microsoft.com/office/powerpoint/2010/main" val="122412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Continuation</a:t>
            </a:r>
          </a:p>
        </p:txBody>
      </p:sp>
      <p:sp>
        <p:nvSpPr>
          <p:cNvPr id="3" name="Content Placeholder 2"/>
          <p:cNvSpPr>
            <a:spLocks noGrp="1"/>
          </p:cNvSpPr>
          <p:nvPr>
            <p:ph idx="1"/>
          </p:nvPr>
        </p:nvSpPr>
        <p:spPr/>
        <p:txBody>
          <a:bodyPr/>
          <a:lstStyle/>
          <a:p>
            <a:r>
              <a:rPr lang="en-US" b="1" dirty="0"/>
              <a:t>Unstructured Data:</a:t>
            </a:r>
          </a:p>
          <a:p>
            <a:pPr marL="0" indent="0">
              <a:buNone/>
            </a:pPr>
            <a:r>
              <a:rPr lang="en-US" dirty="0"/>
              <a:t>ML excels at working with unstructured data, such as text, images, and audio, which do not fit neatly into traditional databases. It can extract meaning, recognize patterns, and make sense of this data, enabling applications like image recognition and natural language processing.</a:t>
            </a:r>
            <a:endParaRPr lang="en-US" b="1" dirty="0"/>
          </a:p>
          <a:p>
            <a:pPr marL="0" indent="0">
              <a:buNone/>
            </a:pPr>
            <a:endParaRPr lang="en-US" dirty="0"/>
          </a:p>
          <a:p>
            <a:r>
              <a:rPr lang="en-US" b="1" dirty="0"/>
              <a:t>Dynamic Environments:</a:t>
            </a:r>
          </a:p>
          <a:p>
            <a:pPr marL="0" indent="0">
              <a:buNone/>
            </a:pPr>
            <a:r>
              <a:rPr lang="en-US" dirty="0"/>
              <a:t>In environments where conditions frequently change, ML models can adapt and learn from new data over time. This makes ML suitable for applications that require ongoing improvement and flexibility, such as real-time recommendation systems and adaptive user interfaces.</a:t>
            </a:r>
          </a:p>
          <a:p>
            <a:endParaRPr lang="en-US" dirty="0"/>
          </a:p>
        </p:txBody>
      </p:sp>
    </p:spTree>
    <p:extLst>
      <p:ext uri="{BB962C8B-B14F-4D97-AF65-F5344CB8AC3E}">
        <p14:creationId xmlns:p14="http://schemas.microsoft.com/office/powerpoint/2010/main" val="351656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continuation</a:t>
            </a:r>
          </a:p>
        </p:txBody>
      </p:sp>
      <p:sp>
        <p:nvSpPr>
          <p:cNvPr id="3" name="Content Placeholder 2"/>
          <p:cNvSpPr>
            <a:spLocks noGrp="1"/>
          </p:cNvSpPr>
          <p:nvPr>
            <p:ph idx="1"/>
          </p:nvPr>
        </p:nvSpPr>
        <p:spPr/>
        <p:txBody>
          <a:bodyPr/>
          <a:lstStyle/>
          <a:p>
            <a:r>
              <a:rPr lang="en-US" b="1" dirty="0"/>
              <a:t>High Precision Needs:</a:t>
            </a:r>
            <a:endParaRPr lang="en-US" dirty="0"/>
          </a:p>
          <a:p>
            <a:pPr marL="0" indent="0">
              <a:buNone/>
            </a:pPr>
            <a:r>
              <a:rPr lang="en-US" dirty="0"/>
              <a:t>ML is effective in tasks that demand a high degree of accuracy and reliability, such as detecting fraudulent transactions or diagnosing medical conditions. Its ability to analyze complex patterns and make precise predictions is crucial in such high-stakes applications.</a:t>
            </a:r>
          </a:p>
          <a:p>
            <a:r>
              <a:rPr lang="en-US" b="1" dirty="0"/>
              <a:t>Personalization:</a:t>
            </a:r>
          </a:p>
          <a:p>
            <a:pPr marL="0" indent="0">
              <a:buNone/>
            </a:pPr>
            <a:r>
              <a:rPr lang="en-US" dirty="0"/>
              <a:t>ML can tailor experiences and recommendations to individual users based on their behavior and preferences. This is used in services like streaming platforms and e-commerce sites to provide personalized content or product suggestions, enhancing user satisfaction and engagement.</a:t>
            </a:r>
            <a:endParaRPr lang="en-US" b="1" dirty="0"/>
          </a:p>
        </p:txBody>
      </p:sp>
    </p:spTree>
    <p:extLst>
      <p:ext uri="{BB962C8B-B14F-4D97-AF65-F5344CB8AC3E}">
        <p14:creationId xmlns:p14="http://schemas.microsoft.com/office/powerpoint/2010/main" val="57086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ACB8-44D3-4A9D-98A0-D4F1A5A300BD}"/>
              </a:ext>
            </a:extLst>
          </p:cNvPr>
          <p:cNvSpPr>
            <a:spLocks noGrp="1"/>
          </p:cNvSpPr>
          <p:nvPr>
            <p:ph type="title"/>
          </p:nvPr>
        </p:nvSpPr>
        <p:spPr/>
        <p:txBody>
          <a:bodyPr/>
          <a:lstStyle/>
          <a:p>
            <a:r>
              <a:rPr lang="en-US" dirty="0"/>
              <a:t>Merits of ML</a:t>
            </a:r>
            <a:endParaRPr lang="x-none" dirty="0"/>
          </a:p>
        </p:txBody>
      </p:sp>
      <p:sp>
        <p:nvSpPr>
          <p:cNvPr id="3" name="Content Placeholder 2">
            <a:extLst>
              <a:ext uri="{FF2B5EF4-FFF2-40B4-BE49-F238E27FC236}">
                <a16:creationId xmlns:a16="http://schemas.microsoft.com/office/drawing/2014/main" id="{331D3763-722F-44D6-BE36-5C1F961AF9DD}"/>
              </a:ext>
            </a:extLst>
          </p:cNvPr>
          <p:cNvSpPr>
            <a:spLocks noGrp="1"/>
          </p:cNvSpPr>
          <p:nvPr>
            <p:ph idx="1"/>
          </p:nvPr>
        </p:nvSpPr>
        <p:spPr>
          <a:xfrm>
            <a:off x="623455" y="1787238"/>
            <a:ext cx="8650547" cy="4267980"/>
          </a:xfrm>
        </p:spPr>
        <p:txBody>
          <a:bodyPr>
            <a:normAutofit lnSpcReduction="10000"/>
          </a:bodyPr>
          <a:lstStyle/>
          <a:p>
            <a:r>
              <a:rPr lang="en-US" b="1" dirty="0"/>
              <a:t>Enhanced Efficiency:</a:t>
            </a:r>
            <a:r>
              <a:rPr lang="en-US" dirty="0"/>
              <a:t> ML automates repetitive and complex tasks, reducing the need for manual intervention and speeding up processes, which increases overall productivity.</a:t>
            </a:r>
          </a:p>
          <a:p>
            <a:r>
              <a:rPr lang="en-US" b="1" dirty="0"/>
              <a:t>Adaptability:</a:t>
            </a:r>
            <a:r>
              <a:rPr lang="en-US" dirty="0"/>
              <a:t> ML models can continuously learn and improve from new data, allowing them to adapt to changing conditions and evolving trends over time.</a:t>
            </a:r>
          </a:p>
          <a:p>
            <a:r>
              <a:rPr lang="en-US" b="1" dirty="0"/>
              <a:t>Precision and Accuracy:</a:t>
            </a:r>
            <a:r>
              <a:rPr lang="en-US" dirty="0"/>
              <a:t> ML algorithms can achieve high levels of precision and accuracy in tasks such as classification, prediction, and anomaly detection, often outperforming human capabilities in specific applications.</a:t>
            </a:r>
          </a:p>
          <a:p>
            <a:r>
              <a:rPr lang="en-US" b="1" dirty="0"/>
              <a:t>Scalability:</a:t>
            </a:r>
            <a:r>
              <a:rPr lang="en-US" dirty="0"/>
              <a:t> ML systems can scale effectively to handle increasing amounts of data and more complex tasks, making them suitable for large-scale applications and industries</a:t>
            </a:r>
          </a:p>
          <a:p>
            <a:r>
              <a:rPr lang="en-US" b="1" dirty="0"/>
              <a:t>Predictive Capabilities:</a:t>
            </a:r>
            <a:r>
              <a:rPr lang="en-US" dirty="0"/>
              <a:t> ML models can forecast future trends and behaviors based on historical data, providing valuable insights for planning and strategy in various fields</a:t>
            </a:r>
            <a:endParaRPr lang="x-none" dirty="0"/>
          </a:p>
        </p:txBody>
      </p:sp>
    </p:spTree>
    <p:extLst>
      <p:ext uri="{BB962C8B-B14F-4D97-AF65-F5344CB8AC3E}">
        <p14:creationId xmlns:p14="http://schemas.microsoft.com/office/powerpoint/2010/main" val="56144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DAEA-0266-4552-A111-04E0126D8A68}"/>
              </a:ext>
            </a:extLst>
          </p:cNvPr>
          <p:cNvSpPr>
            <a:spLocks noGrp="1"/>
          </p:cNvSpPr>
          <p:nvPr>
            <p:ph type="title"/>
          </p:nvPr>
        </p:nvSpPr>
        <p:spPr/>
        <p:txBody>
          <a:bodyPr/>
          <a:lstStyle/>
          <a:p>
            <a:r>
              <a:rPr lang="en-US" dirty="0"/>
              <a:t>Continuation…</a:t>
            </a:r>
            <a:endParaRPr lang="x-none" dirty="0"/>
          </a:p>
        </p:txBody>
      </p:sp>
      <p:sp>
        <p:nvSpPr>
          <p:cNvPr id="5" name="Content Placeholder 4"/>
          <p:cNvSpPr>
            <a:spLocks noGrp="1"/>
          </p:cNvSpPr>
          <p:nvPr>
            <p:ph idx="1"/>
          </p:nvPr>
        </p:nvSpPr>
        <p:spPr/>
        <p:txBody>
          <a:bodyPr/>
          <a:lstStyle/>
          <a:p>
            <a:pPr marL="0" indent="0">
              <a:buNone/>
            </a:pPr>
            <a:endParaRPr lang="en-US" dirty="0"/>
          </a:p>
          <a:p>
            <a:r>
              <a:rPr lang="en-US" b="1" dirty="0"/>
              <a:t>Data-Driven Insights:</a:t>
            </a:r>
            <a:r>
              <a:rPr lang="en-US" dirty="0"/>
              <a:t> ML can analyze large and complex datasets to uncover patterns and insights that might be missed by traditional methods, leading to better-informed decision-making.</a:t>
            </a:r>
          </a:p>
          <a:p>
            <a:r>
              <a:rPr lang="en-US" b="1" dirty="0"/>
              <a:t>Personalization:</a:t>
            </a:r>
            <a:r>
              <a:rPr lang="en-US" dirty="0"/>
              <a:t> ML enables the creation of tailored experiences by analyzing individual preferences and behaviors, enhancing user satisfaction and engagement in applications like recommendations and targeted marketing.</a:t>
            </a:r>
          </a:p>
        </p:txBody>
      </p:sp>
    </p:spTree>
    <p:extLst>
      <p:ext uri="{BB962C8B-B14F-4D97-AF65-F5344CB8AC3E}">
        <p14:creationId xmlns:p14="http://schemas.microsoft.com/office/powerpoint/2010/main" val="386770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DDC1-C39D-442B-B1FF-6D08A9B76134}"/>
              </a:ext>
            </a:extLst>
          </p:cNvPr>
          <p:cNvSpPr>
            <a:spLocks noGrp="1"/>
          </p:cNvSpPr>
          <p:nvPr>
            <p:ph type="title"/>
          </p:nvPr>
        </p:nvSpPr>
        <p:spPr/>
        <p:txBody>
          <a:bodyPr>
            <a:normAutofit/>
          </a:bodyPr>
          <a:lstStyle/>
          <a:p>
            <a:r>
              <a:rPr lang="en-US" dirty="0"/>
              <a:t>Demerits of ML</a:t>
            </a:r>
            <a:endParaRPr lang="x-none" dirty="0"/>
          </a:p>
        </p:txBody>
      </p:sp>
      <p:sp>
        <p:nvSpPr>
          <p:cNvPr id="4" name="Content Placeholder 3"/>
          <p:cNvSpPr>
            <a:spLocks noGrp="1"/>
          </p:cNvSpPr>
          <p:nvPr>
            <p:ph idx="1"/>
          </p:nvPr>
        </p:nvSpPr>
        <p:spPr/>
        <p:txBody>
          <a:bodyPr/>
          <a:lstStyle/>
          <a:p>
            <a:r>
              <a:rPr lang="en-US" b="1" dirty="0"/>
              <a:t>Data Dependency:</a:t>
            </a:r>
            <a:r>
              <a:rPr lang="en-US" dirty="0"/>
              <a:t> ML models require large amounts of high-quality data to function effectively. Poor or insufficient data can lead to inaccurate or biased results.</a:t>
            </a:r>
          </a:p>
          <a:p>
            <a:r>
              <a:rPr lang="en-US" b="1" dirty="0"/>
              <a:t>Complexity:</a:t>
            </a:r>
            <a:r>
              <a:rPr lang="en-US" dirty="0"/>
              <a:t> Developing and tuning ML models can be complex and resource-intensive, requiring specialized knowledge and significant computational resources.</a:t>
            </a:r>
          </a:p>
          <a:p>
            <a:r>
              <a:rPr lang="en-US" b="1" dirty="0"/>
              <a:t>Bias and Fairness:</a:t>
            </a:r>
            <a:r>
              <a:rPr lang="en-US" dirty="0"/>
              <a:t> ML systems can inadvertently perpetuate or even amplify existing biases in the training data, leading to unfair or discriminatory outcomes.</a:t>
            </a:r>
          </a:p>
          <a:p>
            <a:r>
              <a:rPr lang="en-US" b="1" dirty="0"/>
              <a:t>Overfitting:</a:t>
            </a:r>
            <a:r>
              <a:rPr lang="en-US" dirty="0"/>
              <a:t> ML models can become too tailored to the training data, resulting in overfitting, where the model performs well on training data but poorly on new, unseen data.</a:t>
            </a:r>
          </a:p>
        </p:txBody>
      </p:sp>
    </p:spTree>
    <p:extLst>
      <p:ext uri="{BB962C8B-B14F-4D97-AF65-F5344CB8AC3E}">
        <p14:creationId xmlns:p14="http://schemas.microsoft.com/office/powerpoint/2010/main" val="119982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25D7-4BE2-492D-BEB7-6003EBCDF303}"/>
              </a:ext>
            </a:extLst>
          </p:cNvPr>
          <p:cNvSpPr>
            <a:spLocks noGrp="1"/>
          </p:cNvSpPr>
          <p:nvPr>
            <p:ph type="title"/>
          </p:nvPr>
        </p:nvSpPr>
        <p:spPr/>
        <p:txBody>
          <a:bodyPr/>
          <a:lstStyle/>
          <a:p>
            <a:r>
              <a:rPr lang="en-US" dirty="0"/>
              <a:t>Continuation… </a:t>
            </a:r>
            <a:endParaRPr lang="x-none" dirty="0"/>
          </a:p>
        </p:txBody>
      </p:sp>
      <p:sp>
        <p:nvSpPr>
          <p:cNvPr id="4" name="Content Placeholder 3"/>
          <p:cNvSpPr>
            <a:spLocks noGrp="1"/>
          </p:cNvSpPr>
          <p:nvPr>
            <p:ph idx="1"/>
          </p:nvPr>
        </p:nvSpPr>
        <p:spPr>
          <a:xfrm>
            <a:off x="678872" y="1842655"/>
            <a:ext cx="8595129" cy="4198707"/>
          </a:xfrm>
        </p:spPr>
        <p:txBody>
          <a:bodyPr/>
          <a:lstStyle/>
          <a:p>
            <a:r>
              <a:rPr lang="en-US" b="1" dirty="0"/>
              <a:t>High Costs:</a:t>
            </a:r>
            <a:r>
              <a:rPr lang="en-US" dirty="0"/>
              <a:t> Training and maintaining sophisticated ML models can be costly, both in terms of computational power and the need for specialized talent.</a:t>
            </a:r>
          </a:p>
          <a:p>
            <a:r>
              <a:rPr lang="en-US" b="1" dirty="0"/>
              <a:t>Ethical Concerns:</a:t>
            </a:r>
            <a:r>
              <a:rPr lang="en-US" dirty="0"/>
              <a:t> The use of ML raises ethical issues related to privacy, consent, and the potential misuse of technology, such as in surveillance or automated decision-making.</a:t>
            </a:r>
          </a:p>
        </p:txBody>
      </p:sp>
    </p:spTree>
    <p:extLst>
      <p:ext uri="{BB962C8B-B14F-4D97-AF65-F5344CB8AC3E}">
        <p14:creationId xmlns:p14="http://schemas.microsoft.com/office/powerpoint/2010/main" val="349845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1904-618A-4781-92C5-927DDF2210C4}"/>
              </a:ext>
            </a:extLst>
          </p:cNvPr>
          <p:cNvSpPr>
            <a:spLocks noGrp="1"/>
          </p:cNvSpPr>
          <p:nvPr>
            <p:ph type="title" idx="4294967295"/>
          </p:nvPr>
        </p:nvSpPr>
        <p:spPr>
          <a:xfrm>
            <a:off x="0" y="609600"/>
            <a:ext cx="8596313" cy="1320800"/>
          </a:xfrm>
        </p:spPr>
        <p:txBody>
          <a:bodyPr/>
          <a:lstStyle/>
          <a:p>
            <a:r>
              <a:rPr lang="en-US" dirty="0"/>
              <a:t>Conclusion </a:t>
            </a:r>
            <a:endParaRPr lang="x-none" dirty="0"/>
          </a:p>
        </p:txBody>
      </p:sp>
      <p:sp>
        <p:nvSpPr>
          <p:cNvPr id="3" name="Content Placeholder 2">
            <a:extLst>
              <a:ext uri="{FF2B5EF4-FFF2-40B4-BE49-F238E27FC236}">
                <a16:creationId xmlns:a16="http://schemas.microsoft.com/office/drawing/2014/main" id="{2CA0070A-5CF5-4B93-85E7-F70EFBD9091B}"/>
              </a:ext>
            </a:extLst>
          </p:cNvPr>
          <p:cNvSpPr>
            <a:spLocks noGrp="1"/>
          </p:cNvSpPr>
          <p:nvPr>
            <p:ph idx="4294967295"/>
          </p:nvPr>
        </p:nvSpPr>
        <p:spPr>
          <a:xfrm>
            <a:off x="360218" y="1399310"/>
            <a:ext cx="8236095" cy="4642716"/>
          </a:xfrm>
        </p:spPr>
        <p:txBody>
          <a:bodyPr>
            <a:normAutofit/>
          </a:bodyPr>
          <a:lstStyle/>
          <a:p>
            <a:r>
              <a:rPr lang="en-US" dirty="0"/>
              <a:t>In summary, Machine Learning (ML) stands as a transformative force in modern technology, offering remarkable capabilities in automating tasks, analyzing complex data, and personalizing user experiences. Its strengths lie in handling large datasets, adapting to changing conditions, and providing high precision in various applications. However, ML also presents challenges, including data dependency, potential biases, and interpretability issues. As ML continues to evolve, it is crucial to address these challenges responsibly and ethically, ensuring that its applications benefit society while minimizing risks. Embracing the potential of ML, with a mindful approach to its limitations, will pave the way for innovative solutions and advancements across diverse fields</a:t>
            </a:r>
          </a:p>
        </p:txBody>
      </p:sp>
    </p:spTree>
    <p:extLst>
      <p:ext uri="{BB962C8B-B14F-4D97-AF65-F5344CB8AC3E}">
        <p14:creationId xmlns:p14="http://schemas.microsoft.com/office/powerpoint/2010/main" val="275354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36E0-4CA9-40EF-9D61-FAE8EF255E5B}"/>
              </a:ext>
            </a:extLst>
          </p:cNvPr>
          <p:cNvSpPr>
            <a:spLocks noGrp="1"/>
          </p:cNvSpPr>
          <p:nvPr>
            <p:ph type="title"/>
          </p:nvPr>
        </p:nvSpPr>
        <p:spPr/>
        <p:txBody>
          <a:bodyPr>
            <a:noAutofit/>
          </a:bodyPr>
          <a:lstStyle/>
          <a:p>
            <a:pPr algn="ctr"/>
            <a:r>
              <a:rPr lang="en-US" sz="8000" dirty="0"/>
              <a:t>Thank </a:t>
            </a:r>
            <a:br>
              <a:rPr lang="en-US" sz="8000" dirty="0"/>
            </a:br>
            <a:r>
              <a:rPr lang="en-US" sz="8000" dirty="0"/>
              <a:t>You !</a:t>
            </a:r>
            <a:endParaRPr lang="x-none" sz="8000" dirty="0"/>
          </a:p>
        </p:txBody>
      </p:sp>
    </p:spTree>
    <p:extLst>
      <p:ext uri="{BB962C8B-B14F-4D97-AF65-F5344CB8AC3E}">
        <p14:creationId xmlns:p14="http://schemas.microsoft.com/office/powerpoint/2010/main" val="138177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8E21-EA18-4951-A147-B2B11E94E602}"/>
              </a:ext>
            </a:extLst>
          </p:cNvPr>
          <p:cNvSpPr>
            <a:spLocks noGrp="1"/>
          </p:cNvSpPr>
          <p:nvPr>
            <p:ph type="title"/>
          </p:nvPr>
        </p:nvSpPr>
        <p:spPr/>
        <p:txBody>
          <a:bodyPr/>
          <a:lstStyle/>
          <a:p>
            <a:r>
              <a:rPr lang="en-US" dirty="0"/>
              <a:t>Abstracts </a:t>
            </a:r>
            <a:endParaRPr lang="x-none" dirty="0"/>
          </a:p>
        </p:txBody>
      </p:sp>
      <p:sp>
        <p:nvSpPr>
          <p:cNvPr id="3" name="Content Placeholder 2">
            <a:extLst>
              <a:ext uri="{FF2B5EF4-FFF2-40B4-BE49-F238E27FC236}">
                <a16:creationId xmlns:a16="http://schemas.microsoft.com/office/drawing/2014/main" id="{4A4697CF-FFF3-48DE-ADEA-27B034B15815}"/>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Machine Learning  and its effects  in Computer Science </a:t>
            </a:r>
            <a:r>
              <a:rPr lang="en-US" dirty="0"/>
              <a:t>. This includes abstracts in:</a:t>
            </a:r>
          </a:p>
          <a:p>
            <a:r>
              <a:rPr lang="en-US" dirty="0"/>
              <a:t> English </a:t>
            </a:r>
          </a:p>
          <a:p>
            <a:r>
              <a:rPr lang="en-US" dirty="0"/>
              <a:t>Swahili, and</a:t>
            </a:r>
          </a:p>
          <a:p>
            <a:r>
              <a:rPr lang="en-US" dirty="0"/>
              <a:t> Kamba, an Indigenous African language. </a:t>
            </a:r>
            <a:endParaRPr lang="x-none" dirty="0"/>
          </a:p>
        </p:txBody>
      </p:sp>
    </p:spTree>
    <p:extLst>
      <p:ext uri="{BB962C8B-B14F-4D97-AF65-F5344CB8AC3E}">
        <p14:creationId xmlns:p14="http://schemas.microsoft.com/office/powerpoint/2010/main" val="394457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CA5C-88EC-4CAC-8444-E58DB99DEE3E}"/>
              </a:ext>
            </a:extLst>
          </p:cNvPr>
          <p:cNvSpPr>
            <a:spLocks noGrp="1"/>
          </p:cNvSpPr>
          <p:nvPr>
            <p:ph type="title"/>
          </p:nvPr>
        </p:nvSpPr>
        <p:spPr/>
        <p:txBody>
          <a:bodyPr/>
          <a:lstStyle/>
          <a:p>
            <a:r>
              <a:rPr lang="en-US" dirty="0"/>
              <a:t>English Abstract </a:t>
            </a:r>
            <a:endParaRPr lang="x-none" dirty="0"/>
          </a:p>
        </p:txBody>
      </p:sp>
      <p:sp>
        <p:nvSpPr>
          <p:cNvPr id="3" name="Content Placeholder 2">
            <a:extLst>
              <a:ext uri="{FF2B5EF4-FFF2-40B4-BE49-F238E27FC236}">
                <a16:creationId xmlns:a16="http://schemas.microsoft.com/office/drawing/2014/main" id="{366D6ED6-6E1D-4862-9F9E-B1DB1C6D6315}"/>
              </a:ext>
            </a:extLst>
          </p:cNvPr>
          <p:cNvSpPr>
            <a:spLocks noGrp="1"/>
          </p:cNvSpPr>
          <p:nvPr>
            <p:ph idx="1"/>
          </p:nvPr>
        </p:nvSpPr>
        <p:spPr/>
        <p:txBody>
          <a:bodyPr>
            <a:normAutofit/>
          </a:bodyPr>
          <a:lstStyle/>
          <a:p>
            <a:r>
              <a:rPr lang="en-US" dirty="0"/>
              <a:t>Machine Learning (ML), a key area of Artificial Intelligence (AI), has rapidly evolved from its early theoretical foundations into a transformative technology shaping various industries. This presentation traces the development of ML, highlighting major milestones such as neural networks, deep learning, and natural language processing. These advancements have led to groundbreaking applications in fields like healthcare, finance, and transportation, revolutionizing how data is analyzed and decisions are made. However, the rise of ML also brings challenges, including ethical concerns around bias and privacy. As ML continues to advance, its future holds both immense potential and significant responsibilities.</a:t>
            </a:r>
            <a:endParaRPr lang="x-none" dirty="0"/>
          </a:p>
          <a:p>
            <a:pPr marL="0" indent="0" rtl="0">
              <a:buNone/>
            </a:pPr>
            <a:endParaRPr lang="en-US" dirty="0"/>
          </a:p>
        </p:txBody>
      </p:sp>
    </p:spTree>
    <p:extLst>
      <p:ext uri="{BB962C8B-B14F-4D97-AF65-F5344CB8AC3E}">
        <p14:creationId xmlns:p14="http://schemas.microsoft.com/office/powerpoint/2010/main" val="80959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D85A-DF29-46E9-8542-C872CA0C8C36}"/>
              </a:ext>
            </a:extLst>
          </p:cNvPr>
          <p:cNvSpPr>
            <a:spLocks noGrp="1"/>
          </p:cNvSpPr>
          <p:nvPr>
            <p:ph type="title"/>
          </p:nvPr>
        </p:nvSpPr>
        <p:spPr/>
        <p:txBody>
          <a:bodyPr/>
          <a:lstStyle/>
          <a:p>
            <a:r>
              <a:rPr lang="en-US" dirty="0"/>
              <a:t>Swahili Abstract</a:t>
            </a:r>
            <a:endParaRPr lang="x-none" dirty="0"/>
          </a:p>
        </p:txBody>
      </p:sp>
      <p:sp>
        <p:nvSpPr>
          <p:cNvPr id="3" name="Content Placeholder 2">
            <a:extLst>
              <a:ext uri="{FF2B5EF4-FFF2-40B4-BE49-F238E27FC236}">
                <a16:creationId xmlns:a16="http://schemas.microsoft.com/office/drawing/2014/main" id="{B9AB49EA-E166-4650-BDAA-818F77DDB567}"/>
              </a:ext>
            </a:extLst>
          </p:cNvPr>
          <p:cNvSpPr>
            <a:spLocks noGrp="1"/>
          </p:cNvSpPr>
          <p:nvPr>
            <p:ph idx="1"/>
          </p:nvPr>
        </p:nvSpPr>
        <p:spPr/>
        <p:txBody>
          <a:bodyPr/>
          <a:lstStyle/>
          <a:p>
            <a:r>
              <a:rPr lang="en-US" dirty="0" err="1"/>
              <a:t>Kujifunza</a:t>
            </a:r>
            <a:r>
              <a:rPr lang="en-US" dirty="0"/>
              <a:t> </a:t>
            </a:r>
            <a:r>
              <a:rPr lang="en-US" dirty="0" err="1"/>
              <a:t>kwa</a:t>
            </a:r>
            <a:r>
              <a:rPr lang="en-US" dirty="0"/>
              <a:t> </a:t>
            </a:r>
            <a:r>
              <a:rPr lang="en-US" dirty="0" err="1"/>
              <a:t>Mashine</a:t>
            </a:r>
            <a:r>
              <a:rPr lang="en-US" dirty="0"/>
              <a:t> (ML), </a:t>
            </a:r>
            <a:r>
              <a:rPr lang="en-US" dirty="0" err="1"/>
              <a:t>eneo</a:t>
            </a:r>
            <a:r>
              <a:rPr lang="en-US" dirty="0"/>
              <a:t> </a:t>
            </a:r>
            <a:r>
              <a:rPr lang="en-US" dirty="0" err="1"/>
              <a:t>muhimu</a:t>
            </a:r>
            <a:r>
              <a:rPr lang="en-US" dirty="0"/>
              <a:t> la Akili </a:t>
            </a:r>
            <a:r>
              <a:rPr lang="en-US" dirty="0" err="1"/>
              <a:t>Bandia</a:t>
            </a:r>
            <a:r>
              <a:rPr lang="en-US" dirty="0"/>
              <a:t> (AI), </a:t>
            </a:r>
            <a:r>
              <a:rPr lang="en-US" dirty="0" err="1"/>
              <a:t>limebadilika</a:t>
            </a:r>
            <a:r>
              <a:rPr lang="en-US" dirty="0"/>
              <a:t> </a:t>
            </a:r>
            <a:r>
              <a:rPr lang="en-US" dirty="0" err="1"/>
              <a:t>haraka</a:t>
            </a:r>
            <a:r>
              <a:rPr lang="en-US" dirty="0"/>
              <a:t> </a:t>
            </a:r>
            <a:r>
              <a:rPr lang="en-US" dirty="0" err="1"/>
              <a:t>kutoka</a:t>
            </a:r>
            <a:r>
              <a:rPr lang="en-US" dirty="0"/>
              <a:t> </a:t>
            </a:r>
            <a:r>
              <a:rPr lang="en-US" dirty="0" err="1"/>
              <a:t>misingi</a:t>
            </a:r>
            <a:r>
              <a:rPr lang="en-US" dirty="0"/>
              <a:t> </a:t>
            </a:r>
            <a:r>
              <a:rPr lang="en-US" dirty="0" err="1"/>
              <a:t>yake</a:t>
            </a:r>
            <a:r>
              <a:rPr lang="en-US" dirty="0"/>
              <a:t> </a:t>
            </a:r>
            <a:r>
              <a:rPr lang="en-US" dirty="0" err="1"/>
              <a:t>ya</a:t>
            </a:r>
            <a:r>
              <a:rPr lang="en-US" dirty="0"/>
              <a:t> </a:t>
            </a:r>
            <a:r>
              <a:rPr lang="en-US" dirty="0" err="1"/>
              <a:t>nadharia</a:t>
            </a:r>
            <a:r>
              <a:rPr lang="en-US" dirty="0"/>
              <a:t> </a:t>
            </a:r>
            <a:r>
              <a:rPr lang="en-US" dirty="0" err="1"/>
              <a:t>ya</a:t>
            </a:r>
            <a:r>
              <a:rPr lang="en-US" dirty="0"/>
              <a:t> </a:t>
            </a:r>
            <a:r>
              <a:rPr lang="en-US" dirty="0" err="1"/>
              <a:t>awali</a:t>
            </a:r>
            <a:r>
              <a:rPr lang="en-US" dirty="0"/>
              <a:t> </a:t>
            </a:r>
            <a:r>
              <a:rPr lang="en-US" dirty="0" err="1"/>
              <a:t>na</a:t>
            </a:r>
            <a:r>
              <a:rPr lang="en-US" dirty="0"/>
              <a:t> kuwa </a:t>
            </a:r>
            <a:r>
              <a:rPr lang="en-US" dirty="0" err="1"/>
              <a:t>teknolojia</a:t>
            </a:r>
            <a:r>
              <a:rPr lang="en-US" dirty="0"/>
              <a:t> </a:t>
            </a:r>
            <a:r>
              <a:rPr lang="en-US" dirty="0" err="1"/>
              <a:t>inayobadilisha</a:t>
            </a:r>
            <a:r>
              <a:rPr lang="en-US" dirty="0"/>
              <a:t> </a:t>
            </a:r>
            <a:r>
              <a:rPr lang="en-US" dirty="0" err="1"/>
              <a:t>sekta</a:t>
            </a:r>
            <a:r>
              <a:rPr lang="en-US" dirty="0"/>
              <a:t> </a:t>
            </a:r>
            <a:r>
              <a:rPr lang="en-US" dirty="0" err="1"/>
              <a:t>mbalimbali</a:t>
            </a:r>
            <a:r>
              <a:rPr lang="en-US" dirty="0"/>
              <a:t>. </a:t>
            </a:r>
            <a:r>
              <a:rPr lang="en-US" dirty="0" err="1"/>
              <a:t>Uwasilishaji</a:t>
            </a:r>
            <a:r>
              <a:rPr lang="en-US" dirty="0"/>
              <a:t> </a:t>
            </a:r>
            <a:r>
              <a:rPr lang="en-US" dirty="0" err="1"/>
              <a:t>huu</a:t>
            </a:r>
            <a:r>
              <a:rPr lang="en-US" dirty="0"/>
              <a:t> </a:t>
            </a:r>
            <a:r>
              <a:rPr lang="en-US" dirty="0" err="1"/>
              <a:t>unafuatilia</a:t>
            </a:r>
            <a:r>
              <a:rPr lang="en-US" dirty="0"/>
              <a:t> </a:t>
            </a:r>
            <a:r>
              <a:rPr lang="en-US" dirty="0" err="1"/>
              <a:t>maendeleo</a:t>
            </a:r>
            <a:r>
              <a:rPr lang="en-US" dirty="0"/>
              <a:t> </a:t>
            </a:r>
            <a:r>
              <a:rPr lang="en-US" dirty="0" err="1"/>
              <a:t>ya</a:t>
            </a:r>
            <a:r>
              <a:rPr lang="en-US" dirty="0"/>
              <a:t> ML, </a:t>
            </a:r>
            <a:r>
              <a:rPr lang="en-US" dirty="0" err="1"/>
              <a:t>ukionyesha</a:t>
            </a:r>
            <a:r>
              <a:rPr lang="en-US" dirty="0"/>
              <a:t> </a:t>
            </a:r>
            <a:r>
              <a:rPr lang="en-US" dirty="0" err="1"/>
              <a:t>hatua</a:t>
            </a:r>
            <a:r>
              <a:rPr lang="en-US" dirty="0"/>
              <a:t> </a:t>
            </a:r>
            <a:r>
              <a:rPr lang="en-US" dirty="0" err="1"/>
              <a:t>kuu</a:t>
            </a:r>
            <a:r>
              <a:rPr lang="en-US" dirty="0"/>
              <a:t> </a:t>
            </a:r>
            <a:r>
              <a:rPr lang="en-US" dirty="0" err="1"/>
              <a:t>kama</a:t>
            </a:r>
            <a:r>
              <a:rPr lang="en-US" dirty="0"/>
              <a:t> vile </a:t>
            </a:r>
            <a:r>
              <a:rPr lang="en-US" dirty="0" err="1"/>
              <a:t>mitandao</a:t>
            </a:r>
            <a:r>
              <a:rPr lang="en-US" dirty="0"/>
              <a:t> </a:t>
            </a:r>
            <a:r>
              <a:rPr lang="en-US" dirty="0" err="1"/>
              <a:t>ya</a:t>
            </a:r>
            <a:r>
              <a:rPr lang="en-US" dirty="0"/>
              <a:t> neural, </a:t>
            </a:r>
            <a:r>
              <a:rPr lang="en-US" dirty="0" err="1"/>
              <a:t>ujifunzaji</a:t>
            </a:r>
            <a:r>
              <a:rPr lang="en-US" dirty="0"/>
              <a:t> </a:t>
            </a:r>
            <a:r>
              <a:rPr lang="en-US" dirty="0" err="1"/>
              <a:t>wa</a:t>
            </a:r>
            <a:r>
              <a:rPr lang="en-US" dirty="0"/>
              <a:t> kina (deep learning), </a:t>
            </a:r>
            <a:r>
              <a:rPr lang="en-US" dirty="0" err="1"/>
              <a:t>na</a:t>
            </a:r>
            <a:r>
              <a:rPr lang="en-US" dirty="0"/>
              <a:t> </a:t>
            </a:r>
            <a:r>
              <a:rPr lang="en-US" dirty="0" err="1"/>
              <a:t>usindikaji</a:t>
            </a:r>
            <a:r>
              <a:rPr lang="en-US" dirty="0"/>
              <a:t> </a:t>
            </a:r>
            <a:r>
              <a:rPr lang="en-US" dirty="0" err="1"/>
              <a:t>wa</a:t>
            </a:r>
            <a:r>
              <a:rPr lang="en-US" dirty="0"/>
              <a:t> </a:t>
            </a:r>
            <a:r>
              <a:rPr lang="en-US" dirty="0" err="1"/>
              <a:t>lugha</a:t>
            </a:r>
            <a:r>
              <a:rPr lang="en-US" dirty="0"/>
              <a:t> </a:t>
            </a:r>
            <a:r>
              <a:rPr lang="en-US" dirty="0" err="1"/>
              <a:t>asilia</a:t>
            </a:r>
            <a:r>
              <a:rPr lang="en-US" dirty="0"/>
              <a:t>. </a:t>
            </a:r>
            <a:r>
              <a:rPr lang="en-US" dirty="0" err="1"/>
              <a:t>Maendeleo</a:t>
            </a:r>
            <a:r>
              <a:rPr lang="en-US" dirty="0"/>
              <a:t> </a:t>
            </a:r>
            <a:r>
              <a:rPr lang="en-US" dirty="0" err="1"/>
              <a:t>haya</a:t>
            </a:r>
            <a:r>
              <a:rPr lang="en-US" dirty="0"/>
              <a:t> </a:t>
            </a:r>
            <a:r>
              <a:rPr lang="en-US" dirty="0" err="1"/>
              <a:t>yameleta</a:t>
            </a:r>
            <a:r>
              <a:rPr lang="en-US" dirty="0"/>
              <a:t> </a:t>
            </a:r>
            <a:r>
              <a:rPr lang="en-US" dirty="0" err="1"/>
              <a:t>matumizi</a:t>
            </a:r>
            <a:r>
              <a:rPr lang="en-US" dirty="0"/>
              <a:t> </a:t>
            </a:r>
            <a:r>
              <a:rPr lang="en-US" dirty="0" err="1"/>
              <a:t>makubwa</a:t>
            </a:r>
            <a:r>
              <a:rPr lang="en-US" dirty="0"/>
              <a:t> </a:t>
            </a:r>
            <a:r>
              <a:rPr lang="en-US" dirty="0" err="1"/>
              <a:t>katika</a:t>
            </a:r>
            <a:r>
              <a:rPr lang="en-US" dirty="0"/>
              <a:t> </a:t>
            </a:r>
            <a:r>
              <a:rPr lang="en-US" dirty="0" err="1"/>
              <a:t>nyanja</a:t>
            </a:r>
            <a:r>
              <a:rPr lang="en-US" dirty="0"/>
              <a:t> </a:t>
            </a:r>
            <a:r>
              <a:rPr lang="en-US" dirty="0" err="1"/>
              <a:t>kama</a:t>
            </a:r>
            <a:r>
              <a:rPr lang="en-US" dirty="0"/>
              <a:t> </a:t>
            </a:r>
            <a:r>
              <a:rPr lang="en-US" dirty="0" err="1"/>
              <a:t>afya</a:t>
            </a:r>
            <a:r>
              <a:rPr lang="en-US" dirty="0"/>
              <a:t>, </a:t>
            </a:r>
            <a:r>
              <a:rPr lang="en-US" dirty="0" err="1"/>
              <a:t>fedha</a:t>
            </a:r>
            <a:r>
              <a:rPr lang="en-US" dirty="0"/>
              <a:t>, </a:t>
            </a:r>
            <a:r>
              <a:rPr lang="en-US" dirty="0" err="1"/>
              <a:t>na</a:t>
            </a:r>
            <a:r>
              <a:rPr lang="en-US" dirty="0"/>
              <a:t> </a:t>
            </a:r>
            <a:r>
              <a:rPr lang="en-US" dirty="0" err="1"/>
              <a:t>usafirishaji</a:t>
            </a:r>
            <a:r>
              <a:rPr lang="en-US" dirty="0"/>
              <a:t>, </a:t>
            </a:r>
            <a:r>
              <a:rPr lang="en-US" dirty="0" err="1"/>
              <a:t>na</a:t>
            </a:r>
            <a:r>
              <a:rPr lang="en-US" dirty="0"/>
              <a:t> </a:t>
            </a:r>
            <a:r>
              <a:rPr lang="en-US" dirty="0" err="1"/>
              <a:t>kubadilisha</a:t>
            </a:r>
            <a:r>
              <a:rPr lang="en-US" dirty="0"/>
              <a:t> </a:t>
            </a:r>
            <a:r>
              <a:rPr lang="en-US" dirty="0" err="1"/>
              <a:t>jinsi</a:t>
            </a:r>
            <a:r>
              <a:rPr lang="en-US" dirty="0"/>
              <a:t> data </a:t>
            </a:r>
            <a:r>
              <a:rPr lang="en-US" dirty="0" err="1"/>
              <a:t>inavyochambuliwa</a:t>
            </a:r>
            <a:r>
              <a:rPr lang="en-US" dirty="0"/>
              <a:t> </a:t>
            </a:r>
            <a:r>
              <a:rPr lang="en-US" dirty="0" err="1"/>
              <a:t>na</a:t>
            </a:r>
            <a:r>
              <a:rPr lang="en-US" dirty="0"/>
              <a:t> </a:t>
            </a:r>
            <a:r>
              <a:rPr lang="en-US" dirty="0" err="1"/>
              <a:t>maamuzi</a:t>
            </a:r>
            <a:r>
              <a:rPr lang="en-US" dirty="0"/>
              <a:t> </a:t>
            </a:r>
            <a:r>
              <a:rPr lang="en-US" dirty="0" err="1"/>
              <a:t>kufanywa</a:t>
            </a:r>
            <a:r>
              <a:rPr lang="en-US" dirty="0"/>
              <a:t>. </a:t>
            </a:r>
            <a:r>
              <a:rPr lang="en-US" dirty="0" err="1"/>
              <a:t>Hata</a:t>
            </a:r>
            <a:r>
              <a:rPr lang="en-US" dirty="0"/>
              <a:t> hivyo, </a:t>
            </a:r>
            <a:r>
              <a:rPr lang="en-US" dirty="0" err="1"/>
              <a:t>kuongezeka</a:t>
            </a:r>
            <a:r>
              <a:rPr lang="en-US" dirty="0"/>
              <a:t> </a:t>
            </a:r>
            <a:r>
              <a:rPr lang="en-US" dirty="0" err="1"/>
              <a:t>kwa</a:t>
            </a:r>
            <a:r>
              <a:rPr lang="en-US" dirty="0"/>
              <a:t> ML pia kuna </a:t>
            </a:r>
            <a:r>
              <a:rPr lang="en-US" dirty="0" err="1"/>
              <a:t>changamoto</a:t>
            </a:r>
            <a:r>
              <a:rPr lang="en-US" dirty="0"/>
              <a:t>, </a:t>
            </a:r>
            <a:r>
              <a:rPr lang="en-US" dirty="0" err="1"/>
              <a:t>ikiwemo</a:t>
            </a:r>
            <a:r>
              <a:rPr lang="en-US" dirty="0"/>
              <a:t> </a:t>
            </a:r>
            <a:r>
              <a:rPr lang="en-US" dirty="0" err="1"/>
              <a:t>masuala</a:t>
            </a:r>
            <a:r>
              <a:rPr lang="en-US" dirty="0"/>
              <a:t> </a:t>
            </a:r>
            <a:r>
              <a:rPr lang="en-US" dirty="0" err="1"/>
              <a:t>ya</a:t>
            </a:r>
            <a:r>
              <a:rPr lang="en-US" dirty="0"/>
              <a:t> </a:t>
            </a:r>
            <a:r>
              <a:rPr lang="en-US" dirty="0" err="1"/>
              <a:t>kimaadili</a:t>
            </a:r>
            <a:r>
              <a:rPr lang="en-US" dirty="0"/>
              <a:t> </a:t>
            </a:r>
            <a:r>
              <a:rPr lang="en-US" dirty="0" err="1"/>
              <a:t>kama</a:t>
            </a:r>
            <a:r>
              <a:rPr lang="en-US" dirty="0"/>
              <a:t> vile </a:t>
            </a:r>
            <a:r>
              <a:rPr lang="en-US" dirty="0" err="1"/>
              <a:t>upendeleo</a:t>
            </a:r>
            <a:r>
              <a:rPr lang="en-US" dirty="0"/>
              <a:t> </a:t>
            </a:r>
            <a:r>
              <a:rPr lang="en-US" dirty="0" err="1"/>
              <a:t>wa</a:t>
            </a:r>
            <a:r>
              <a:rPr lang="en-US" dirty="0"/>
              <a:t> algorithm </a:t>
            </a:r>
            <a:r>
              <a:rPr lang="en-US" dirty="0" err="1"/>
              <a:t>na</a:t>
            </a:r>
            <a:r>
              <a:rPr lang="en-US" dirty="0"/>
              <a:t> </a:t>
            </a:r>
            <a:r>
              <a:rPr lang="en-US" dirty="0" err="1"/>
              <a:t>faragha</a:t>
            </a:r>
            <a:r>
              <a:rPr lang="en-US" dirty="0"/>
              <a:t> </a:t>
            </a:r>
            <a:r>
              <a:rPr lang="en-US" dirty="0" err="1"/>
              <a:t>ya</a:t>
            </a:r>
            <a:r>
              <a:rPr lang="en-US" dirty="0"/>
              <a:t> data. </a:t>
            </a:r>
            <a:r>
              <a:rPr lang="en-US" dirty="0" err="1"/>
              <a:t>Kadiri</a:t>
            </a:r>
            <a:r>
              <a:rPr lang="en-US" dirty="0"/>
              <a:t> ML </a:t>
            </a:r>
            <a:r>
              <a:rPr lang="en-US" dirty="0" err="1"/>
              <a:t>inavyoendelea</a:t>
            </a:r>
            <a:r>
              <a:rPr lang="en-US" dirty="0"/>
              <a:t> </a:t>
            </a:r>
            <a:r>
              <a:rPr lang="en-US" dirty="0" err="1"/>
              <a:t>kukua</a:t>
            </a:r>
            <a:r>
              <a:rPr lang="en-US" dirty="0"/>
              <a:t>, siku </a:t>
            </a:r>
            <a:r>
              <a:rPr lang="en-US" dirty="0" err="1"/>
              <a:t>zake</a:t>
            </a:r>
            <a:r>
              <a:rPr lang="en-US" dirty="0"/>
              <a:t> za </a:t>
            </a:r>
            <a:r>
              <a:rPr lang="en-US" dirty="0" err="1"/>
              <a:t>baadaye</a:t>
            </a:r>
            <a:r>
              <a:rPr lang="en-US" dirty="0"/>
              <a:t> zina </a:t>
            </a:r>
            <a:r>
              <a:rPr lang="en-US" dirty="0" err="1"/>
              <a:t>ahadi</a:t>
            </a:r>
            <a:r>
              <a:rPr lang="en-US" dirty="0"/>
              <a:t> </a:t>
            </a:r>
            <a:r>
              <a:rPr lang="en-US" dirty="0" err="1"/>
              <a:t>kubwa</a:t>
            </a:r>
            <a:r>
              <a:rPr lang="en-US" dirty="0"/>
              <a:t> </a:t>
            </a:r>
            <a:r>
              <a:rPr lang="en-US" dirty="0" err="1"/>
              <a:t>pamoja</a:t>
            </a:r>
            <a:r>
              <a:rPr lang="en-US" dirty="0"/>
              <a:t> </a:t>
            </a:r>
            <a:r>
              <a:rPr lang="en-US" dirty="0" err="1"/>
              <a:t>na</a:t>
            </a:r>
            <a:r>
              <a:rPr lang="en-US" dirty="0"/>
              <a:t> </a:t>
            </a:r>
            <a:r>
              <a:rPr lang="en-US" dirty="0" err="1"/>
              <a:t>majukumu</a:t>
            </a:r>
            <a:r>
              <a:rPr lang="en-US" dirty="0"/>
              <a:t> </a:t>
            </a:r>
            <a:r>
              <a:rPr lang="en-US" dirty="0" err="1"/>
              <a:t>makubwa</a:t>
            </a:r>
            <a:br>
              <a:rPr lang="en-US" dirty="0"/>
            </a:br>
            <a:endParaRPr lang="x-none" dirty="0"/>
          </a:p>
        </p:txBody>
      </p:sp>
    </p:spTree>
    <p:extLst>
      <p:ext uri="{BB962C8B-B14F-4D97-AF65-F5344CB8AC3E}">
        <p14:creationId xmlns:p14="http://schemas.microsoft.com/office/powerpoint/2010/main" val="312684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E816-545E-4AD4-9DCC-D271ABC5A620}"/>
              </a:ext>
            </a:extLst>
          </p:cNvPr>
          <p:cNvSpPr>
            <a:spLocks noGrp="1"/>
          </p:cNvSpPr>
          <p:nvPr>
            <p:ph type="title"/>
          </p:nvPr>
        </p:nvSpPr>
        <p:spPr/>
        <p:txBody>
          <a:bodyPr/>
          <a:lstStyle/>
          <a:p>
            <a:r>
              <a:rPr lang="en-US" dirty="0"/>
              <a:t>Kamba Abstract </a:t>
            </a:r>
            <a:endParaRPr lang="x-none" dirty="0"/>
          </a:p>
        </p:txBody>
      </p:sp>
      <p:sp>
        <p:nvSpPr>
          <p:cNvPr id="3" name="Content Placeholder 2">
            <a:extLst>
              <a:ext uri="{FF2B5EF4-FFF2-40B4-BE49-F238E27FC236}">
                <a16:creationId xmlns:a16="http://schemas.microsoft.com/office/drawing/2014/main" id="{B1BCD61F-D327-43B9-A4AC-EB9CAF2E452F}"/>
              </a:ext>
            </a:extLst>
          </p:cNvPr>
          <p:cNvSpPr>
            <a:spLocks noGrp="1"/>
          </p:cNvSpPr>
          <p:nvPr>
            <p:ph idx="1"/>
          </p:nvPr>
        </p:nvSpPr>
        <p:spPr/>
        <p:txBody>
          <a:bodyPr/>
          <a:lstStyle/>
          <a:p>
            <a:r>
              <a:rPr lang="en-US" dirty="0" err="1">
                <a:solidFill>
                  <a:schemeClr val="tx1">
                    <a:lumMod val="95000"/>
                    <a:lumOff val="5000"/>
                  </a:schemeClr>
                </a:solidFill>
              </a:rPr>
              <a:t>Nthĩnĩ</a:t>
            </a:r>
            <a:r>
              <a:rPr lang="en-US" dirty="0">
                <a:solidFill>
                  <a:schemeClr val="tx1">
                    <a:lumMod val="95000"/>
                    <a:lumOff val="5000"/>
                  </a:schemeClr>
                </a:solidFill>
              </a:rPr>
              <a:t> </a:t>
            </a:r>
            <a:r>
              <a:rPr lang="en-US" dirty="0" err="1">
                <a:solidFill>
                  <a:schemeClr val="tx1">
                    <a:lumMod val="95000"/>
                    <a:lumOff val="5000"/>
                  </a:schemeClr>
                </a:solidFill>
              </a:rPr>
              <a:t>wa</a:t>
            </a:r>
            <a:r>
              <a:rPr lang="en-US" dirty="0">
                <a:solidFill>
                  <a:schemeClr val="tx1">
                    <a:lumMod val="95000"/>
                    <a:lumOff val="5000"/>
                  </a:schemeClr>
                </a:solidFill>
              </a:rPr>
              <a:t> </a:t>
            </a:r>
            <a:r>
              <a:rPr lang="en-US" dirty="0" err="1">
                <a:solidFill>
                  <a:schemeClr val="tx1">
                    <a:lumMod val="95000"/>
                    <a:lumOff val="5000"/>
                  </a:schemeClr>
                </a:solidFill>
              </a:rPr>
              <a:t>ũvoo</a:t>
            </a:r>
            <a:r>
              <a:rPr lang="en-US" dirty="0">
                <a:solidFill>
                  <a:schemeClr val="tx1">
                    <a:lumMod val="95000"/>
                    <a:lumOff val="5000"/>
                  </a:schemeClr>
                </a:solidFill>
              </a:rPr>
              <a:t> </a:t>
            </a:r>
            <a:r>
              <a:rPr lang="en-US" dirty="0" err="1">
                <a:solidFill>
                  <a:schemeClr val="tx1">
                    <a:lumMod val="95000"/>
                    <a:lumOff val="5000"/>
                  </a:schemeClr>
                </a:solidFill>
              </a:rPr>
              <a:t>ũũ</a:t>
            </a:r>
            <a:r>
              <a:rPr lang="en-US" dirty="0">
                <a:solidFill>
                  <a:schemeClr val="tx1">
                    <a:lumMod val="95000"/>
                    <a:lumOff val="5000"/>
                  </a:schemeClr>
                </a:solidFill>
              </a:rPr>
              <a:t> </a:t>
            </a:r>
            <a:r>
              <a:rPr lang="en-US" dirty="0" err="1">
                <a:solidFill>
                  <a:schemeClr val="tx1">
                    <a:lumMod val="95000"/>
                    <a:lumOff val="5000"/>
                  </a:schemeClr>
                </a:solidFill>
              </a:rPr>
              <a:t>tũendete</a:t>
            </a:r>
            <a:r>
              <a:rPr lang="en-US" dirty="0">
                <a:solidFill>
                  <a:schemeClr val="tx1">
                    <a:lumMod val="95000"/>
                    <a:lumOff val="5000"/>
                  </a:schemeClr>
                </a:solidFill>
              </a:rPr>
              <a:t> </a:t>
            </a:r>
            <a:r>
              <a:rPr lang="en-US" dirty="0" err="1">
                <a:solidFill>
                  <a:schemeClr val="tx1">
                    <a:lumMod val="95000"/>
                    <a:lumOff val="5000"/>
                  </a:schemeClr>
                </a:solidFill>
              </a:rPr>
              <a:t>kũneenea</a:t>
            </a:r>
            <a:r>
              <a:rPr lang="en-US" dirty="0">
                <a:solidFill>
                  <a:schemeClr val="tx1">
                    <a:lumMod val="95000"/>
                    <a:lumOff val="5000"/>
                  </a:schemeClr>
                </a:solidFill>
              </a:rPr>
              <a:t> </a:t>
            </a:r>
            <a:r>
              <a:rPr lang="en-US" dirty="0" err="1">
                <a:solidFill>
                  <a:schemeClr val="tx1">
                    <a:lumMod val="95000"/>
                    <a:lumOff val="5000"/>
                  </a:schemeClr>
                </a:solidFill>
              </a:rPr>
              <a:t>ũseo</a:t>
            </a:r>
            <a:r>
              <a:rPr lang="en-US" dirty="0">
                <a:solidFill>
                  <a:schemeClr val="tx1">
                    <a:lumMod val="95000"/>
                    <a:lumOff val="5000"/>
                  </a:schemeClr>
                </a:solidFill>
              </a:rPr>
              <a:t> </a:t>
            </a:r>
            <a:r>
              <a:rPr lang="en-US" dirty="0" err="1">
                <a:solidFill>
                  <a:schemeClr val="tx1">
                    <a:lumMod val="95000"/>
                    <a:lumOff val="5000"/>
                  </a:schemeClr>
                </a:solidFill>
              </a:rPr>
              <a:t>na</a:t>
            </a:r>
            <a:r>
              <a:rPr lang="en-US" dirty="0">
                <a:solidFill>
                  <a:schemeClr val="tx1">
                    <a:lumMod val="95000"/>
                    <a:lumOff val="5000"/>
                  </a:schemeClr>
                </a:solidFill>
              </a:rPr>
              <a:t> </a:t>
            </a:r>
            <a:r>
              <a:rPr lang="en-US" dirty="0" err="1">
                <a:solidFill>
                  <a:schemeClr val="tx1">
                    <a:lumMod val="95000"/>
                    <a:lumOff val="5000"/>
                  </a:schemeClr>
                </a:solidFill>
              </a:rPr>
              <a:t>ũthũku</a:t>
            </a:r>
            <a:r>
              <a:rPr lang="en-US" dirty="0">
                <a:solidFill>
                  <a:schemeClr val="tx1">
                    <a:lumMod val="95000"/>
                    <a:lumOff val="5000"/>
                  </a:schemeClr>
                </a:solidFill>
              </a:rPr>
              <a:t> </a:t>
            </a:r>
            <a:r>
              <a:rPr lang="en-US" dirty="0" err="1">
                <a:solidFill>
                  <a:schemeClr val="tx1">
                    <a:lumMod val="95000"/>
                    <a:lumOff val="5000"/>
                  </a:schemeClr>
                </a:solidFill>
              </a:rPr>
              <a:t>wa</a:t>
            </a:r>
            <a:r>
              <a:rPr lang="en-US" dirty="0">
                <a:solidFill>
                  <a:schemeClr val="tx1">
                    <a:lumMod val="95000"/>
                    <a:lumOff val="5000"/>
                  </a:schemeClr>
                </a:solidFill>
              </a:rPr>
              <a:t> Sika's CFRP. O </a:t>
            </a:r>
            <a:r>
              <a:rPr lang="en-US" dirty="0" err="1">
                <a:solidFill>
                  <a:schemeClr val="tx1">
                    <a:lumMod val="95000"/>
                    <a:lumOff val="5000"/>
                  </a:schemeClr>
                </a:solidFill>
              </a:rPr>
              <a:t>na</a:t>
            </a:r>
            <a:r>
              <a:rPr lang="en-US" dirty="0">
                <a:solidFill>
                  <a:schemeClr val="tx1">
                    <a:lumMod val="95000"/>
                    <a:lumOff val="5000"/>
                  </a:schemeClr>
                </a:solidFill>
              </a:rPr>
              <a:t> </a:t>
            </a:r>
            <a:r>
              <a:rPr lang="en-US" dirty="0" err="1">
                <a:solidFill>
                  <a:schemeClr val="tx1">
                    <a:lumMod val="95000"/>
                    <a:lumOff val="5000"/>
                  </a:schemeClr>
                </a:solidFill>
              </a:rPr>
              <a:t>ĩngĩ</a:t>
            </a:r>
            <a:r>
              <a:rPr lang="en-US" dirty="0">
                <a:solidFill>
                  <a:schemeClr val="tx1">
                    <a:lumMod val="95000"/>
                    <a:lumOff val="5000"/>
                  </a:schemeClr>
                </a:solidFill>
              </a:rPr>
              <a:t>, </a:t>
            </a:r>
            <a:r>
              <a:rPr lang="en-US" dirty="0" err="1">
                <a:solidFill>
                  <a:schemeClr val="tx1">
                    <a:lumMod val="95000"/>
                    <a:lumOff val="5000"/>
                  </a:schemeClr>
                </a:solidFill>
              </a:rPr>
              <a:t>tũkeemanyĩsya</a:t>
            </a:r>
            <a:r>
              <a:rPr lang="en-US" dirty="0">
                <a:solidFill>
                  <a:schemeClr val="tx1">
                    <a:lumMod val="95000"/>
                    <a:lumOff val="5000"/>
                  </a:schemeClr>
                </a:solidFill>
              </a:rPr>
              <a:t> </a:t>
            </a:r>
            <a:r>
              <a:rPr lang="en-US" dirty="0" err="1">
                <a:solidFill>
                  <a:schemeClr val="tx1">
                    <a:lumMod val="95000"/>
                    <a:lumOff val="5000"/>
                  </a:schemeClr>
                </a:solidFill>
              </a:rPr>
              <a:t>ũndũ</a:t>
            </a:r>
            <a:r>
              <a:rPr lang="en-US" dirty="0">
                <a:solidFill>
                  <a:schemeClr val="tx1">
                    <a:lumMod val="95000"/>
                    <a:lumOff val="5000"/>
                  </a:schemeClr>
                </a:solidFill>
              </a:rPr>
              <a:t> </a:t>
            </a:r>
            <a:r>
              <a:rPr lang="en-US" dirty="0" err="1">
                <a:solidFill>
                  <a:schemeClr val="tx1">
                    <a:lumMod val="95000"/>
                    <a:lumOff val="5000"/>
                  </a:schemeClr>
                </a:solidFill>
              </a:rPr>
              <a:t>kavola</a:t>
            </a:r>
            <a:r>
              <a:rPr lang="en-US" dirty="0">
                <a:solidFill>
                  <a:schemeClr val="tx1">
                    <a:lumMod val="95000"/>
                    <a:lumOff val="5000"/>
                  </a:schemeClr>
                </a:solidFill>
              </a:rPr>
              <a:t> </a:t>
            </a:r>
            <a:r>
              <a:rPr lang="en-US" dirty="0" err="1">
                <a:solidFill>
                  <a:schemeClr val="tx1">
                    <a:lumMod val="95000"/>
                    <a:lumOff val="5000"/>
                  </a:schemeClr>
                </a:solidFill>
              </a:rPr>
              <a:t>kwa</a:t>
            </a:r>
            <a:r>
              <a:rPr lang="en-US" dirty="0">
                <a:solidFill>
                  <a:schemeClr val="tx1">
                    <a:lumMod val="95000"/>
                    <a:lumOff val="5000"/>
                  </a:schemeClr>
                </a:solidFill>
              </a:rPr>
              <a:t> </a:t>
            </a:r>
            <a:r>
              <a:rPr lang="en-US" dirty="0" err="1">
                <a:solidFill>
                  <a:schemeClr val="tx1">
                    <a:lumMod val="95000"/>
                    <a:lumOff val="5000"/>
                  </a:schemeClr>
                </a:solidFill>
              </a:rPr>
              <a:t>kavola</a:t>
            </a:r>
            <a:r>
              <a:rPr lang="en-US" dirty="0">
                <a:solidFill>
                  <a:schemeClr val="tx1">
                    <a:lumMod val="95000"/>
                    <a:lumOff val="5000"/>
                  </a:schemeClr>
                </a:solidFill>
              </a:rPr>
              <a:t> </a:t>
            </a:r>
            <a:r>
              <a:rPr lang="en-US" dirty="0" err="1">
                <a:solidFill>
                  <a:schemeClr val="tx1">
                    <a:lumMod val="95000"/>
                    <a:lumOff val="5000"/>
                  </a:schemeClr>
                </a:solidFill>
              </a:rPr>
              <a:t>mwĩĩ</a:t>
            </a:r>
            <a:r>
              <a:rPr lang="en-US" dirty="0">
                <a:solidFill>
                  <a:schemeClr val="tx1">
                    <a:lumMod val="95000"/>
                    <a:lumOff val="5000"/>
                  </a:schemeClr>
                </a:solidFill>
              </a:rPr>
              <a:t> </a:t>
            </a:r>
            <a:r>
              <a:rPr lang="en-US" dirty="0" err="1">
                <a:solidFill>
                  <a:schemeClr val="tx1">
                    <a:lumMod val="95000"/>
                    <a:lumOff val="5000"/>
                  </a:schemeClr>
                </a:solidFill>
              </a:rPr>
              <a:t>witũ</a:t>
            </a:r>
            <a:r>
              <a:rPr lang="en-US" dirty="0">
                <a:solidFill>
                  <a:schemeClr val="tx1">
                    <a:lumMod val="95000"/>
                    <a:lumOff val="5000"/>
                  </a:schemeClr>
                </a:solidFill>
              </a:rPr>
              <a:t> </a:t>
            </a:r>
            <a:r>
              <a:rPr lang="en-US" dirty="0" err="1">
                <a:solidFill>
                  <a:schemeClr val="tx1">
                    <a:lumMod val="95000"/>
                    <a:lumOff val="5000"/>
                  </a:schemeClr>
                </a:solidFill>
              </a:rPr>
              <a:t>wĩkĩawa</a:t>
            </a:r>
            <a:r>
              <a:rPr lang="en-US" dirty="0">
                <a:solidFill>
                  <a:schemeClr val="tx1">
                    <a:lumMod val="95000"/>
                    <a:lumOff val="5000"/>
                  </a:schemeClr>
                </a:solidFill>
              </a:rPr>
              <a:t> </a:t>
            </a:r>
            <a:r>
              <a:rPr lang="en-US" dirty="0" err="1">
                <a:solidFill>
                  <a:schemeClr val="tx1">
                    <a:lumMod val="95000"/>
                    <a:lumOff val="5000"/>
                  </a:schemeClr>
                </a:solidFill>
              </a:rPr>
              <a:t>vinya</a:t>
            </a:r>
            <a:r>
              <a:rPr lang="en-US" dirty="0">
                <a:solidFill>
                  <a:schemeClr val="tx1">
                    <a:lumMod val="95000"/>
                    <a:lumOff val="5000"/>
                  </a:schemeClr>
                </a:solidFill>
              </a:rPr>
              <a:t> </a:t>
            </a:r>
            <a:r>
              <a:rPr lang="en-US" dirty="0" err="1">
                <a:solidFill>
                  <a:schemeClr val="tx1">
                    <a:lumMod val="95000"/>
                    <a:lumOff val="5000"/>
                  </a:schemeClr>
                </a:solidFill>
              </a:rPr>
              <a:t>nĩ</a:t>
            </a:r>
            <a:r>
              <a:rPr lang="en-US" dirty="0">
                <a:solidFill>
                  <a:schemeClr val="tx1">
                    <a:lumMod val="95000"/>
                    <a:lumOff val="5000"/>
                  </a:schemeClr>
                </a:solidFill>
              </a:rPr>
              <a:t> </a:t>
            </a:r>
            <a:r>
              <a:rPr lang="en-US" dirty="0" err="1">
                <a:solidFill>
                  <a:schemeClr val="tx1">
                    <a:lumMod val="95000"/>
                    <a:lumOff val="5000"/>
                  </a:schemeClr>
                </a:solidFill>
              </a:rPr>
              <a:t>syĩndũ</a:t>
            </a:r>
            <a:r>
              <a:rPr lang="en-US" dirty="0">
                <a:solidFill>
                  <a:schemeClr val="tx1">
                    <a:lumMod val="95000"/>
                    <a:lumOff val="5000"/>
                  </a:schemeClr>
                </a:solidFill>
              </a:rPr>
              <a:t> </a:t>
            </a:r>
            <a:r>
              <a:rPr lang="en-US" dirty="0" err="1">
                <a:solidFill>
                  <a:schemeClr val="tx1">
                    <a:lumMod val="95000"/>
                    <a:lumOff val="5000"/>
                  </a:schemeClr>
                </a:solidFill>
              </a:rPr>
              <a:t>ila</a:t>
            </a:r>
            <a:r>
              <a:rPr lang="en-US" dirty="0">
                <a:solidFill>
                  <a:schemeClr val="tx1">
                    <a:lumMod val="95000"/>
                    <a:lumOff val="5000"/>
                  </a:schemeClr>
                </a:solidFill>
              </a:rPr>
              <a:t> Ngai </a:t>
            </a:r>
            <a:r>
              <a:rPr lang="en-US" dirty="0" err="1">
                <a:solidFill>
                  <a:schemeClr val="tx1">
                    <a:lumMod val="95000"/>
                    <a:lumOff val="5000"/>
                  </a:schemeClr>
                </a:solidFill>
              </a:rPr>
              <a:t>ũtũnengete</a:t>
            </a:r>
            <a:r>
              <a:rPr lang="en-US" dirty="0">
                <a:solidFill>
                  <a:schemeClr val="tx1">
                    <a:lumMod val="95000"/>
                    <a:lumOff val="5000"/>
                  </a:schemeClr>
                </a:solidFill>
              </a:rPr>
              <a:t> </a:t>
            </a:r>
            <a:r>
              <a:rPr lang="en-US" dirty="0" err="1">
                <a:solidFill>
                  <a:schemeClr val="tx1">
                    <a:lumMod val="95000"/>
                    <a:lumOff val="5000"/>
                  </a:schemeClr>
                </a:solidFill>
              </a:rPr>
              <a:t>itũtetheesye</a:t>
            </a:r>
            <a:r>
              <a:rPr lang="en-US" dirty="0">
                <a:solidFill>
                  <a:schemeClr val="tx1">
                    <a:lumMod val="95000"/>
                    <a:lumOff val="5000"/>
                  </a:schemeClr>
                </a:solidFill>
              </a:rPr>
              <a:t> </a:t>
            </a:r>
            <a:r>
              <a:rPr lang="en-US" dirty="0" err="1">
                <a:solidFill>
                  <a:schemeClr val="tx1">
                    <a:lumMod val="95000"/>
                    <a:lumOff val="5000"/>
                  </a:schemeClr>
                </a:solidFill>
              </a:rPr>
              <a:t>kwĩthĩwa</a:t>
            </a:r>
            <a:r>
              <a:rPr lang="en-US" dirty="0">
                <a:solidFill>
                  <a:schemeClr val="tx1">
                    <a:lumMod val="95000"/>
                    <a:lumOff val="5000"/>
                  </a:schemeClr>
                </a:solidFill>
              </a:rPr>
              <a:t> </a:t>
            </a:r>
            <a:r>
              <a:rPr lang="en-US" dirty="0" err="1">
                <a:solidFill>
                  <a:schemeClr val="tx1">
                    <a:lumMod val="95000"/>
                    <a:lumOff val="5000"/>
                  </a:schemeClr>
                </a:solidFill>
              </a:rPr>
              <a:t>na</a:t>
            </a:r>
            <a:r>
              <a:rPr lang="en-US" dirty="0">
                <a:solidFill>
                  <a:schemeClr val="tx1">
                    <a:lumMod val="95000"/>
                    <a:lumOff val="5000"/>
                  </a:schemeClr>
                </a:solidFill>
              </a:rPr>
              <a:t> </a:t>
            </a:r>
            <a:r>
              <a:rPr lang="en-US" dirty="0" err="1">
                <a:solidFill>
                  <a:schemeClr val="tx1">
                    <a:lumMod val="95000"/>
                    <a:lumOff val="5000"/>
                  </a:schemeClr>
                </a:solidFill>
              </a:rPr>
              <a:t>mĩĩ</a:t>
            </a:r>
            <a:r>
              <a:rPr lang="en-US" dirty="0">
                <a:solidFill>
                  <a:schemeClr val="tx1">
                    <a:lumMod val="95000"/>
                    <a:lumOff val="5000"/>
                  </a:schemeClr>
                </a:solidFill>
              </a:rPr>
              <a:t> </a:t>
            </a:r>
            <a:r>
              <a:rPr lang="en-US" dirty="0" err="1">
                <a:solidFill>
                  <a:schemeClr val="tx1">
                    <a:lumMod val="95000"/>
                    <a:lumOff val="5000"/>
                  </a:schemeClr>
                </a:solidFill>
              </a:rPr>
              <a:t>mĩseo</a:t>
            </a:r>
            <a:r>
              <a:rPr lang="en-US" dirty="0">
                <a:solidFill>
                  <a:schemeClr val="tx1">
                    <a:lumMod val="95000"/>
                    <a:lumOff val="5000"/>
                  </a:schemeClr>
                </a:solidFill>
              </a:rPr>
              <a:t>.</a:t>
            </a:r>
            <a:endParaRPr lang="kam" dirty="0">
              <a:solidFill>
                <a:schemeClr val="tx1">
                  <a:lumMod val="95000"/>
                  <a:lumOff val="5000"/>
                </a:schemeClr>
              </a:solidFill>
            </a:endParaRPr>
          </a:p>
        </p:txBody>
      </p:sp>
    </p:spTree>
    <p:extLst>
      <p:ext uri="{BB962C8B-B14F-4D97-AF65-F5344CB8AC3E}">
        <p14:creationId xmlns:p14="http://schemas.microsoft.com/office/powerpoint/2010/main" val="328975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EA68-37B4-4CFE-BF7C-707BCF7B872A}"/>
              </a:ext>
            </a:extLst>
          </p:cNvPr>
          <p:cNvSpPr>
            <a:spLocks noGrp="1"/>
          </p:cNvSpPr>
          <p:nvPr>
            <p:ph type="title"/>
          </p:nvPr>
        </p:nvSpPr>
        <p:spPr/>
        <p:txBody>
          <a:bodyPr/>
          <a:lstStyle/>
          <a:p>
            <a:r>
              <a:rPr lang="en-US" dirty="0"/>
              <a:t>Introduction </a:t>
            </a:r>
            <a:endParaRPr lang="x-none" dirty="0"/>
          </a:p>
        </p:txBody>
      </p:sp>
      <p:sp>
        <p:nvSpPr>
          <p:cNvPr id="3" name="Content Placeholder 2">
            <a:extLst>
              <a:ext uri="{FF2B5EF4-FFF2-40B4-BE49-F238E27FC236}">
                <a16:creationId xmlns:a16="http://schemas.microsoft.com/office/drawing/2014/main" id="{BDDB96D2-EC92-47DD-8D92-DCF2ABDA8FDF}"/>
              </a:ext>
            </a:extLst>
          </p:cNvPr>
          <p:cNvSpPr>
            <a:spLocks noGrp="1"/>
          </p:cNvSpPr>
          <p:nvPr>
            <p:ph idx="1"/>
          </p:nvPr>
        </p:nvSpPr>
        <p:spPr>
          <a:xfrm>
            <a:off x="734290" y="1620978"/>
            <a:ext cx="8539711" cy="4267980"/>
          </a:xfrm>
        </p:spPr>
        <p:txBody>
          <a:bodyPr>
            <a:normAutofit/>
          </a:bodyPr>
          <a:lstStyle/>
          <a:p>
            <a:r>
              <a:rPr lang="en-US" dirty="0"/>
              <a:t>Machine Learning (ML), a branch of Artificial Intelligence (AI), has transformed how technology interacts with and processes data. By allowing systems to learn from data without explicit programming, ML has become integral to modern technology, powering advancements from recommendation systems and voice assistants to complex fields like healthcare and autonomous vehicles.</a:t>
            </a:r>
          </a:p>
          <a:p>
            <a:r>
              <a:rPr lang="en-US" dirty="0"/>
              <a:t> This presentation explores ML’s evolution, its major innovations, and its impact on various industries, as well as its future potential.</a:t>
            </a:r>
          </a:p>
          <a:p>
            <a:pPr marL="0" indent="0" rtl="0">
              <a:buNone/>
            </a:pPr>
            <a:endParaRPr lang="en-US" dirty="0"/>
          </a:p>
        </p:txBody>
      </p:sp>
    </p:spTree>
    <p:extLst>
      <p:ext uri="{BB962C8B-B14F-4D97-AF65-F5344CB8AC3E}">
        <p14:creationId xmlns:p14="http://schemas.microsoft.com/office/powerpoint/2010/main" val="405303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F35B-5E34-437C-A50F-D5A3D7A36449}"/>
              </a:ext>
            </a:extLst>
          </p:cNvPr>
          <p:cNvSpPr>
            <a:spLocks noGrp="1"/>
          </p:cNvSpPr>
          <p:nvPr>
            <p:ph type="title"/>
          </p:nvPr>
        </p:nvSpPr>
        <p:spPr/>
        <p:txBody>
          <a:bodyPr/>
          <a:lstStyle/>
          <a:p>
            <a:r>
              <a:rPr lang="en-US" dirty="0"/>
              <a:t>Historical Background </a:t>
            </a:r>
            <a:endParaRPr lang="x-none" dirty="0"/>
          </a:p>
        </p:txBody>
      </p:sp>
      <p:sp>
        <p:nvSpPr>
          <p:cNvPr id="3" name="Content Placeholder 2">
            <a:extLst>
              <a:ext uri="{FF2B5EF4-FFF2-40B4-BE49-F238E27FC236}">
                <a16:creationId xmlns:a16="http://schemas.microsoft.com/office/drawing/2014/main" id="{3B7D27C7-6553-4105-BF38-BC076111FF4C}"/>
              </a:ext>
            </a:extLst>
          </p:cNvPr>
          <p:cNvSpPr>
            <a:spLocks noGrp="1"/>
          </p:cNvSpPr>
          <p:nvPr>
            <p:ph idx="1"/>
          </p:nvPr>
        </p:nvSpPr>
        <p:spPr/>
        <p:txBody>
          <a:bodyPr>
            <a:normAutofit/>
          </a:bodyPr>
          <a:lstStyle/>
          <a:p>
            <a:r>
              <a:rPr lang="en-US" dirty="0"/>
              <a:t>Machine Learning’s origins can be traced back to the mid-20th century with pioneering work by figures like Alan Turing, who proposed the concept of learning machines. The early development of neural networks laid the groundwork for the field. In the 1980s, significant progress was made with the introduction of backpropagation algorithms, which allowed for the training of multi-layered neural networks and marked a key advancement in ML.</a:t>
            </a:r>
            <a:endParaRPr lang="x-none" dirty="0"/>
          </a:p>
        </p:txBody>
      </p:sp>
    </p:spTree>
    <p:extLst>
      <p:ext uri="{BB962C8B-B14F-4D97-AF65-F5344CB8AC3E}">
        <p14:creationId xmlns:p14="http://schemas.microsoft.com/office/powerpoint/2010/main" val="102253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0C21-43E5-4BC4-97C4-5C40896315AD}"/>
              </a:ext>
            </a:extLst>
          </p:cNvPr>
          <p:cNvSpPr>
            <a:spLocks noGrp="1"/>
          </p:cNvSpPr>
          <p:nvPr>
            <p:ph type="title"/>
          </p:nvPr>
        </p:nvSpPr>
        <p:spPr/>
        <p:txBody>
          <a:bodyPr/>
          <a:lstStyle/>
          <a:p>
            <a:r>
              <a:rPr lang="en-US" dirty="0"/>
              <a:t>Continuation </a:t>
            </a:r>
            <a:endParaRPr lang="x-none" dirty="0"/>
          </a:p>
        </p:txBody>
      </p:sp>
      <p:sp>
        <p:nvSpPr>
          <p:cNvPr id="4" name="Content Placeholder 3"/>
          <p:cNvSpPr>
            <a:spLocks noGrp="1"/>
          </p:cNvSpPr>
          <p:nvPr>
            <p:ph idx="1"/>
          </p:nvPr>
        </p:nvSpPr>
        <p:spPr/>
        <p:txBody>
          <a:bodyPr/>
          <a:lstStyle/>
          <a:p>
            <a:r>
              <a:rPr lang="en-US" dirty="0"/>
              <a:t>The 1990s introduced new techniques such as Support Vector Machines and decision trees, which enhanced the ability to classify and predict data. The early 2000s saw the rise of big data and improvements in computational power, leading to the development of more sophisticated models. The 2010s ushered in the era of deep learning, with Convolutional Neural Networks (CNNs) and Recurrent Neural Networks (RNNs) driving major breakthroughs in image and speech recognition. This evolution highlights ML’s transformation from theoretical concepts to a powerful technology with broad applications</a:t>
            </a:r>
          </a:p>
        </p:txBody>
      </p:sp>
    </p:spTree>
    <p:extLst>
      <p:ext uri="{BB962C8B-B14F-4D97-AF65-F5344CB8AC3E}">
        <p14:creationId xmlns:p14="http://schemas.microsoft.com/office/powerpoint/2010/main" val="276538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63D1-B701-47A1-815F-3A99282C8332}"/>
              </a:ext>
            </a:extLst>
          </p:cNvPr>
          <p:cNvSpPr>
            <a:spLocks noGrp="1"/>
          </p:cNvSpPr>
          <p:nvPr>
            <p:ph type="title"/>
          </p:nvPr>
        </p:nvSpPr>
        <p:spPr/>
        <p:txBody>
          <a:bodyPr/>
          <a:lstStyle/>
          <a:p>
            <a:r>
              <a:rPr lang="en-US" dirty="0"/>
              <a:t>Why use ML?</a:t>
            </a:r>
            <a:endParaRPr lang="x-none" dirty="0"/>
          </a:p>
        </p:txBody>
      </p:sp>
      <p:sp>
        <p:nvSpPr>
          <p:cNvPr id="4" name="Content Placeholder 3"/>
          <p:cNvSpPr>
            <a:spLocks noGrp="1"/>
          </p:cNvSpPr>
          <p:nvPr>
            <p:ph idx="1"/>
          </p:nvPr>
        </p:nvSpPr>
        <p:spPr>
          <a:xfrm>
            <a:off x="623455" y="1773383"/>
            <a:ext cx="8650547" cy="4267980"/>
          </a:xfrm>
        </p:spPr>
        <p:txBody>
          <a:bodyPr/>
          <a:lstStyle/>
          <a:p>
            <a:r>
              <a:rPr lang="en-US" dirty="0"/>
              <a:t>Machine Learning (ML) enhances efficiency and accuracy by automating complex tasks and analyzing large datasets. It uncovers hidden patterns, provides personalized experiences, and adapts to changing conditions. ML excels with unstructured data, like images and text, and offers precise, consistent results, driving innovation and maintaining a competitive edge</a:t>
            </a:r>
          </a:p>
        </p:txBody>
      </p:sp>
    </p:spTree>
    <p:extLst>
      <p:ext uri="{BB962C8B-B14F-4D97-AF65-F5344CB8AC3E}">
        <p14:creationId xmlns:p14="http://schemas.microsoft.com/office/powerpoint/2010/main" val="31932190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11674</TotalTime>
  <Words>1380</Words>
  <Application>Microsoft Office PowerPoint</Application>
  <PresentationFormat>Widescreen</PresentationFormat>
  <Paragraphs>57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The Evolution And Impact Of Machine Learning In modern Society</vt:lpstr>
      <vt:lpstr>Abstracts </vt:lpstr>
      <vt:lpstr>English Abstract </vt:lpstr>
      <vt:lpstr>Swahili Abstract</vt:lpstr>
      <vt:lpstr>Kamba Abstract </vt:lpstr>
      <vt:lpstr>Introduction </vt:lpstr>
      <vt:lpstr>Historical Background </vt:lpstr>
      <vt:lpstr>Continuation </vt:lpstr>
      <vt:lpstr>Why use ML?</vt:lpstr>
      <vt:lpstr>When should we use ML?</vt:lpstr>
      <vt:lpstr>Continuation</vt:lpstr>
      <vt:lpstr>continuation</vt:lpstr>
      <vt:lpstr>Merits of ML</vt:lpstr>
      <vt:lpstr>Continuation…</vt:lpstr>
      <vt:lpstr>Demerits of ML</vt:lpstr>
      <vt:lpstr>Continuation…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the Mobile Phones</dc:title>
  <dc:creator>MARK DALTON</dc:creator>
  <cp:lastModifiedBy>Michael Ngumbi</cp:lastModifiedBy>
  <cp:revision>23</cp:revision>
  <dcterms:created xsi:type="dcterms:W3CDTF">2023-11-05T14:36:40Z</dcterms:created>
  <dcterms:modified xsi:type="dcterms:W3CDTF">2024-08-26T08:57:25Z</dcterms:modified>
</cp:coreProperties>
</file>