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3"/>
    <p:sldMasterId id="2147483661" r:id="rId4"/>
  </p:sldMasterIdLst>
  <p:notesMasterIdLst>
    <p:notesMasterId r:id="rId70"/>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Lst>
  <p:sldSz cx="9144000" cy="6858000" type="screen4x3"/>
  <p:notesSz cx="6858000" cy="9144000"/>
  <p:embeddedFontLst>
    <p:embeddedFont>
      <p:font typeface="Libre Franklin" panose="020B0604020202020204" charset="0"/>
      <p:regular r:id="rId71"/>
      <p:bold r:id="rId72"/>
      <p:italic r:id="rId73"/>
      <p:boldItalic r:id="rId74"/>
    </p:embeddedFont>
    <p:embeddedFont>
      <p:font typeface="Arial Black" panose="020B0A04020102020204" pitchFamily="34" charset="0"/>
      <p:bold r:id="rId75"/>
    </p:embeddedFont>
    <p:embeddedFont>
      <p:font typeface="Times" panose="02020603050405020304" pitchFamily="18" charset="0"/>
      <p:regular r:id="rId76"/>
      <p:bold r:id="rId77"/>
      <p:italic r:id="rId78"/>
      <p:boldItalic r:id="rId79"/>
    </p:embeddedFont>
    <p:embeddedFont>
      <p:font typeface="Tahoma" panose="020B0604030504040204" pitchFamily="34" charset="0"/>
      <p:regular r:id="rId80"/>
      <p:bold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5F1E88-F1DB-4B0D-8130-4C80A60AF01C}">
  <a:tblStyle styleId="{3B5F1E88-F1DB-4B0D-8130-4C80A60AF01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26" autoAdjust="0"/>
  </p:normalViewPr>
  <p:slideViewPr>
    <p:cSldViewPr snapToGrid="0">
      <p:cViewPr varScale="1">
        <p:scale>
          <a:sx n="87" d="100"/>
          <a:sy n="87" d="100"/>
        </p:scale>
        <p:origin x="149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6.fntdata"/><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a:solidFill>
                  <a:srgbClr val="000000"/>
                </a:solidFill>
                <a:latin typeface="Times"/>
                <a:ea typeface="Times"/>
                <a:cs typeface="Times"/>
                <a:sym typeface="Times"/>
              </a:rPr>
              <a:pPr marL="0" marR="0" lvl="0" indent="0" algn="r" rtl="0">
                <a:lnSpc>
                  <a:spcPct val="100000"/>
                </a:lnSpc>
                <a:spcBef>
                  <a:spcPts val="0"/>
                </a:spcBef>
                <a:spcAft>
                  <a:spcPts val="0"/>
                </a:spcAft>
                <a:buClr>
                  <a:srgbClr val="000000"/>
                </a:buClr>
                <a:buSzPts val="1200"/>
                <a:buFont typeface="Times"/>
                <a:buNone/>
              </a:pPr>
              <a:t>2</a:t>
            </a:fld>
            <a:endParaRPr/>
          </a:p>
        </p:txBody>
      </p:sp>
      <p:sp>
        <p:nvSpPr>
          <p:cNvPr id="129" name="Google Shape;12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0" name="Google Shape;130;p2: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24: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23</a:t>
            </a:fld>
            <a:endParaRPr/>
          </a:p>
        </p:txBody>
      </p:sp>
      <p:sp>
        <p:nvSpPr>
          <p:cNvPr id="729" name="Google Shape;72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730" name="Google Shape;73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38" name="Google Shape;13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9" name="Google Shape;13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2"/>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2" name="Google Shape;102;p12"/>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12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3" name="Google Shape;103;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05" name="Google Shape;105;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6"/>
        <p:cNvGrpSpPr/>
        <p:nvPr/>
      </p:nvGrpSpPr>
      <p:grpSpPr>
        <a:xfrm>
          <a:off x="0" y="0"/>
          <a:ext cx="0" cy="0"/>
          <a:chOff x="0" y="0"/>
          <a:chExt cx="0" cy="0"/>
        </a:xfrm>
      </p:grpSpPr>
      <p:sp>
        <p:nvSpPr>
          <p:cNvPr id="107" name="Google Shape;107;p13"/>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3"/>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9" name="Google Shape;109;p13"/>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3"/>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1" name="Google Shape;111;p13"/>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4" name="Google Shape;114;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800"/>
              <a:buNone/>
              <a:defRPr sz="2400"/>
            </a:lvl1pPr>
            <a:lvl2pPr marL="914400" lvl="1" indent="-228600" algn="l">
              <a:spcBef>
                <a:spcPts val="400"/>
              </a:spcBef>
              <a:spcAft>
                <a:spcPts val="0"/>
              </a:spcAft>
              <a:buSzPts val="1600"/>
              <a:buNone/>
              <a:defRPr sz="2000"/>
            </a:lvl2pPr>
            <a:lvl3pPr marL="1371600" lvl="2" indent="-228600" algn="l">
              <a:spcBef>
                <a:spcPts val="360"/>
              </a:spcBef>
              <a:spcAft>
                <a:spcPts val="0"/>
              </a:spcAft>
              <a:buSzPts val="1170"/>
              <a:buNone/>
              <a:defRPr sz="1800"/>
            </a:lvl3pPr>
            <a:lvl4pPr marL="1828800" lvl="3" indent="-228600" algn="l">
              <a:spcBef>
                <a:spcPts val="320"/>
              </a:spcBef>
              <a:spcAft>
                <a:spcPts val="0"/>
              </a:spcAft>
              <a:buSzPts val="1120"/>
              <a:buNone/>
              <a:defRPr sz="1600"/>
            </a:lvl4pPr>
            <a:lvl5pPr marL="2286000" lvl="4" indent="-228600" algn="l">
              <a:spcBef>
                <a:spcPts val="32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18" name="Google Shape;118;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0" name="Google Shape;120;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dirty="0"/>
              <a:t>October 13,</a:t>
            </a:r>
            <a:r>
              <a:rPr spc="-75" dirty="0"/>
              <a:t> </a:t>
            </a:r>
            <a:r>
              <a:rPr dirty="0"/>
              <a:t>2015</a:t>
            </a:r>
          </a:p>
        </p:txBody>
      </p:sp>
      <p:sp>
        <p:nvSpPr>
          <p:cNvPr id="3" name="Holder 3"/>
          <p:cNvSpPr>
            <a:spLocks noGrp="1"/>
          </p:cNvSpPr>
          <p:nvPr>
            <p:ph type="dt" sz="half" idx="6"/>
          </p:nvPr>
        </p:nvSpPr>
        <p:spPr/>
        <p:txBody>
          <a:bodyPr lIns="0" tIns="0" rIns="0" bIns="0"/>
          <a:lstStyle>
            <a:lvl1pPr>
              <a:defRPr sz="1200" b="0" i="0">
                <a:solidFill>
                  <a:schemeClr val="tx1"/>
                </a:solidFill>
                <a:latin typeface="Arial"/>
                <a:cs typeface="Arial"/>
              </a:defRPr>
            </a:lvl1pPr>
          </a:lstStyle>
          <a:p>
            <a:pPr marL="12700">
              <a:lnSpc>
                <a:spcPts val="1425"/>
              </a:lnSpc>
            </a:pPr>
            <a:r>
              <a:rPr spc="5" dirty="0"/>
              <a:t>TLo</a:t>
            </a:r>
            <a:r>
              <a:rPr spc="-60" dirty="0"/>
              <a:t> </a:t>
            </a:r>
            <a:r>
              <a:rPr spc="-5" dirty="0"/>
              <a:t>(IRIDIA)</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38100">
              <a:lnSpc>
                <a:spcPct val="100000"/>
              </a:lnSpc>
              <a:spcBef>
                <a:spcPts val="220"/>
              </a:spcBef>
            </a:pPr>
            <a:fld id="{81D60167-4931-47E6-BA6A-407CBD079E47}" type="slidenum">
              <a:rPr dirty="0"/>
              <a:t>‹#›</a:t>
            </a:fld>
            <a:endParaRPr dirty="0"/>
          </a:p>
        </p:txBody>
      </p:sp>
    </p:spTree>
    <p:extLst>
      <p:ext uri="{BB962C8B-B14F-4D97-AF65-F5344CB8AC3E}">
        <p14:creationId xmlns:p14="http://schemas.microsoft.com/office/powerpoint/2010/main" val="3879253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425"/>
              </a:lnSpc>
            </a:pPr>
            <a:r>
              <a:rPr dirty="0"/>
              <a:t>October 13,</a:t>
            </a:r>
            <a:r>
              <a:rPr spc="-75" dirty="0"/>
              <a:t> </a:t>
            </a:r>
            <a:r>
              <a:rPr dirty="0"/>
              <a:t>2015</a:t>
            </a:r>
          </a:p>
        </p:txBody>
      </p:sp>
      <p:sp>
        <p:nvSpPr>
          <p:cNvPr id="4" name="Holder 4"/>
          <p:cNvSpPr>
            <a:spLocks noGrp="1"/>
          </p:cNvSpPr>
          <p:nvPr>
            <p:ph type="dt" sz="half" idx="6"/>
          </p:nvPr>
        </p:nvSpPr>
        <p:spPr/>
        <p:txBody>
          <a:bodyPr lIns="0" tIns="0" rIns="0" bIns="0"/>
          <a:lstStyle>
            <a:lvl1pPr>
              <a:defRPr sz="1200" b="0" i="0">
                <a:solidFill>
                  <a:schemeClr val="tx1"/>
                </a:solidFill>
                <a:latin typeface="Arial"/>
                <a:cs typeface="Arial"/>
              </a:defRPr>
            </a:lvl1pPr>
          </a:lstStyle>
          <a:p>
            <a:pPr marL="12700">
              <a:lnSpc>
                <a:spcPts val="1425"/>
              </a:lnSpc>
            </a:pPr>
            <a:r>
              <a:rPr spc="5" dirty="0"/>
              <a:t>TLo</a:t>
            </a:r>
            <a:r>
              <a:rPr spc="-60" dirty="0"/>
              <a:t> </a:t>
            </a:r>
            <a:r>
              <a:rPr spc="-5" dirty="0"/>
              <a:t>(IRIDIA)</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38100">
              <a:lnSpc>
                <a:spcPct val="100000"/>
              </a:lnSpc>
              <a:spcBef>
                <a:spcPts val="220"/>
              </a:spcBef>
            </a:pPr>
            <a:fld id="{81D60167-4931-47E6-BA6A-407CBD079E47}" type="slidenum">
              <a:rPr dirty="0"/>
              <a:t>‹#›</a:t>
            </a:fld>
            <a:endParaRPr dirty="0"/>
          </a:p>
        </p:txBody>
      </p:sp>
    </p:spTree>
    <p:extLst>
      <p:ext uri="{BB962C8B-B14F-4D97-AF65-F5344CB8AC3E}">
        <p14:creationId xmlns:p14="http://schemas.microsoft.com/office/powerpoint/2010/main" val="233243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5" name="Google Shape;55;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1" name="Google Shape;61;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7"/>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2" name="Google Shape;72;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8"/>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9" name="Google Shape;79;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5" name="Google Shape;85;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1" name="Google Shape;91;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pic" idx="2"/>
          </p:nvPr>
        </p:nvSpPr>
        <p:spPr>
          <a:xfrm>
            <a:off x="3887788" y="987425"/>
            <a:ext cx="4629150" cy="4873625"/>
          </a:xfrm>
          <a:prstGeom prst="rect">
            <a:avLst/>
          </a:prstGeom>
          <a:noFill/>
          <a:ln>
            <a:noFill/>
          </a:ln>
        </p:spPr>
      </p:sp>
      <p:sp>
        <p:nvSpPr>
          <p:cNvPr id="95" name="Google Shape;95;p11"/>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12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8" name="Google Shape;98;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sp>
        <p:nvSpPr>
          <p:cNvPr id="24" name="Google Shape;24;p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dirty="0"/>
          </a:p>
        </p:txBody>
      </p:sp>
      <p:sp>
        <p:nvSpPr>
          <p:cNvPr id="25" name="Google Shape;25;p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pic>
        <p:nvPicPr>
          <p:cNvPr id="29" name="Picture 4" descr="ITEC_new-removebg.png"/>
          <p:cNvPicPr>
            <a:picLocks noChangeAspect="1" noChangeArrowheads="1"/>
          </p:cNvPicPr>
          <p:nvPr userDrawn="1"/>
        </p:nvPicPr>
        <p:blipFill>
          <a:blip r:embed="rId3"/>
          <a:srcRect/>
          <a:stretch>
            <a:fillRect/>
          </a:stretch>
        </p:blipFill>
        <p:spPr bwMode="auto">
          <a:xfrm>
            <a:off x="76200" y="65172"/>
            <a:ext cx="1066800" cy="1059782"/>
          </a:xfrm>
          <a:prstGeom prst="rect">
            <a:avLst/>
          </a:prstGeom>
          <a:noFill/>
          <a:ln w="9525">
            <a:noFill/>
            <a:miter lim="800000"/>
            <a:headEnd/>
            <a:tailEnd/>
          </a:ln>
        </p:spPr>
      </p:pic>
      <p:pic>
        <p:nvPicPr>
          <p:cNvPr id="30" name="Picture 29" descr="File:C-DAC LogoTransp.png - Wikipedia"/>
          <p:cNvPicPr/>
          <p:nvPr userDrawn="1"/>
        </p:nvPicPr>
        <p:blipFill>
          <a:blip r:embed="rId4"/>
          <a:srcRect/>
          <a:stretch>
            <a:fillRect/>
          </a:stretch>
        </p:blipFill>
        <p:spPr bwMode="auto">
          <a:xfrm>
            <a:off x="7696200" y="40444"/>
            <a:ext cx="1388012" cy="759656"/>
          </a:xfrm>
          <a:prstGeom prst="rect">
            <a:avLst/>
          </a:prstGeom>
          <a:noFill/>
          <a:ln w="9525">
            <a:noFill/>
            <a:miter lim="800000"/>
            <a:headEnd/>
            <a:tailEnd/>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Google Shape;37;p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grpSp>
        <p:nvGrpSpPr>
          <p:cNvPr id="38" name="Google Shape;38;p3"/>
          <p:cNvGrpSpPr/>
          <p:nvPr/>
        </p:nvGrpSpPr>
        <p:grpSpPr>
          <a:xfrm>
            <a:off x="0" y="0"/>
            <a:ext cx="9144000" cy="546100"/>
            <a:chOff x="0" y="0"/>
            <a:chExt cx="5760" cy="344"/>
          </a:xfrm>
        </p:grpSpPr>
        <p:sp>
          <p:nvSpPr>
            <p:cNvPr id="39" name="Google Shape;39;p3"/>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3"/>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 name="Google Shape;41;p3"/>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 name="Google Shape;42;p3"/>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 name="Google Shape;43;p3"/>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 name="Google Shape;44;p3"/>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 name="Google Shape;45;p3"/>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 name="Google Shape;46;p3"/>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7" name="Google Shape;47;p3"/>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8" name="Google Shape;48;p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9" name="Google Shape;49;p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5000"/>
              <a:buFont typeface="Arial"/>
              <a:buNone/>
            </a:pPr>
            <a:r>
              <a:rPr lang="en-US" sz="5000" b="0" i="0" u="none">
                <a:solidFill>
                  <a:srgbClr val="FFFFFF"/>
                </a:solidFill>
                <a:latin typeface="Arial"/>
                <a:ea typeface="Arial"/>
                <a:cs typeface="Arial"/>
                <a:sym typeface="Arial"/>
              </a:rPr>
              <a:t>Informed search algorithms</a:t>
            </a:r>
            <a:br>
              <a:rPr lang="en-US" sz="5000" b="0" i="0" u="none">
                <a:solidFill>
                  <a:srgbClr val="FFFFFF"/>
                </a:solidFill>
                <a:latin typeface="Arial"/>
                <a:ea typeface="Arial"/>
                <a:cs typeface="Arial"/>
                <a:sym typeface="Arial"/>
              </a:rPr>
            </a:br>
            <a:endParaRPr/>
          </a:p>
        </p:txBody>
      </p:sp>
      <p:sp>
        <p:nvSpPr>
          <p:cNvPr id="126" name="Google Shape;126;p15"/>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550"/>
              <a:buNone/>
            </a:pPr>
            <a:r>
              <a:rPr lang="en-US" sz="3400" b="0" i="0" u="none">
                <a:solidFill>
                  <a:schemeClr val="dk1"/>
                </a:solidFill>
                <a:latin typeface="Arial"/>
                <a:ea typeface="Arial"/>
                <a:cs typeface="Arial"/>
                <a:sym typeface="Arial"/>
              </a:rPr>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10</a:t>
            </a:fld>
            <a:endParaRPr/>
          </a:p>
        </p:txBody>
      </p:sp>
      <p:sp>
        <p:nvSpPr>
          <p:cNvPr id="191" name="Google Shape;191;p2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(A Star) </a:t>
            </a:r>
            <a:endParaRPr/>
          </a:p>
        </p:txBody>
      </p:sp>
      <p:grpSp>
        <p:nvGrpSpPr>
          <p:cNvPr id="192" name="Google Shape;192;p25"/>
          <p:cNvGrpSpPr/>
          <p:nvPr/>
        </p:nvGrpSpPr>
        <p:grpSpPr>
          <a:xfrm>
            <a:off x="4914900" y="2057400"/>
            <a:ext cx="609600" cy="474662"/>
            <a:chOff x="2640" y="1776"/>
            <a:chExt cx="336" cy="240"/>
          </a:xfrm>
        </p:grpSpPr>
        <p:sp>
          <p:nvSpPr>
            <p:cNvPr id="193" name="Google Shape;193;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4" name="Google Shape;194;p25"/>
            <p:cNvSpPr txBox="1"/>
            <p:nvPr/>
          </p:nvSpPr>
          <p:spPr>
            <a:xfrm>
              <a:off x="2736" y="1776"/>
              <a:ext cx="240" cy="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95" name="Google Shape;195;p25"/>
          <p:cNvGrpSpPr/>
          <p:nvPr/>
        </p:nvGrpSpPr>
        <p:grpSpPr>
          <a:xfrm>
            <a:off x="2916237" y="2911475"/>
            <a:ext cx="608012" cy="473075"/>
            <a:chOff x="2640" y="1776"/>
            <a:chExt cx="336" cy="240"/>
          </a:xfrm>
        </p:grpSpPr>
        <p:sp>
          <p:nvSpPr>
            <p:cNvPr id="196" name="Google Shape;196;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7" name="Google Shape;197;p25"/>
            <p:cNvSpPr txBox="1"/>
            <p:nvPr/>
          </p:nvSpPr>
          <p:spPr>
            <a:xfrm>
              <a:off x="2736" y="1776"/>
              <a:ext cx="240" cy="1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98" name="Google Shape;198;p25"/>
          <p:cNvGrpSpPr/>
          <p:nvPr/>
        </p:nvGrpSpPr>
        <p:grpSpPr>
          <a:xfrm>
            <a:off x="4394200" y="2911475"/>
            <a:ext cx="608012" cy="473075"/>
            <a:chOff x="2640" y="1776"/>
            <a:chExt cx="336" cy="240"/>
          </a:xfrm>
        </p:grpSpPr>
        <p:sp>
          <p:nvSpPr>
            <p:cNvPr id="199" name="Google Shape;199;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0" name="Google Shape;200;p25"/>
            <p:cNvSpPr txBox="1"/>
            <p:nvPr/>
          </p:nvSpPr>
          <p:spPr>
            <a:xfrm>
              <a:off x="2736" y="1776"/>
              <a:ext cx="240" cy="1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01" name="Google Shape;201;p25"/>
          <p:cNvGrpSpPr/>
          <p:nvPr/>
        </p:nvGrpSpPr>
        <p:grpSpPr>
          <a:xfrm>
            <a:off x="7697787" y="2911475"/>
            <a:ext cx="608012" cy="473075"/>
            <a:chOff x="2640" y="1776"/>
            <a:chExt cx="336" cy="240"/>
          </a:xfrm>
        </p:grpSpPr>
        <p:sp>
          <p:nvSpPr>
            <p:cNvPr id="202" name="Google Shape;202;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3" name="Google Shape;203;p25"/>
            <p:cNvSpPr txBox="1"/>
            <p:nvPr/>
          </p:nvSpPr>
          <p:spPr>
            <a:xfrm>
              <a:off x="2736" y="1776"/>
              <a:ext cx="240" cy="1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04" name="Google Shape;204;p25"/>
          <p:cNvGrpSpPr/>
          <p:nvPr/>
        </p:nvGrpSpPr>
        <p:grpSpPr>
          <a:xfrm>
            <a:off x="5872162" y="2911475"/>
            <a:ext cx="608012" cy="473075"/>
            <a:chOff x="2640" y="1776"/>
            <a:chExt cx="336" cy="240"/>
          </a:xfrm>
        </p:grpSpPr>
        <p:sp>
          <p:nvSpPr>
            <p:cNvPr id="205" name="Google Shape;205;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6" name="Google Shape;206;p25"/>
            <p:cNvSpPr txBox="1"/>
            <p:nvPr/>
          </p:nvSpPr>
          <p:spPr>
            <a:xfrm>
              <a:off x="2736" y="1776"/>
              <a:ext cx="240" cy="1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07" name="Google Shape;207;p25"/>
          <p:cNvGrpSpPr/>
          <p:nvPr/>
        </p:nvGrpSpPr>
        <p:grpSpPr>
          <a:xfrm>
            <a:off x="3524250" y="3763962"/>
            <a:ext cx="608012" cy="474662"/>
            <a:chOff x="2640" y="1776"/>
            <a:chExt cx="336" cy="240"/>
          </a:xfrm>
        </p:grpSpPr>
        <p:sp>
          <p:nvSpPr>
            <p:cNvPr id="208" name="Google Shape;208;p25"/>
            <p:cNvSpPr/>
            <p:nvPr/>
          </p:nvSpPr>
          <p:spPr>
            <a:xfrm>
              <a:off x="2640" y="1776"/>
              <a:ext cx="336" cy="240"/>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9" name="Google Shape;209;p25"/>
            <p:cNvSpPr txBox="1"/>
            <p:nvPr/>
          </p:nvSpPr>
          <p:spPr>
            <a:xfrm>
              <a:off x="2736" y="1776"/>
              <a:ext cx="240" cy="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n</a:t>
              </a:r>
              <a:endParaRPr/>
            </a:p>
          </p:txBody>
        </p:sp>
      </p:grpSp>
      <p:grpSp>
        <p:nvGrpSpPr>
          <p:cNvPr id="210" name="Google Shape;210;p25"/>
          <p:cNvGrpSpPr/>
          <p:nvPr/>
        </p:nvGrpSpPr>
        <p:grpSpPr>
          <a:xfrm>
            <a:off x="4829175" y="3763962"/>
            <a:ext cx="608012" cy="474662"/>
            <a:chOff x="2640" y="1776"/>
            <a:chExt cx="336" cy="240"/>
          </a:xfrm>
        </p:grpSpPr>
        <p:sp>
          <p:nvSpPr>
            <p:cNvPr id="211" name="Google Shape;211;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2" name="Google Shape;212;p25"/>
            <p:cNvSpPr txBox="1"/>
            <p:nvPr/>
          </p:nvSpPr>
          <p:spPr>
            <a:xfrm>
              <a:off x="2736" y="1776"/>
              <a:ext cx="240" cy="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13" name="Google Shape;213;p25"/>
          <p:cNvGrpSpPr/>
          <p:nvPr/>
        </p:nvGrpSpPr>
        <p:grpSpPr>
          <a:xfrm>
            <a:off x="5697537" y="3763962"/>
            <a:ext cx="609600" cy="474662"/>
            <a:chOff x="2640" y="1776"/>
            <a:chExt cx="336" cy="240"/>
          </a:xfrm>
        </p:grpSpPr>
        <p:sp>
          <p:nvSpPr>
            <p:cNvPr id="214" name="Google Shape;214;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5" name="Google Shape;215;p25"/>
            <p:cNvSpPr txBox="1"/>
            <p:nvPr/>
          </p:nvSpPr>
          <p:spPr>
            <a:xfrm>
              <a:off x="2736" y="1776"/>
              <a:ext cx="240" cy="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16" name="Google Shape;216;p25"/>
          <p:cNvGrpSpPr/>
          <p:nvPr/>
        </p:nvGrpSpPr>
        <p:grpSpPr>
          <a:xfrm>
            <a:off x="6827837" y="3763962"/>
            <a:ext cx="608012" cy="474662"/>
            <a:chOff x="2640" y="1776"/>
            <a:chExt cx="336" cy="240"/>
          </a:xfrm>
        </p:grpSpPr>
        <p:sp>
          <p:nvSpPr>
            <p:cNvPr id="217" name="Google Shape;217;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8" name="Google Shape;218;p25"/>
            <p:cNvSpPr txBox="1"/>
            <p:nvPr/>
          </p:nvSpPr>
          <p:spPr>
            <a:xfrm>
              <a:off x="2736" y="1776"/>
              <a:ext cx="240" cy="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19" name="Google Shape;219;p25"/>
          <p:cNvGrpSpPr/>
          <p:nvPr/>
        </p:nvGrpSpPr>
        <p:grpSpPr>
          <a:xfrm>
            <a:off x="2916237" y="4806950"/>
            <a:ext cx="608012" cy="474662"/>
            <a:chOff x="2640" y="1776"/>
            <a:chExt cx="336" cy="240"/>
          </a:xfrm>
        </p:grpSpPr>
        <p:sp>
          <p:nvSpPr>
            <p:cNvPr id="220" name="Google Shape;220;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1" name="Google Shape;221;p25"/>
            <p:cNvSpPr txBox="1"/>
            <p:nvPr/>
          </p:nvSpPr>
          <p:spPr>
            <a:xfrm>
              <a:off x="2736" y="1776"/>
              <a:ext cx="240" cy="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22" name="Google Shape;222;p25"/>
          <p:cNvGrpSpPr/>
          <p:nvPr/>
        </p:nvGrpSpPr>
        <p:grpSpPr>
          <a:xfrm>
            <a:off x="4046537" y="4806950"/>
            <a:ext cx="608012" cy="474662"/>
            <a:chOff x="2640" y="1776"/>
            <a:chExt cx="336" cy="240"/>
          </a:xfrm>
        </p:grpSpPr>
        <p:sp>
          <p:nvSpPr>
            <p:cNvPr id="223" name="Google Shape;223;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4" name="Google Shape;224;p25"/>
            <p:cNvSpPr txBox="1"/>
            <p:nvPr/>
          </p:nvSpPr>
          <p:spPr>
            <a:xfrm>
              <a:off x="2736" y="1776"/>
              <a:ext cx="240" cy="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225" name="Google Shape;225;p25"/>
          <p:cNvSpPr/>
          <p:nvPr/>
        </p:nvSpPr>
        <p:spPr>
          <a:xfrm>
            <a:off x="4046537" y="5849937"/>
            <a:ext cx="608012" cy="474662"/>
          </a:xfrm>
          <a:prstGeom prst="ellipse">
            <a:avLst/>
          </a:prstGeom>
          <a:solidFill>
            <a:srgbClr val="FF0000"/>
          </a:solidFill>
          <a:ln w="38100" cap="flat" cmpd="dbl">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6" name="Google Shape;226;p25"/>
          <p:cNvSpPr txBox="1"/>
          <p:nvPr/>
        </p:nvSpPr>
        <p:spPr>
          <a:xfrm>
            <a:off x="4219575" y="5849937"/>
            <a:ext cx="4349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227" name="Google Shape;227;p25"/>
          <p:cNvCxnSpPr/>
          <p:nvPr/>
        </p:nvCxnSpPr>
        <p:spPr>
          <a:xfrm flipH="1">
            <a:off x="3351212" y="2532062"/>
            <a:ext cx="1825625" cy="379412"/>
          </a:xfrm>
          <a:prstGeom prst="straightConnector1">
            <a:avLst/>
          </a:prstGeom>
          <a:noFill/>
          <a:ln w="9525" cap="flat" cmpd="sng">
            <a:solidFill>
              <a:schemeClr val="dk1"/>
            </a:solidFill>
            <a:prstDash val="solid"/>
            <a:miter lim="800000"/>
            <a:headEnd type="none" w="med" len="med"/>
            <a:tailEnd type="triangle" w="med" len="med"/>
          </a:ln>
        </p:spPr>
      </p:cxnSp>
      <p:cxnSp>
        <p:nvCxnSpPr>
          <p:cNvPr id="228" name="Google Shape;228;p25"/>
          <p:cNvCxnSpPr/>
          <p:nvPr/>
        </p:nvCxnSpPr>
        <p:spPr>
          <a:xfrm flipH="1">
            <a:off x="4829175" y="2532062"/>
            <a:ext cx="347662" cy="379412"/>
          </a:xfrm>
          <a:prstGeom prst="straightConnector1">
            <a:avLst/>
          </a:prstGeom>
          <a:noFill/>
          <a:ln w="9525" cap="flat" cmpd="sng">
            <a:solidFill>
              <a:schemeClr val="dk1"/>
            </a:solidFill>
            <a:prstDash val="solid"/>
            <a:miter lim="800000"/>
            <a:headEnd type="none" w="med" len="med"/>
            <a:tailEnd type="triangle" w="med" len="med"/>
          </a:ln>
        </p:spPr>
      </p:cxnSp>
      <p:cxnSp>
        <p:nvCxnSpPr>
          <p:cNvPr id="229" name="Google Shape;229;p25"/>
          <p:cNvCxnSpPr/>
          <p:nvPr/>
        </p:nvCxnSpPr>
        <p:spPr>
          <a:xfrm>
            <a:off x="5176837" y="2532062"/>
            <a:ext cx="868362" cy="379412"/>
          </a:xfrm>
          <a:prstGeom prst="straightConnector1">
            <a:avLst/>
          </a:prstGeom>
          <a:noFill/>
          <a:ln w="9525" cap="flat" cmpd="sng">
            <a:solidFill>
              <a:schemeClr val="dk1"/>
            </a:solidFill>
            <a:prstDash val="solid"/>
            <a:miter lim="800000"/>
            <a:headEnd type="none" w="med" len="med"/>
            <a:tailEnd type="triangle" w="med" len="med"/>
          </a:ln>
        </p:spPr>
      </p:cxnSp>
      <p:cxnSp>
        <p:nvCxnSpPr>
          <p:cNvPr id="230" name="Google Shape;230;p25"/>
          <p:cNvCxnSpPr/>
          <p:nvPr/>
        </p:nvCxnSpPr>
        <p:spPr>
          <a:xfrm>
            <a:off x="5176837" y="2532062"/>
            <a:ext cx="2781300" cy="379412"/>
          </a:xfrm>
          <a:prstGeom prst="straightConnector1">
            <a:avLst/>
          </a:prstGeom>
          <a:noFill/>
          <a:ln w="9525" cap="flat" cmpd="sng">
            <a:solidFill>
              <a:schemeClr val="dk1"/>
            </a:solidFill>
            <a:prstDash val="solid"/>
            <a:miter lim="800000"/>
            <a:headEnd type="none" w="med" len="med"/>
            <a:tailEnd type="triangle" w="med" len="med"/>
          </a:ln>
        </p:spPr>
      </p:cxnSp>
      <p:cxnSp>
        <p:nvCxnSpPr>
          <p:cNvPr id="231" name="Google Shape;231;p25"/>
          <p:cNvCxnSpPr/>
          <p:nvPr/>
        </p:nvCxnSpPr>
        <p:spPr>
          <a:xfrm>
            <a:off x="3176587" y="3384550"/>
            <a:ext cx="608012" cy="379412"/>
          </a:xfrm>
          <a:prstGeom prst="straightConnector1">
            <a:avLst/>
          </a:prstGeom>
          <a:noFill/>
          <a:ln w="9525" cap="flat" cmpd="sng">
            <a:solidFill>
              <a:schemeClr val="dk1"/>
            </a:solidFill>
            <a:prstDash val="solid"/>
            <a:miter lim="800000"/>
            <a:headEnd type="none" w="med" len="med"/>
            <a:tailEnd type="triangle" w="med" len="med"/>
          </a:ln>
        </p:spPr>
      </p:cxnSp>
      <p:cxnSp>
        <p:nvCxnSpPr>
          <p:cNvPr id="232" name="Google Shape;232;p25"/>
          <p:cNvCxnSpPr/>
          <p:nvPr/>
        </p:nvCxnSpPr>
        <p:spPr>
          <a:xfrm>
            <a:off x="4829175" y="3384550"/>
            <a:ext cx="173037" cy="379412"/>
          </a:xfrm>
          <a:prstGeom prst="straightConnector1">
            <a:avLst/>
          </a:prstGeom>
          <a:noFill/>
          <a:ln w="9525" cap="flat" cmpd="sng">
            <a:solidFill>
              <a:schemeClr val="dk1"/>
            </a:solidFill>
            <a:prstDash val="solid"/>
            <a:miter lim="800000"/>
            <a:headEnd type="none" w="med" len="med"/>
            <a:tailEnd type="triangle" w="med" len="med"/>
          </a:ln>
        </p:spPr>
      </p:cxnSp>
      <p:cxnSp>
        <p:nvCxnSpPr>
          <p:cNvPr id="233" name="Google Shape;233;p25"/>
          <p:cNvCxnSpPr/>
          <p:nvPr/>
        </p:nvCxnSpPr>
        <p:spPr>
          <a:xfrm flipH="1">
            <a:off x="5957887" y="3384550"/>
            <a:ext cx="261937" cy="379412"/>
          </a:xfrm>
          <a:prstGeom prst="straightConnector1">
            <a:avLst/>
          </a:prstGeom>
          <a:noFill/>
          <a:ln w="9525" cap="flat" cmpd="sng">
            <a:solidFill>
              <a:schemeClr val="dk1"/>
            </a:solidFill>
            <a:prstDash val="solid"/>
            <a:miter lim="800000"/>
            <a:headEnd type="none" w="med" len="med"/>
            <a:tailEnd type="triangle" w="med" len="med"/>
          </a:ln>
        </p:spPr>
      </p:cxnSp>
      <p:cxnSp>
        <p:nvCxnSpPr>
          <p:cNvPr id="234" name="Google Shape;234;p25"/>
          <p:cNvCxnSpPr/>
          <p:nvPr/>
        </p:nvCxnSpPr>
        <p:spPr>
          <a:xfrm>
            <a:off x="6219825" y="3384550"/>
            <a:ext cx="782637" cy="379412"/>
          </a:xfrm>
          <a:prstGeom prst="straightConnector1">
            <a:avLst/>
          </a:prstGeom>
          <a:noFill/>
          <a:ln w="9525" cap="flat" cmpd="sng">
            <a:solidFill>
              <a:schemeClr val="dk1"/>
            </a:solidFill>
            <a:prstDash val="solid"/>
            <a:miter lim="800000"/>
            <a:headEnd type="none" w="med" len="med"/>
            <a:tailEnd type="triangle" w="med" len="med"/>
          </a:ln>
        </p:spPr>
      </p:cxnSp>
      <p:cxnSp>
        <p:nvCxnSpPr>
          <p:cNvPr id="235" name="Google Shape;235;p25"/>
          <p:cNvCxnSpPr/>
          <p:nvPr/>
        </p:nvCxnSpPr>
        <p:spPr>
          <a:xfrm flipH="1">
            <a:off x="3263900" y="4238625"/>
            <a:ext cx="608012" cy="568325"/>
          </a:xfrm>
          <a:prstGeom prst="straightConnector1">
            <a:avLst/>
          </a:prstGeom>
          <a:noFill/>
          <a:ln w="9525" cap="flat" cmpd="sng">
            <a:solidFill>
              <a:schemeClr val="dk1"/>
            </a:solidFill>
            <a:prstDash val="solid"/>
            <a:miter lim="800000"/>
            <a:headEnd type="none" w="med" len="med"/>
            <a:tailEnd type="triangle" w="med" len="med"/>
          </a:ln>
        </p:spPr>
      </p:cxnSp>
      <p:cxnSp>
        <p:nvCxnSpPr>
          <p:cNvPr id="236" name="Google Shape;236;p25"/>
          <p:cNvCxnSpPr/>
          <p:nvPr/>
        </p:nvCxnSpPr>
        <p:spPr>
          <a:xfrm>
            <a:off x="3871912" y="4238625"/>
            <a:ext cx="434975" cy="568325"/>
          </a:xfrm>
          <a:prstGeom prst="straightConnector1">
            <a:avLst/>
          </a:prstGeom>
          <a:noFill/>
          <a:ln w="9525" cap="flat" cmpd="sng">
            <a:solidFill>
              <a:schemeClr val="dk1"/>
            </a:solidFill>
            <a:prstDash val="solid"/>
            <a:miter lim="800000"/>
            <a:headEnd type="none" w="med" len="med"/>
            <a:tailEnd type="triangle" w="med" len="med"/>
          </a:ln>
        </p:spPr>
      </p:cxnSp>
      <p:grpSp>
        <p:nvGrpSpPr>
          <p:cNvPr id="237" name="Google Shape;237;p25"/>
          <p:cNvGrpSpPr/>
          <p:nvPr/>
        </p:nvGrpSpPr>
        <p:grpSpPr>
          <a:xfrm>
            <a:off x="5784850" y="4806950"/>
            <a:ext cx="608012" cy="474662"/>
            <a:chOff x="2640" y="1776"/>
            <a:chExt cx="336" cy="240"/>
          </a:xfrm>
        </p:grpSpPr>
        <p:sp>
          <p:nvSpPr>
            <p:cNvPr id="238" name="Google Shape;238;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9" name="Google Shape;239;p25"/>
            <p:cNvSpPr txBox="1"/>
            <p:nvPr/>
          </p:nvSpPr>
          <p:spPr>
            <a:xfrm>
              <a:off x="2736" y="1776"/>
              <a:ext cx="240" cy="1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40" name="Google Shape;240;p25"/>
          <p:cNvGrpSpPr/>
          <p:nvPr/>
        </p:nvGrpSpPr>
        <p:grpSpPr>
          <a:xfrm>
            <a:off x="7088187" y="4713287"/>
            <a:ext cx="609600" cy="473075"/>
            <a:chOff x="2640" y="1776"/>
            <a:chExt cx="336" cy="240"/>
          </a:xfrm>
        </p:grpSpPr>
        <p:sp>
          <p:nvSpPr>
            <p:cNvPr id="241" name="Google Shape;241;p25"/>
            <p:cNvSpPr/>
            <p:nvPr/>
          </p:nvSpPr>
          <p:spPr>
            <a:xfrm>
              <a:off x="2640" y="1776"/>
              <a:ext cx="336" cy="240"/>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2" name="Google Shape;242;p25"/>
            <p:cNvSpPr txBox="1"/>
            <p:nvPr/>
          </p:nvSpPr>
          <p:spPr>
            <a:xfrm>
              <a:off x="2736" y="1776"/>
              <a:ext cx="240" cy="1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cxnSp>
        <p:nvCxnSpPr>
          <p:cNvPr id="243" name="Google Shape;243;p25"/>
          <p:cNvCxnSpPr/>
          <p:nvPr/>
        </p:nvCxnSpPr>
        <p:spPr>
          <a:xfrm>
            <a:off x="6045200" y="4238625"/>
            <a:ext cx="87312" cy="568325"/>
          </a:xfrm>
          <a:prstGeom prst="straightConnector1">
            <a:avLst/>
          </a:prstGeom>
          <a:noFill/>
          <a:ln w="9525" cap="flat" cmpd="sng">
            <a:solidFill>
              <a:schemeClr val="dk1"/>
            </a:solidFill>
            <a:prstDash val="solid"/>
            <a:miter lim="800000"/>
            <a:headEnd type="none" w="med" len="med"/>
            <a:tailEnd type="triangle" w="med" len="med"/>
          </a:ln>
        </p:spPr>
      </p:cxnSp>
      <p:cxnSp>
        <p:nvCxnSpPr>
          <p:cNvPr id="244" name="Google Shape;244;p25"/>
          <p:cNvCxnSpPr/>
          <p:nvPr/>
        </p:nvCxnSpPr>
        <p:spPr>
          <a:xfrm>
            <a:off x="7262812" y="4238625"/>
            <a:ext cx="87312" cy="474662"/>
          </a:xfrm>
          <a:prstGeom prst="straightConnector1">
            <a:avLst/>
          </a:prstGeom>
          <a:noFill/>
          <a:ln w="9525" cap="flat" cmpd="sng">
            <a:solidFill>
              <a:schemeClr val="dk1"/>
            </a:solidFill>
            <a:prstDash val="solid"/>
            <a:miter lim="800000"/>
            <a:headEnd type="none" w="med" len="med"/>
            <a:tailEnd type="triangle" w="med" len="med"/>
          </a:ln>
        </p:spPr>
      </p:cxnSp>
      <p:cxnSp>
        <p:nvCxnSpPr>
          <p:cNvPr id="245" name="Google Shape;245;p25"/>
          <p:cNvCxnSpPr/>
          <p:nvPr/>
        </p:nvCxnSpPr>
        <p:spPr>
          <a:xfrm flipH="1">
            <a:off x="4306887" y="5281612"/>
            <a:ext cx="87312" cy="568325"/>
          </a:xfrm>
          <a:prstGeom prst="straightConnector1">
            <a:avLst/>
          </a:prstGeom>
          <a:noFill/>
          <a:ln w="9525" cap="flat" cmpd="sng">
            <a:solidFill>
              <a:schemeClr val="dk1"/>
            </a:solidFill>
            <a:prstDash val="solid"/>
            <a:miter lim="800000"/>
            <a:headEnd type="none" w="med" len="med"/>
            <a:tailEnd type="triangle" w="med" len="med"/>
          </a:ln>
        </p:spPr>
      </p:cxnSp>
      <p:grpSp>
        <p:nvGrpSpPr>
          <p:cNvPr id="246" name="Google Shape;246;p25"/>
          <p:cNvGrpSpPr/>
          <p:nvPr/>
        </p:nvGrpSpPr>
        <p:grpSpPr>
          <a:xfrm>
            <a:off x="3505200" y="2667000"/>
            <a:ext cx="1447800" cy="990600"/>
            <a:chOff x="1728" y="1680"/>
            <a:chExt cx="912" cy="624"/>
          </a:xfrm>
        </p:grpSpPr>
        <p:cxnSp>
          <p:nvCxnSpPr>
            <p:cNvPr id="247" name="Google Shape;247;p25"/>
            <p:cNvCxnSpPr/>
            <p:nvPr/>
          </p:nvCxnSpPr>
          <p:spPr>
            <a:xfrm flipH="1">
              <a:off x="1728" y="1680"/>
              <a:ext cx="912" cy="192"/>
            </a:xfrm>
            <a:prstGeom prst="straightConnector1">
              <a:avLst/>
            </a:prstGeom>
            <a:noFill/>
            <a:ln w="38100" cap="flat" cmpd="sng">
              <a:solidFill>
                <a:schemeClr val="dk1"/>
              </a:solidFill>
              <a:prstDash val="solid"/>
              <a:miter lim="800000"/>
              <a:headEnd type="none" w="med" len="med"/>
              <a:tailEnd type="none" w="med" len="med"/>
            </a:ln>
          </p:spPr>
        </p:cxnSp>
        <p:cxnSp>
          <p:nvCxnSpPr>
            <p:cNvPr id="248" name="Google Shape;248;p25"/>
            <p:cNvCxnSpPr/>
            <p:nvPr/>
          </p:nvCxnSpPr>
          <p:spPr>
            <a:xfrm>
              <a:off x="1728" y="1872"/>
              <a:ext cx="288" cy="432"/>
            </a:xfrm>
            <a:prstGeom prst="straightConnector1">
              <a:avLst/>
            </a:prstGeom>
            <a:noFill/>
            <a:ln w="38100" cap="rnd" cmpd="sng">
              <a:solidFill>
                <a:schemeClr val="dk1"/>
              </a:solidFill>
              <a:prstDash val="solid"/>
              <a:miter lim="800000"/>
              <a:headEnd type="none" w="med" len="med"/>
              <a:tailEnd type="triangle" w="med" len="med"/>
            </a:ln>
          </p:spPr>
        </p:cxnSp>
      </p:grpSp>
      <p:cxnSp>
        <p:nvCxnSpPr>
          <p:cNvPr id="249" name="Google Shape;249;p25"/>
          <p:cNvCxnSpPr/>
          <p:nvPr/>
        </p:nvCxnSpPr>
        <p:spPr>
          <a:xfrm>
            <a:off x="3810000" y="4419600"/>
            <a:ext cx="152400" cy="1524000"/>
          </a:xfrm>
          <a:prstGeom prst="straightConnector1">
            <a:avLst/>
          </a:prstGeom>
          <a:noFill/>
          <a:ln w="28575" cap="rnd" cmpd="sng">
            <a:solidFill>
              <a:schemeClr val="hlink"/>
            </a:solidFill>
            <a:prstDash val="solid"/>
            <a:miter lim="800000"/>
            <a:headEnd type="none" w="med" len="med"/>
            <a:tailEnd type="triangle" w="med" len="med"/>
          </a:ln>
        </p:spPr>
      </p:cxnSp>
      <p:sp>
        <p:nvSpPr>
          <p:cNvPr id="250" name="Google Shape;250;p25"/>
          <p:cNvSpPr txBox="1"/>
          <p:nvPr/>
        </p:nvSpPr>
        <p:spPr>
          <a:xfrm>
            <a:off x="3657600" y="2895600"/>
            <a:ext cx="91440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ahoma"/>
              <a:buNone/>
            </a:pPr>
            <a:r>
              <a:rPr lang="en-US" sz="1600" b="1" i="0" u="none">
                <a:solidFill>
                  <a:schemeClr val="dk1"/>
                </a:solidFill>
                <a:latin typeface="Tahoma"/>
                <a:ea typeface="Tahoma"/>
                <a:cs typeface="Tahoma"/>
                <a:sym typeface="Tahoma"/>
              </a:rPr>
              <a:t>g(n)</a:t>
            </a:r>
            <a:endParaRPr/>
          </a:p>
        </p:txBody>
      </p:sp>
      <p:sp>
        <p:nvSpPr>
          <p:cNvPr id="251" name="Google Shape;251;p25"/>
          <p:cNvSpPr txBox="1"/>
          <p:nvPr/>
        </p:nvSpPr>
        <p:spPr>
          <a:xfrm>
            <a:off x="3276600" y="5257800"/>
            <a:ext cx="914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h(n)</a:t>
            </a:r>
            <a:endParaRPr/>
          </a:p>
        </p:txBody>
      </p:sp>
      <p:sp>
        <p:nvSpPr>
          <p:cNvPr id="252" name="Google Shape;252;p25"/>
          <p:cNvSpPr txBox="1"/>
          <p:nvPr/>
        </p:nvSpPr>
        <p:spPr>
          <a:xfrm>
            <a:off x="1066800" y="3733800"/>
            <a:ext cx="2667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f(n) = g(n)+h(n)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11</a:t>
            </a:fld>
            <a:endParaRPr/>
          </a:p>
        </p:txBody>
      </p:sp>
      <p:sp>
        <p:nvSpPr>
          <p:cNvPr id="258" name="Google Shape;258;p2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a:t>
            </a:r>
            <a:endParaRPr/>
          </a:p>
        </p:txBody>
      </p:sp>
      <p:sp>
        <p:nvSpPr>
          <p:cNvPr id="259" name="Google Shape;259;p26"/>
          <p:cNvSpPr txBox="1"/>
          <p:nvPr/>
        </p:nvSpPr>
        <p:spPr>
          <a:xfrm>
            <a:off x="2286000" y="5970587"/>
            <a:ext cx="6629400" cy="1192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1" u="none">
                <a:solidFill>
                  <a:schemeClr val="dk1"/>
                </a:solidFill>
                <a:latin typeface="Tahoma"/>
                <a:ea typeface="Tahoma"/>
                <a:cs typeface="Tahoma"/>
                <a:sym typeface="Tahoma"/>
              </a:rPr>
              <a:t>		f(n) = g(n) + h </a:t>
            </a:r>
            <a:r>
              <a:rPr lang="en-US" sz="1800" b="1" i="0" u="none">
                <a:solidFill>
                  <a:schemeClr val="dk1"/>
                </a:solidFill>
                <a:latin typeface="Tahoma"/>
                <a:ea typeface="Tahoma"/>
                <a:cs typeface="Tahoma"/>
                <a:sym typeface="Tahoma"/>
              </a:rPr>
              <a:t>(</a:t>
            </a:r>
            <a:r>
              <a:rPr lang="en-US" sz="1800" b="1" i="1" u="none">
                <a:solidFill>
                  <a:schemeClr val="dk1"/>
                </a:solidFill>
                <a:latin typeface="Tahoma"/>
                <a:ea typeface="Tahoma"/>
                <a:cs typeface="Tahoma"/>
                <a:sym typeface="Tahoma"/>
              </a:rPr>
              <a:t>n</a:t>
            </a:r>
            <a:r>
              <a:rPr lang="en-US" sz="1800" b="1" i="0" u="none">
                <a:solidFill>
                  <a:schemeClr val="dk1"/>
                </a:solidFill>
                <a:latin typeface="Tahoma"/>
                <a:ea typeface="Tahoma"/>
                <a:cs typeface="Tahoma"/>
                <a:sym typeface="Tahoma"/>
              </a:rPr>
              <a:t>)</a:t>
            </a:r>
            <a:endParaRPr/>
          </a:p>
          <a:p>
            <a:pPr marL="0" marR="0" lvl="0" indent="0" algn="l" rtl="0">
              <a:lnSpc>
                <a:spcPct val="100000"/>
              </a:lnSpc>
              <a:spcBef>
                <a:spcPts val="90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g(n): </a:t>
            </a:r>
            <a:r>
              <a:rPr lang="en-US" sz="1800" b="0" i="0" u="none">
                <a:solidFill>
                  <a:schemeClr val="dk1"/>
                </a:solidFill>
                <a:latin typeface="Tahoma"/>
                <a:ea typeface="Tahoma"/>
                <a:cs typeface="Tahoma"/>
                <a:sym typeface="Tahoma"/>
              </a:rPr>
              <a:t>is the exact cost to reach node </a:t>
            </a:r>
            <a:r>
              <a:rPr lang="en-US" sz="1800" b="0" i="1" u="none">
                <a:solidFill>
                  <a:schemeClr val="dk1"/>
                </a:solidFill>
                <a:latin typeface="Tahoma"/>
                <a:ea typeface="Tahoma"/>
                <a:cs typeface="Tahoma"/>
                <a:sym typeface="Tahoma"/>
              </a:rPr>
              <a:t>n</a:t>
            </a:r>
            <a:r>
              <a:rPr lang="en-US" sz="1800" b="0" i="0" u="none">
                <a:solidFill>
                  <a:schemeClr val="dk1"/>
                </a:solidFill>
                <a:latin typeface="Tahoma"/>
                <a:ea typeface="Tahoma"/>
                <a:cs typeface="Tahoma"/>
                <a:sym typeface="Tahoma"/>
              </a:rPr>
              <a:t> from the initial state.</a:t>
            </a:r>
            <a:endParaRPr/>
          </a:p>
          <a:p>
            <a:pPr marL="0" marR="0" lvl="0" indent="0" algn="l" rtl="0">
              <a:lnSpc>
                <a:spcPct val="100000"/>
              </a:lnSpc>
              <a:spcBef>
                <a:spcPts val="0"/>
              </a:spcBef>
              <a:spcAft>
                <a:spcPts val="0"/>
              </a:spcAft>
              <a:buNone/>
            </a:pPr>
            <a:endParaRPr sz="1800" b="0" i="0" u="none">
              <a:solidFill>
                <a:schemeClr val="dk1"/>
              </a:solidFill>
              <a:latin typeface="Tahoma"/>
              <a:ea typeface="Tahoma"/>
              <a:cs typeface="Tahoma"/>
              <a:sym typeface="Tahoma"/>
            </a:endParaRPr>
          </a:p>
        </p:txBody>
      </p:sp>
      <p:graphicFrame>
        <p:nvGraphicFramePr>
          <p:cNvPr id="260" name="Google Shape;260;p26"/>
          <p:cNvGraphicFramePr/>
          <p:nvPr/>
        </p:nvGraphicFramePr>
        <p:xfrm>
          <a:off x="5145087" y="1828800"/>
          <a:ext cx="3810000" cy="4064000"/>
        </p:xfrm>
        <a:graphic>
          <a:graphicData uri="http://schemas.openxmlformats.org/drawingml/2006/table">
            <a:tbl>
              <a:tblPr>
                <a:noFill/>
                <a:tableStyleId>{3B5F1E88-F1DB-4B0D-8130-4C80A60AF01C}</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1" i="0" u="none" strike="noStrike" cap="none">
                          <a:solidFill>
                            <a:schemeClr val="dk1"/>
                          </a:solidFill>
                          <a:latin typeface="Tahoma"/>
                          <a:ea typeface="Tahoma"/>
                          <a:cs typeface="Tahoma"/>
                          <a:sym typeface="Tahoma"/>
                        </a:rPr>
                        <a:t>State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1" i="0" u="none" strike="noStrike" cap="none">
                          <a:solidFill>
                            <a:schemeClr val="dk1"/>
                          </a:solidFill>
                          <a:latin typeface="Tahoma"/>
                          <a:ea typeface="Tahoma"/>
                          <a:cs typeface="Tahoma"/>
                          <a:sym typeface="Tahoma"/>
                        </a:rPr>
                        <a:t>Heuristic: h(n)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A</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366</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B</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374</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C</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329</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D</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244</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253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F</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178</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G</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193</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H</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98</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06400">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I</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Tahoma"/>
                        <a:buNone/>
                      </a:pPr>
                      <a:r>
                        <a:rPr lang="en-US" sz="1800" b="0" i="0" u="none" strike="noStrike" cap="none">
                          <a:solidFill>
                            <a:schemeClr val="dk1"/>
                          </a:solidFill>
                          <a:latin typeface="Tahoma"/>
                          <a:ea typeface="Tahoma"/>
                          <a:cs typeface="Tahoma"/>
                          <a:sym typeface="Tahoma"/>
                        </a:rPr>
                        <a:t>0</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261" name="Google Shape;261;p26"/>
          <p:cNvGrpSpPr/>
          <p:nvPr/>
        </p:nvGrpSpPr>
        <p:grpSpPr>
          <a:xfrm>
            <a:off x="381000" y="1828800"/>
            <a:ext cx="3429000" cy="4557712"/>
            <a:chOff x="240" y="1152"/>
            <a:chExt cx="2160" cy="2871"/>
          </a:xfrm>
        </p:grpSpPr>
        <p:grpSp>
          <p:nvGrpSpPr>
            <p:cNvPr id="262" name="Google Shape;262;p26"/>
            <p:cNvGrpSpPr/>
            <p:nvPr/>
          </p:nvGrpSpPr>
          <p:grpSpPr>
            <a:xfrm>
              <a:off x="1344" y="1248"/>
              <a:ext cx="288" cy="288"/>
              <a:chOff x="1344" y="1248"/>
              <a:chExt cx="288" cy="288"/>
            </a:xfrm>
          </p:grpSpPr>
          <p:sp>
            <p:nvSpPr>
              <p:cNvPr id="263" name="Google Shape;263;p26"/>
              <p:cNvSpPr/>
              <p:nvPr/>
            </p:nvSpPr>
            <p:spPr>
              <a:xfrm>
                <a:off x="1344" y="1248"/>
                <a:ext cx="288" cy="288"/>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4" name="Google Shape;264;p2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265" name="Google Shape;265;p26"/>
            <p:cNvGrpSpPr/>
            <p:nvPr/>
          </p:nvGrpSpPr>
          <p:grpSpPr>
            <a:xfrm>
              <a:off x="2016" y="1584"/>
              <a:ext cx="288" cy="288"/>
              <a:chOff x="1344" y="1248"/>
              <a:chExt cx="288" cy="288"/>
            </a:xfrm>
          </p:grpSpPr>
          <p:sp>
            <p:nvSpPr>
              <p:cNvPr id="266" name="Google Shape;266;p2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7" name="Google Shape;267;p2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268" name="Google Shape;268;p26"/>
            <p:cNvGrpSpPr/>
            <p:nvPr/>
          </p:nvGrpSpPr>
          <p:grpSpPr>
            <a:xfrm>
              <a:off x="336" y="2160"/>
              <a:ext cx="288" cy="288"/>
              <a:chOff x="1344" y="1248"/>
              <a:chExt cx="288" cy="288"/>
            </a:xfrm>
          </p:grpSpPr>
          <p:sp>
            <p:nvSpPr>
              <p:cNvPr id="269" name="Google Shape;269;p2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0" name="Google Shape;270;p2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D</a:t>
                </a:r>
                <a:endParaRPr/>
              </a:p>
            </p:txBody>
          </p:sp>
        </p:grpSp>
        <p:grpSp>
          <p:nvGrpSpPr>
            <p:cNvPr id="271" name="Google Shape;271;p26"/>
            <p:cNvGrpSpPr/>
            <p:nvPr/>
          </p:nvGrpSpPr>
          <p:grpSpPr>
            <a:xfrm>
              <a:off x="672" y="1680"/>
              <a:ext cx="288" cy="288"/>
              <a:chOff x="1344" y="1248"/>
              <a:chExt cx="288" cy="288"/>
            </a:xfrm>
          </p:grpSpPr>
          <p:sp>
            <p:nvSpPr>
              <p:cNvPr id="272" name="Google Shape;272;p2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3" name="Google Shape;273;p2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274" name="Google Shape;274;p26"/>
            <p:cNvGrpSpPr/>
            <p:nvPr/>
          </p:nvGrpSpPr>
          <p:grpSpPr>
            <a:xfrm>
              <a:off x="1392" y="1968"/>
              <a:ext cx="288" cy="288"/>
              <a:chOff x="1344" y="1248"/>
              <a:chExt cx="288" cy="288"/>
            </a:xfrm>
          </p:grpSpPr>
          <p:sp>
            <p:nvSpPr>
              <p:cNvPr id="275" name="Google Shape;275;p2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6" name="Google Shape;276;p2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grpSp>
          <p:nvGrpSpPr>
            <p:cNvPr id="277" name="Google Shape;277;p26"/>
            <p:cNvGrpSpPr/>
            <p:nvPr/>
          </p:nvGrpSpPr>
          <p:grpSpPr>
            <a:xfrm>
              <a:off x="1824" y="2544"/>
              <a:ext cx="288" cy="288"/>
              <a:chOff x="1344" y="1248"/>
              <a:chExt cx="288" cy="288"/>
            </a:xfrm>
          </p:grpSpPr>
          <p:sp>
            <p:nvSpPr>
              <p:cNvPr id="278" name="Google Shape;278;p2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9" name="Google Shape;279;p2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a:t>
                </a:r>
                <a:endParaRPr/>
              </a:p>
            </p:txBody>
          </p:sp>
        </p:grpSp>
        <p:grpSp>
          <p:nvGrpSpPr>
            <p:cNvPr id="280" name="Google Shape;280;p26"/>
            <p:cNvGrpSpPr/>
            <p:nvPr/>
          </p:nvGrpSpPr>
          <p:grpSpPr>
            <a:xfrm>
              <a:off x="1200" y="3600"/>
              <a:ext cx="288" cy="288"/>
              <a:chOff x="1344" y="1248"/>
              <a:chExt cx="288" cy="288"/>
            </a:xfrm>
          </p:grpSpPr>
          <p:sp>
            <p:nvSpPr>
              <p:cNvPr id="281" name="Google Shape;281;p26"/>
              <p:cNvSpPr/>
              <p:nvPr/>
            </p:nvSpPr>
            <p:spPr>
              <a:xfrm>
                <a:off x="1344" y="1248"/>
                <a:ext cx="288" cy="288"/>
              </a:xfrm>
              <a:prstGeom prst="ellipse">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2" name="Google Shape;282;p26"/>
              <p:cNvSpPr txBox="1"/>
              <p:nvPr/>
            </p:nvSpPr>
            <p:spPr>
              <a:xfrm>
                <a:off x="1392" y="1296"/>
                <a:ext cx="192" cy="231"/>
              </a:xfrm>
              <a:prstGeom prst="rect">
                <a:avLst/>
              </a:prstGeom>
              <a:solidFill>
                <a:schemeClr val="hlink"/>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283" name="Google Shape;283;p26"/>
            <p:cNvCxnSpPr/>
            <p:nvPr/>
          </p:nvCxnSpPr>
          <p:spPr>
            <a:xfrm>
              <a:off x="1536" y="2256"/>
              <a:ext cx="384" cy="288"/>
            </a:xfrm>
            <a:prstGeom prst="straightConnector1">
              <a:avLst/>
            </a:prstGeom>
            <a:noFill/>
            <a:ln w="9525" cap="flat" cmpd="sng">
              <a:solidFill>
                <a:schemeClr val="dk1"/>
              </a:solidFill>
              <a:prstDash val="solid"/>
              <a:miter lim="800000"/>
              <a:headEnd type="none" w="med" len="med"/>
              <a:tailEnd type="none" w="med" len="med"/>
            </a:ln>
          </p:spPr>
        </p:cxnSp>
        <p:cxnSp>
          <p:nvCxnSpPr>
            <p:cNvPr id="284" name="Google Shape;284;p26"/>
            <p:cNvCxnSpPr/>
            <p:nvPr/>
          </p:nvCxnSpPr>
          <p:spPr>
            <a:xfrm flipH="1">
              <a:off x="1344" y="2832"/>
              <a:ext cx="624" cy="768"/>
            </a:xfrm>
            <a:prstGeom prst="straightConnector1">
              <a:avLst/>
            </a:prstGeom>
            <a:noFill/>
            <a:ln w="9525" cap="flat" cmpd="sng">
              <a:solidFill>
                <a:schemeClr val="dk1"/>
              </a:solidFill>
              <a:prstDash val="solid"/>
              <a:miter lim="800000"/>
              <a:headEnd type="none" w="med" len="med"/>
              <a:tailEnd type="none" w="med" len="med"/>
            </a:ln>
          </p:spPr>
        </p:cxnSp>
        <p:sp>
          <p:nvSpPr>
            <p:cNvPr id="285" name="Google Shape;285;p26"/>
            <p:cNvSpPr txBox="1"/>
            <p:nvPr/>
          </p:nvSpPr>
          <p:spPr>
            <a:xfrm>
              <a:off x="1680" y="2208"/>
              <a:ext cx="38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99</a:t>
              </a:r>
              <a:endParaRPr/>
            </a:p>
          </p:txBody>
        </p:sp>
        <p:sp>
          <p:nvSpPr>
            <p:cNvPr id="286" name="Google Shape;286;p26"/>
            <p:cNvSpPr txBox="1"/>
            <p:nvPr/>
          </p:nvSpPr>
          <p:spPr>
            <a:xfrm>
              <a:off x="1680" y="3216"/>
              <a:ext cx="48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211</a:t>
              </a:r>
              <a:endParaRPr/>
            </a:p>
          </p:txBody>
        </p:sp>
        <p:grpSp>
          <p:nvGrpSpPr>
            <p:cNvPr id="287" name="Google Shape;287;p26"/>
            <p:cNvGrpSpPr/>
            <p:nvPr/>
          </p:nvGrpSpPr>
          <p:grpSpPr>
            <a:xfrm>
              <a:off x="864" y="2544"/>
              <a:ext cx="288" cy="288"/>
              <a:chOff x="1344" y="1248"/>
              <a:chExt cx="288" cy="288"/>
            </a:xfrm>
          </p:grpSpPr>
          <p:sp>
            <p:nvSpPr>
              <p:cNvPr id="288" name="Google Shape;288;p2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9" name="Google Shape;289;p2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a:t>
                </a:r>
                <a:endParaRPr/>
              </a:p>
            </p:txBody>
          </p:sp>
        </p:grpSp>
        <p:grpSp>
          <p:nvGrpSpPr>
            <p:cNvPr id="290" name="Google Shape;290;p26"/>
            <p:cNvGrpSpPr/>
            <p:nvPr/>
          </p:nvGrpSpPr>
          <p:grpSpPr>
            <a:xfrm>
              <a:off x="720" y="3120"/>
              <a:ext cx="288" cy="288"/>
              <a:chOff x="1344" y="1248"/>
              <a:chExt cx="288" cy="288"/>
            </a:xfrm>
          </p:grpSpPr>
          <p:sp>
            <p:nvSpPr>
              <p:cNvPr id="291" name="Google Shape;291;p2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2" name="Google Shape;292;p2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H</a:t>
                </a:r>
                <a:endParaRPr/>
              </a:p>
            </p:txBody>
          </p:sp>
        </p:grpSp>
        <p:cxnSp>
          <p:nvCxnSpPr>
            <p:cNvPr id="293" name="Google Shape;293;p26"/>
            <p:cNvCxnSpPr/>
            <p:nvPr/>
          </p:nvCxnSpPr>
          <p:spPr>
            <a:xfrm flipH="1">
              <a:off x="960" y="2256"/>
              <a:ext cx="576" cy="288"/>
            </a:xfrm>
            <a:prstGeom prst="straightConnector1">
              <a:avLst/>
            </a:prstGeom>
            <a:noFill/>
            <a:ln w="9525" cap="flat" cmpd="sng">
              <a:solidFill>
                <a:schemeClr val="dk1"/>
              </a:solidFill>
              <a:prstDash val="solid"/>
              <a:miter lim="800000"/>
              <a:headEnd type="none" w="med" len="med"/>
              <a:tailEnd type="none" w="med" len="med"/>
            </a:ln>
          </p:spPr>
        </p:cxnSp>
        <p:cxnSp>
          <p:nvCxnSpPr>
            <p:cNvPr id="294" name="Google Shape;294;p26"/>
            <p:cNvCxnSpPr/>
            <p:nvPr/>
          </p:nvCxnSpPr>
          <p:spPr>
            <a:xfrm flipH="1">
              <a:off x="864" y="2832"/>
              <a:ext cx="144" cy="288"/>
            </a:xfrm>
            <a:prstGeom prst="straightConnector1">
              <a:avLst/>
            </a:prstGeom>
            <a:noFill/>
            <a:ln w="9525" cap="flat" cmpd="sng">
              <a:solidFill>
                <a:schemeClr val="dk1"/>
              </a:solidFill>
              <a:prstDash val="solid"/>
              <a:miter lim="800000"/>
              <a:headEnd type="none" w="med" len="med"/>
              <a:tailEnd type="none" w="med" len="med"/>
            </a:ln>
          </p:spPr>
        </p:cxnSp>
        <p:cxnSp>
          <p:nvCxnSpPr>
            <p:cNvPr id="295" name="Google Shape;295;p26"/>
            <p:cNvCxnSpPr/>
            <p:nvPr/>
          </p:nvCxnSpPr>
          <p:spPr>
            <a:xfrm>
              <a:off x="864" y="3408"/>
              <a:ext cx="480" cy="192"/>
            </a:xfrm>
            <a:prstGeom prst="straightConnector1">
              <a:avLst/>
            </a:prstGeom>
            <a:noFill/>
            <a:ln w="9525" cap="flat" cmpd="sng">
              <a:solidFill>
                <a:schemeClr val="dk1"/>
              </a:solidFill>
              <a:prstDash val="solid"/>
              <a:miter lim="800000"/>
              <a:headEnd type="none" w="med" len="med"/>
              <a:tailEnd type="none" w="med" len="med"/>
            </a:ln>
          </p:spPr>
        </p:cxnSp>
        <p:sp>
          <p:nvSpPr>
            <p:cNvPr id="296" name="Google Shape;296;p26"/>
            <p:cNvSpPr txBox="1"/>
            <p:nvPr/>
          </p:nvSpPr>
          <p:spPr>
            <a:xfrm>
              <a:off x="1008" y="2208"/>
              <a:ext cx="38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80</a:t>
              </a:r>
              <a:endParaRPr/>
            </a:p>
          </p:txBody>
        </p:sp>
        <p:cxnSp>
          <p:nvCxnSpPr>
            <p:cNvPr id="297" name="Google Shape;297;p26"/>
            <p:cNvCxnSpPr/>
            <p:nvPr/>
          </p:nvCxnSpPr>
          <p:spPr>
            <a:xfrm>
              <a:off x="1488" y="1536"/>
              <a:ext cx="672" cy="48"/>
            </a:xfrm>
            <a:prstGeom prst="straightConnector1">
              <a:avLst/>
            </a:prstGeom>
            <a:noFill/>
            <a:ln w="9525" cap="flat" cmpd="sng">
              <a:solidFill>
                <a:schemeClr val="dk1"/>
              </a:solidFill>
              <a:prstDash val="solid"/>
              <a:miter lim="800000"/>
              <a:headEnd type="none" w="med" len="med"/>
              <a:tailEnd type="none" w="med" len="med"/>
            </a:ln>
          </p:spPr>
        </p:cxnSp>
        <p:cxnSp>
          <p:nvCxnSpPr>
            <p:cNvPr id="298" name="Google Shape;298;p26"/>
            <p:cNvCxnSpPr/>
            <p:nvPr/>
          </p:nvCxnSpPr>
          <p:spPr>
            <a:xfrm>
              <a:off x="1488" y="1536"/>
              <a:ext cx="48" cy="432"/>
            </a:xfrm>
            <a:prstGeom prst="straightConnector1">
              <a:avLst/>
            </a:prstGeom>
            <a:noFill/>
            <a:ln w="9525" cap="flat" cmpd="sng">
              <a:solidFill>
                <a:schemeClr val="dk1"/>
              </a:solidFill>
              <a:prstDash val="solid"/>
              <a:miter lim="800000"/>
              <a:headEnd type="none" w="med" len="med"/>
              <a:tailEnd type="none" w="med" len="med"/>
            </a:ln>
          </p:spPr>
        </p:cxnSp>
        <p:cxnSp>
          <p:nvCxnSpPr>
            <p:cNvPr id="299" name="Google Shape;299;p26"/>
            <p:cNvCxnSpPr/>
            <p:nvPr/>
          </p:nvCxnSpPr>
          <p:spPr>
            <a:xfrm flipH="1">
              <a:off x="816" y="1536"/>
              <a:ext cx="672" cy="144"/>
            </a:xfrm>
            <a:prstGeom prst="straightConnector1">
              <a:avLst/>
            </a:prstGeom>
            <a:noFill/>
            <a:ln w="9525" cap="flat" cmpd="sng">
              <a:solidFill>
                <a:schemeClr val="dk1"/>
              </a:solidFill>
              <a:prstDash val="solid"/>
              <a:miter lim="800000"/>
              <a:headEnd type="none" w="med" len="med"/>
              <a:tailEnd type="none" w="med" len="med"/>
            </a:ln>
          </p:spPr>
        </p:cxnSp>
        <p:cxnSp>
          <p:nvCxnSpPr>
            <p:cNvPr id="300" name="Google Shape;300;p26"/>
            <p:cNvCxnSpPr/>
            <p:nvPr/>
          </p:nvCxnSpPr>
          <p:spPr>
            <a:xfrm flipH="1">
              <a:off x="480" y="1968"/>
              <a:ext cx="336" cy="192"/>
            </a:xfrm>
            <a:prstGeom prst="straightConnector1">
              <a:avLst/>
            </a:prstGeom>
            <a:noFill/>
            <a:ln w="9525" cap="flat" cmpd="sng">
              <a:solidFill>
                <a:schemeClr val="dk1"/>
              </a:solidFill>
              <a:prstDash val="solid"/>
              <a:miter lim="800000"/>
              <a:headEnd type="none" w="med" len="med"/>
              <a:tailEnd type="none" w="med" len="med"/>
            </a:ln>
          </p:spPr>
        </p:cxnSp>
        <p:sp>
          <p:nvSpPr>
            <p:cNvPr id="301" name="Google Shape;301;p26"/>
            <p:cNvSpPr txBox="1"/>
            <p:nvPr/>
          </p:nvSpPr>
          <p:spPr>
            <a:xfrm>
              <a:off x="1632" y="1152"/>
              <a:ext cx="76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Start</a:t>
              </a:r>
              <a:endParaRPr/>
            </a:p>
          </p:txBody>
        </p:sp>
        <p:sp>
          <p:nvSpPr>
            <p:cNvPr id="302" name="Google Shape;302;p26"/>
            <p:cNvSpPr txBox="1"/>
            <p:nvPr/>
          </p:nvSpPr>
          <p:spPr>
            <a:xfrm>
              <a:off x="1536" y="3792"/>
              <a:ext cx="76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Goal</a:t>
              </a:r>
              <a:endParaRPr/>
            </a:p>
          </p:txBody>
        </p:sp>
        <p:sp>
          <p:nvSpPr>
            <p:cNvPr id="303" name="Google Shape;303;p26"/>
            <p:cNvSpPr txBox="1"/>
            <p:nvPr/>
          </p:nvSpPr>
          <p:spPr>
            <a:xfrm>
              <a:off x="624" y="2880"/>
              <a:ext cx="38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97</a:t>
              </a:r>
              <a:endParaRPr/>
            </a:p>
          </p:txBody>
        </p:sp>
        <p:sp>
          <p:nvSpPr>
            <p:cNvPr id="304" name="Google Shape;304;p26"/>
            <p:cNvSpPr txBox="1"/>
            <p:nvPr/>
          </p:nvSpPr>
          <p:spPr>
            <a:xfrm>
              <a:off x="816" y="3456"/>
              <a:ext cx="528"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101</a:t>
              </a:r>
              <a:endParaRPr/>
            </a:p>
          </p:txBody>
        </p:sp>
        <p:sp>
          <p:nvSpPr>
            <p:cNvPr id="305" name="Google Shape;305;p26"/>
            <p:cNvSpPr txBox="1"/>
            <p:nvPr/>
          </p:nvSpPr>
          <p:spPr>
            <a:xfrm>
              <a:off x="1776" y="1344"/>
              <a:ext cx="38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306" name="Google Shape;306;p26"/>
            <p:cNvSpPr txBox="1"/>
            <p:nvPr/>
          </p:nvSpPr>
          <p:spPr>
            <a:xfrm>
              <a:off x="864" y="1392"/>
              <a:ext cx="48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307" name="Google Shape;307;p26"/>
            <p:cNvSpPr txBox="1"/>
            <p:nvPr/>
          </p:nvSpPr>
          <p:spPr>
            <a:xfrm>
              <a:off x="240" y="1920"/>
              <a:ext cx="48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111</a:t>
              </a:r>
              <a:endParaRPr/>
            </a:p>
          </p:txBody>
        </p:sp>
        <p:sp>
          <p:nvSpPr>
            <p:cNvPr id="308" name="Google Shape;308;p26"/>
            <p:cNvSpPr txBox="1"/>
            <p:nvPr/>
          </p:nvSpPr>
          <p:spPr>
            <a:xfrm>
              <a:off x="1488" y="1689"/>
              <a:ext cx="480"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12</a:t>
            </a:fld>
            <a:endParaRPr/>
          </a:p>
        </p:txBody>
      </p:sp>
      <p:sp>
        <p:nvSpPr>
          <p:cNvPr id="314" name="Google Shape;314;p2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Tree Search</a:t>
            </a:r>
            <a:endParaRPr/>
          </a:p>
        </p:txBody>
      </p:sp>
      <p:grpSp>
        <p:nvGrpSpPr>
          <p:cNvPr id="315" name="Google Shape;315;p27"/>
          <p:cNvGrpSpPr/>
          <p:nvPr/>
        </p:nvGrpSpPr>
        <p:grpSpPr>
          <a:xfrm>
            <a:off x="4343400" y="1843087"/>
            <a:ext cx="457200" cy="457200"/>
            <a:chOff x="1344" y="1248"/>
            <a:chExt cx="288" cy="288"/>
          </a:xfrm>
        </p:grpSpPr>
        <p:sp>
          <p:nvSpPr>
            <p:cNvPr id="316" name="Google Shape;316;p27"/>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7" name="Google Shape;317;p27"/>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sp>
        <p:nvSpPr>
          <p:cNvPr id="318" name="Google Shape;318;p27"/>
          <p:cNvSpPr txBox="1"/>
          <p:nvPr/>
        </p:nvSpPr>
        <p:spPr>
          <a:xfrm>
            <a:off x="4876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Start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13</a:t>
            </a:fld>
            <a:endParaRPr/>
          </a:p>
        </p:txBody>
      </p:sp>
      <p:sp>
        <p:nvSpPr>
          <p:cNvPr id="324" name="Google Shape;324;p2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Tree Search</a:t>
            </a:r>
            <a:endParaRPr/>
          </a:p>
        </p:txBody>
      </p:sp>
      <p:grpSp>
        <p:nvGrpSpPr>
          <p:cNvPr id="325" name="Google Shape;325;p28"/>
          <p:cNvGrpSpPr/>
          <p:nvPr/>
        </p:nvGrpSpPr>
        <p:grpSpPr>
          <a:xfrm>
            <a:off x="4343400" y="1843087"/>
            <a:ext cx="457200" cy="457200"/>
            <a:chOff x="1344" y="1248"/>
            <a:chExt cx="288" cy="288"/>
          </a:xfrm>
        </p:grpSpPr>
        <p:sp>
          <p:nvSpPr>
            <p:cNvPr id="326" name="Google Shape;326;p28"/>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7" name="Google Shape;327;p28"/>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328" name="Google Shape;328;p28"/>
          <p:cNvGrpSpPr/>
          <p:nvPr/>
        </p:nvGrpSpPr>
        <p:grpSpPr>
          <a:xfrm>
            <a:off x="6705600" y="2971800"/>
            <a:ext cx="457200" cy="457200"/>
            <a:chOff x="1344" y="1248"/>
            <a:chExt cx="288" cy="288"/>
          </a:xfrm>
        </p:grpSpPr>
        <p:sp>
          <p:nvSpPr>
            <p:cNvPr id="329" name="Google Shape;329;p28"/>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0" name="Google Shape;330;p28"/>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331" name="Google Shape;331;p28"/>
          <p:cNvGrpSpPr/>
          <p:nvPr/>
        </p:nvGrpSpPr>
        <p:grpSpPr>
          <a:xfrm>
            <a:off x="2209800" y="3048000"/>
            <a:ext cx="457200" cy="457200"/>
            <a:chOff x="1344" y="1248"/>
            <a:chExt cx="288" cy="288"/>
          </a:xfrm>
        </p:grpSpPr>
        <p:sp>
          <p:nvSpPr>
            <p:cNvPr id="332" name="Google Shape;332;p28"/>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3" name="Google Shape;333;p28"/>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334" name="Google Shape;334;p28"/>
          <p:cNvGrpSpPr/>
          <p:nvPr/>
        </p:nvGrpSpPr>
        <p:grpSpPr>
          <a:xfrm>
            <a:off x="4419600" y="2986087"/>
            <a:ext cx="457200" cy="457200"/>
            <a:chOff x="1344" y="1248"/>
            <a:chExt cx="288" cy="288"/>
          </a:xfrm>
        </p:grpSpPr>
        <p:sp>
          <p:nvSpPr>
            <p:cNvPr id="335" name="Google Shape;335;p28"/>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6" name="Google Shape;336;p28"/>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cxnSp>
        <p:nvCxnSpPr>
          <p:cNvPr id="337" name="Google Shape;337;p28"/>
          <p:cNvCxnSpPr/>
          <p:nvPr/>
        </p:nvCxnSpPr>
        <p:spPr>
          <a:xfrm>
            <a:off x="4572000" y="2300287"/>
            <a:ext cx="2362200" cy="671512"/>
          </a:xfrm>
          <a:prstGeom prst="straightConnector1">
            <a:avLst/>
          </a:prstGeom>
          <a:noFill/>
          <a:ln w="9525" cap="flat" cmpd="sng">
            <a:solidFill>
              <a:schemeClr val="dk1"/>
            </a:solidFill>
            <a:prstDash val="solid"/>
            <a:miter lim="800000"/>
            <a:headEnd type="none" w="med" len="med"/>
            <a:tailEnd type="none" w="med" len="med"/>
          </a:ln>
        </p:spPr>
      </p:cxnSp>
      <p:cxnSp>
        <p:nvCxnSpPr>
          <p:cNvPr id="338" name="Google Shape;338;p28"/>
          <p:cNvCxnSpPr/>
          <p:nvPr/>
        </p:nvCxnSpPr>
        <p:spPr>
          <a:xfrm>
            <a:off x="4572000" y="2300287"/>
            <a:ext cx="762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339" name="Google Shape;339;p28"/>
          <p:cNvCxnSpPr/>
          <p:nvPr/>
        </p:nvCxnSpPr>
        <p:spPr>
          <a:xfrm flipH="1">
            <a:off x="2438400" y="2300287"/>
            <a:ext cx="2133600" cy="747712"/>
          </a:xfrm>
          <a:prstGeom prst="straightConnector1">
            <a:avLst/>
          </a:prstGeom>
          <a:noFill/>
          <a:ln w="9525" cap="flat" cmpd="sng">
            <a:solidFill>
              <a:schemeClr val="dk1"/>
            </a:solidFill>
            <a:prstDash val="solid"/>
            <a:miter lim="800000"/>
            <a:headEnd type="none" w="med" len="med"/>
            <a:tailEnd type="none" w="med" len="med"/>
          </a:ln>
        </p:spPr>
      </p:cxnSp>
      <p:sp>
        <p:nvSpPr>
          <p:cNvPr id="340" name="Google Shape;340;p28"/>
          <p:cNvSpPr txBox="1"/>
          <p:nvPr/>
        </p:nvSpPr>
        <p:spPr>
          <a:xfrm>
            <a:off x="4876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Start</a:t>
            </a:r>
            <a:endParaRPr/>
          </a:p>
        </p:txBody>
      </p:sp>
      <p:sp>
        <p:nvSpPr>
          <p:cNvPr id="341" name="Google Shape;341;p28"/>
          <p:cNvSpPr txBox="1"/>
          <p:nvPr/>
        </p:nvSpPr>
        <p:spPr>
          <a:xfrm>
            <a:off x="5791200" y="23002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342" name="Google Shape;342;p28"/>
          <p:cNvSpPr txBox="1"/>
          <p:nvPr/>
        </p:nvSpPr>
        <p:spPr>
          <a:xfrm>
            <a:off x="2819400" y="23002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343" name="Google Shape;343;p28"/>
          <p:cNvSpPr txBox="1"/>
          <p:nvPr/>
        </p:nvSpPr>
        <p:spPr>
          <a:xfrm>
            <a:off x="4572000" y="2543175"/>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sp>
        <p:nvSpPr>
          <p:cNvPr id="344" name="Google Shape;344;p28"/>
          <p:cNvSpPr txBox="1"/>
          <p:nvPr/>
        </p:nvSpPr>
        <p:spPr>
          <a:xfrm>
            <a:off x="4876800" y="29860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[393]</a:t>
            </a:r>
            <a:endParaRPr/>
          </a:p>
        </p:txBody>
      </p:sp>
      <p:sp>
        <p:nvSpPr>
          <p:cNvPr id="345" name="Google Shape;345;p28"/>
          <p:cNvSpPr txBox="1"/>
          <p:nvPr/>
        </p:nvSpPr>
        <p:spPr>
          <a:xfrm>
            <a:off x="7162800" y="2971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[449]</a:t>
            </a:r>
            <a:endParaRPr/>
          </a:p>
        </p:txBody>
      </p:sp>
      <p:sp>
        <p:nvSpPr>
          <p:cNvPr id="346" name="Google Shape;346;p28"/>
          <p:cNvSpPr txBox="1"/>
          <p:nvPr/>
        </p:nvSpPr>
        <p:spPr>
          <a:xfrm>
            <a:off x="1447800" y="31242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9"/>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14</a:t>
            </a:fld>
            <a:endParaRPr/>
          </a:p>
        </p:txBody>
      </p:sp>
      <p:sp>
        <p:nvSpPr>
          <p:cNvPr id="352" name="Google Shape;352;p2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Tree Search</a:t>
            </a:r>
            <a:endParaRPr/>
          </a:p>
        </p:txBody>
      </p:sp>
      <p:grpSp>
        <p:nvGrpSpPr>
          <p:cNvPr id="353" name="Google Shape;353;p29"/>
          <p:cNvGrpSpPr/>
          <p:nvPr/>
        </p:nvGrpSpPr>
        <p:grpSpPr>
          <a:xfrm>
            <a:off x="4343400" y="1843087"/>
            <a:ext cx="457200" cy="457200"/>
            <a:chOff x="1344" y="1248"/>
            <a:chExt cx="288" cy="288"/>
          </a:xfrm>
        </p:grpSpPr>
        <p:sp>
          <p:nvSpPr>
            <p:cNvPr id="354" name="Google Shape;354;p29"/>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5" name="Google Shape;355;p29"/>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356" name="Google Shape;356;p29"/>
          <p:cNvGrpSpPr/>
          <p:nvPr/>
        </p:nvGrpSpPr>
        <p:grpSpPr>
          <a:xfrm>
            <a:off x="6705600" y="2971800"/>
            <a:ext cx="457200" cy="457200"/>
            <a:chOff x="1344" y="1248"/>
            <a:chExt cx="288" cy="288"/>
          </a:xfrm>
        </p:grpSpPr>
        <p:sp>
          <p:nvSpPr>
            <p:cNvPr id="357" name="Google Shape;357;p29"/>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8" name="Google Shape;358;p29"/>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359" name="Google Shape;359;p29"/>
          <p:cNvGrpSpPr/>
          <p:nvPr/>
        </p:nvGrpSpPr>
        <p:grpSpPr>
          <a:xfrm>
            <a:off x="2209800" y="3048000"/>
            <a:ext cx="457200" cy="457200"/>
            <a:chOff x="1344" y="1248"/>
            <a:chExt cx="288" cy="288"/>
          </a:xfrm>
        </p:grpSpPr>
        <p:sp>
          <p:nvSpPr>
            <p:cNvPr id="360" name="Google Shape;360;p29"/>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1" name="Google Shape;361;p29"/>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362" name="Google Shape;362;p29"/>
          <p:cNvGrpSpPr/>
          <p:nvPr/>
        </p:nvGrpSpPr>
        <p:grpSpPr>
          <a:xfrm>
            <a:off x="4419600" y="2986087"/>
            <a:ext cx="457200" cy="457200"/>
            <a:chOff x="1344" y="1248"/>
            <a:chExt cx="288" cy="288"/>
          </a:xfrm>
        </p:grpSpPr>
        <p:sp>
          <p:nvSpPr>
            <p:cNvPr id="363" name="Google Shape;363;p29"/>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4" name="Google Shape;364;p29"/>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grpSp>
        <p:nvGrpSpPr>
          <p:cNvPr id="365" name="Google Shape;365;p29"/>
          <p:cNvGrpSpPr/>
          <p:nvPr/>
        </p:nvGrpSpPr>
        <p:grpSpPr>
          <a:xfrm>
            <a:off x="5105400" y="3900487"/>
            <a:ext cx="457200" cy="457200"/>
            <a:chOff x="1344" y="1248"/>
            <a:chExt cx="288" cy="288"/>
          </a:xfrm>
        </p:grpSpPr>
        <p:sp>
          <p:nvSpPr>
            <p:cNvPr id="366" name="Google Shape;366;p29"/>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7" name="Google Shape;367;p29"/>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a:t>
              </a:r>
              <a:endParaRPr/>
            </a:p>
          </p:txBody>
        </p:sp>
      </p:grpSp>
      <p:cxnSp>
        <p:nvCxnSpPr>
          <p:cNvPr id="368" name="Google Shape;368;p29"/>
          <p:cNvCxnSpPr/>
          <p:nvPr/>
        </p:nvCxnSpPr>
        <p:spPr>
          <a:xfrm>
            <a:off x="4648200" y="3443287"/>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369" name="Google Shape;369;p29"/>
          <p:cNvSpPr txBox="1"/>
          <p:nvPr/>
        </p:nvSpPr>
        <p:spPr>
          <a:xfrm>
            <a:off x="48768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99</a:t>
            </a:r>
            <a:endParaRPr/>
          </a:p>
        </p:txBody>
      </p:sp>
      <p:grpSp>
        <p:nvGrpSpPr>
          <p:cNvPr id="370" name="Google Shape;370;p29"/>
          <p:cNvGrpSpPr/>
          <p:nvPr/>
        </p:nvGrpSpPr>
        <p:grpSpPr>
          <a:xfrm>
            <a:off x="3581400" y="3900487"/>
            <a:ext cx="457200" cy="457200"/>
            <a:chOff x="1344" y="1248"/>
            <a:chExt cx="288" cy="288"/>
          </a:xfrm>
        </p:grpSpPr>
        <p:sp>
          <p:nvSpPr>
            <p:cNvPr id="371" name="Google Shape;371;p29"/>
            <p:cNvSpPr/>
            <p:nvPr/>
          </p:nvSpPr>
          <p:spPr>
            <a:xfrm>
              <a:off x="1344" y="1248"/>
              <a:ext cx="288" cy="288"/>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2" name="Google Shape;372;p29"/>
            <p:cNvSpPr txBox="1"/>
            <p:nvPr/>
          </p:nvSpPr>
          <p:spPr>
            <a:xfrm>
              <a:off x="1392" y="1296"/>
              <a:ext cx="192" cy="2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a:t>
              </a:r>
              <a:endParaRPr/>
            </a:p>
          </p:txBody>
        </p:sp>
      </p:grpSp>
      <p:cxnSp>
        <p:nvCxnSpPr>
          <p:cNvPr id="373" name="Google Shape;373;p29"/>
          <p:cNvCxnSpPr/>
          <p:nvPr/>
        </p:nvCxnSpPr>
        <p:spPr>
          <a:xfrm flipH="1">
            <a:off x="3733800" y="3443287"/>
            <a:ext cx="914400" cy="457200"/>
          </a:xfrm>
          <a:prstGeom prst="straightConnector1">
            <a:avLst/>
          </a:prstGeom>
          <a:noFill/>
          <a:ln w="9525" cap="flat" cmpd="sng">
            <a:solidFill>
              <a:schemeClr val="dk1"/>
            </a:solidFill>
            <a:prstDash val="solid"/>
            <a:miter lim="800000"/>
            <a:headEnd type="none" w="med" len="med"/>
            <a:tailEnd type="none" w="med" len="med"/>
          </a:ln>
        </p:spPr>
      </p:cxnSp>
      <p:sp>
        <p:nvSpPr>
          <p:cNvPr id="374" name="Google Shape;374;p29"/>
          <p:cNvSpPr txBox="1"/>
          <p:nvPr/>
        </p:nvSpPr>
        <p:spPr>
          <a:xfrm>
            <a:off x="38100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80</a:t>
            </a:r>
            <a:endParaRPr/>
          </a:p>
        </p:txBody>
      </p:sp>
      <p:cxnSp>
        <p:nvCxnSpPr>
          <p:cNvPr id="375" name="Google Shape;375;p29"/>
          <p:cNvCxnSpPr/>
          <p:nvPr/>
        </p:nvCxnSpPr>
        <p:spPr>
          <a:xfrm>
            <a:off x="4572000" y="2300287"/>
            <a:ext cx="2362200" cy="671512"/>
          </a:xfrm>
          <a:prstGeom prst="straightConnector1">
            <a:avLst/>
          </a:prstGeom>
          <a:noFill/>
          <a:ln w="9525" cap="flat" cmpd="sng">
            <a:solidFill>
              <a:schemeClr val="dk1"/>
            </a:solidFill>
            <a:prstDash val="solid"/>
            <a:miter lim="800000"/>
            <a:headEnd type="none" w="med" len="med"/>
            <a:tailEnd type="none" w="med" len="med"/>
          </a:ln>
        </p:spPr>
      </p:cxnSp>
      <p:cxnSp>
        <p:nvCxnSpPr>
          <p:cNvPr id="376" name="Google Shape;376;p29"/>
          <p:cNvCxnSpPr/>
          <p:nvPr/>
        </p:nvCxnSpPr>
        <p:spPr>
          <a:xfrm>
            <a:off x="4572000" y="2300287"/>
            <a:ext cx="762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377" name="Google Shape;377;p29"/>
          <p:cNvCxnSpPr/>
          <p:nvPr/>
        </p:nvCxnSpPr>
        <p:spPr>
          <a:xfrm flipH="1">
            <a:off x="2438400" y="2300287"/>
            <a:ext cx="2133600" cy="747712"/>
          </a:xfrm>
          <a:prstGeom prst="straightConnector1">
            <a:avLst/>
          </a:prstGeom>
          <a:noFill/>
          <a:ln w="9525" cap="flat" cmpd="sng">
            <a:solidFill>
              <a:schemeClr val="dk1"/>
            </a:solidFill>
            <a:prstDash val="solid"/>
            <a:miter lim="800000"/>
            <a:headEnd type="none" w="med" len="med"/>
            <a:tailEnd type="none" w="med" len="med"/>
          </a:ln>
        </p:spPr>
      </p:cxnSp>
      <p:sp>
        <p:nvSpPr>
          <p:cNvPr id="378" name="Google Shape;378;p29"/>
          <p:cNvSpPr txBox="1"/>
          <p:nvPr/>
        </p:nvSpPr>
        <p:spPr>
          <a:xfrm>
            <a:off x="4876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Start</a:t>
            </a:r>
            <a:endParaRPr/>
          </a:p>
        </p:txBody>
      </p:sp>
      <p:sp>
        <p:nvSpPr>
          <p:cNvPr id="379" name="Google Shape;379;p29"/>
          <p:cNvSpPr txBox="1"/>
          <p:nvPr/>
        </p:nvSpPr>
        <p:spPr>
          <a:xfrm>
            <a:off x="5791200" y="23002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380" name="Google Shape;380;p29"/>
          <p:cNvSpPr txBox="1"/>
          <p:nvPr/>
        </p:nvSpPr>
        <p:spPr>
          <a:xfrm>
            <a:off x="2819400" y="23002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381" name="Google Shape;381;p29"/>
          <p:cNvSpPr txBox="1"/>
          <p:nvPr/>
        </p:nvSpPr>
        <p:spPr>
          <a:xfrm>
            <a:off x="4572000" y="2543175"/>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sp>
        <p:nvSpPr>
          <p:cNvPr id="382" name="Google Shape;382;p29"/>
          <p:cNvSpPr txBox="1"/>
          <p:nvPr/>
        </p:nvSpPr>
        <p:spPr>
          <a:xfrm>
            <a:off x="4876800" y="29860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[393]</a:t>
            </a:r>
            <a:endParaRPr/>
          </a:p>
        </p:txBody>
      </p:sp>
      <p:sp>
        <p:nvSpPr>
          <p:cNvPr id="383" name="Google Shape;383;p29"/>
          <p:cNvSpPr txBox="1"/>
          <p:nvPr/>
        </p:nvSpPr>
        <p:spPr>
          <a:xfrm>
            <a:off x="7162800" y="2971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[449]</a:t>
            </a:r>
            <a:endParaRPr/>
          </a:p>
        </p:txBody>
      </p:sp>
      <p:sp>
        <p:nvSpPr>
          <p:cNvPr id="384" name="Google Shape;384;p29"/>
          <p:cNvSpPr txBox="1"/>
          <p:nvPr/>
        </p:nvSpPr>
        <p:spPr>
          <a:xfrm>
            <a:off x="1447800" y="31242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[447]</a:t>
            </a:r>
            <a:endParaRPr/>
          </a:p>
        </p:txBody>
      </p:sp>
      <p:sp>
        <p:nvSpPr>
          <p:cNvPr id="385" name="Google Shape;385;p29"/>
          <p:cNvSpPr txBox="1"/>
          <p:nvPr/>
        </p:nvSpPr>
        <p:spPr>
          <a:xfrm>
            <a:off x="5638800" y="39004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[417]</a:t>
            </a:r>
            <a:endParaRPr/>
          </a:p>
        </p:txBody>
      </p:sp>
      <p:sp>
        <p:nvSpPr>
          <p:cNvPr id="386" name="Google Shape;386;p29"/>
          <p:cNvSpPr txBox="1"/>
          <p:nvPr/>
        </p:nvSpPr>
        <p:spPr>
          <a:xfrm>
            <a:off x="2819400" y="39766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0"/>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15</a:t>
            </a:fld>
            <a:endParaRPr/>
          </a:p>
        </p:txBody>
      </p:sp>
      <p:sp>
        <p:nvSpPr>
          <p:cNvPr id="392" name="Google Shape;392;p3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Tree Search</a:t>
            </a:r>
            <a:endParaRPr/>
          </a:p>
        </p:txBody>
      </p:sp>
      <p:grpSp>
        <p:nvGrpSpPr>
          <p:cNvPr id="393" name="Google Shape;393;p30"/>
          <p:cNvGrpSpPr/>
          <p:nvPr/>
        </p:nvGrpSpPr>
        <p:grpSpPr>
          <a:xfrm>
            <a:off x="4343400" y="1843087"/>
            <a:ext cx="457200" cy="457200"/>
            <a:chOff x="1344" y="1248"/>
            <a:chExt cx="288" cy="288"/>
          </a:xfrm>
        </p:grpSpPr>
        <p:sp>
          <p:nvSpPr>
            <p:cNvPr id="394" name="Google Shape;394;p30"/>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5" name="Google Shape;395;p30"/>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396" name="Google Shape;396;p30"/>
          <p:cNvGrpSpPr/>
          <p:nvPr/>
        </p:nvGrpSpPr>
        <p:grpSpPr>
          <a:xfrm>
            <a:off x="6705600" y="2971800"/>
            <a:ext cx="457200" cy="457200"/>
            <a:chOff x="1344" y="1248"/>
            <a:chExt cx="288" cy="288"/>
          </a:xfrm>
        </p:grpSpPr>
        <p:sp>
          <p:nvSpPr>
            <p:cNvPr id="397" name="Google Shape;397;p30"/>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8" name="Google Shape;398;p30"/>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399" name="Google Shape;399;p30"/>
          <p:cNvGrpSpPr/>
          <p:nvPr/>
        </p:nvGrpSpPr>
        <p:grpSpPr>
          <a:xfrm>
            <a:off x="2209800" y="3048000"/>
            <a:ext cx="457200" cy="457200"/>
            <a:chOff x="1344" y="1248"/>
            <a:chExt cx="288" cy="288"/>
          </a:xfrm>
        </p:grpSpPr>
        <p:sp>
          <p:nvSpPr>
            <p:cNvPr id="400" name="Google Shape;400;p30"/>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1" name="Google Shape;401;p30"/>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402" name="Google Shape;402;p30"/>
          <p:cNvGrpSpPr/>
          <p:nvPr/>
        </p:nvGrpSpPr>
        <p:grpSpPr>
          <a:xfrm>
            <a:off x="4419600" y="2986087"/>
            <a:ext cx="457200" cy="457200"/>
            <a:chOff x="1344" y="1248"/>
            <a:chExt cx="288" cy="288"/>
          </a:xfrm>
        </p:grpSpPr>
        <p:sp>
          <p:nvSpPr>
            <p:cNvPr id="403" name="Google Shape;403;p30"/>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4" name="Google Shape;404;p30"/>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grpSp>
        <p:nvGrpSpPr>
          <p:cNvPr id="405" name="Google Shape;405;p30"/>
          <p:cNvGrpSpPr/>
          <p:nvPr/>
        </p:nvGrpSpPr>
        <p:grpSpPr>
          <a:xfrm>
            <a:off x="5105400" y="3900487"/>
            <a:ext cx="457200" cy="457200"/>
            <a:chOff x="1344" y="1248"/>
            <a:chExt cx="288" cy="288"/>
          </a:xfrm>
        </p:grpSpPr>
        <p:sp>
          <p:nvSpPr>
            <p:cNvPr id="406" name="Google Shape;406;p30"/>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7" name="Google Shape;407;p30"/>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a:t>
              </a:r>
              <a:endParaRPr/>
            </a:p>
          </p:txBody>
        </p:sp>
      </p:grpSp>
      <p:cxnSp>
        <p:nvCxnSpPr>
          <p:cNvPr id="408" name="Google Shape;408;p30"/>
          <p:cNvCxnSpPr/>
          <p:nvPr/>
        </p:nvCxnSpPr>
        <p:spPr>
          <a:xfrm>
            <a:off x="4648200" y="3443287"/>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409" name="Google Shape;409;p30"/>
          <p:cNvSpPr txBox="1"/>
          <p:nvPr/>
        </p:nvSpPr>
        <p:spPr>
          <a:xfrm>
            <a:off x="48768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99</a:t>
            </a:r>
            <a:endParaRPr/>
          </a:p>
        </p:txBody>
      </p:sp>
      <p:grpSp>
        <p:nvGrpSpPr>
          <p:cNvPr id="410" name="Google Shape;410;p30"/>
          <p:cNvGrpSpPr/>
          <p:nvPr/>
        </p:nvGrpSpPr>
        <p:grpSpPr>
          <a:xfrm>
            <a:off x="3581400" y="3900487"/>
            <a:ext cx="457200" cy="457200"/>
            <a:chOff x="1344" y="1248"/>
            <a:chExt cx="288" cy="288"/>
          </a:xfrm>
        </p:grpSpPr>
        <p:sp>
          <p:nvSpPr>
            <p:cNvPr id="411" name="Google Shape;411;p30"/>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2" name="Google Shape;412;p30"/>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a:t>
              </a:r>
              <a:endParaRPr/>
            </a:p>
          </p:txBody>
        </p:sp>
      </p:grpSp>
      <p:cxnSp>
        <p:nvCxnSpPr>
          <p:cNvPr id="413" name="Google Shape;413;p30"/>
          <p:cNvCxnSpPr/>
          <p:nvPr/>
        </p:nvCxnSpPr>
        <p:spPr>
          <a:xfrm flipH="1">
            <a:off x="3733800" y="3443287"/>
            <a:ext cx="914400" cy="457200"/>
          </a:xfrm>
          <a:prstGeom prst="straightConnector1">
            <a:avLst/>
          </a:prstGeom>
          <a:noFill/>
          <a:ln w="9525" cap="flat" cmpd="sng">
            <a:solidFill>
              <a:schemeClr val="dk1"/>
            </a:solidFill>
            <a:prstDash val="solid"/>
            <a:miter lim="800000"/>
            <a:headEnd type="none" w="med" len="med"/>
            <a:tailEnd type="none" w="med" len="med"/>
          </a:ln>
        </p:spPr>
      </p:cxnSp>
      <p:sp>
        <p:nvSpPr>
          <p:cNvPr id="414" name="Google Shape;414;p30"/>
          <p:cNvSpPr txBox="1"/>
          <p:nvPr/>
        </p:nvSpPr>
        <p:spPr>
          <a:xfrm>
            <a:off x="38100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80</a:t>
            </a:r>
            <a:endParaRPr/>
          </a:p>
        </p:txBody>
      </p:sp>
      <p:cxnSp>
        <p:nvCxnSpPr>
          <p:cNvPr id="415" name="Google Shape;415;p30"/>
          <p:cNvCxnSpPr/>
          <p:nvPr/>
        </p:nvCxnSpPr>
        <p:spPr>
          <a:xfrm>
            <a:off x="4572000" y="2300287"/>
            <a:ext cx="2362200" cy="671512"/>
          </a:xfrm>
          <a:prstGeom prst="straightConnector1">
            <a:avLst/>
          </a:prstGeom>
          <a:noFill/>
          <a:ln w="9525" cap="flat" cmpd="sng">
            <a:solidFill>
              <a:schemeClr val="dk1"/>
            </a:solidFill>
            <a:prstDash val="solid"/>
            <a:miter lim="800000"/>
            <a:headEnd type="none" w="med" len="med"/>
            <a:tailEnd type="none" w="med" len="med"/>
          </a:ln>
        </p:spPr>
      </p:cxnSp>
      <p:cxnSp>
        <p:nvCxnSpPr>
          <p:cNvPr id="416" name="Google Shape;416;p30"/>
          <p:cNvCxnSpPr/>
          <p:nvPr/>
        </p:nvCxnSpPr>
        <p:spPr>
          <a:xfrm>
            <a:off x="4572000" y="2300287"/>
            <a:ext cx="762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417" name="Google Shape;417;p30"/>
          <p:cNvCxnSpPr/>
          <p:nvPr/>
        </p:nvCxnSpPr>
        <p:spPr>
          <a:xfrm flipH="1">
            <a:off x="2438400" y="2300287"/>
            <a:ext cx="2133600" cy="747712"/>
          </a:xfrm>
          <a:prstGeom prst="straightConnector1">
            <a:avLst/>
          </a:prstGeom>
          <a:noFill/>
          <a:ln w="9525" cap="flat" cmpd="sng">
            <a:solidFill>
              <a:schemeClr val="dk1"/>
            </a:solidFill>
            <a:prstDash val="solid"/>
            <a:miter lim="800000"/>
            <a:headEnd type="none" w="med" len="med"/>
            <a:tailEnd type="none" w="med" len="med"/>
          </a:ln>
        </p:spPr>
      </p:cxnSp>
      <p:sp>
        <p:nvSpPr>
          <p:cNvPr id="418" name="Google Shape;418;p30"/>
          <p:cNvSpPr txBox="1"/>
          <p:nvPr/>
        </p:nvSpPr>
        <p:spPr>
          <a:xfrm>
            <a:off x="4876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Start</a:t>
            </a:r>
            <a:endParaRPr/>
          </a:p>
        </p:txBody>
      </p:sp>
      <p:sp>
        <p:nvSpPr>
          <p:cNvPr id="419" name="Google Shape;419;p30"/>
          <p:cNvSpPr txBox="1"/>
          <p:nvPr/>
        </p:nvSpPr>
        <p:spPr>
          <a:xfrm>
            <a:off x="5791200" y="23002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420" name="Google Shape;420;p30"/>
          <p:cNvSpPr txBox="1"/>
          <p:nvPr/>
        </p:nvSpPr>
        <p:spPr>
          <a:xfrm>
            <a:off x="2819400" y="23002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421" name="Google Shape;421;p30"/>
          <p:cNvSpPr txBox="1"/>
          <p:nvPr/>
        </p:nvSpPr>
        <p:spPr>
          <a:xfrm>
            <a:off x="4572000" y="2543175"/>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sp>
        <p:nvSpPr>
          <p:cNvPr id="422" name="Google Shape;422;p30"/>
          <p:cNvSpPr txBox="1"/>
          <p:nvPr/>
        </p:nvSpPr>
        <p:spPr>
          <a:xfrm>
            <a:off x="4876800" y="29860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[393]</a:t>
            </a:r>
            <a:endParaRPr/>
          </a:p>
        </p:txBody>
      </p:sp>
      <p:sp>
        <p:nvSpPr>
          <p:cNvPr id="423" name="Google Shape;423;p30"/>
          <p:cNvSpPr txBox="1"/>
          <p:nvPr/>
        </p:nvSpPr>
        <p:spPr>
          <a:xfrm>
            <a:off x="7162800" y="2971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[449]</a:t>
            </a:r>
            <a:endParaRPr/>
          </a:p>
        </p:txBody>
      </p:sp>
      <p:sp>
        <p:nvSpPr>
          <p:cNvPr id="424" name="Google Shape;424;p30"/>
          <p:cNvSpPr txBox="1"/>
          <p:nvPr/>
        </p:nvSpPr>
        <p:spPr>
          <a:xfrm>
            <a:off x="1447800" y="31242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[447]</a:t>
            </a:r>
            <a:endParaRPr/>
          </a:p>
        </p:txBody>
      </p:sp>
      <p:sp>
        <p:nvSpPr>
          <p:cNvPr id="425" name="Google Shape;425;p30"/>
          <p:cNvSpPr txBox="1"/>
          <p:nvPr/>
        </p:nvSpPr>
        <p:spPr>
          <a:xfrm>
            <a:off x="5638800" y="39004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[417]</a:t>
            </a:r>
            <a:endParaRPr/>
          </a:p>
        </p:txBody>
      </p:sp>
      <p:sp>
        <p:nvSpPr>
          <p:cNvPr id="426" name="Google Shape;426;p30"/>
          <p:cNvSpPr txBox="1"/>
          <p:nvPr/>
        </p:nvSpPr>
        <p:spPr>
          <a:xfrm>
            <a:off x="2819400" y="39766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[413]</a:t>
            </a:r>
            <a:endParaRPr/>
          </a:p>
        </p:txBody>
      </p:sp>
      <p:grpSp>
        <p:nvGrpSpPr>
          <p:cNvPr id="427" name="Google Shape;427;p30"/>
          <p:cNvGrpSpPr/>
          <p:nvPr/>
        </p:nvGrpSpPr>
        <p:grpSpPr>
          <a:xfrm>
            <a:off x="2743200" y="4800600"/>
            <a:ext cx="457200" cy="457200"/>
            <a:chOff x="1344" y="1248"/>
            <a:chExt cx="288" cy="288"/>
          </a:xfrm>
        </p:grpSpPr>
        <p:sp>
          <p:nvSpPr>
            <p:cNvPr id="428" name="Google Shape;428;p30"/>
            <p:cNvSpPr/>
            <p:nvPr/>
          </p:nvSpPr>
          <p:spPr>
            <a:xfrm>
              <a:off x="1344" y="1248"/>
              <a:ext cx="288" cy="288"/>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9" name="Google Shape;429;p30"/>
            <p:cNvSpPr txBox="1"/>
            <p:nvPr/>
          </p:nvSpPr>
          <p:spPr>
            <a:xfrm>
              <a:off x="1392" y="1296"/>
              <a:ext cx="192" cy="2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H</a:t>
              </a:r>
              <a:endParaRPr/>
            </a:p>
          </p:txBody>
        </p:sp>
      </p:grpSp>
      <p:cxnSp>
        <p:nvCxnSpPr>
          <p:cNvPr id="430" name="Google Shape;430;p30"/>
          <p:cNvCxnSpPr/>
          <p:nvPr/>
        </p:nvCxnSpPr>
        <p:spPr>
          <a:xfrm flipH="1">
            <a:off x="3048000" y="4343400"/>
            <a:ext cx="762000" cy="442912"/>
          </a:xfrm>
          <a:prstGeom prst="straightConnector1">
            <a:avLst/>
          </a:prstGeom>
          <a:noFill/>
          <a:ln w="9525" cap="flat" cmpd="sng">
            <a:solidFill>
              <a:schemeClr val="dk1"/>
            </a:solidFill>
            <a:prstDash val="solid"/>
            <a:miter lim="800000"/>
            <a:headEnd type="none" w="med" len="med"/>
            <a:tailEnd type="none" w="med" len="med"/>
          </a:ln>
        </p:spPr>
      </p:cxnSp>
      <p:sp>
        <p:nvSpPr>
          <p:cNvPr id="431" name="Google Shape;431;p30"/>
          <p:cNvSpPr txBox="1"/>
          <p:nvPr/>
        </p:nvSpPr>
        <p:spPr>
          <a:xfrm>
            <a:off x="3429000" y="4481512"/>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97</a:t>
            </a:r>
            <a:endParaRPr/>
          </a:p>
        </p:txBody>
      </p:sp>
      <p:sp>
        <p:nvSpPr>
          <p:cNvPr id="432" name="Google Shape;432;p30"/>
          <p:cNvSpPr txBox="1"/>
          <p:nvPr/>
        </p:nvSpPr>
        <p:spPr>
          <a:xfrm>
            <a:off x="2057400" y="4862512"/>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1"/>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16</a:t>
            </a:fld>
            <a:endParaRPr/>
          </a:p>
        </p:txBody>
      </p:sp>
      <p:sp>
        <p:nvSpPr>
          <p:cNvPr id="438" name="Google Shape;438;p3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Tree Search</a:t>
            </a:r>
            <a:endParaRPr/>
          </a:p>
        </p:txBody>
      </p:sp>
      <p:grpSp>
        <p:nvGrpSpPr>
          <p:cNvPr id="439" name="Google Shape;439;p31"/>
          <p:cNvGrpSpPr/>
          <p:nvPr/>
        </p:nvGrpSpPr>
        <p:grpSpPr>
          <a:xfrm>
            <a:off x="4343400" y="1843087"/>
            <a:ext cx="457200" cy="457200"/>
            <a:chOff x="1344" y="1248"/>
            <a:chExt cx="288" cy="288"/>
          </a:xfrm>
        </p:grpSpPr>
        <p:sp>
          <p:nvSpPr>
            <p:cNvPr id="440" name="Google Shape;440;p31"/>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1" name="Google Shape;441;p31"/>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442" name="Google Shape;442;p31"/>
          <p:cNvGrpSpPr/>
          <p:nvPr/>
        </p:nvGrpSpPr>
        <p:grpSpPr>
          <a:xfrm>
            <a:off x="6705600" y="2971800"/>
            <a:ext cx="457200" cy="457200"/>
            <a:chOff x="1344" y="1248"/>
            <a:chExt cx="288" cy="288"/>
          </a:xfrm>
        </p:grpSpPr>
        <p:sp>
          <p:nvSpPr>
            <p:cNvPr id="443" name="Google Shape;443;p31"/>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4" name="Google Shape;444;p31"/>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445" name="Google Shape;445;p31"/>
          <p:cNvGrpSpPr/>
          <p:nvPr/>
        </p:nvGrpSpPr>
        <p:grpSpPr>
          <a:xfrm>
            <a:off x="2209800" y="3048000"/>
            <a:ext cx="457200" cy="457200"/>
            <a:chOff x="1344" y="1248"/>
            <a:chExt cx="288" cy="288"/>
          </a:xfrm>
        </p:grpSpPr>
        <p:sp>
          <p:nvSpPr>
            <p:cNvPr id="446" name="Google Shape;446;p31"/>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7" name="Google Shape;447;p31"/>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448" name="Google Shape;448;p31"/>
          <p:cNvGrpSpPr/>
          <p:nvPr/>
        </p:nvGrpSpPr>
        <p:grpSpPr>
          <a:xfrm>
            <a:off x="4419600" y="2986087"/>
            <a:ext cx="457200" cy="457200"/>
            <a:chOff x="1344" y="1248"/>
            <a:chExt cx="288" cy="288"/>
          </a:xfrm>
        </p:grpSpPr>
        <p:sp>
          <p:nvSpPr>
            <p:cNvPr id="449" name="Google Shape;449;p31"/>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0" name="Google Shape;450;p31"/>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grpSp>
        <p:nvGrpSpPr>
          <p:cNvPr id="451" name="Google Shape;451;p31"/>
          <p:cNvGrpSpPr/>
          <p:nvPr/>
        </p:nvGrpSpPr>
        <p:grpSpPr>
          <a:xfrm>
            <a:off x="5105400" y="3900487"/>
            <a:ext cx="457200" cy="457200"/>
            <a:chOff x="1344" y="1248"/>
            <a:chExt cx="288" cy="288"/>
          </a:xfrm>
        </p:grpSpPr>
        <p:sp>
          <p:nvSpPr>
            <p:cNvPr id="452" name="Google Shape;452;p31"/>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3" name="Google Shape;453;p31"/>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a:t>
              </a:r>
              <a:endParaRPr/>
            </a:p>
          </p:txBody>
        </p:sp>
      </p:grpSp>
      <p:grpSp>
        <p:nvGrpSpPr>
          <p:cNvPr id="454" name="Google Shape;454;p31"/>
          <p:cNvGrpSpPr/>
          <p:nvPr/>
        </p:nvGrpSpPr>
        <p:grpSpPr>
          <a:xfrm>
            <a:off x="1981200" y="5715000"/>
            <a:ext cx="457200" cy="457200"/>
            <a:chOff x="1344" y="1248"/>
            <a:chExt cx="288" cy="288"/>
          </a:xfrm>
        </p:grpSpPr>
        <p:sp>
          <p:nvSpPr>
            <p:cNvPr id="455" name="Google Shape;455;p31"/>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6" name="Google Shape;456;p31"/>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457" name="Google Shape;457;p31"/>
          <p:cNvCxnSpPr/>
          <p:nvPr/>
        </p:nvCxnSpPr>
        <p:spPr>
          <a:xfrm>
            <a:off x="4648200" y="3443287"/>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458" name="Google Shape;458;p31"/>
          <p:cNvSpPr txBox="1"/>
          <p:nvPr/>
        </p:nvSpPr>
        <p:spPr>
          <a:xfrm>
            <a:off x="48768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99</a:t>
            </a:r>
            <a:endParaRPr/>
          </a:p>
        </p:txBody>
      </p:sp>
      <p:grpSp>
        <p:nvGrpSpPr>
          <p:cNvPr id="459" name="Google Shape;459;p31"/>
          <p:cNvGrpSpPr/>
          <p:nvPr/>
        </p:nvGrpSpPr>
        <p:grpSpPr>
          <a:xfrm>
            <a:off x="3581400" y="3900487"/>
            <a:ext cx="457200" cy="457200"/>
            <a:chOff x="1344" y="1248"/>
            <a:chExt cx="288" cy="288"/>
          </a:xfrm>
        </p:grpSpPr>
        <p:sp>
          <p:nvSpPr>
            <p:cNvPr id="460" name="Google Shape;460;p31"/>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1" name="Google Shape;461;p31"/>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a:t>
              </a:r>
              <a:endParaRPr/>
            </a:p>
          </p:txBody>
        </p:sp>
      </p:grpSp>
      <p:grpSp>
        <p:nvGrpSpPr>
          <p:cNvPr id="462" name="Google Shape;462;p31"/>
          <p:cNvGrpSpPr/>
          <p:nvPr/>
        </p:nvGrpSpPr>
        <p:grpSpPr>
          <a:xfrm>
            <a:off x="2743200" y="4814887"/>
            <a:ext cx="457200" cy="457200"/>
            <a:chOff x="1344" y="1248"/>
            <a:chExt cx="288" cy="288"/>
          </a:xfrm>
        </p:grpSpPr>
        <p:sp>
          <p:nvSpPr>
            <p:cNvPr id="463" name="Google Shape;463;p31"/>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4" name="Google Shape;464;p31"/>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H</a:t>
              </a:r>
              <a:endParaRPr/>
            </a:p>
          </p:txBody>
        </p:sp>
      </p:grpSp>
      <p:cxnSp>
        <p:nvCxnSpPr>
          <p:cNvPr id="465" name="Google Shape;465;p31"/>
          <p:cNvCxnSpPr/>
          <p:nvPr/>
        </p:nvCxnSpPr>
        <p:spPr>
          <a:xfrm flipH="1">
            <a:off x="3733800" y="3443287"/>
            <a:ext cx="91440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466" name="Google Shape;466;p31"/>
          <p:cNvCxnSpPr/>
          <p:nvPr/>
        </p:nvCxnSpPr>
        <p:spPr>
          <a:xfrm flipH="1">
            <a:off x="3048000" y="4357687"/>
            <a:ext cx="762000" cy="442912"/>
          </a:xfrm>
          <a:prstGeom prst="straightConnector1">
            <a:avLst/>
          </a:prstGeom>
          <a:noFill/>
          <a:ln w="9525" cap="flat" cmpd="sng">
            <a:solidFill>
              <a:schemeClr val="dk1"/>
            </a:solidFill>
            <a:prstDash val="solid"/>
            <a:miter lim="800000"/>
            <a:headEnd type="none" w="med" len="med"/>
            <a:tailEnd type="none" w="med" len="med"/>
          </a:ln>
        </p:spPr>
      </p:cxnSp>
      <p:cxnSp>
        <p:nvCxnSpPr>
          <p:cNvPr id="467" name="Google Shape;467;p31"/>
          <p:cNvCxnSpPr/>
          <p:nvPr/>
        </p:nvCxnSpPr>
        <p:spPr>
          <a:xfrm flipH="1">
            <a:off x="2209800" y="5272087"/>
            <a:ext cx="762000" cy="442912"/>
          </a:xfrm>
          <a:prstGeom prst="straightConnector1">
            <a:avLst/>
          </a:prstGeom>
          <a:noFill/>
          <a:ln w="9525" cap="flat" cmpd="sng">
            <a:solidFill>
              <a:schemeClr val="dk1"/>
            </a:solidFill>
            <a:prstDash val="solid"/>
            <a:miter lim="800000"/>
            <a:headEnd type="none" w="med" len="med"/>
            <a:tailEnd type="none" w="med" len="med"/>
          </a:ln>
        </p:spPr>
      </p:cxnSp>
      <p:sp>
        <p:nvSpPr>
          <p:cNvPr id="468" name="Google Shape;468;p31"/>
          <p:cNvSpPr txBox="1"/>
          <p:nvPr/>
        </p:nvSpPr>
        <p:spPr>
          <a:xfrm>
            <a:off x="38100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80</a:t>
            </a:r>
            <a:endParaRPr/>
          </a:p>
        </p:txBody>
      </p:sp>
      <p:cxnSp>
        <p:nvCxnSpPr>
          <p:cNvPr id="469" name="Google Shape;469;p31"/>
          <p:cNvCxnSpPr/>
          <p:nvPr/>
        </p:nvCxnSpPr>
        <p:spPr>
          <a:xfrm>
            <a:off x="4572000" y="2300287"/>
            <a:ext cx="2362200" cy="671512"/>
          </a:xfrm>
          <a:prstGeom prst="straightConnector1">
            <a:avLst/>
          </a:prstGeom>
          <a:noFill/>
          <a:ln w="9525" cap="flat" cmpd="sng">
            <a:solidFill>
              <a:schemeClr val="dk1"/>
            </a:solidFill>
            <a:prstDash val="solid"/>
            <a:miter lim="800000"/>
            <a:headEnd type="none" w="med" len="med"/>
            <a:tailEnd type="none" w="med" len="med"/>
          </a:ln>
        </p:spPr>
      </p:cxnSp>
      <p:cxnSp>
        <p:nvCxnSpPr>
          <p:cNvPr id="470" name="Google Shape;470;p31"/>
          <p:cNvCxnSpPr/>
          <p:nvPr/>
        </p:nvCxnSpPr>
        <p:spPr>
          <a:xfrm>
            <a:off x="4572000" y="2300287"/>
            <a:ext cx="762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471" name="Google Shape;471;p31"/>
          <p:cNvCxnSpPr/>
          <p:nvPr/>
        </p:nvCxnSpPr>
        <p:spPr>
          <a:xfrm flipH="1">
            <a:off x="2438400" y="2300287"/>
            <a:ext cx="2133600" cy="747712"/>
          </a:xfrm>
          <a:prstGeom prst="straightConnector1">
            <a:avLst/>
          </a:prstGeom>
          <a:noFill/>
          <a:ln w="9525" cap="flat" cmpd="sng">
            <a:solidFill>
              <a:schemeClr val="dk1"/>
            </a:solidFill>
            <a:prstDash val="solid"/>
            <a:miter lim="800000"/>
            <a:headEnd type="none" w="med" len="med"/>
            <a:tailEnd type="none" w="med" len="med"/>
          </a:ln>
        </p:spPr>
      </p:cxnSp>
      <p:sp>
        <p:nvSpPr>
          <p:cNvPr id="472" name="Google Shape;472;p31"/>
          <p:cNvSpPr txBox="1"/>
          <p:nvPr/>
        </p:nvSpPr>
        <p:spPr>
          <a:xfrm>
            <a:off x="4876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Start</a:t>
            </a:r>
            <a:endParaRPr/>
          </a:p>
        </p:txBody>
      </p:sp>
      <p:sp>
        <p:nvSpPr>
          <p:cNvPr id="473" name="Google Shape;473;p31"/>
          <p:cNvSpPr txBox="1"/>
          <p:nvPr/>
        </p:nvSpPr>
        <p:spPr>
          <a:xfrm>
            <a:off x="3429000" y="4495800"/>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97</a:t>
            </a:r>
            <a:endParaRPr/>
          </a:p>
        </p:txBody>
      </p:sp>
      <p:sp>
        <p:nvSpPr>
          <p:cNvPr id="474" name="Google Shape;474;p31"/>
          <p:cNvSpPr txBox="1"/>
          <p:nvPr/>
        </p:nvSpPr>
        <p:spPr>
          <a:xfrm>
            <a:off x="2514600" y="5424487"/>
            <a:ext cx="838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101</a:t>
            </a:r>
            <a:endParaRPr/>
          </a:p>
        </p:txBody>
      </p:sp>
      <p:sp>
        <p:nvSpPr>
          <p:cNvPr id="475" name="Google Shape;475;p31"/>
          <p:cNvSpPr txBox="1"/>
          <p:nvPr/>
        </p:nvSpPr>
        <p:spPr>
          <a:xfrm>
            <a:off x="5791200" y="23002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476" name="Google Shape;476;p31"/>
          <p:cNvSpPr txBox="1"/>
          <p:nvPr/>
        </p:nvSpPr>
        <p:spPr>
          <a:xfrm>
            <a:off x="2819400" y="23002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477" name="Google Shape;477;p31"/>
          <p:cNvSpPr txBox="1"/>
          <p:nvPr/>
        </p:nvSpPr>
        <p:spPr>
          <a:xfrm>
            <a:off x="4572000" y="2543175"/>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sp>
        <p:nvSpPr>
          <p:cNvPr id="478" name="Google Shape;478;p31"/>
          <p:cNvSpPr txBox="1"/>
          <p:nvPr/>
        </p:nvSpPr>
        <p:spPr>
          <a:xfrm>
            <a:off x="4876800" y="29860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[393]</a:t>
            </a:r>
            <a:endParaRPr/>
          </a:p>
        </p:txBody>
      </p:sp>
      <p:sp>
        <p:nvSpPr>
          <p:cNvPr id="479" name="Google Shape;479;p31"/>
          <p:cNvSpPr txBox="1"/>
          <p:nvPr/>
        </p:nvSpPr>
        <p:spPr>
          <a:xfrm>
            <a:off x="7162800" y="2971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[449]</a:t>
            </a:r>
            <a:endParaRPr/>
          </a:p>
        </p:txBody>
      </p:sp>
      <p:sp>
        <p:nvSpPr>
          <p:cNvPr id="480" name="Google Shape;480;p31"/>
          <p:cNvSpPr txBox="1"/>
          <p:nvPr/>
        </p:nvSpPr>
        <p:spPr>
          <a:xfrm>
            <a:off x="1447800" y="31242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[447]</a:t>
            </a:r>
            <a:endParaRPr/>
          </a:p>
        </p:txBody>
      </p:sp>
      <p:sp>
        <p:nvSpPr>
          <p:cNvPr id="481" name="Google Shape;481;p31"/>
          <p:cNvSpPr txBox="1"/>
          <p:nvPr/>
        </p:nvSpPr>
        <p:spPr>
          <a:xfrm>
            <a:off x="5638800" y="39004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[417]</a:t>
            </a:r>
            <a:endParaRPr/>
          </a:p>
        </p:txBody>
      </p:sp>
      <p:sp>
        <p:nvSpPr>
          <p:cNvPr id="482" name="Google Shape;482;p31"/>
          <p:cNvSpPr txBox="1"/>
          <p:nvPr/>
        </p:nvSpPr>
        <p:spPr>
          <a:xfrm>
            <a:off x="2819400" y="39766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[413]</a:t>
            </a:r>
            <a:endParaRPr/>
          </a:p>
        </p:txBody>
      </p:sp>
      <p:sp>
        <p:nvSpPr>
          <p:cNvPr id="483" name="Google Shape;483;p31"/>
          <p:cNvSpPr txBox="1"/>
          <p:nvPr/>
        </p:nvSpPr>
        <p:spPr>
          <a:xfrm>
            <a:off x="2057400" y="4876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[415]</a:t>
            </a:r>
            <a:endParaRPr/>
          </a:p>
        </p:txBody>
      </p:sp>
      <p:sp>
        <p:nvSpPr>
          <p:cNvPr id="484" name="Google Shape;484;p31"/>
          <p:cNvSpPr txBox="1"/>
          <p:nvPr/>
        </p:nvSpPr>
        <p:spPr>
          <a:xfrm>
            <a:off x="1295400" y="5805487"/>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Goal</a:t>
            </a:r>
            <a:endParaRPr/>
          </a:p>
        </p:txBody>
      </p:sp>
      <p:sp>
        <p:nvSpPr>
          <p:cNvPr id="485" name="Google Shape;485;p31"/>
          <p:cNvSpPr txBox="1"/>
          <p:nvPr/>
        </p:nvSpPr>
        <p:spPr>
          <a:xfrm>
            <a:off x="2438400" y="5791200"/>
            <a:ext cx="914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2"/>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17</a:t>
            </a:fld>
            <a:endParaRPr/>
          </a:p>
        </p:txBody>
      </p:sp>
      <p:sp>
        <p:nvSpPr>
          <p:cNvPr id="491" name="Google Shape;491;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Tree Search</a:t>
            </a:r>
            <a:endParaRPr/>
          </a:p>
        </p:txBody>
      </p:sp>
      <p:grpSp>
        <p:nvGrpSpPr>
          <p:cNvPr id="492" name="Google Shape;492;p32"/>
          <p:cNvGrpSpPr/>
          <p:nvPr/>
        </p:nvGrpSpPr>
        <p:grpSpPr>
          <a:xfrm>
            <a:off x="4343400" y="1843087"/>
            <a:ext cx="457200" cy="457200"/>
            <a:chOff x="1344" y="1248"/>
            <a:chExt cx="288" cy="288"/>
          </a:xfrm>
        </p:grpSpPr>
        <p:sp>
          <p:nvSpPr>
            <p:cNvPr id="493" name="Google Shape;493;p32"/>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4" name="Google Shape;494;p32"/>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495" name="Google Shape;495;p32"/>
          <p:cNvGrpSpPr/>
          <p:nvPr/>
        </p:nvGrpSpPr>
        <p:grpSpPr>
          <a:xfrm>
            <a:off x="6705600" y="2971800"/>
            <a:ext cx="457200" cy="457200"/>
            <a:chOff x="1344" y="1248"/>
            <a:chExt cx="288" cy="288"/>
          </a:xfrm>
        </p:grpSpPr>
        <p:sp>
          <p:nvSpPr>
            <p:cNvPr id="496" name="Google Shape;496;p32"/>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7" name="Google Shape;497;p32"/>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498" name="Google Shape;498;p32"/>
          <p:cNvGrpSpPr/>
          <p:nvPr/>
        </p:nvGrpSpPr>
        <p:grpSpPr>
          <a:xfrm>
            <a:off x="2209800" y="3048000"/>
            <a:ext cx="457200" cy="457200"/>
            <a:chOff x="1344" y="1248"/>
            <a:chExt cx="288" cy="288"/>
          </a:xfrm>
        </p:grpSpPr>
        <p:sp>
          <p:nvSpPr>
            <p:cNvPr id="499" name="Google Shape;499;p32"/>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0" name="Google Shape;500;p32"/>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501" name="Google Shape;501;p32"/>
          <p:cNvGrpSpPr/>
          <p:nvPr/>
        </p:nvGrpSpPr>
        <p:grpSpPr>
          <a:xfrm>
            <a:off x="4419600" y="2986087"/>
            <a:ext cx="457200" cy="457200"/>
            <a:chOff x="1344" y="1248"/>
            <a:chExt cx="288" cy="288"/>
          </a:xfrm>
        </p:grpSpPr>
        <p:sp>
          <p:nvSpPr>
            <p:cNvPr id="502" name="Google Shape;502;p32"/>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3" name="Google Shape;503;p32"/>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grpSp>
        <p:nvGrpSpPr>
          <p:cNvPr id="504" name="Google Shape;504;p32"/>
          <p:cNvGrpSpPr/>
          <p:nvPr/>
        </p:nvGrpSpPr>
        <p:grpSpPr>
          <a:xfrm>
            <a:off x="5105400" y="3900487"/>
            <a:ext cx="457200" cy="457200"/>
            <a:chOff x="1344" y="1248"/>
            <a:chExt cx="288" cy="288"/>
          </a:xfrm>
        </p:grpSpPr>
        <p:sp>
          <p:nvSpPr>
            <p:cNvPr id="505" name="Google Shape;505;p32"/>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6" name="Google Shape;506;p32"/>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a:t>
              </a:r>
              <a:endParaRPr/>
            </a:p>
          </p:txBody>
        </p:sp>
      </p:grpSp>
      <p:grpSp>
        <p:nvGrpSpPr>
          <p:cNvPr id="507" name="Google Shape;507;p32"/>
          <p:cNvGrpSpPr/>
          <p:nvPr/>
        </p:nvGrpSpPr>
        <p:grpSpPr>
          <a:xfrm>
            <a:off x="1981200" y="5715000"/>
            <a:ext cx="457200" cy="457200"/>
            <a:chOff x="1344" y="1248"/>
            <a:chExt cx="288" cy="288"/>
          </a:xfrm>
        </p:grpSpPr>
        <p:sp>
          <p:nvSpPr>
            <p:cNvPr id="508" name="Google Shape;508;p32"/>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9" name="Google Shape;509;p32"/>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510" name="Google Shape;510;p32"/>
          <p:cNvCxnSpPr/>
          <p:nvPr/>
        </p:nvCxnSpPr>
        <p:spPr>
          <a:xfrm>
            <a:off x="4648200" y="3443287"/>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511" name="Google Shape;511;p32"/>
          <p:cNvSpPr txBox="1"/>
          <p:nvPr/>
        </p:nvSpPr>
        <p:spPr>
          <a:xfrm>
            <a:off x="48768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99</a:t>
            </a:r>
            <a:endParaRPr/>
          </a:p>
        </p:txBody>
      </p:sp>
      <p:grpSp>
        <p:nvGrpSpPr>
          <p:cNvPr id="512" name="Google Shape;512;p32"/>
          <p:cNvGrpSpPr/>
          <p:nvPr/>
        </p:nvGrpSpPr>
        <p:grpSpPr>
          <a:xfrm>
            <a:off x="3581400" y="3900487"/>
            <a:ext cx="457200" cy="457200"/>
            <a:chOff x="1344" y="1248"/>
            <a:chExt cx="288" cy="288"/>
          </a:xfrm>
        </p:grpSpPr>
        <p:sp>
          <p:nvSpPr>
            <p:cNvPr id="513" name="Google Shape;513;p32"/>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14" name="Google Shape;514;p32"/>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a:t>
              </a:r>
              <a:endParaRPr/>
            </a:p>
          </p:txBody>
        </p:sp>
      </p:grpSp>
      <p:grpSp>
        <p:nvGrpSpPr>
          <p:cNvPr id="515" name="Google Shape;515;p32"/>
          <p:cNvGrpSpPr/>
          <p:nvPr/>
        </p:nvGrpSpPr>
        <p:grpSpPr>
          <a:xfrm>
            <a:off x="2743200" y="4814887"/>
            <a:ext cx="457200" cy="457200"/>
            <a:chOff x="1344" y="1248"/>
            <a:chExt cx="288" cy="288"/>
          </a:xfrm>
        </p:grpSpPr>
        <p:sp>
          <p:nvSpPr>
            <p:cNvPr id="516" name="Google Shape;516;p32"/>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17" name="Google Shape;517;p32"/>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H</a:t>
              </a:r>
              <a:endParaRPr/>
            </a:p>
          </p:txBody>
        </p:sp>
      </p:grpSp>
      <p:cxnSp>
        <p:nvCxnSpPr>
          <p:cNvPr id="518" name="Google Shape;518;p32"/>
          <p:cNvCxnSpPr/>
          <p:nvPr/>
        </p:nvCxnSpPr>
        <p:spPr>
          <a:xfrm flipH="1">
            <a:off x="3733800" y="3443287"/>
            <a:ext cx="91440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519" name="Google Shape;519;p32"/>
          <p:cNvCxnSpPr/>
          <p:nvPr/>
        </p:nvCxnSpPr>
        <p:spPr>
          <a:xfrm flipH="1">
            <a:off x="3048000" y="4357687"/>
            <a:ext cx="762000" cy="442912"/>
          </a:xfrm>
          <a:prstGeom prst="straightConnector1">
            <a:avLst/>
          </a:prstGeom>
          <a:noFill/>
          <a:ln w="9525" cap="flat" cmpd="sng">
            <a:solidFill>
              <a:schemeClr val="dk1"/>
            </a:solidFill>
            <a:prstDash val="solid"/>
            <a:miter lim="800000"/>
            <a:headEnd type="none" w="med" len="med"/>
            <a:tailEnd type="none" w="med" len="med"/>
          </a:ln>
        </p:spPr>
      </p:cxnSp>
      <p:cxnSp>
        <p:nvCxnSpPr>
          <p:cNvPr id="520" name="Google Shape;520;p32"/>
          <p:cNvCxnSpPr/>
          <p:nvPr/>
        </p:nvCxnSpPr>
        <p:spPr>
          <a:xfrm flipH="1">
            <a:off x="2209800" y="5272087"/>
            <a:ext cx="762000" cy="442912"/>
          </a:xfrm>
          <a:prstGeom prst="straightConnector1">
            <a:avLst/>
          </a:prstGeom>
          <a:noFill/>
          <a:ln w="9525" cap="flat" cmpd="sng">
            <a:solidFill>
              <a:schemeClr val="dk1"/>
            </a:solidFill>
            <a:prstDash val="solid"/>
            <a:miter lim="800000"/>
            <a:headEnd type="none" w="med" len="med"/>
            <a:tailEnd type="none" w="med" len="med"/>
          </a:ln>
        </p:spPr>
      </p:cxnSp>
      <p:sp>
        <p:nvSpPr>
          <p:cNvPr id="521" name="Google Shape;521;p32"/>
          <p:cNvSpPr txBox="1"/>
          <p:nvPr/>
        </p:nvSpPr>
        <p:spPr>
          <a:xfrm>
            <a:off x="38100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80</a:t>
            </a:r>
            <a:endParaRPr/>
          </a:p>
        </p:txBody>
      </p:sp>
      <p:cxnSp>
        <p:nvCxnSpPr>
          <p:cNvPr id="522" name="Google Shape;522;p32"/>
          <p:cNvCxnSpPr/>
          <p:nvPr/>
        </p:nvCxnSpPr>
        <p:spPr>
          <a:xfrm>
            <a:off x="4572000" y="2300287"/>
            <a:ext cx="2362200" cy="671512"/>
          </a:xfrm>
          <a:prstGeom prst="straightConnector1">
            <a:avLst/>
          </a:prstGeom>
          <a:noFill/>
          <a:ln w="9525" cap="flat" cmpd="sng">
            <a:solidFill>
              <a:schemeClr val="dk1"/>
            </a:solidFill>
            <a:prstDash val="solid"/>
            <a:miter lim="800000"/>
            <a:headEnd type="none" w="med" len="med"/>
            <a:tailEnd type="none" w="med" len="med"/>
          </a:ln>
        </p:spPr>
      </p:cxnSp>
      <p:cxnSp>
        <p:nvCxnSpPr>
          <p:cNvPr id="523" name="Google Shape;523;p32"/>
          <p:cNvCxnSpPr/>
          <p:nvPr/>
        </p:nvCxnSpPr>
        <p:spPr>
          <a:xfrm>
            <a:off x="4572000" y="2300287"/>
            <a:ext cx="762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524" name="Google Shape;524;p32"/>
          <p:cNvCxnSpPr/>
          <p:nvPr/>
        </p:nvCxnSpPr>
        <p:spPr>
          <a:xfrm flipH="1">
            <a:off x="2438400" y="2300287"/>
            <a:ext cx="2133600" cy="747712"/>
          </a:xfrm>
          <a:prstGeom prst="straightConnector1">
            <a:avLst/>
          </a:prstGeom>
          <a:noFill/>
          <a:ln w="9525" cap="flat" cmpd="sng">
            <a:solidFill>
              <a:schemeClr val="dk1"/>
            </a:solidFill>
            <a:prstDash val="solid"/>
            <a:miter lim="800000"/>
            <a:headEnd type="none" w="med" len="med"/>
            <a:tailEnd type="none" w="med" len="med"/>
          </a:ln>
        </p:spPr>
      </p:cxnSp>
      <p:sp>
        <p:nvSpPr>
          <p:cNvPr id="525" name="Google Shape;525;p32"/>
          <p:cNvSpPr txBox="1"/>
          <p:nvPr/>
        </p:nvSpPr>
        <p:spPr>
          <a:xfrm>
            <a:off x="4876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Start</a:t>
            </a:r>
            <a:endParaRPr/>
          </a:p>
        </p:txBody>
      </p:sp>
      <p:sp>
        <p:nvSpPr>
          <p:cNvPr id="526" name="Google Shape;526;p32"/>
          <p:cNvSpPr txBox="1"/>
          <p:nvPr/>
        </p:nvSpPr>
        <p:spPr>
          <a:xfrm>
            <a:off x="3429000" y="4495800"/>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97</a:t>
            </a:r>
            <a:endParaRPr/>
          </a:p>
        </p:txBody>
      </p:sp>
      <p:sp>
        <p:nvSpPr>
          <p:cNvPr id="527" name="Google Shape;527;p32"/>
          <p:cNvSpPr txBox="1"/>
          <p:nvPr/>
        </p:nvSpPr>
        <p:spPr>
          <a:xfrm>
            <a:off x="2514600" y="5424487"/>
            <a:ext cx="838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101</a:t>
            </a:r>
            <a:endParaRPr/>
          </a:p>
        </p:txBody>
      </p:sp>
      <p:sp>
        <p:nvSpPr>
          <p:cNvPr id="528" name="Google Shape;528;p32"/>
          <p:cNvSpPr txBox="1"/>
          <p:nvPr/>
        </p:nvSpPr>
        <p:spPr>
          <a:xfrm>
            <a:off x="5791200" y="23002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529" name="Google Shape;529;p32"/>
          <p:cNvSpPr txBox="1"/>
          <p:nvPr/>
        </p:nvSpPr>
        <p:spPr>
          <a:xfrm>
            <a:off x="2819400" y="23002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530" name="Google Shape;530;p32"/>
          <p:cNvSpPr txBox="1"/>
          <p:nvPr/>
        </p:nvSpPr>
        <p:spPr>
          <a:xfrm>
            <a:off x="4572000" y="2543175"/>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sp>
        <p:nvSpPr>
          <p:cNvPr id="531" name="Google Shape;531;p32"/>
          <p:cNvSpPr txBox="1"/>
          <p:nvPr/>
        </p:nvSpPr>
        <p:spPr>
          <a:xfrm>
            <a:off x="4876800" y="29860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[393]</a:t>
            </a:r>
            <a:endParaRPr/>
          </a:p>
        </p:txBody>
      </p:sp>
      <p:sp>
        <p:nvSpPr>
          <p:cNvPr id="532" name="Google Shape;532;p32"/>
          <p:cNvSpPr txBox="1"/>
          <p:nvPr/>
        </p:nvSpPr>
        <p:spPr>
          <a:xfrm>
            <a:off x="7162800" y="2971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[449]</a:t>
            </a:r>
            <a:endParaRPr/>
          </a:p>
        </p:txBody>
      </p:sp>
      <p:sp>
        <p:nvSpPr>
          <p:cNvPr id="533" name="Google Shape;533;p32"/>
          <p:cNvSpPr txBox="1"/>
          <p:nvPr/>
        </p:nvSpPr>
        <p:spPr>
          <a:xfrm>
            <a:off x="1447800" y="31242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[447]</a:t>
            </a:r>
            <a:endParaRPr/>
          </a:p>
        </p:txBody>
      </p:sp>
      <p:sp>
        <p:nvSpPr>
          <p:cNvPr id="534" name="Google Shape;534;p32"/>
          <p:cNvSpPr txBox="1"/>
          <p:nvPr/>
        </p:nvSpPr>
        <p:spPr>
          <a:xfrm>
            <a:off x="5638800" y="39004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[417]</a:t>
            </a:r>
            <a:endParaRPr/>
          </a:p>
        </p:txBody>
      </p:sp>
      <p:sp>
        <p:nvSpPr>
          <p:cNvPr id="535" name="Google Shape;535;p32"/>
          <p:cNvSpPr txBox="1"/>
          <p:nvPr/>
        </p:nvSpPr>
        <p:spPr>
          <a:xfrm>
            <a:off x="2819400" y="39766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[413]</a:t>
            </a:r>
            <a:endParaRPr/>
          </a:p>
        </p:txBody>
      </p:sp>
      <p:sp>
        <p:nvSpPr>
          <p:cNvPr id="536" name="Google Shape;536;p32"/>
          <p:cNvSpPr txBox="1"/>
          <p:nvPr/>
        </p:nvSpPr>
        <p:spPr>
          <a:xfrm>
            <a:off x="2057400" y="4876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[415]</a:t>
            </a:r>
            <a:endParaRPr/>
          </a:p>
        </p:txBody>
      </p:sp>
      <p:sp>
        <p:nvSpPr>
          <p:cNvPr id="537" name="Google Shape;537;p32"/>
          <p:cNvSpPr txBox="1"/>
          <p:nvPr/>
        </p:nvSpPr>
        <p:spPr>
          <a:xfrm>
            <a:off x="1295400" y="5805487"/>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Goal</a:t>
            </a:r>
            <a:endParaRPr/>
          </a:p>
        </p:txBody>
      </p:sp>
      <p:sp>
        <p:nvSpPr>
          <p:cNvPr id="538" name="Google Shape;538;p32"/>
          <p:cNvSpPr txBox="1"/>
          <p:nvPr/>
        </p:nvSpPr>
        <p:spPr>
          <a:xfrm>
            <a:off x="2438400" y="5791200"/>
            <a:ext cx="914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[418]</a:t>
            </a:r>
            <a:endParaRPr/>
          </a:p>
        </p:txBody>
      </p:sp>
      <p:grpSp>
        <p:nvGrpSpPr>
          <p:cNvPr id="539" name="Google Shape;539;p32"/>
          <p:cNvGrpSpPr/>
          <p:nvPr/>
        </p:nvGrpSpPr>
        <p:grpSpPr>
          <a:xfrm>
            <a:off x="5791200" y="4800600"/>
            <a:ext cx="457200" cy="457200"/>
            <a:chOff x="1344" y="1248"/>
            <a:chExt cx="288" cy="288"/>
          </a:xfrm>
        </p:grpSpPr>
        <p:sp>
          <p:nvSpPr>
            <p:cNvPr id="540" name="Google Shape;540;p32"/>
            <p:cNvSpPr/>
            <p:nvPr/>
          </p:nvSpPr>
          <p:spPr>
            <a:xfrm>
              <a:off x="1344" y="1248"/>
              <a:ext cx="288" cy="288"/>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1" name="Google Shape;541;p32"/>
            <p:cNvSpPr txBox="1"/>
            <p:nvPr/>
          </p:nvSpPr>
          <p:spPr>
            <a:xfrm>
              <a:off x="1392" y="1296"/>
              <a:ext cx="192" cy="2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542" name="Google Shape;542;p32"/>
          <p:cNvCxnSpPr/>
          <p:nvPr/>
        </p:nvCxnSpPr>
        <p:spPr>
          <a:xfrm>
            <a:off x="5410200" y="4343400"/>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543" name="Google Shape;543;p32"/>
          <p:cNvSpPr txBox="1"/>
          <p:nvPr/>
        </p:nvSpPr>
        <p:spPr>
          <a:xfrm>
            <a:off x="6248400" y="4876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[450]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3"/>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18</a:t>
            </a:fld>
            <a:endParaRPr/>
          </a:p>
        </p:txBody>
      </p:sp>
      <p:sp>
        <p:nvSpPr>
          <p:cNvPr id="549" name="Google Shape;549;p3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Tree Search</a:t>
            </a:r>
            <a:endParaRPr/>
          </a:p>
        </p:txBody>
      </p:sp>
      <p:grpSp>
        <p:nvGrpSpPr>
          <p:cNvPr id="550" name="Google Shape;550;p33"/>
          <p:cNvGrpSpPr/>
          <p:nvPr/>
        </p:nvGrpSpPr>
        <p:grpSpPr>
          <a:xfrm>
            <a:off x="4343400" y="1843087"/>
            <a:ext cx="457200" cy="457200"/>
            <a:chOff x="1344" y="1248"/>
            <a:chExt cx="288" cy="288"/>
          </a:xfrm>
        </p:grpSpPr>
        <p:sp>
          <p:nvSpPr>
            <p:cNvPr id="551" name="Google Shape;551;p33"/>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2" name="Google Shape;552;p33"/>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553" name="Google Shape;553;p33"/>
          <p:cNvGrpSpPr/>
          <p:nvPr/>
        </p:nvGrpSpPr>
        <p:grpSpPr>
          <a:xfrm>
            <a:off x="6705600" y="2971800"/>
            <a:ext cx="457200" cy="457200"/>
            <a:chOff x="1344" y="1248"/>
            <a:chExt cx="288" cy="288"/>
          </a:xfrm>
        </p:grpSpPr>
        <p:sp>
          <p:nvSpPr>
            <p:cNvPr id="554" name="Google Shape;554;p33"/>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5" name="Google Shape;555;p33"/>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556" name="Google Shape;556;p33"/>
          <p:cNvGrpSpPr/>
          <p:nvPr/>
        </p:nvGrpSpPr>
        <p:grpSpPr>
          <a:xfrm>
            <a:off x="2209800" y="3048000"/>
            <a:ext cx="457200" cy="457200"/>
            <a:chOff x="1344" y="1248"/>
            <a:chExt cx="288" cy="288"/>
          </a:xfrm>
        </p:grpSpPr>
        <p:sp>
          <p:nvSpPr>
            <p:cNvPr id="557" name="Google Shape;557;p33"/>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8" name="Google Shape;558;p33"/>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559" name="Google Shape;559;p33"/>
          <p:cNvGrpSpPr/>
          <p:nvPr/>
        </p:nvGrpSpPr>
        <p:grpSpPr>
          <a:xfrm>
            <a:off x="4419600" y="2986087"/>
            <a:ext cx="457200" cy="457200"/>
            <a:chOff x="1344" y="1248"/>
            <a:chExt cx="288" cy="288"/>
          </a:xfrm>
        </p:grpSpPr>
        <p:sp>
          <p:nvSpPr>
            <p:cNvPr id="560" name="Google Shape;560;p33"/>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1" name="Google Shape;561;p33"/>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grpSp>
        <p:nvGrpSpPr>
          <p:cNvPr id="562" name="Google Shape;562;p33"/>
          <p:cNvGrpSpPr/>
          <p:nvPr/>
        </p:nvGrpSpPr>
        <p:grpSpPr>
          <a:xfrm>
            <a:off x="5105400" y="3900487"/>
            <a:ext cx="457200" cy="457200"/>
            <a:chOff x="1344" y="1248"/>
            <a:chExt cx="288" cy="288"/>
          </a:xfrm>
        </p:grpSpPr>
        <p:sp>
          <p:nvSpPr>
            <p:cNvPr id="563" name="Google Shape;563;p33"/>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4" name="Google Shape;564;p33"/>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a:t>
              </a:r>
              <a:endParaRPr/>
            </a:p>
          </p:txBody>
        </p:sp>
      </p:grpSp>
      <p:grpSp>
        <p:nvGrpSpPr>
          <p:cNvPr id="565" name="Google Shape;565;p33"/>
          <p:cNvGrpSpPr/>
          <p:nvPr/>
        </p:nvGrpSpPr>
        <p:grpSpPr>
          <a:xfrm>
            <a:off x="1981200" y="5715000"/>
            <a:ext cx="457200" cy="457200"/>
            <a:chOff x="1344" y="1248"/>
            <a:chExt cx="288" cy="288"/>
          </a:xfrm>
        </p:grpSpPr>
        <p:sp>
          <p:nvSpPr>
            <p:cNvPr id="566" name="Google Shape;566;p33"/>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7" name="Google Shape;567;p33"/>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568" name="Google Shape;568;p33"/>
          <p:cNvCxnSpPr/>
          <p:nvPr/>
        </p:nvCxnSpPr>
        <p:spPr>
          <a:xfrm>
            <a:off x="4648200" y="3443287"/>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569" name="Google Shape;569;p33"/>
          <p:cNvSpPr txBox="1"/>
          <p:nvPr/>
        </p:nvSpPr>
        <p:spPr>
          <a:xfrm>
            <a:off x="48768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99</a:t>
            </a:r>
            <a:endParaRPr/>
          </a:p>
        </p:txBody>
      </p:sp>
      <p:grpSp>
        <p:nvGrpSpPr>
          <p:cNvPr id="570" name="Google Shape;570;p33"/>
          <p:cNvGrpSpPr/>
          <p:nvPr/>
        </p:nvGrpSpPr>
        <p:grpSpPr>
          <a:xfrm>
            <a:off x="3581400" y="3900487"/>
            <a:ext cx="457200" cy="457200"/>
            <a:chOff x="1344" y="1248"/>
            <a:chExt cx="288" cy="288"/>
          </a:xfrm>
        </p:grpSpPr>
        <p:sp>
          <p:nvSpPr>
            <p:cNvPr id="571" name="Google Shape;571;p33"/>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2" name="Google Shape;572;p33"/>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a:t>
              </a:r>
              <a:endParaRPr/>
            </a:p>
          </p:txBody>
        </p:sp>
      </p:grpSp>
      <p:grpSp>
        <p:nvGrpSpPr>
          <p:cNvPr id="573" name="Google Shape;573;p33"/>
          <p:cNvGrpSpPr/>
          <p:nvPr/>
        </p:nvGrpSpPr>
        <p:grpSpPr>
          <a:xfrm>
            <a:off x="2743200" y="4814887"/>
            <a:ext cx="457200" cy="457200"/>
            <a:chOff x="1344" y="1248"/>
            <a:chExt cx="288" cy="288"/>
          </a:xfrm>
        </p:grpSpPr>
        <p:sp>
          <p:nvSpPr>
            <p:cNvPr id="574" name="Google Shape;574;p33"/>
            <p:cNvSpPr/>
            <p:nvPr/>
          </p:nvSpPr>
          <p:spPr>
            <a:xfrm>
              <a:off x="1344" y="1248"/>
              <a:ext cx="288" cy="288"/>
            </a:xfrm>
            <a:prstGeom prst="ellipse">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5" name="Google Shape;575;p33"/>
            <p:cNvSpPr txBox="1"/>
            <p:nvPr/>
          </p:nvSpPr>
          <p:spPr>
            <a:xfrm>
              <a:off x="1392" y="1296"/>
              <a:ext cx="192" cy="231"/>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H</a:t>
              </a:r>
              <a:endParaRPr/>
            </a:p>
          </p:txBody>
        </p:sp>
      </p:grpSp>
      <p:cxnSp>
        <p:nvCxnSpPr>
          <p:cNvPr id="576" name="Google Shape;576;p33"/>
          <p:cNvCxnSpPr/>
          <p:nvPr/>
        </p:nvCxnSpPr>
        <p:spPr>
          <a:xfrm flipH="1">
            <a:off x="3733800" y="3443287"/>
            <a:ext cx="91440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577" name="Google Shape;577;p33"/>
          <p:cNvCxnSpPr/>
          <p:nvPr/>
        </p:nvCxnSpPr>
        <p:spPr>
          <a:xfrm flipH="1">
            <a:off x="3048000" y="4357687"/>
            <a:ext cx="762000" cy="442912"/>
          </a:xfrm>
          <a:prstGeom prst="straightConnector1">
            <a:avLst/>
          </a:prstGeom>
          <a:noFill/>
          <a:ln w="9525" cap="flat" cmpd="sng">
            <a:solidFill>
              <a:schemeClr val="dk1"/>
            </a:solidFill>
            <a:prstDash val="solid"/>
            <a:miter lim="800000"/>
            <a:headEnd type="none" w="med" len="med"/>
            <a:tailEnd type="none" w="med" len="med"/>
          </a:ln>
        </p:spPr>
      </p:cxnSp>
      <p:cxnSp>
        <p:nvCxnSpPr>
          <p:cNvPr id="578" name="Google Shape;578;p33"/>
          <p:cNvCxnSpPr/>
          <p:nvPr/>
        </p:nvCxnSpPr>
        <p:spPr>
          <a:xfrm flipH="1">
            <a:off x="2209800" y="5272087"/>
            <a:ext cx="762000" cy="442912"/>
          </a:xfrm>
          <a:prstGeom prst="straightConnector1">
            <a:avLst/>
          </a:prstGeom>
          <a:noFill/>
          <a:ln w="9525" cap="flat" cmpd="sng">
            <a:solidFill>
              <a:schemeClr val="dk1"/>
            </a:solidFill>
            <a:prstDash val="solid"/>
            <a:miter lim="800000"/>
            <a:headEnd type="none" w="med" len="med"/>
            <a:tailEnd type="none" w="med" len="med"/>
          </a:ln>
        </p:spPr>
      </p:cxnSp>
      <p:sp>
        <p:nvSpPr>
          <p:cNvPr id="579" name="Google Shape;579;p33"/>
          <p:cNvSpPr txBox="1"/>
          <p:nvPr/>
        </p:nvSpPr>
        <p:spPr>
          <a:xfrm>
            <a:off x="38100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80</a:t>
            </a:r>
            <a:endParaRPr/>
          </a:p>
        </p:txBody>
      </p:sp>
      <p:cxnSp>
        <p:nvCxnSpPr>
          <p:cNvPr id="580" name="Google Shape;580;p33"/>
          <p:cNvCxnSpPr/>
          <p:nvPr/>
        </p:nvCxnSpPr>
        <p:spPr>
          <a:xfrm>
            <a:off x="4572000" y="2300287"/>
            <a:ext cx="2362200" cy="671512"/>
          </a:xfrm>
          <a:prstGeom prst="straightConnector1">
            <a:avLst/>
          </a:prstGeom>
          <a:noFill/>
          <a:ln w="9525" cap="flat" cmpd="sng">
            <a:solidFill>
              <a:schemeClr val="dk1"/>
            </a:solidFill>
            <a:prstDash val="solid"/>
            <a:miter lim="800000"/>
            <a:headEnd type="none" w="med" len="med"/>
            <a:tailEnd type="none" w="med" len="med"/>
          </a:ln>
        </p:spPr>
      </p:cxnSp>
      <p:cxnSp>
        <p:nvCxnSpPr>
          <p:cNvPr id="581" name="Google Shape;581;p33"/>
          <p:cNvCxnSpPr/>
          <p:nvPr/>
        </p:nvCxnSpPr>
        <p:spPr>
          <a:xfrm>
            <a:off x="4572000" y="2300287"/>
            <a:ext cx="762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582" name="Google Shape;582;p33"/>
          <p:cNvCxnSpPr/>
          <p:nvPr/>
        </p:nvCxnSpPr>
        <p:spPr>
          <a:xfrm flipH="1">
            <a:off x="2438400" y="2300287"/>
            <a:ext cx="2133600" cy="747712"/>
          </a:xfrm>
          <a:prstGeom prst="straightConnector1">
            <a:avLst/>
          </a:prstGeom>
          <a:noFill/>
          <a:ln w="9525" cap="flat" cmpd="sng">
            <a:solidFill>
              <a:schemeClr val="dk1"/>
            </a:solidFill>
            <a:prstDash val="solid"/>
            <a:miter lim="800000"/>
            <a:headEnd type="none" w="med" len="med"/>
            <a:tailEnd type="none" w="med" len="med"/>
          </a:ln>
        </p:spPr>
      </p:cxnSp>
      <p:sp>
        <p:nvSpPr>
          <p:cNvPr id="583" name="Google Shape;583;p33"/>
          <p:cNvSpPr txBox="1"/>
          <p:nvPr/>
        </p:nvSpPr>
        <p:spPr>
          <a:xfrm>
            <a:off x="4876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Start</a:t>
            </a:r>
            <a:endParaRPr/>
          </a:p>
        </p:txBody>
      </p:sp>
      <p:sp>
        <p:nvSpPr>
          <p:cNvPr id="584" name="Google Shape;584;p33"/>
          <p:cNvSpPr txBox="1"/>
          <p:nvPr/>
        </p:nvSpPr>
        <p:spPr>
          <a:xfrm>
            <a:off x="3429000" y="4495800"/>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97</a:t>
            </a:r>
            <a:endParaRPr/>
          </a:p>
        </p:txBody>
      </p:sp>
      <p:sp>
        <p:nvSpPr>
          <p:cNvPr id="585" name="Google Shape;585;p33"/>
          <p:cNvSpPr txBox="1"/>
          <p:nvPr/>
        </p:nvSpPr>
        <p:spPr>
          <a:xfrm>
            <a:off x="2514600" y="5424487"/>
            <a:ext cx="838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101</a:t>
            </a:r>
            <a:endParaRPr/>
          </a:p>
        </p:txBody>
      </p:sp>
      <p:sp>
        <p:nvSpPr>
          <p:cNvPr id="586" name="Google Shape;586;p33"/>
          <p:cNvSpPr txBox="1"/>
          <p:nvPr/>
        </p:nvSpPr>
        <p:spPr>
          <a:xfrm>
            <a:off x="5791200" y="23002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587" name="Google Shape;587;p33"/>
          <p:cNvSpPr txBox="1"/>
          <p:nvPr/>
        </p:nvSpPr>
        <p:spPr>
          <a:xfrm>
            <a:off x="2819400" y="23002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588" name="Google Shape;588;p33"/>
          <p:cNvSpPr txBox="1"/>
          <p:nvPr/>
        </p:nvSpPr>
        <p:spPr>
          <a:xfrm>
            <a:off x="4572000" y="2543175"/>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sp>
        <p:nvSpPr>
          <p:cNvPr id="589" name="Google Shape;589;p33"/>
          <p:cNvSpPr txBox="1"/>
          <p:nvPr/>
        </p:nvSpPr>
        <p:spPr>
          <a:xfrm>
            <a:off x="4876800" y="29860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[393]</a:t>
            </a:r>
            <a:endParaRPr/>
          </a:p>
        </p:txBody>
      </p:sp>
      <p:sp>
        <p:nvSpPr>
          <p:cNvPr id="590" name="Google Shape;590;p33"/>
          <p:cNvSpPr txBox="1"/>
          <p:nvPr/>
        </p:nvSpPr>
        <p:spPr>
          <a:xfrm>
            <a:off x="7162800" y="2971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[449]</a:t>
            </a:r>
            <a:endParaRPr/>
          </a:p>
        </p:txBody>
      </p:sp>
      <p:sp>
        <p:nvSpPr>
          <p:cNvPr id="591" name="Google Shape;591;p33"/>
          <p:cNvSpPr txBox="1"/>
          <p:nvPr/>
        </p:nvSpPr>
        <p:spPr>
          <a:xfrm>
            <a:off x="1447800" y="31242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[447]</a:t>
            </a:r>
            <a:endParaRPr/>
          </a:p>
        </p:txBody>
      </p:sp>
      <p:sp>
        <p:nvSpPr>
          <p:cNvPr id="592" name="Google Shape;592;p33"/>
          <p:cNvSpPr txBox="1"/>
          <p:nvPr/>
        </p:nvSpPr>
        <p:spPr>
          <a:xfrm>
            <a:off x="5638800" y="39004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[417]</a:t>
            </a:r>
            <a:endParaRPr/>
          </a:p>
        </p:txBody>
      </p:sp>
      <p:sp>
        <p:nvSpPr>
          <p:cNvPr id="593" name="Google Shape;593;p33"/>
          <p:cNvSpPr txBox="1"/>
          <p:nvPr/>
        </p:nvSpPr>
        <p:spPr>
          <a:xfrm>
            <a:off x="2819400" y="39766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[413]</a:t>
            </a:r>
            <a:endParaRPr/>
          </a:p>
        </p:txBody>
      </p:sp>
      <p:sp>
        <p:nvSpPr>
          <p:cNvPr id="594" name="Google Shape;594;p33"/>
          <p:cNvSpPr txBox="1"/>
          <p:nvPr/>
        </p:nvSpPr>
        <p:spPr>
          <a:xfrm>
            <a:off x="2057400" y="4876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[415]</a:t>
            </a:r>
            <a:endParaRPr/>
          </a:p>
        </p:txBody>
      </p:sp>
      <p:sp>
        <p:nvSpPr>
          <p:cNvPr id="595" name="Google Shape;595;p33"/>
          <p:cNvSpPr txBox="1"/>
          <p:nvPr/>
        </p:nvSpPr>
        <p:spPr>
          <a:xfrm>
            <a:off x="1295400" y="5805487"/>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Goal</a:t>
            </a:r>
            <a:endParaRPr/>
          </a:p>
        </p:txBody>
      </p:sp>
      <p:sp>
        <p:nvSpPr>
          <p:cNvPr id="596" name="Google Shape;596;p33"/>
          <p:cNvSpPr txBox="1"/>
          <p:nvPr/>
        </p:nvSpPr>
        <p:spPr>
          <a:xfrm>
            <a:off x="2438400" y="5791200"/>
            <a:ext cx="914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ahoma"/>
              <a:buNone/>
            </a:pPr>
            <a:r>
              <a:rPr lang="en-US" sz="1800" b="1" i="0" u="none">
                <a:solidFill>
                  <a:schemeClr val="accent2"/>
                </a:solidFill>
                <a:latin typeface="Tahoma"/>
                <a:ea typeface="Tahoma"/>
                <a:cs typeface="Tahoma"/>
                <a:sym typeface="Tahoma"/>
              </a:rPr>
              <a:t>[418]</a:t>
            </a:r>
            <a:endParaRPr/>
          </a:p>
        </p:txBody>
      </p:sp>
      <p:grpSp>
        <p:nvGrpSpPr>
          <p:cNvPr id="597" name="Google Shape;597;p33"/>
          <p:cNvGrpSpPr/>
          <p:nvPr/>
        </p:nvGrpSpPr>
        <p:grpSpPr>
          <a:xfrm>
            <a:off x="5791200" y="4800600"/>
            <a:ext cx="457200" cy="457200"/>
            <a:chOff x="1344" y="1248"/>
            <a:chExt cx="288" cy="288"/>
          </a:xfrm>
        </p:grpSpPr>
        <p:sp>
          <p:nvSpPr>
            <p:cNvPr id="598" name="Google Shape;598;p33"/>
            <p:cNvSpPr/>
            <p:nvPr/>
          </p:nvSpPr>
          <p:spPr>
            <a:xfrm>
              <a:off x="1344" y="1248"/>
              <a:ext cx="288" cy="288"/>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9" name="Google Shape;599;p33"/>
            <p:cNvSpPr txBox="1"/>
            <p:nvPr/>
          </p:nvSpPr>
          <p:spPr>
            <a:xfrm>
              <a:off x="1392" y="1296"/>
              <a:ext cx="192" cy="2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600" name="Google Shape;600;p33"/>
          <p:cNvCxnSpPr/>
          <p:nvPr/>
        </p:nvCxnSpPr>
        <p:spPr>
          <a:xfrm>
            <a:off x="5410200" y="4343400"/>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601" name="Google Shape;601;p33"/>
          <p:cNvSpPr txBox="1"/>
          <p:nvPr/>
        </p:nvSpPr>
        <p:spPr>
          <a:xfrm>
            <a:off x="6248400" y="4876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[450]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4"/>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19</a:t>
            </a:fld>
            <a:endParaRPr/>
          </a:p>
        </p:txBody>
      </p:sp>
      <p:sp>
        <p:nvSpPr>
          <p:cNvPr id="607" name="Google Shape;607;p3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Tree Search</a:t>
            </a:r>
            <a:endParaRPr/>
          </a:p>
        </p:txBody>
      </p:sp>
      <p:grpSp>
        <p:nvGrpSpPr>
          <p:cNvPr id="608" name="Google Shape;608;p34"/>
          <p:cNvGrpSpPr/>
          <p:nvPr/>
        </p:nvGrpSpPr>
        <p:grpSpPr>
          <a:xfrm>
            <a:off x="4343400" y="1843087"/>
            <a:ext cx="457200" cy="457200"/>
            <a:chOff x="1344" y="1248"/>
            <a:chExt cx="288" cy="288"/>
          </a:xfrm>
        </p:grpSpPr>
        <p:sp>
          <p:nvSpPr>
            <p:cNvPr id="609" name="Google Shape;609;p34"/>
            <p:cNvSpPr/>
            <p:nvPr/>
          </p:nvSpPr>
          <p:spPr>
            <a:xfrm>
              <a:off x="1344" y="1248"/>
              <a:ext cx="288" cy="288"/>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0" name="Google Shape;610;p34"/>
            <p:cNvSpPr txBox="1"/>
            <p:nvPr/>
          </p:nvSpPr>
          <p:spPr>
            <a:xfrm>
              <a:off x="1392" y="1296"/>
              <a:ext cx="192" cy="231"/>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611" name="Google Shape;611;p34"/>
          <p:cNvGrpSpPr/>
          <p:nvPr/>
        </p:nvGrpSpPr>
        <p:grpSpPr>
          <a:xfrm>
            <a:off x="6705600" y="2971800"/>
            <a:ext cx="457200" cy="457200"/>
            <a:chOff x="1344" y="1248"/>
            <a:chExt cx="288" cy="288"/>
          </a:xfrm>
        </p:grpSpPr>
        <p:sp>
          <p:nvSpPr>
            <p:cNvPr id="612" name="Google Shape;612;p34"/>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3" name="Google Shape;613;p34"/>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614" name="Google Shape;614;p34"/>
          <p:cNvGrpSpPr/>
          <p:nvPr/>
        </p:nvGrpSpPr>
        <p:grpSpPr>
          <a:xfrm>
            <a:off x="2209800" y="3048000"/>
            <a:ext cx="457200" cy="457200"/>
            <a:chOff x="1344" y="1248"/>
            <a:chExt cx="288" cy="288"/>
          </a:xfrm>
        </p:grpSpPr>
        <p:sp>
          <p:nvSpPr>
            <p:cNvPr id="615" name="Google Shape;615;p34"/>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6" name="Google Shape;616;p34"/>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617" name="Google Shape;617;p34"/>
          <p:cNvGrpSpPr/>
          <p:nvPr/>
        </p:nvGrpSpPr>
        <p:grpSpPr>
          <a:xfrm>
            <a:off x="4419600" y="2986087"/>
            <a:ext cx="457200" cy="457200"/>
            <a:chOff x="1344" y="1248"/>
            <a:chExt cx="288" cy="288"/>
          </a:xfrm>
        </p:grpSpPr>
        <p:sp>
          <p:nvSpPr>
            <p:cNvPr id="618" name="Google Shape;618;p34"/>
            <p:cNvSpPr/>
            <p:nvPr/>
          </p:nvSpPr>
          <p:spPr>
            <a:xfrm>
              <a:off x="1344" y="1248"/>
              <a:ext cx="288" cy="288"/>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9" name="Google Shape;619;p34"/>
            <p:cNvSpPr txBox="1"/>
            <p:nvPr/>
          </p:nvSpPr>
          <p:spPr>
            <a:xfrm>
              <a:off x="1392" y="1296"/>
              <a:ext cx="192" cy="231"/>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grpSp>
        <p:nvGrpSpPr>
          <p:cNvPr id="620" name="Google Shape;620;p34"/>
          <p:cNvGrpSpPr/>
          <p:nvPr/>
        </p:nvGrpSpPr>
        <p:grpSpPr>
          <a:xfrm>
            <a:off x="5105400" y="3900487"/>
            <a:ext cx="457200" cy="457200"/>
            <a:chOff x="1344" y="1248"/>
            <a:chExt cx="288" cy="288"/>
          </a:xfrm>
        </p:grpSpPr>
        <p:sp>
          <p:nvSpPr>
            <p:cNvPr id="621" name="Google Shape;621;p34"/>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22" name="Google Shape;622;p34"/>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a:t>
              </a:r>
              <a:endParaRPr/>
            </a:p>
          </p:txBody>
        </p:sp>
      </p:grpSp>
      <p:grpSp>
        <p:nvGrpSpPr>
          <p:cNvPr id="623" name="Google Shape;623;p34"/>
          <p:cNvGrpSpPr/>
          <p:nvPr/>
        </p:nvGrpSpPr>
        <p:grpSpPr>
          <a:xfrm>
            <a:off x="1981200" y="5715000"/>
            <a:ext cx="457200" cy="457200"/>
            <a:chOff x="1344" y="1248"/>
            <a:chExt cx="288" cy="288"/>
          </a:xfrm>
        </p:grpSpPr>
        <p:sp>
          <p:nvSpPr>
            <p:cNvPr id="624" name="Google Shape;624;p34"/>
            <p:cNvSpPr/>
            <p:nvPr/>
          </p:nvSpPr>
          <p:spPr>
            <a:xfrm>
              <a:off x="1344" y="1248"/>
              <a:ext cx="288" cy="288"/>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25" name="Google Shape;625;p34"/>
            <p:cNvSpPr txBox="1"/>
            <p:nvPr/>
          </p:nvSpPr>
          <p:spPr>
            <a:xfrm>
              <a:off x="1392" y="1296"/>
              <a:ext cx="192" cy="231"/>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626" name="Google Shape;626;p34"/>
          <p:cNvCxnSpPr/>
          <p:nvPr/>
        </p:nvCxnSpPr>
        <p:spPr>
          <a:xfrm>
            <a:off x="4648200" y="3443287"/>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627" name="Google Shape;627;p34"/>
          <p:cNvSpPr txBox="1"/>
          <p:nvPr/>
        </p:nvSpPr>
        <p:spPr>
          <a:xfrm>
            <a:off x="48768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99</a:t>
            </a:r>
            <a:endParaRPr/>
          </a:p>
        </p:txBody>
      </p:sp>
      <p:grpSp>
        <p:nvGrpSpPr>
          <p:cNvPr id="628" name="Google Shape;628;p34"/>
          <p:cNvGrpSpPr/>
          <p:nvPr/>
        </p:nvGrpSpPr>
        <p:grpSpPr>
          <a:xfrm>
            <a:off x="3581400" y="3900487"/>
            <a:ext cx="457200" cy="457200"/>
            <a:chOff x="1344" y="1248"/>
            <a:chExt cx="288" cy="288"/>
          </a:xfrm>
        </p:grpSpPr>
        <p:sp>
          <p:nvSpPr>
            <p:cNvPr id="629" name="Google Shape;629;p34"/>
            <p:cNvSpPr/>
            <p:nvPr/>
          </p:nvSpPr>
          <p:spPr>
            <a:xfrm>
              <a:off x="1344" y="1248"/>
              <a:ext cx="288" cy="288"/>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0" name="Google Shape;630;p34"/>
            <p:cNvSpPr txBox="1"/>
            <p:nvPr/>
          </p:nvSpPr>
          <p:spPr>
            <a:xfrm>
              <a:off x="1392" y="1296"/>
              <a:ext cx="192" cy="231"/>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a:t>
              </a:r>
              <a:endParaRPr/>
            </a:p>
          </p:txBody>
        </p:sp>
      </p:grpSp>
      <p:grpSp>
        <p:nvGrpSpPr>
          <p:cNvPr id="631" name="Google Shape;631;p34"/>
          <p:cNvGrpSpPr/>
          <p:nvPr/>
        </p:nvGrpSpPr>
        <p:grpSpPr>
          <a:xfrm>
            <a:off x="2743200" y="4814887"/>
            <a:ext cx="457200" cy="457200"/>
            <a:chOff x="1344" y="1248"/>
            <a:chExt cx="288" cy="288"/>
          </a:xfrm>
        </p:grpSpPr>
        <p:sp>
          <p:nvSpPr>
            <p:cNvPr id="632" name="Google Shape;632;p34"/>
            <p:cNvSpPr/>
            <p:nvPr/>
          </p:nvSpPr>
          <p:spPr>
            <a:xfrm>
              <a:off x="1344" y="1248"/>
              <a:ext cx="288" cy="288"/>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3" name="Google Shape;633;p34"/>
            <p:cNvSpPr txBox="1"/>
            <p:nvPr/>
          </p:nvSpPr>
          <p:spPr>
            <a:xfrm>
              <a:off x="1392" y="1296"/>
              <a:ext cx="192" cy="231"/>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H</a:t>
              </a:r>
              <a:endParaRPr/>
            </a:p>
          </p:txBody>
        </p:sp>
      </p:grpSp>
      <p:cxnSp>
        <p:nvCxnSpPr>
          <p:cNvPr id="634" name="Google Shape;634;p34"/>
          <p:cNvCxnSpPr/>
          <p:nvPr/>
        </p:nvCxnSpPr>
        <p:spPr>
          <a:xfrm flipH="1">
            <a:off x="3733800" y="3443287"/>
            <a:ext cx="91440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635" name="Google Shape;635;p34"/>
          <p:cNvCxnSpPr/>
          <p:nvPr/>
        </p:nvCxnSpPr>
        <p:spPr>
          <a:xfrm flipH="1">
            <a:off x="3048000" y="4357687"/>
            <a:ext cx="762000" cy="442912"/>
          </a:xfrm>
          <a:prstGeom prst="straightConnector1">
            <a:avLst/>
          </a:prstGeom>
          <a:noFill/>
          <a:ln w="9525" cap="flat" cmpd="sng">
            <a:solidFill>
              <a:schemeClr val="dk1"/>
            </a:solidFill>
            <a:prstDash val="solid"/>
            <a:miter lim="800000"/>
            <a:headEnd type="none" w="med" len="med"/>
            <a:tailEnd type="none" w="med" len="med"/>
          </a:ln>
        </p:spPr>
      </p:cxnSp>
      <p:cxnSp>
        <p:nvCxnSpPr>
          <p:cNvPr id="636" name="Google Shape;636;p34"/>
          <p:cNvCxnSpPr/>
          <p:nvPr/>
        </p:nvCxnSpPr>
        <p:spPr>
          <a:xfrm flipH="1">
            <a:off x="2209800" y="5272087"/>
            <a:ext cx="762000" cy="442912"/>
          </a:xfrm>
          <a:prstGeom prst="straightConnector1">
            <a:avLst/>
          </a:prstGeom>
          <a:noFill/>
          <a:ln w="9525" cap="flat" cmpd="sng">
            <a:solidFill>
              <a:schemeClr val="dk1"/>
            </a:solidFill>
            <a:prstDash val="solid"/>
            <a:miter lim="800000"/>
            <a:headEnd type="none" w="med" len="med"/>
            <a:tailEnd type="none" w="med" len="med"/>
          </a:ln>
        </p:spPr>
      </p:cxnSp>
      <p:sp>
        <p:nvSpPr>
          <p:cNvPr id="637" name="Google Shape;637;p34"/>
          <p:cNvSpPr txBox="1"/>
          <p:nvPr/>
        </p:nvSpPr>
        <p:spPr>
          <a:xfrm>
            <a:off x="3810000" y="33670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80</a:t>
            </a:r>
            <a:endParaRPr/>
          </a:p>
        </p:txBody>
      </p:sp>
      <p:cxnSp>
        <p:nvCxnSpPr>
          <p:cNvPr id="638" name="Google Shape;638;p34"/>
          <p:cNvCxnSpPr/>
          <p:nvPr/>
        </p:nvCxnSpPr>
        <p:spPr>
          <a:xfrm>
            <a:off x="4572000" y="2300287"/>
            <a:ext cx="2362200" cy="671512"/>
          </a:xfrm>
          <a:prstGeom prst="straightConnector1">
            <a:avLst/>
          </a:prstGeom>
          <a:noFill/>
          <a:ln w="9525" cap="flat" cmpd="sng">
            <a:solidFill>
              <a:schemeClr val="dk1"/>
            </a:solidFill>
            <a:prstDash val="solid"/>
            <a:miter lim="800000"/>
            <a:headEnd type="none" w="med" len="med"/>
            <a:tailEnd type="none" w="med" len="med"/>
          </a:ln>
        </p:spPr>
      </p:cxnSp>
      <p:cxnSp>
        <p:nvCxnSpPr>
          <p:cNvPr id="639" name="Google Shape;639;p34"/>
          <p:cNvCxnSpPr/>
          <p:nvPr/>
        </p:nvCxnSpPr>
        <p:spPr>
          <a:xfrm>
            <a:off x="4572000" y="2300287"/>
            <a:ext cx="762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640" name="Google Shape;640;p34"/>
          <p:cNvCxnSpPr/>
          <p:nvPr/>
        </p:nvCxnSpPr>
        <p:spPr>
          <a:xfrm flipH="1">
            <a:off x="2438400" y="2300287"/>
            <a:ext cx="2133600" cy="747712"/>
          </a:xfrm>
          <a:prstGeom prst="straightConnector1">
            <a:avLst/>
          </a:prstGeom>
          <a:noFill/>
          <a:ln w="9525" cap="flat" cmpd="sng">
            <a:solidFill>
              <a:schemeClr val="dk1"/>
            </a:solidFill>
            <a:prstDash val="solid"/>
            <a:miter lim="800000"/>
            <a:headEnd type="none" w="med" len="med"/>
            <a:tailEnd type="none" w="med" len="med"/>
          </a:ln>
        </p:spPr>
      </p:cxnSp>
      <p:sp>
        <p:nvSpPr>
          <p:cNvPr id="641" name="Google Shape;641;p34"/>
          <p:cNvSpPr txBox="1"/>
          <p:nvPr/>
        </p:nvSpPr>
        <p:spPr>
          <a:xfrm>
            <a:off x="4876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Start</a:t>
            </a:r>
            <a:endParaRPr/>
          </a:p>
        </p:txBody>
      </p:sp>
      <p:sp>
        <p:nvSpPr>
          <p:cNvPr id="642" name="Google Shape;642;p34"/>
          <p:cNvSpPr txBox="1"/>
          <p:nvPr/>
        </p:nvSpPr>
        <p:spPr>
          <a:xfrm>
            <a:off x="3429000" y="4495800"/>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97</a:t>
            </a:r>
            <a:endParaRPr/>
          </a:p>
        </p:txBody>
      </p:sp>
      <p:sp>
        <p:nvSpPr>
          <p:cNvPr id="643" name="Google Shape;643;p34"/>
          <p:cNvSpPr txBox="1"/>
          <p:nvPr/>
        </p:nvSpPr>
        <p:spPr>
          <a:xfrm>
            <a:off x="2514600" y="5424487"/>
            <a:ext cx="838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101</a:t>
            </a:r>
            <a:endParaRPr/>
          </a:p>
        </p:txBody>
      </p:sp>
      <p:sp>
        <p:nvSpPr>
          <p:cNvPr id="644" name="Google Shape;644;p34"/>
          <p:cNvSpPr txBox="1"/>
          <p:nvPr/>
        </p:nvSpPr>
        <p:spPr>
          <a:xfrm>
            <a:off x="5791200" y="2300287"/>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645" name="Google Shape;645;p34"/>
          <p:cNvSpPr txBox="1"/>
          <p:nvPr/>
        </p:nvSpPr>
        <p:spPr>
          <a:xfrm>
            <a:off x="2819400" y="23002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646" name="Google Shape;646;p34"/>
          <p:cNvSpPr txBox="1"/>
          <p:nvPr/>
        </p:nvSpPr>
        <p:spPr>
          <a:xfrm>
            <a:off x="4572000" y="2543175"/>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sp>
        <p:nvSpPr>
          <p:cNvPr id="647" name="Google Shape;647;p34"/>
          <p:cNvSpPr txBox="1"/>
          <p:nvPr/>
        </p:nvSpPr>
        <p:spPr>
          <a:xfrm>
            <a:off x="4876800" y="29860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[393]</a:t>
            </a:r>
            <a:endParaRPr/>
          </a:p>
        </p:txBody>
      </p:sp>
      <p:sp>
        <p:nvSpPr>
          <p:cNvPr id="648" name="Google Shape;648;p34"/>
          <p:cNvSpPr txBox="1"/>
          <p:nvPr/>
        </p:nvSpPr>
        <p:spPr>
          <a:xfrm>
            <a:off x="7162800" y="2971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[449]</a:t>
            </a:r>
            <a:endParaRPr/>
          </a:p>
        </p:txBody>
      </p:sp>
      <p:sp>
        <p:nvSpPr>
          <p:cNvPr id="649" name="Google Shape;649;p34"/>
          <p:cNvSpPr txBox="1"/>
          <p:nvPr/>
        </p:nvSpPr>
        <p:spPr>
          <a:xfrm>
            <a:off x="1447800" y="31242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[447]</a:t>
            </a:r>
            <a:endParaRPr/>
          </a:p>
        </p:txBody>
      </p:sp>
      <p:sp>
        <p:nvSpPr>
          <p:cNvPr id="650" name="Google Shape;650;p34"/>
          <p:cNvSpPr txBox="1"/>
          <p:nvPr/>
        </p:nvSpPr>
        <p:spPr>
          <a:xfrm>
            <a:off x="5638800" y="39004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[417]</a:t>
            </a:r>
            <a:endParaRPr/>
          </a:p>
        </p:txBody>
      </p:sp>
      <p:sp>
        <p:nvSpPr>
          <p:cNvPr id="651" name="Google Shape;651;p34"/>
          <p:cNvSpPr txBox="1"/>
          <p:nvPr/>
        </p:nvSpPr>
        <p:spPr>
          <a:xfrm>
            <a:off x="2819400" y="39766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[413]</a:t>
            </a:r>
            <a:endParaRPr/>
          </a:p>
        </p:txBody>
      </p:sp>
      <p:sp>
        <p:nvSpPr>
          <p:cNvPr id="652" name="Google Shape;652;p34"/>
          <p:cNvSpPr txBox="1"/>
          <p:nvPr/>
        </p:nvSpPr>
        <p:spPr>
          <a:xfrm>
            <a:off x="2057400" y="4876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[415]</a:t>
            </a:r>
            <a:endParaRPr/>
          </a:p>
        </p:txBody>
      </p:sp>
      <p:sp>
        <p:nvSpPr>
          <p:cNvPr id="653" name="Google Shape;653;p34"/>
          <p:cNvSpPr txBox="1"/>
          <p:nvPr/>
        </p:nvSpPr>
        <p:spPr>
          <a:xfrm>
            <a:off x="1295400" y="5805487"/>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1" i="0" u="none">
                <a:solidFill>
                  <a:schemeClr val="dk1"/>
                </a:solidFill>
                <a:latin typeface="Tahoma"/>
                <a:ea typeface="Tahoma"/>
                <a:cs typeface="Tahoma"/>
                <a:sym typeface="Tahoma"/>
              </a:rPr>
              <a:t>Goal</a:t>
            </a:r>
            <a:endParaRPr/>
          </a:p>
        </p:txBody>
      </p:sp>
      <p:sp>
        <p:nvSpPr>
          <p:cNvPr id="654" name="Google Shape;654;p34"/>
          <p:cNvSpPr txBox="1"/>
          <p:nvPr/>
        </p:nvSpPr>
        <p:spPr>
          <a:xfrm>
            <a:off x="2438400" y="5791200"/>
            <a:ext cx="9144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Tahoma"/>
              <a:buNone/>
            </a:pPr>
            <a:r>
              <a:rPr lang="en-US" sz="1800" b="1" i="0" u="none">
                <a:solidFill>
                  <a:schemeClr val="accent2"/>
                </a:solidFill>
                <a:latin typeface="Tahoma"/>
                <a:ea typeface="Tahoma"/>
                <a:cs typeface="Tahoma"/>
                <a:sym typeface="Tahoma"/>
              </a:rPr>
              <a:t>[418]</a:t>
            </a:r>
            <a:endParaRPr/>
          </a:p>
        </p:txBody>
      </p:sp>
      <p:grpSp>
        <p:nvGrpSpPr>
          <p:cNvPr id="655" name="Google Shape;655;p34"/>
          <p:cNvGrpSpPr/>
          <p:nvPr/>
        </p:nvGrpSpPr>
        <p:grpSpPr>
          <a:xfrm>
            <a:off x="5791200" y="4800600"/>
            <a:ext cx="457200" cy="457200"/>
            <a:chOff x="1344" y="1248"/>
            <a:chExt cx="288" cy="288"/>
          </a:xfrm>
        </p:grpSpPr>
        <p:sp>
          <p:nvSpPr>
            <p:cNvPr id="656" name="Google Shape;656;p34"/>
            <p:cNvSpPr/>
            <p:nvPr/>
          </p:nvSpPr>
          <p:spPr>
            <a:xfrm>
              <a:off x="1344" y="1248"/>
              <a:ext cx="288" cy="288"/>
            </a:xfrm>
            <a:prstGeom prst="ellipse">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7" name="Google Shape;657;p34"/>
            <p:cNvSpPr txBox="1"/>
            <p:nvPr/>
          </p:nvSpPr>
          <p:spPr>
            <a:xfrm>
              <a:off x="1392" y="1296"/>
              <a:ext cx="192" cy="2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658" name="Google Shape;658;p34"/>
          <p:cNvCxnSpPr/>
          <p:nvPr/>
        </p:nvCxnSpPr>
        <p:spPr>
          <a:xfrm>
            <a:off x="5410200" y="4343400"/>
            <a:ext cx="609600" cy="457200"/>
          </a:xfrm>
          <a:prstGeom prst="straightConnector1">
            <a:avLst/>
          </a:prstGeom>
          <a:noFill/>
          <a:ln w="9525" cap="flat" cmpd="sng">
            <a:solidFill>
              <a:schemeClr val="dk1"/>
            </a:solidFill>
            <a:prstDash val="solid"/>
            <a:miter lim="800000"/>
            <a:headEnd type="none" w="med" len="med"/>
            <a:tailEnd type="none" w="med" len="med"/>
          </a:ln>
        </p:spPr>
      </p:cxnSp>
      <p:sp>
        <p:nvSpPr>
          <p:cNvPr id="659" name="Google Shape;659;p34"/>
          <p:cNvSpPr txBox="1"/>
          <p:nvPr/>
        </p:nvSpPr>
        <p:spPr>
          <a:xfrm>
            <a:off x="6248400" y="4876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[450]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533400" y="228600"/>
            <a:ext cx="8382000" cy="533400"/>
          </a:xfrm>
          <a:prstGeom prst="rect">
            <a:avLst/>
          </a:prstGeom>
          <a:noFill/>
          <a:ln w="9525"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00000"/>
              </a:buClr>
              <a:buSzPts val="2800"/>
              <a:buFont typeface="Arial"/>
              <a:buNone/>
            </a:pPr>
            <a:r>
              <a:rPr lang="en-US" sz="2800" b="1" i="0" u="none">
                <a:solidFill>
                  <a:srgbClr val="C00000"/>
                </a:solidFill>
                <a:latin typeface="Arial"/>
                <a:ea typeface="Arial"/>
                <a:cs typeface="Arial"/>
                <a:sym typeface="Arial"/>
              </a:rPr>
              <a:t>Informed Search </a:t>
            </a:r>
            <a:endParaRPr/>
          </a:p>
        </p:txBody>
      </p:sp>
      <p:sp>
        <p:nvSpPr>
          <p:cNvPr id="133" name="Google Shape;133;p16"/>
          <p:cNvSpPr txBox="1"/>
          <p:nvPr/>
        </p:nvSpPr>
        <p:spPr>
          <a:xfrm>
            <a:off x="381000" y="1066800"/>
            <a:ext cx="8458200" cy="4062412"/>
          </a:xfrm>
          <a:prstGeom prst="rect">
            <a:avLst/>
          </a:prstGeom>
          <a:noFill/>
          <a:ln>
            <a:noFill/>
          </a:ln>
        </p:spPr>
        <p:txBody>
          <a:bodyPr spcFirstLastPara="1" wrap="square" lIns="0" tIns="0" rIns="0" bIns="0" anchor="t" anchorCtr="0">
            <a:spAutoFit/>
          </a:bodyPr>
          <a:lstStyle/>
          <a:p>
            <a:pPr marL="287337" marR="0" lvl="0" indent="-225423" algn="just" rtl="0">
              <a:lnSpc>
                <a:spcPct val="100000"/>
              </a:lnSpc>
              <a:spcBef>
                <a:spcPts val="0"/>
              </a:spcBef>
              <a:spcAft>
                <a:spcPts val="0"/>
              </a:spcAft>
              <a:buClr>
                <a:srgbClr val="C00000"/>
              </a:buClr>
              <a:buSzPts val="2400"/>
              <a:buFont typeface="Noto Sans Symbols"/>
              <a:buChar char="❑"/>
            </a:pPr>
            <a:r>
              <a:rPr lang="en-US" sz="2400" b="0" i="0" u="none">
                <a:solidFill>
                  <a:schemeClr val="dk1"/>
                </a:solidFill>
                <a:latin typeface="Arial"/>
                <a:ea typeface="Arial"/>
                <a:cs typeface="Arial"/>
                <a:sym typeface="Arial"/>
              </a:rPr>
              <a:t>A search strategy which searches the most </a:t>
            </a:r>
            <a:r>
              <a:rPr lang="en-US" sz="2400" b="0" i="0" u="none">
                <a:solidFill>
                  <a:srgbClr val="0000CC"/>
                </a:solidFill>
                <a:latin typeface="Arial"/>
                <a:ea typeface="Arial"/>
                <a:cs typeface="Arial"/>
                <a:sym typeface="Arial"/>
              </a:rPr>
              <a:t>promising</a:t>
            </a:r>
            <a:br>
              <a:rPr lang="en-US" sz="2400" b="0" i="0" u="none">
                <a:solidFill>
                  <a:srgbClr val="0000CC"/>
                </a:solidFill>
                <a:latin typeface="Arial"/>
                <a:ea typeface="Arial"/>
                <a:cs typeface="Arial"/>
                <a:sym typeface="Arial"/>
              </a:rPr>
            </a:br>
            <a:r>
              <a:rPr lang="en-US" sz="2400" b="0" i="0" u="none">
                <a:solidFill>
                  <a:srgbClr val="0000CC"/>
                </a:solidFill>
                <a:latin typeface="Arial"/>
                <a:ea typeface="Arial"/>
                <a:cs typeface="Arial"/>
                <a:sym typeface="Arial"/>
              </a:rPr>
              <a:t>branches</a:t>
            </a:r>
            <a:r>
              <a:rPr lang="en-US" sz="2400" b="0" i="0" u="none">
                <a:solidFill>
                  <a:schemeClr val="dk1"/>
                </a:solidFill>
                <a:latin typeface="Arial"/>
                <a:ea typeface="Arial"/>
                <a:cs typeface="Arial"/>
                <a:sym typeface="Arial"/>
              </a:rPr>
              <a:t> of the state-space first can:</a:t>
            </a:r>
            <a:endParaRPr sz="2400" b="0" i="0" u="none">
              <a:solidFill>
                <a:schemeClr val="dk1"/>
              </a:solidFill>
              <a:latin typeface="Arial"/>
              <a:ea typeface="Arial"/>
              <a:cs typeface="Arial"/>
              <a:sym typeface="Arial"/>
            </a:endParaRPr>
          </a:p>
          <a:p>
            <a:pPr marL="287337" marR="0" lvl="0" indent="-225423" algn="just" rtl="0">
              <a:lnSpc>
                <a:spcPct val="100000"/>
              </a:lnSpc>
              <a:spcBef>
                <a:spcPts val="0"/>
              </a:spcBef>
              <a:spcAft>
                <a:spcPts val="0"/>
              </a:spcAft>
              <a:buClr>
                <a:srgbClr val="C00000"/>
              </a:buClr>
              <a:buSzPts val="2400"/>
              <a:buFont typeface="Noto Sans Symbols"/>
              <a:buChar char="⮚"/>
            </a:pPr>
            <a:r>
              <a:rPr lang="en-US" sz="2400" b="0" i="0" u="none">
                <a:solidFill>
                  <a:srgbClr val="C00000"/>
                </a:solidFill>
                <a:latin typeface="Arial"/>
                <a:ea typeface="Arial"/>
                <a:cs typeface="Arial"/>
                <a:sym typeface="Arial"/>
              </a:rPr>
              <a:t>Find a solution </a:t>
            </a:r>
            <a:r>
              <a:rPr lang="en-US" sz="2400" b="0" i="0" u="none">
                <a:solidFill>
                  <a:schemeClr val="dk1"/>
                </a:solidFill>
                <a:latin typeface="Arial"/>
                <a:ea typeface="Arial"/>
                <a:cs typeface="Arial"/>
                <a:sym typeface="Arial"/>
              </a:rPr>
              <a:t>more </a:t>
            </a:r>
            <a:r>
              <a:rPr lang="en-US" sz="2400" b="0" i="0" u="none">
                <a:solidFill>
                  <a:srgbClr val="0000CC"/>
                </a:solidFill>
                <a:latin typeface="Arial"/>
                <a:ea typeface="Arial"/>
                <a:cs typeface="Arial"/>
                <a:sym typeface="Arial"/>
              </a:rPr>
              <a:t>quickly</a:t>
            </a:r>
            <a:r>
              <a:rPr lang="en-US" sz="2400" b="0" i="0" u="none">
                <a:solidFill>
                  <a:schemeClr val="dk1"/>
                </a:solidFill>
                <a:latin typeface="Arial"/>
                <a:ea typeface="Arial"/>
                <a:cs typeface="Arial"/>
                <a:sym typeface="Arial"/>
              </a:rPr>
              <a:t>,</a:t>
            </a:r>
            <a:endParaRPr sz="2400" b="0" i="0" u="none">
              <a:solidFill>
                <a:schemeClr val="dk1"/>
              </a:solidFill>
              <a:latin typeface="Arial"/>
              <a:ea typeface="Arial"/>
              <a:cs typeface="Arial"/>
              <a:sym typeface="Arial"/>
            </a:endParaRPr>
          </a:p>
          <a:p>
            <a:pPr marL="287337" marR="0" lvl="0" indent="-225423" algn="just" rtl="0">
              <a:lnSpc>
                <a:spcPct val="100000"/>
              </a:lnSpc>
              <a:spcBef>
                <a:spcPts val="0"/>
              </a:spcBef>
              <a:spcAft>
                <a:spcPts val="0"/>
              </a:spcAft>
              <a:buClr>
                <a:srgbClr val="C00000"/>
              </a:buClr>
              <a:buSzPts val="2400"/>
              <a:buFont typeface="Noto Sans Symbols"/>
              <a:buChar char="⮚"/>
            </a:pPr>
            <a:r>
              <a:rPr lang="en-US" sz="2400" b="0" i="0" u="none">
                <a:solidFill>
                  <a:schemeClr val="dk1"/>
                </a:solidFill>
                <a:latin typeface="Arial"/>
                <a:ea typeface="Arial"/>
                <a:cs typeface="Arial"/>
                <a:sym typeface="Arial"/>
              </a:rPr>
              <a:t>Find solutions even when there is </a:t>
            </a:r>
            <a:r>
              <a:rPr lang="en-US" sz="2400" b="0" i="0" u="none">
                <a:solidFill>
                  <a:srgbClr val="0000CC"/>
                </a:solidFill>
                <a:latin typeface="Arial"/>
                <a:ea typeface="Arial"/>
                <a:cs typeface="Arial"/>
                <a:sym typeface="Arial"/>
              </a:rPr>
              <a:t>limited time available</a:t>
            </a:r>
            <a:r>
              <a:rPr lang="en-US" sz="2400" b="0" i="0" u="none">
                <a:solidFill>
                  <a:schemeClr val="dk1"/>
                </a:solidFill>
                <a:latin typeface="Arial"/>
                <a:ea typeface="Arial"/>
                <a:cs typeface="Arial"/>
                <a:sym typeface="Arial"/>
              </a:rPr>
              <a:t>,</a:t>
            </a:r>
            <a:endParaRPr sz="2400" b="0" i="0" u="none">
              <a:solidFill>
                <a:schemeClr val="dk1"/>
              </a:solidFill>
              <a:latin typeface="Arial"/>
              <a:ea typeface="Arial"/>
              <a:cs typeface="Arial"/>
              <a:sym typeface="Arial"/>
            </a:endParaRPr>
          </a:p>
          <a:p>
            <a:pPr marL="287337" marR="0" lvl="0" indent="-225423" algn="just" rtl="0">
              <a:lnSpc>
                <a:spcPct val="100000"/>
              </a:lnSpc>
              <a:spcBef>
                <a:spcPts val="0"/>
              </a:spcBef>
              <a:spcAft>
                <a:spcPts val="0"/>
              </a:spcAft>
              <a:buClr>
                <a:srgbClr val="C00000"/>
              </a:buClr>
              <a:buSzPts val="2400"/>
              <a:buFont typeface="Noto Sans Symbols"/>
              <a:buChar char="⮚"/>
            </a:pPr>
            <a:r>
              <a:rPr lang="en-US" sz="2400" b="0" i="0" u="none">
                <a:solidFill>
                  <a:schemeClr val="dk1"/>
                </a:solidFill>
                <a:latin typeface="Arial"/>
                <a:ea typeface="Arial"/>
                <a:cs typeface="Arial"/>
                <a:sym typeface="Arial"/>
              </a:rPr>
              <a:t>Often find a </a:t>
            </a:r>
            <a:r>
              <a:rPr lang="en-US" sz="2400" b="0" i="0" u="none">
                <a:solidFill>
                  <a:srgbClr val="0000CC"/>
                </a:solidFill>
                <a:latin typeface="Arial"/>
                <a:ea typeface="Arial"/>
                <a:cs typeface="Arial"/>
                <a:sym typeface="Arial"/>
              </a:rPr>
              <a:t>better</a:t>
            </a:r>
            <a:r>
              <a:rPr lang="en-US" sz="2400" b="0" i="0" u="none">
                <a:solidFill>
                  <a:schemeClr val="dk1"/>
                </a:solidFill>
                <a:latin typeface="Arial"/>
                <a:ea typeface="Arial"/>
                <a:cs typeface="Arial"/>
                <a:sym typeface="Arial"/>
              </a:rPr>
              <a:t> solution, since more profitable parts of the state-space can be examined, while ignoring the unprofitable parts.</a:t>
            </a:r>
            <a:endParaRPr sz="2400" b="0" i="0" u="none">
              <a:solidFill>
                <a:schemeClr val="dk1"/>
              </a:solidFill>
              <a:latin typeface="Arial"/>
              <a:ea typeface="Arial"/>
              <a:cs typeface="Arial"/>
              <a:sym typeface="Arial"/>
            </a:endParaRPr>
          </a:p>
          <a:p>
            <a:pPr marL="287337" marR="0" lvl="0" indent="-225423" algn="just" rtl="0">
              <a:lnSpc>
                <a:spcPct val="100000"/>
              </a:lnSpc>
              <a:spcBef>
                <a:spcPts val="0"/>
              </a:spcBef>
              <a:spcAft>
                <a:spcPts val="0"/>
              </a:spcAft>
              <a:buClr>
                <a:srgbClr val="C00000"/>
              </a:buClr>
              <a:buSzPts val="2400"/>
              <a:buFont typeface="Noto Sans Symbols"/>
              <a:buChar char="❑"/>
            </a:pPr>
            <a:r>
              <a:rPr lang="en-US" sz="2400" b="0" i="0" u="none">
                <a:solidFill>
                  <a:schemeClr val="dk1"/>
                </a:solidFill>
                <a:latin typeface="Arial"/>
                <a:ea typeface="Arial"/>
                <a:cs typeface="Arial"/>
                <a:sym typeface="Arial"/>
              </a:rPr>
              <a:t> A search strategy which is </a:t>
            </a:r>
            <a:r>
              <a:rPr lang="en-US" sz="2400" b="0" i="0" u="none">
                <a:solidFill>
                  <a:srgbClr val="0000CC"/>
                </a:solidFill>
                <a:latin typeface="Arial"/>
                <a:ea typeface="Arial"/>
                <a:cs typeface="Arial"/>
                <a:sym typeface="Arial"/>
              </a:rPr>
              <a:t>better</a:t>
            </a:r>
            <a:r>
              <a:rPr lang="en-US" sz="2400" b="0" i="0" u="none">
                <a:solidFill>
                  <a:schemeClr val="dk1"/>
                </a:solidFill>
                <a:latin typeface="Arial"/>
                <a:ea typeface="Arial"/>
                <a:cs typeface="Arial"/>
                <a:sym typeface="Arial"/>
              </a:rPr>
              <a:t> than another at identifying the most promising branches of a search-space is said to be more </a:t>
            </a:r>
            <a:r>
              <a:rPr lang="en-US" sz="2400" b="0" i="0" u="none">
                <a:solidFill>
                  <a:srgbClr val="0000CC"/>
                </a:solidFill>
                <a:latin typeface="Arial"/>
                <a:ea typeface="Arial"/>
                <a:cs typeface="Arial"/>
                <a:sym typeface="Arial"/>
              </a:rPr>
              <a:t>informed</a:t>
            </a:r>
            <a:r>
              <a:rPr lang="en-US" sz="24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4" name="Google Shape;134;p16"/>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FFFFFF"/>
              </a:buClr>
              <a:buSzPts val="1400"/>
              <a:buFont typeface="Libre Franklin"/>
              <a:buNone/>
            </a:pPr>
            <a:fld id="{00000000-1234-1234-1234-123412341234}" type="slidenum">
              <a:rPr lang="en-US" sz="1400" b="0" i="0" u="none">
                <a:solidFill>
                  <a:srgbClr val="FFFFFF"/>
                </a:solidFill>
                <a:latin typeface="Libre Franklin"/>
                <a:ea typeface="Libre Franklin"/>
                <a:cs typeface="Libre Franklin"/>
                <a:sym typeface="Libre Franklin"/>
              </a:rPr>
              <a:pPr marL="0" marR="0" lvl="0" indent="0" algn="l" rtl="0">
                <a:lnSpc>
                  <a:spcPct val="100000"/>
                </a:lnSpc>
                <a:spcBef>
                  <a:spcPts val="0"/>
                </a:spcBef>
                <a:spcAft>
                  <a:spcPts val="0"/>
                </a:spcAft>
                <a:buClr>
                  <a:srgbClr val="FFFFFF"/>
                </a:buClr>
                <a:buSzPts val="1400"/>
                <a:buFont typeface="Libre Franklin"/>
                <a:buNone/>
              </a:pPr>
              <a:t>2</a:t>
            </a:fld>
            <a:endParaRPr/>
          </a:p>
        </p:txBody>
      </p:sp>
      <p:pic>
        <p:nvPicPr>
          <p:cNvPr id="135" name="Google Shape;135;p16"/>
          <p:cNvPicPr preferRelativeResize="0"/>
          <p:nvPr/>
        </p:nvPicPr>
        <p:blipFill rotWithShape="1">
          <a:blip r:embed="rId3">
            <a:alphaModFix/>
          </a:blip>
          <a:srcRect/>
          <a:stretch/>
        </p:blipFill>
        <p:spPr>
          <a:xfrm>
            <a:off x="2895600" y="4419600"/>
            <a:ext cx="4021137" cy="243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35"/>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20</a:t>
            </a:fld>
            <a:endParaRPr/>
          </a:p>
        </p:txBody>
      </p:sp>
      <p:sp>
        <p:nvSpPr>
          <p:cNvPr id="665" name="Google Shape;665;p3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Algorithm</a:t>
            </a:r>
            <a:endParaRPr/>
          </a:p>
        </p:txBody>
      </p:sp>
      <p:sp>
        <p:nvSpPr>
          <p:cNvPr id="666" name="Google Shape;666;p35"/>
          <p:cNvSpPr txBox="1">
            <a:spLocks noGrp="1"/>
          </p:cNvSpPr>
          <p:nvPr>
            <p:ph type="body" idx="1"/>
          </p:nvPr>
        </p:nvSpPr>
        <p:spPr>
          <a:xfrm>
            <a:off x="1219200" y="1828800"/>
            <a:ext cx="7772400" cy="48006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SzPts val="1500"/>
              <a:buNone/>
            </a:pPr>
            <a:r>
              <a:rPr lang="en-US" sz="2000" b="0" i="0" u="none">
                <a:solidFill>
                  <a:schemeClr val="dk1"/>
                </a:solidFill>
                <a:latin typeface="Arial"/>
                <a:ea typeface="Arial"/>
                <a:cs typeface="Arial"/>
                <a:sym typeface="Arial"/>
              </a:rPr>
              <a:t>1.   Search queue Q is empty.</a:t>
            </a:r>
            <a:endParaRPr/>
          </a:p>
          <a:p>
            <a:pPr marL="609600" lvl="0" indent="-609600" algn="l" rtl="0">
              <a:lnSpc>
                <a:spcPct val="90000"/>
              </a:lnSpc>
              <a:spcBef>
                <a:spcPts val="400"/>
              </a:spcBef>
              <a:spcAft>
                <a:spcPts val="0"/>
              </a:spcAft>
              <a:buSzPts val="1500"/>
              <a:buNone/>
            </a:pPr>
            <a:r>
              <a:rPr lang="en-US" sz="2000" b="0" i="0" u="none">
                <a:solidFill>
                  <a:schemeClr val="dk1"/>
                </a:solidFill>
                <a:latin typeface="Arial"/>
                <a:ea typeface="Arial"/>
                <a:cs typeface="Arial"/>
                <a:sym typeface="Arial"/>
              </a:rPr>
              <a:t>2.   Place the start state s in Q with f  value h(s).</a:t>
            </a:r>
            <a:endParaRPr/>
          </a:p>
          <a:p>
            <a:pPr marL="609600" lvl="0" indent="-609600" algn="l" rtl="0">
              <a:lnSpc>
                <a:spcPct val="90000"/>
              </a:lnSpc>
              <a:spcBef>
                <a:spcPts val="400"/>
              </a:spcBef>
              <a:spcAft>
                <a:spcPts val="0"/>
              </a:spcAft>
              <a:buSzPts val="1500"/>
              <a:buNone/>
            </a:pPr>
            <a:r>
              <a:rPr lang="en-US" sz="2000" b="0" i="0" u="none">
                <a:solidFill>
                  <a:schemeClr val="dk1"/>
                </a:solidFill>
                <a:latin typeface="Arial"/>
                <a:ea typeface="Arial"/>
                <a:cs typeface="Arial"/>
                <a:sym typeface="Arial"/>
              </a:rPr>
              <a:t>3.   If Q is empty, return failure.</a:t>
            </a:r>
            <a:endParaRPr/>
          </a:p>
          <a:p>
            <a:pPr marL="609600" lvl="0" indent="-609600" algn="l" rtl="0">
              <a:lnSpc>
                <a:spcPct val="90000"/>
              </a:lnSpc>
              <a:spcBef>
                <a:spcPts val="400"/>
              </a:spcBef>
              <a:spcAft>
                <a:spcPts val="0"/>
              </a:spcAft>
              <a:buSzPts val="1500"/>
              <a:buNone/>
            </a:pPr>
            <a:r>
              <a:rPr lang="en-US" sz="2000" b="0" i="0" u="none">
                <a:solidFill>
                  <a:schemeClr val="dk1"/>
                </a:solidFill>
                <a:latin typeface="Arial"/>
                <a:ea typeface="Arial"/>
                <a:cs typeface="Arial"/>
                <a:sym typeface="Arial"/>
              </a:rPr>
              <a:t>4.   Take node n from Q with lowest f value.</a:t>
            </a:r>
            <a:endParaRPr/>
          </a:p>
          <a:p>
            <a:pPr marL="609600" lvl="0" indent="-609600" algn="l" rtl="0">
              <a:lnSpc>
                <a:spcPct val="90000"/>
              </a:lnSpc>
              <a:spcBef>
                <a:spcPts val="400"/>
              </a:spcBef>
              <a:spcAft>
                <a:spcPts val="0"/>
              </a:spcAft>
              <a:buSzPts val="1500"/>
              <a:buNone/>
            </a:pPr>
            <a:r>
              <a:rPr lang="en-US" sz="2000" b="0" i="0" u="none">
                <a:solidFill>
                  <a:schemeClr val="dk1"/>
                </a:solidFill>
                <a:latin typeface="Arial"/>
                <a:ea typeface="Arial"/>
                <a:cs typeface="Arial"/>
                <a:sym typeface="Arial"/>
              </a:rPr>
              <a:t>      (Keep Q sorted by f  values and pick the first element).</a:t>
            </a:r>
            <a:endParaRPr/>
          </a:p>
          <a:p>
            <a:pPr marL="609600" lvl="0" indent="-609600" algn="l" rtl="0">
              <a:lnSpc>
                <a:spcPct val="90000"/>
              </a:lnSpc>
              <a:spcBef>
                <a:spcPts val="400"/>
              </a:spcBef>
              <a:spcAft>
                <a:spcPts val="0"/>
              </a:spcAft>
              <a:buSzPts val="1500"/>
              <a:buNone/>
            </a:pPr>
            <a:r>
              <a:rPr lang="en-US" sz="2000" b="0" i="0" u="none">
                <a:solidFill>
                  <a:schemeClr val="dk1"/>
                </a:solidFill>
                <a:latin typeface="Arial"/>
                <a:ea typeface="Arial"/>
                <a:cs typeface="Arial"/>
                <a:sym typeface="Arial"/>
              </a:rPr>
              <a:t>5.   If n is a goal node, stop and return solution.</a:t>
            </a:r>
            <a:endParaRPr/>
          </a:p>
          <a:p>
            <a:pPr marL="609600" lvl="0" indent="-609600" algn="l" rtl="0">
              <a:lnSpc>
                <a:spcPct val="90000"/>
              </a:lnSpc>
              <a:spcBef>
                <a:spcPts val="400"/>
              </a:spcBef>
              <a:spcAft>
                <a:spcPts val="0"/>
              </a:spcAft>
              <a:buSzPts val="1500"/>
              <a:buNone/>
            </a:pPr>
            <a:r>
              <a:rPr lang="en-US" sz="2000" b="0" i="0" u="none">
                <a:solidFill>
                  <a:schemeClr val="dk1"/>
                </a:solidFill>
                <a:latin typeface="Arial"/>
                <a:ea typeface="Arial"/>
                <a:cs typeface="Arial"/>
                <a:sym typeface="Arial"/>
              </a:rPr>
              <a:t>6.   Generate successors of node n.</a:t>
            </a:r>
            <a:endParaRPr/>
          </a:p>
          <a:p>
            <a:pPr marL="609600" lvl="0" indent="-609600" algn="l" rtl="0">
              <a:lnSpc>
                <a:spcPct val="90000"/>
              </a:lnSpc>
              <a:spcBef>
                <a:spcPts val="400"/>
              </a:spcBef>
              <a:spcAft>
                <a:spcPts val="0"/>
              </a:spcAft>
              <a:buSzPts val="1500"/>
              <a:buNone/>
            </a:pPr>
            <a:r>
              <a:rPr lang="en-US" sz="2000" b="0" i="0" u="none">
                <a:solidFill>
                  <a:schemeClr val="dk1"/>
                </a:solidFill>
                <a:latin typeface="Arial"/>
                <a:ea typeface="Arial"/>
                <a:cs typeface="Arial"/>
                <a:sym typeface="Arial"/>
              </a:rPr>
              <a:t>7.   For each successor n’ of n do:</a:t>
            </a:r>
            <a:endParaRPr/>
          </a:p>
          <a:p>
            <a:pPr marL="1371600" lvl="2" indent="-457200" algn="l" rtl="0">
              <a:lnSpc>
                <a:spcPct val="90000"/>
              </a:lnSpc>
              <a:spcBef>
                <a:spcPts val="400"/>
              </a:spcBef>
              <a:spcAft>
                <a:spcPts val="0"/>
              </a:spcAft>
              <a:buSzPts val="1300"/>
              <a:buNone/>
            </a:pPr>
            <a:r>
              <a:rPr lang="en-US" sz="2000" b="0" i="0" u="none">
                <a:solidFill>
                  <a:schemeClr val="dk1"/>
                </a:solidFill>
                <a:latin typeface="Arial"/>
                <a:ea typeface="Arial"/>
                <a:cs typeface="Arial"/>
                <a:sym typeface="Arial"/>
              </a:rPr>
              <a:t>a) Compute f(n’) = g(n) + cost(n,n’) + h(n’).</a:t>
            </a:r>
            <a:endParaRPr/>
          </a:p>
          <a:p>
            <a:pPr marL="1371600" lvl="2" indent="-457200" algn="l" rtl="0">
              <a:lnSpc>
                <a:spcPct val="90000"/>
              </a:lnSpc>
              <a:spcBef>
                <a:spcPts val="400"/>
              </a:spcBef>
              <a:spcAft>
                <a:spcPts val="0"/>
              </a:spcAft>
              <a:buSzPts val="1300"/>
              <a:buNone/>
            </a:pPr>
            <a:r>
              <a:rPr lang="en-US" sz="2000" b="0" i="0" u="none">
                <a:solidFill>
                  <a:schemeClr val="dk1"/>
                </a:solidFill>
                <a:latin typeface="Arial"/>
                <a:ea typeface="Arial"/>
                <a:cs typeface="Arial"/>
                <a:sym typeface="Arial"/>
              </a:rPr>
              <a:t>b) If n’ is new (never generated before), add n’ to Q. </a:t>
            </a:r>
            <a:endParaRPr/>
          </a:p>
          <a:p>
            <a:pPr marL="1371600" lvl="2" indent="-457200" algn="l" rtl="0">
              <a:lnSpc>
                <a:spcPct val="90000"/>
              </a:lnSpc>
              <a:spcBef>
                <a:spcPts val="400"/>
              </a:spcBef>
              <a:spcAft>
                <a:spcPts val="0"/>
              </a:spcAft>
              <a:buSzPts val="1300"/>
              <a:buNone/>
            </a:pPr>
            <a:r>
              <a:rPr lang="en-US" sz="2000" b="0" i="0" u="none">
                <a:solidFill>
                  <a:schemeClr val="dk1"/>
                </a:solidFill>
                <a:latin typeface="Arial"/>
                <a:ea typeface="Arial"/>
                <a:cs typeface="Arial"/>
                <a:sym typeface="Arial"/>
              </a:rPr>
              <a:t>c) If node n’ is already in Q with a higher f value, replace it with current f(n’) and place it in sorted order in Q. </a:t>
            </a:r>
            <a:endParaRPr/>
          </a:p>
          <a:p>
            <a:pPr marL="1371600" lvl="2" indent="-457200" algn="l" rtl="0">
              <a:lnSpc>
                <a:spcPct val="90000"/>
              </a:lnSpc>
              <a:spcBef>
                <a:spcPts val="400"/>
              </a:spcBef>
              <a:spcAft>
                <a:spcPts val="0"/>
              </a:spcAft>
              <a:buSzPts val="1300"/>
              <a:buNone/>
            </a:pPr>
            <a:r>
              <a:rPr lang="en-US" sz="2000" b="0" i="0" u="none">
                <a:solidFill>
                  <a:schemeClr val="dk1"/>
                </a:solidFill>
                <a:latin typeface="Arial"/>
                <a:ea typeface="Arial"/>
                <a:cs typeface="Arial"/>
                <a:sym typeface="Arial"/>
              </a:rPr>
              <a:t>End for</a:t>
            </a:r>
            <a:endParaRPr/>
          </a:p>
          <a:p>
            <a:pPr marL="609600" lvl="0" indent="-609600" algn="l" rtl="0">
              <a:lnSpc>
                <a:spcPct val="90000"/>
              </a:lnSpc>
              <a:spcBef>
                <a:spcPts val="400"/>
              </a:spcBef>
              <a:spcAft>
                <a:spcPts val="0"/>
              </a:spcAft>
              <a:buSzPts val="1500"/>
              <a:buNone/>
            </a:pPr>
            <a:r>
              <a:rPr lang="en-US" sz="2000" b="0" i="0" u="none">
                <a:solidFill>
                  <a:schemeClr val="dk1"/>
                </a:solidFill>
                <a:latin typeface="Arial"/>
                <a:ea typeface="Arial"/>
                <a:cs typeface="Arial"/>
                <a:sym typeface="Arial"/>
              </a:rPr>
              <a:t>8.   Go back to step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6"/>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21</a:t>
            </a:fld>
            <a:endParaRPr/>
          </a:p>
        </p:txBody>
      </p:sp>
      <p:sp>
        <p:nvSpPr>
          <p:cNvPr id="672" name="Google Shape;672;p3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Analysis</a:t>
            </a:r>
            <a:endParaRPr/>
          </a:p>
        </p:txBody>
      </p:sp>
      <p:grpSp>
        <p:nvGrpSpPr>
          <p:cNvPr id="673" name="Google Shape;673;p36"/>
          <p:cNvGrpSpPr/>
          <p:nvPr/>
        </p:nvGrpSpPr>
        <p:grpSpPr>
          <a:xfrm>
            <a:off x="2133600" y="1981200"/>
            <a:ext cx="457200" cy="457200"/>
            <a:chOff x="1344" y="1248"/>
            <a:chExt cx="288" cy="288"/>
          </a:xfrm>
        </p:grpSpPr>
        <p:sp>
          <p:nvSpPr>
            <p:cNvPr id="674" name="Google Shape;674;p36"/>
            <p:cNvSpPr/>
            <p:nvPr/>
          </p:nvSpPr>
          <p:spPr>
            <a:xfrm>
              <a:off x="1344" y="1248"/>
              <a:ext cx="288" cy="288"/>
            </a:xfrm>
            <a:prstGeom prst="ellips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75" name="Google Shape;675;p3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A</a:t>
              </a:r>
              <a:endParaRPr/>
            </a:p>
          </p:txBody>
        </p:sp>
      </p:grpSp>
      <p:grpSp>
        <p:nvGrpSpPr>
          <p:cNvPr id="676" name="Google Shape;676;p36"/>
          <p:cNvGrpSpPr/>
          <p:nvPr/>
        </p:nvGrpSpPr>
        <p:grpSpPr>
          <a:xfrm>
            <a:off x="3200400" y="2514600"/>
            <a:ext cx="457200" cy="457200"/>
            <a:chOff x="1344" y="1248"/>
            <a:chExt cx="288" cy="288"/>
          </a:xfrm>
        </p:grpSpPr>
        <p:sp>
          <p:nvSpPr>
            <p:cNvPr id="677" name="Google Shape;677;p3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78" name="Google Shape;678;p3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B</a:t>
              </a:r>
              <a:endParaRPr/>
            </a:p>
          </p:txBody>
        </p:sp>
      </p:grpSp>
      <p:grpSp>
        <p:nvGrpSpPr>
          <p:cNvPr id="679" name="Google Shape;679;p36"/>
          <p:cNvGrpSpPr/>
          <p:nvPr/>
        </p:nvGrpSpPr>
        <p:grpSpPr>
          <a:xfrm>
            <a:off x="533400" y="3429000"/>
            <a:ext cx="457200" cy="457200"/>
            <a:chOff x="1344" y="1248"/>
            <a:chExt cx="288" cy="288"/>
          </a:xfrm>
        </p:grpSpPr>
        <p:sp>
          <p:nvSpPr>
            <p:cNvPr id="680" name="Google Shape;680;p3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1" name="Google Shape;681;p3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D</a:t>
              </a:r>
              <a:endParaRPr/>
            </a:p>
          </p:txBody>
        </p:sp>
      </p:grpSp>
      <p:grpSp>
        <p:nvGrpSpPr>
          <p:cNvPr id="682" name="Google Shape;682;p36"/>
          <p:cNvGrpSpPr/>
          <p:nvPr/>
        </p:nvGrpSpPr>
        <p:grpSpPr>
          <a:xfrm>
            <a:off x="1066800" y="2667000"/>
            <a:ext cx="457200" cy="457200"/>
            <a:chOff x="1344" y="1248"/>
            <a:chExt cx="288" cy="288"/>
          </a:xfrm>
        </p:grpSpPr>
        <p:sp>
          <p:nvSpPr>
            <p:cNvPr id="683" name="Google Shape;683;p3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4" name="Google Shape;684;p3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C</a:t>
              </a:r>
              <a:endParaRPr/>
            </a:p>
          </p:txBody>
        </p:sp>
      </p:grpSp>
      <p:grpSp>
        <p:nvGrpSpPr>
          <p:cNvPr id="685" name="Google Shape;685;p36"/>
          <p:cNvGrpSpPr/>
          <p:nvPr/>
        </p:nvGrpSpPr>
        <p:grpSpPr>
          <a:xfrm>
            <a:off x="2209800" y="3124200"/>
            <a:ext cx="457200" cy="457200"/>
            <a:chOff x="1344" y="1248"/>
            <a:chExt cx="288" cy="288"/>
          </a:xfrm>
        </p:grpSpPr>
        <p:sp>
          <p:nvSpPr>
            <p:cNvPr id="686" name="Google Shape;686;p3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7" name="Google Shape;687;p3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E</a:t>
              </a:r>
              <a:endParaRPr/>
            </a:p>
          </p:txBody>
        </p:sp>
      </p:grpSp>
      <p:grpSp>
        <p:nvGrpSpPr>
          <p:cNvPr id="688" name="Google Shape;688;p36"/>
          <p:cNvGrpSpPr/>
          <p:nvPr/>
        </p:nvGrpSpPr>
        <p:grpSpPr>
          <a:xfrm>
            <a:off x="2895600" y="4038600"/>
            <a:ext cx="457200" cy="457200"/>
            <a:chOff x="1344" y="1248"/>
            <a:chExt cx="288" cy="288"/>
          </a:xfrm>
        </p:grpSpPr>
        <p:sp>
          <p:nvSpPr>
            <p:cNvPr id="689" name="Google Shape;689;p3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90" name="Google Shape;690;p3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F</a:t>
              </a:r>
              <a:endParaRPr/>
            </a:p>
          </p:txBody>
        </p:sp>
      </p:grpSp>
      <p:grpSp>
        <p:nvGrpSpPr>
          <p:cNvPr id="691" name="Google Shape;691;p36"/>
          <p:cNvGrpSpPr/>
          <p:nvPr/>
        </p:nvGrpSpPr>
        <p:grpSpPr>
          <a:xfrm>
            <a:off x="1905000" y="5715000"/>
            <a:ext cx="457200" cy="457200"/>
            <a:chOff x="1344" y="1248"/>
            <a:chExt cx="288" cy="288"/>
          </a:xfrm>
        </p:grpSpPr>
        <p:sp>
          <p:nvSpPr>
            <p:cNvPr id="692" name="Google Shape;692;p36"/>
            <p:cNvSpPr/>
            <p:nvPr/>
          </p:nvSpPr>
          <p:spPr>
            <a:xfrm>
              <a:off x="1344" y="1248"/>
              <a:ext cx="288" cy="288"/>
            </a:xfrm>
            <a:prstGeom prst="ellipse">
              <a:avLst/>
            </a:prstGeom>
            <a:solidFill>
              <a:schemeClr val="hlink"/>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93" name="Google Shape;693;p36"/>
            <p:cNvSpPr txBox="1"/>
            <p:nvPr/>
          </p:nvSpPr>
          <p:spPr>
            <a:xfrm>
              <a:off x="1392" y="1296"/>
              <a:ext cx="192" cy="231"/>
            </a:xfrm>
            <a:prstGeom prst="rect">
              <a:avLst/>
            </a:prstGeom>
            <a:solidFill>
              <a:schemeClr val="hlink"/>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I</a:t>
              </a:r>
              <a:endParaRPr/>
            </a:p>
          </p:txBody>
        </p:sp>
      </p:grpSp>
      <p:cxnSp>
        <p:nvCxnSpPr>
          <p:cNvPr id="694" name="Google Shape;694;p36"/>
          <p:cNvCxnSpPr/>
          <p:nvPr/>
        </p:nvCxnSpPr>
        <p:spPr>
          <a:xfrm>
            <a:off x="2438400" y="3581400"/>
            <a:ext cx="60960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695" name="Google Shape;695;p36"/>
          <p:cNvCxnSpPr/>
          <p:nvPr/>
        </p:nvCxnSpPr>
        <p:spPr>
          <a:xfrm flipH="1">
            <a:off x="2133600" y="4495800"/>
            <a:ext cx="990600" cy="1219200"/>
          </a:xfrm>
          <a:prstGeom prst="straightConnector1">
            <a:avLst/>
          </a:prstGeom>
          <a:noFill/>
          <a:ln w="9525" cap="flat" cmpd="sng">
            <a:solidFill>
              <a:schemeClr val="dk1"/>
            </a:solidFill>
            <a:prstDash val="solid"/>
            <a:miter lim="800000"/>
            <a:headEnd type="none" w="med" len="med"/>
            <a:tailEnd type="none" w="med" len="med"/>
          </a:ln>
        </p:spPr>
      </p:cxnSp>
      <p:sp>
        <p:nvSpPr>
          <p:cNvPr id="696" name="Google Shape;696;p36"/>
          <p:cNvSpPr txBox="1"/>
          <p:nvPr/>
        </p:nvSpPr>
        <p:spPr>
          <a:xfrm>
            <a:off x="2667000" y="3505200"/>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99</a:t>
            </a:r>
            <a:endParaRPr/>
          </a:p>
        </p:txBody>
      </p:sp>
      <p:sp>
        <p:nvSpPr>
          <p:cNvPr id="697" name="Google Shape;697;p36"/>
          <p:cNvSpPr txBox="1"/>
          <p:nvPr/>
        </p:nvSpPr>
        <p:spPr>
          <a:xfrm>
            <a:off x="2667000" y="51054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211</a:t>
            </a:r>
            <a:endParaRPr/>
          </a:p>
        </p:txBody>
      </p:sp>
      <p:grpSp>
        <p:nvGrpSpPr>
          <p:cNvPr id="698" name="Google Shape;698;p36"/>
          <p:cNvGrpSpPr/>
          <p:nvPr/>
        </p:nvGrpSpPr>
        <p:grpSpPr>
          <a:xfrm>
            <a:off x="1371600" y="4038600"/>
            <a:ext cx="457200" cy="457200"/>
            <a:chOff x="1344" y="1248"/>
            <a:chExt cx="288" cy="288"/>
          </a:xfrm>
        </p:grpSpPr>
        <p:sp>
          <p:nvSpPr>
            <p:cNvPr id="699" name="Google Shape;699;p3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00" name="Google Shape;700;p3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a:t>
              </a:r>
              <a:endParaRPr/>
            </a:p>
          </p:txBody>
        </p:sp>
      </p:grpSp>
      <p:grpSp>
        <p:nvGrpSpPr>
          <p:cNvPr id="701" name="Google Shape;701;p36"/>
          <p:cNvGrpSpPr/>
          <p:nvPr/>
        </p:nvGrpSpPr>
        <p:grpSpPr>
          <a:xfrm>
            <a:off x="1143000" y="4953000"/>
            <a:ext cx="457200" cy="457200"/>
            <a:chOff x="1344" y="1248"/>
            <a:chExt cx="288" cy="288"/>
          </a:xfrm>
        </p:grpSpPr>
        <p:sp>
          <p:nvSpPr>
            <p:cNvPr id="702" name="Google Shape;702;p36"/>
            <p:cNvSpPr/>
            <p:nvPr/>
          </p:nvSpPr>
          <p:spPr>
            <a:xfrm>
              <a:off x="1344" y="1248"/>
              <a:ext cx="288" cy="288"/>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03" name="Google Shape;703;p36"/>
            <p:cNvSpPr txBox="1"/>
            <p:nvPr/>
          </p:nvSpPr>
          <p:spPr>
            <a:xfrm>
              <a:off x="1392" y="1296"/>
              <a:ext cx="19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H</a:t>
              </a:r>
              <a:endParaRPr/>
            </a:p>
          </p:txBody>
        </p:sp>
      </p:grpSp>
      <p:cxnSp>
        <p:nvCxnSpPr>
          <p:cNvPr id="704" name="Google Shape;704;p36"/>
          <p:cNvCxnSpPr/>
          <p:nvPr/>
        </p:nvCxnSpPr>
        <p:spPr>
          <a:xfrm flipH="1">
            <a:off x="1524000" y="3581400"/>
            <a:ext cx="91440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705" name="Google Shape;705;p36"/>
          <p:cNvCxnSpPr/>
          <p:nvPr/>
        </p:nvCxnSpPr>
        <p:spPr>
          <a:xfrm flipH="1">
            <a:off x="1371600" y="4495800"/>
            <a:ext cx="22860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706" name="Google Shape;706;p36"/>
          <p:cNvCxnSpPr/>
          <p:nvPr/>
        </p:nvCxnSpPr>
        <p:spPr>
          <a:xfrm>
            <a:off x="1371600" y="5410200"/>
            <a:ext cx="762000" cy="304800"/>
          </a:xfrm>
          <a:prstGeom prst="straightConnector1">
            <a:avLst/>
          </a:prstGeom>
          <a:noFill/>
          <a:ln w="9525" cap="flat" cmpd="sng">
            <a:solidFill>
              <a:schemeClr val="dk1"/>
            </a:solidFill>
            <a:prstDash val="solid"/>
            <a:miter lim="800000"/>
            <a:headEnd type="none" w="med" len="med"/>
            <a:tailEnd type="none" w="med" len="med"/>
          </a:ln>
        </p:spPr>
      </p:cxnSp>
      <p:sp>
        <p:nvSpPr>
          <p:cNvPr id="707" name="Google Shape;707;p36"/>
          <p:cNvSpPr txBox="1"/>
          <p:nvPr/>
        </p:nvSpPr>
        <p:spPr>
          <a:xfrm>
            <a:off x="1600200" y="3505200"/>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80</a:t>
            </a:r>
            <a:endParaRPr/>
          </a:p>
        </p:txBody>
      </p:sp>
      <p:cxnSp>
        <p:nvCxnSpPr>
          <p:cNvPr id="708" name="Google Shape;708;p36"/>
          <p:cNvCxnSpPr/>
          <p:nvPr/>
        </p:nvCxnSpPr>
        <p:spPr>
          <a:xfrm>
            <a:off x="2362200" y="2438400"/>
            <a:ext cx="1066800" cy="76200"/>
          </a:xfrm>
          <a:prstGeom prst="straightConnector1">
            <a:avLst/>
          </a:prstGeom>
          <a:noFill/>
          <a:ln w="9525" cap="flat" cmpd="sng">
            <a:solidFill>
              <a:schemeClr val="dk1"/>
            </a:solidFill>
            <a:prstDash val="solid"/>
            <a:miter lim="800000"/>
            <a:headEnd type="none" w="med" len="med"/>
            <a:tailEnd type="none" w="med" len="med"/>
          </a:ln>
        </p:spPr>
      </p:cxnSp>
      <p:cxnSp>
        <p:nvCxnSpPr>
          <p:cNvPr id="709" name="Google Shape;709;p36"/>
          <p:cNvCxnSpPr/>
          <p:nvPr/>
        </p:nvCxnSpPr>
        <p:spPr>
          <a:xfrm>
            <a:off x="2362200" y="2438400"/>
            <a:ext cx="762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710" name="Google Shape;710;p36"/>
          <p:cNvCxnSpPr/>
          <p:nvPr/>
        </p:nvCxnSpPr>
        <p:spPr>
          <a:xfrm flipH="1">
            <a:off x="1295400" y="2438400"/>
            <a:ext cx="1066800" cy="228600"/>
          </a:xfrm>
          <a:prstGeom prst="straightConnector1">
            <a:avLst/>
          </a:prstGeom>
          <a:noFill/>
          <a:ln w="9525" cap="flat" cmpd="sng">
            <a:solidFill>
              <a:schemeClr val="dk1"/>
            </a:solidFill>
            <a:prstDash val="solid"/>
            <a:miter lim="800000"/>
            <a:headEnd type="none" w="med" len="med"/>
            <a:tailEnd type="none" w="med" len="med"/>
          </a:ln>
        </p:spPr>
      </p:cxnSp>
      <p:cxnSp>
        <p:nvCxnSpPr>
          <p:cNvPr id="711" name="Google Shape;711;p36"/>
          <p:cNvCxnSpPr/>
          <p:nvPr/>
        </p:nvCxnSpPr>
        <p:spPr>
          <a:xfrm flipH="1">
            <a:off x="762000" y="3124200"/>
            <a:ext cx="533400" cy="304800"/>
          </a:xfrm>
          <a:prstGeom prst="straightConnector1">
            <a:avLst/>
          </a:prstGeom>
          <a:noFill/>
          <a:ln w="9525" cap="flat" cmpd="sng">
            <a:solidFill>
              <a:schemeClr val="dk1"/>
            </a:solidFill>
            <a:prstDash val="solid"/>
            <a:miter lim="800000"/>
            <a:headEnd type="none" w="med" len="med"/>
            <a:tailEnd type="none" w="med" len="med"/>
          </a:ln>
        </p:spPr>
      </p:cxnSp>
      <p:sp>
        <p:nvSpPr>
          <p:cNvPr id="712" name="Google Shape;712;p36"/>
          <p:cNvSpPr txBox="1"/>
          <p:nvPr/>
        </p:nvSpPr>
        <p:spPr>
          <a:xfrm>
            <a:off x="2590800" y="1828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Start</a:t>
            </a:r>
            <a:endParaRPr/>
          </a:p>
        </p:txBody>
      </p:sp>
      <p:sp>
        <p:nvSpPr>
          <p:cNvPr id="713" name="Google Shape;713;p36"/>
          <p:cNvSpPr txBox="1"/>
          <p:nvPr/>
        </p:nvSpPr>
        <p:spPr>
          <a:xfrm>
            <a:off x="2438400" y="6019800"/>
            <a:ext cx="1219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Goal</a:t>
            </a:r>
            <a:endParaRPr/>
          </a:p>
        </p:txBody>
      </p:sp>
      <p:sp>
        <p:nvSpPr>
          <p:cNvPr id="714" name="Google Shape;714;p36"/>
          <p:cNvSpPr txBox="1"/>
          <p:nvPr/>
        </p:nvSpPr>
        <p:spPr>
          <a:xfrm>
            <a:off x="990600" y="4572000"/>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97</a:t>
            </a:r>
            <a:endParaRPr/>
          </a:p>
        </p:txBody>
      </p:sp>
      <p:sp>
        <p:nvSpPr>
          <p:cNvPr id="715" name="Google Shape;715;p36"/>
          <p:cNvSpPr txBox="1"/>
          <p:nvPr/>
        </p:nvSpPr>
        <p:spPr>
          <a:xfrm>
            <a:off x="1295400" y="5486400"/>
            <a:ext cx="838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101</a:t>
            </a:r>
            <a:endParaRPr/>
          </a:p>
        </p:txBody>
      </p:sp>
      <p:sp>
        <p:nvSpPr>
          <p:cNvPr id="716" name="Google Shape;716;p36"/>
          <p:cNvSpPr txBox="1"/>
          <p:nvPr/>
        </p:nvSpPr>
        <p:spPr>
          <a:xfrm>
            <a:off x="2819400" y="2133600"/>
            <a:ext cx="6096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75</a:t>
            </a:r>
            <a:endParaRPr/>
          </a:p>
        </p:txBody>
      </p:sp>
      <p:sp>
        <p:nvSpPr>
          <p:cNvPr id="717" name="Google Shape;717;p36"/>
          <p:cNvSpPr txBox="1"/>
          <p:nvPr/>
        </p:nvSpPr>
        <p:spPr>
          <a:xfrm>
            <a:off x="1371600" y="22098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118</a:t>
            </a:r>
            <a:endParaRPr/>
          </a:p>
        </p:txBody>
      </p:sp>
      <p:sp>
        <p:nvSpPr>
          <p:cNvPr id="718" name="Google Shape;718;p36"/>
          <p:cNvSpPr txBox="1"/>
          <p:nvPr/>
        </p:nvSpPr>
        <p:spPr>
          <a:xfrm>
            <a:off x="381000" y="3048000"/>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111</a:t>
            </a:r>
            <a:endParaRPr/>
          </a:p>
        </p:txBody>
      </p:sp>
      <p:sp>
        <p:nvSpPr>
          <p:cNvPr id="719" name="Google Shape;719;p36"/>
          <p:cNvSpPr txBox="1"/>
          <p:nvPr/>
        </p:nvSpPr>
        <p:spPr>
          <a:xfrm>
            <a:off x="2362200" y="2681287"/>
            <a:ext cx="7620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1800"/>
              <a:buFont typeface="Tahoma"/>
              <a:buNone/>
            </a:pPr>
            <a:r>
              <a:rPr lang="en-US" sz="1800" b="1" i="0" u="none">
                <a:solidFill>
                  <a:schemeClr val="hlink"/>
                </a:solidFill>
                <a:latin typeface="Tahoma"/>
                <a:ea typeface="Tahoma"/>
                <a:cs typeface="Tahoma"/>
                <a:sym typeface="Tahoma"/>
              </a:rPr>
              <a:t>140</a:t>
            </a:r>
            <a:endParaRPr/>
          </a:p>
        </p:txBody>
      </p:sp>
      <p:sp>
        <p:nvSpPr>
          <p:cNvPr id="720" name="Google Shape;720;p36"/>
          <p:cNvSpPr txBox="1"/>
          <p:nvPr/>
        </p:nvSpPr>
        <p:spPr>
          <a:xfrm>
            <a:off x="3810000" y="1684337"/>
            <a:ext cx="5105400" cy="5021262"/>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dk1"/>
              </a:buClr>
              <a:buSzPts val="2400"/>
              <a:buFont typeface="Tahoma"/>
              <a:buChar char="•"/>
            </a:pPr>
            <a:r>
              <a:rPr lang="en-US" sz="2400" b="0" i="0" u="none">
                <a:solidFill>
                  <a:schemeClr val="dk1"/>
                </a:solidFill>
                <a:latin typeface="Tahoma"/>
                <a:ea typeface="Tahoma"/>
                <a:cs typeface="Tahoma"/>
                <a:sym typeface="Tahoma"/>
              </a:rPr>
              <a:t>A* is complete except if there is an infinity of nodes with f &lt; f(G).</a:t>
            </a:r>
            <a:endParaRPr/>
          </a:p>
          <a:p>
            <a:pPr marL="0" marR="0" lvl="0" indent="-152400" algn="l" rtl="0">
              <a:lnSpc>
                <a:spcPct val="100000"/>
              </a:lnSpc>
              <a:spcBef>
                <a:spcPts val="1200"/>
              </a:spcBef>
              <a:spcAft>
                <a:spcPts val="0"/>
              </a:spcAft>
              <a:buClr>
                <a:schemeClr val="dk1"/>
              </a:buClr>
              <a:buSzPts val="2400"/>
              <a:buFont typeface="Tahoma"/>
              <a:buChar char="•"/>
            </a:pPr>
            <a:r>
              <a:rPr lang="en-US" sz="2400" b="0" i="0" u="none">
                <a:solidFill>
                  <a:schemeClr val="dk1"/>
                </a:solidFill>
                <a:latin typeface="Tahoma"/>
                <a:ea typeface="Tahoma"/>
                <a:cs typeface="Tahoma"/>
                <a:sym typeface="Tahoma"/>
              </a:rPr>
              <a:t>A* is optimal if heuristic </a:t>
            </a:r>
            <a:r>
              <a:rPr lang="en-US" sz="2400" b="0" i="1" u="none">
                <a:solidFill>
                  <a:schemeClr val="dk1"/>
                </a:solidFill>
                <a:latin typeface="Tahoma"/>
                <a:ea typeface="Tahoma"/>
                <a:cs typeface="Tahoma"/>
                <a:sym typeface="Tahoma"/>
              </a:rPr>
              <a:t>h</a:t>
            </a:r>
            <a:r>
              <a:rPr lang="en-US" sz="2400" b="0" i="0" u="none">
                <a:solidFill>
                  <a:schemeClr val="dk1"/>
                </a:solidFill>
                <a:latin typeface="Tahoma"/>
                <a:ea typeface="Tahoma"/>
                <a:cs typeface="Tahoma"/>
                <a:sym typeface="Tahoma"/>
              </a:rPr>
              <a:t> is admissible.</a:t>
            </a:r>
            <a:endParaRPr/>
          </a:p>
          <a:p>
            <a:pPr marL="0" marR="0" lvl="0" indent="-152400" algn="l" rtl="0">
              <a:lnSpc>
                <a:spcPct val="100000"/>
              </a:lnSpc>
              <a:spcBef>
                <a:spcPts val="1200"/>
              </a:spcBef>
              <a:spcAft>
                <a:spcPts val="0"/>
              </a:spcAft>
              <a:buClr>
                <a:schemeClr val="dk1"/>
              </a:buClr>
              <a:buSzPts val="2400"/>
              <a:buFont typeface="Tahoma"/>
              <a:buChar char="•"/>
            </a:pPr>
            <a:r>
              <a:rPr lang="en-US" sz="2400" b="0" i="0" u="none">
                <a:solidFill>
                  <a:schemeClr val="dk1"/>
                </a:solidFill>
                <a:latin typeface="Tahoma"/>
                <a:ea typeface="Tahoma"/>
                <a:cs typeface="Tahoma"/>
                <a:sym typeface="Tahoma"/>
              </a:rPr>
              <a:t>Time complexity depends on the quality of heuristic but is still exponential.</a:t>
            </a:r>
            <a:endParaRPr/>
          </a:p>
          <a:p>
            <a:pPr marL="0" marR="0" lvl="0" indent="-152400" algn="l" rtl="0">
              <a:lnSpc>
                <a:spcPct val="100000"/>
              </a:lnSpc>
              <a:spcBef>
                <a:spcPts val="1200"/>
              </a:spcBef>
              <a:spcAft>
                <a:spcPts val="0"/>
              </a:spcAft>
              <a:buClr>
                <a:schemeClr val="dk1"/>
              </a:buClr>
              <a:buSzPts val="2400"/>
              <a:buFont typeface="Tahoma"/>
              <a:buChar char="•"/>
            </a:pPr>
            <a:r>
              <a:rPr lang="en-US" sz="2400" b="0" i="0" u="none">
                <a:solidFill>
                  <a:schemeClr val="dk1"/>
                </a:solidFill>
                <a:latin typeface="Tahoma"/>
                <a:ea typeface="Tahoma"/>
                <a:cs typeface="Tahoma"/>
                <a:sym typeface="Tahoma"/>
              </a:rPr>
              <a:t>For space complexity, A* keeps all nodes in memory. A* has worst case O(b</a:t>
            </a:r>
            <a:r>
              <a:rPr lang="en-US" sz="2400" b="0" i="0" u="none" baseline="30000">
                <a:solidFill>
                  <a:schemeClr val="dk1"/>
                </a:solidFill>
                <a:latin typeface="Tahoma"/>
                <a:ea typeface="Tahoma"/>
                <a:cs typeface="Tahoma"/>
                <a:sym typeface="Tahoma"/>
              </a:rPr>
              <a:t>d</a:t>
            </a:r>
            <a:r>
              <a:rPr lang="en-US" sz="2400" b="0" i="0" u="none">
                <a:solidFill>
                  <a:schemeClr val="dk1"/>
                </a:solidFill>
                <a:latin typeface="Tahoma"/>
                <a:ea typeface="Tahoma"/>
                <a:cs typeface="Tahoma"/>
                <a:sym typeface="Tahoma"/>
              </a:rPr>
              <a:t>) space complexity, but an iterative deepening version is possible (IDA*).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Properties of A*</a:t>
            </a:r>
            <a:endParaRPr/>
          </a:p>
        </p:txBody>
      </p:sp>
      <p:sp>
        <p:nvSpPr>
          <p:cNvPr id="726" name="Google Shape;726;p3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US" sz="3200" b="0" i="0" u="sng">
                <a:solidFill>
                  <a:srgbClr val="CC0099"/>
                </a:solidFill>
                <a:latin typeface="Arial"/>
                <a:ea typeface="Arial"/>
                <a:cs typeface="Arial"/>
                <a:sym typeface="Arial"/>
              </a:rPr>
              <a:t>Complete?</a:t>
            </a:r>
            <a:r>
              <a:rPr lang="en-US" sz="3200" b="0" i="0" u="none">
                <a:solidFill>
                  <a:schemeClr val="dk1"/>
                </a:solidFill>
                <a:latin typeface="Arial"/>
                <a:ea typeface="Arial"/>
                <a:cs typeface="Arial"/>
                <a:sym typeface="Arial"/>
              </a:rPr>
              <a:t> Yes (unless there are infinitely many nodes with f </a:t>
            </a:r>
            <a:r>
              <a:rPr lang="en-US" sz="3200" b="0" i="1" u="none">
                <a:solidFill>
                  <a:schemeClr val="dk1"/>
                </a:solidFill>
                <a:latin typeface="Arial"/>
                <a:ea typeface="Arial"/>
                <a:cs typeface="Arial"/>
                <a:sym typeface="Arial"/>
              </a:rPr>
              <a:t>≤ f(G) </a:t>
            </a:r>
            <a:r>
              <a:rPr lang="en-US" sz="3200" b="0" i="0" u="none">
                <a:solidFill>
                  <a:schemeClr val="dk1"/>
                </a:solidFill>
                <a:latin typeface="Arial"/>
                <a:ea typeface="Arial"/>
                <a:cs typeface="Arial"/>
                <a:sym typeface="Arial"/>
              </a:rPr>
              <a:t>)</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sng">
                <a:solidFill>
                  <a:srgbClr val="CC0099"/>
                </a:solidFill>
                <a:latin typeface="Arial"/>
                <a:ea typeface="Arial"/>
                <a:cs typeface="Arial"/>
                <a:sym typeface="Arial"/>
              </a:rPr>
              <a:t>Time?</a:t>
            </a:r>
            <a:r>
              <a:rPr lang="en-US" sz="3200" b="0" i="0" u="none">
                <a:solidFill>
                  <a:schemeClr val="dk1"/>
                </a:solidFill>
                <a:latin typeface="Arial"/>
                <a:ea typeface="Arial"/>
                <a:cs typeface="Arial"/>
                <a:sym typeface="Arial"/>
              </a:rPr>
              <a:t> Exponential</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sng">
                <a:solidFill>
                  <a:srgbClr val="CC0099"/>
                </a:solidFill>
                <a:latin typeface="Arial"/>
                <a:ea typeface="Arial"/>
                <a:cs typeface="Arial"/>
                <a:sym typeface="Arial"/>
              </a:rPr>
              <a:t>Space?</a:t>
            </a:r>
            <a:r>
              <a:rPr lang="en-US" sz="3200" b="0" i="0" u="none">
                <a:solidFill>
                  <a:schemeClr val="dk1"/>
                </a:solidFill>
                <a:latin typeface="Arial"/>
                <a:ea typeface="Arial"/>
                <a:cs typeface="Arial"/>
                <a:sym typeface="Arial"/>
              </a:rPr>
              <a:t> Keeps all nodes in memory</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sng">
                <a:solidFill>
                  <a:srgbClr val="CC0099"/>
                </a:solidFill>
                <a:latin typeface="Arial"/>
                <a:ea typeface="Arial"/>
                <a:cs typeface="Arial"/>
                <a:sym typeface="Arial"/>
              </a:rPr>
              <a:t>Optimal?</a:t>
            </a:r>
            <a:r>
              <a:rPr lang="en-US" sz="3200" b="0" i="0" u="none">
                <a:solidFill>
                  <a:schemeClr val="dk1"/>
                </a:solidFill>
                <a:latin typeface="Arial"/>
                <a:ea typeface="Arial"/>
                <a:cs typeface="Arial"/>
                <a:sym typeface="Arial"/>
              </a:rPr>
              <a:t> Yes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8"/>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hlink"/>
              </a:buClr>
              <a:buSzPts val="3600"/>
              <a:buFont typeface="Arial"/>
              <a:buNone/>
            </a:pPr>
            <a:r>
              <a:rPr lang="en-US" sz="3600" b="0" i="0" u="none">
                <a:solidFill>
                  <a:schemeClr val="hlink"/>
                </a:solidFill>
                <a:latin typeface="Arial"/>
                <a:ea typeface="Arial"/>
                <a:cs typeface="Arial"/>
                <a:sym typeface="Arial"/>
              </a:rPr>
              <a:t>Admissible heuristics</a:t>
            </a:r>
            <a:endParaRPr/>
          </a:p>
        </p:txBody>
      </p:sp>
      <p:sp>
        <p:nvSpPr>
          <p:cNvPr id="733" name="Google Shape;733;p38"/>
          <p:cNvSpPr txBox="1">
            <a:spLocks noGrp="1"/>
          </p:cNvSpPr>
          <p:nvPr>
            <p:ph type="body" idx="1"/>
          </p:nvPr>
        </p:nvSpPr>
        <p:spPr>
          <a:xfrm>
            <a:off x="304800" y="1143000"/>
            <a:ext cx="86106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800"/>
              <a:buNone/>
            </a:pPr>
            <a:r>
              <a:rPr lang="en-US" sz="2400" b="0" i="0" u="none" dirty="0">
                <a:solidFill>
                  <a:schemeClr val="dk1"/>
                </a:solidFill>
                <a:latin typeface="Arial"/>
                <a:ea typeface="Arial"/>
                <a:cs typeface="Arial"/>
                <a:sym typeface="Arial"/>
              </a:rPr>
              <a:t>E.g., for the 8-puzzle:</a:t>
            </a:r>
            <a:br>
              <a:rPr lang="en-US" sz="2400" b="0" i="0" u="none" dirty="0">
                <a:solidFill>
                  <a:schemeClr val="dk1"/>
                </a:solidFill>
                <a:latin typeface="Arial"/>
                <a:ea typeface="Arial"/>
                <a:cs typeface="Arial"/>
                <a:sym typeface="Arial"/>
              </a:rPr>
            </a:br>
            <a:endParaRPr dirty="0"/>
          </a:p>
          <a:p>
            <a:pPr marL="342900" lvl="0" indent="-342900" algn="l" rtl="0">
              <a:lnSpc>
                <a:spcPct val="80000"/>
              </a:lnSpc>
              <a:spcBef>
                <a:spcPts val="480"/>
              </a:spcBef>
              <a:spcAft>
                <a:spcPts val="0"/>
              </a:spcAft>
              <a:buClr>
                <a:schemeClr val="lt2"/>
              </a:buClr>
              <a:buSzPts val="1800"/>
              <a:buFont typeface="Noto Sans Symbols"/>
              <a:buChar char="■"/>
            </a:pPr>
            <a:r>
              <a:rPr lang="en-US" sz="2400" b="0" i="1" u="none" dirty="0">
                <a:solidFill>
                  <a:schemeClr val="dk1"/>
                </a:solidFill>
                <a:latin typeface="Arial"/>
                <a:ea typeface="Arial"/>
                <a:cs typeface="Arial"/>
                <a:sym typeface="Arial"/>
              </a:rPr>
              <a:t>h</a:t>
            </a:r>
            <a:r>
              <a:rPr lang="en-US" sz="2400" b="0" i="1" u="none" baseline="-25000" dirty="0">
                <a:solidFill>
                  <a:schemeClr val="dk1"/>
                </a:solidFill>
                <a:latin typeface="Arial"/>
                <a:ea typeface="Arial"/>
                <a:cs typeface="Arial"/>
                <a:sym typeface="Arial"/>
              </a:rPr>
              <a:t>1</a:t>
            </a:r>
            <a:r>
              <a:rPr lang="en-US" sz="2400" b="0" i="1" u="none" dirty="0">
                <a:solidFill>
                  <a:schemeClr val="dk1"/>
                </a:solidFill>
                <a:latin typeface="Arial"/>
                <a:ea typeface="Arial"/>
                <a:cs typeface="Arial"/>
                <a:sym typeface="Arial"/>
              </a:rPr>
              <a:t>(n) </a:t>
            </a:r>
            <a:r>
              <a:rPr lang="en-US" sz="2400" b="0" i="0" u="none" dirty="0">
                <a:solidFill>
                  <a:schemeClr val="dk1"/>
                </a:solidFill>
                <a:latin typeface="Arial"/>
                <a:ea typeface="Arial"/>
                <a:cs typeface="Arial"/>
                <a:sym typeface="Arial"/>
              </a:rPr>
              <a:t>= number of misplaced tiles</a:t>
            </a:r>
            <a:endParaRPr dirty="0"/>
          </a:p>
          <a:p>
            <a:pPr marL="342900" lvl="0" indent="-342900" algn="l" rtl="0">
              <a:lnSpc>
                <a:spcPct val="80000"/>
              </a:lnSpc>
              <a:spcBef>
                <a:spcPts val="480"/>
              </a:spcBef>
              <a:spcAft>
                <a:spcPts val="0"/>
              </a:spcAft>
              <a:buClr>
                <a:schemeClr val="lt2"/>
              </a:buClr>
              <a:buSzPts val="1800"/>
              <a:buFont typeface="Noto Sans Symbols"/>
              <a:buChar char="■"/>
            </a:pPr>
            <a:r>
              <a:rPr lang="en-US" sz="2400" b="0" i="1" u="none" dirty="0">
                <a:solidFill>
                  <a:schemeClr val="dk1"/>
                </a:solidFill>
                <a:latin typeface="Arial"/>
                <a:ea typeface="Arial"/>
                <a:cs typeface="Arial"/>
                <a:sym typeface="Arial"/>
              </a:rPr>
              <a:t>h</a:t>
            </a:r>
            <a:r>
              <a:rPr lang="en-US" sz="2400" b="0" i="1" u="none" baseline="-25000" dirty="0">
                <a:solidFill>
                  <a:schemeClr val="dk1"/>
                </a:solidFill>
                <a:latin typeface="Arial"/>
                <a:ea typeface="Arial"/>
                <a:cs typeface="Arial"/>
                <a:sym typeface="Arial"/>
              </a:rPr>
              <a:t>2</a:t>
            </a:r>
            <a:r>
              <a:rPr lang="en-US" sz="2400" b="0" i="1" u="none" dirty="0">
                <a:solidFill>
                  <a:schemeClr val="dk1"/>
                </a:solidFill>
                <a:latin typeface="Arial"/>
                <a:ea typeface="Arial"/>
                <a:cs typeface="Arial"/>
                <a:sym typeface="Arial"/>
              </a:rPr>
              <a:t>(n) </a:t>
            </a:r>
            <a:r>
              <a:rPr lang="en-US" sz="2400" b="0" i="0" u="none" dirty="0">
                <a:solidFill>
                  <a:schemeClr val="dk1"/>
                </a:solidFill>
                <a:latin typeface="Arial"/>
                <a:ea typeface="Arial"/>
                <a:cs typeface="Arial"/>
                <a:sym typeface="Arial"/>
              </a:rPr>
              <a:t>= total Manhattan distance</a:t>
            </a:r>
            <a:endParaRPr dirty="0"/>
          </a:p>
          <a:p>
            <a:pPr marL="342900" lvl="0" indent="-342900" algn="l" rtl="0">
              <a:lnSpc>
                <a:spcPct val="80000"/>
              </a:lnSpc>
              <a:spcBef>
                <a:spcPts val="480"/>
              </a:spcBef>
              <a:spcAft>
                <a:spcPts val="0"/>
              </a:spcAft>
              <a:buSzPts val="1800"/>
              <a:buNone/>
            </a:pPr>
            <a:r>
              <a:rPr lang="en-US" sz="2400" b="0" i="0" u="none" dirty="0">
                <a:solidFill>
                  <a:schemeClr val="dk1"/>
                </a:solidFill>
                <a:latin typeface="Arial"/>
                <a:ea typeface="Arial"/>
                <a:cs typeface="Arial"/>
                <a:sym typeface="Arial"/>
              </a:rPr>
              <a:t>(i.e., no. of squares from desired location of each tile)</a:t>
            </a:r>
            <a:br>
              <a:rPr lang="en-US" sz="2400" b="0" i="0" u="none" dirty="0">
                <a:solidFill>
                  <a:schemeClr val="dk1"/>
                </a:solidFill>
                <a:latin typeface="Arial"/>
                <a:ea typeface="Arial"/>
                <a:cs typeface="Arial"/>
                <a:sym typeface="Arial"/>
              </a:rPr>
            </a:br>
            <a:endParaRPr dirty="0"/>
          </a:p>
          <a:p>
            <a:pPr marL="342900" lvl="0" indent="-342900" algn="l" rtl="0">
              <a:lnSpc>
                <a:spcPct val="80000"/>
              </a:lnSpc>
              <a:spcBef>
                <a:spcPts val="480"/>
              </a:spcBef>
              <a:spcAft>
                <a:spcPts val="0"/>
              </a:spcAft>
              <a:buSzPts val="1800"/>
              <a:buNone/>
            </a:pPr>
            <a:endParaRPr sz="2400" b="0" i="0" u="none" dirty="0">
              <a:solidFill>
                <a:schemeClr val="dk1"/>
              </a:solidFill>
              <a:latin typeface="Arial"/>
              <a:ea typeface="Arial"/>
              <a:cs typeface="Arial"/>
              <a:sym typeface="Arial"/>
            </a:endParaRPr>
          </a:p>
          <a:p>
            <a:pPr marL="342900" lvl="0" indent="-342900" algn="l" rtl="0">
              <a:lnSpc>
                <a:spcPct val="80000"/>
              </a:lnSpc>
              <a:spcBef>
                <a:spcPts val="720"/>
              </a:spcBef>
              <a:spcAft>
                <a:spcPts val="0"/>
              </a:spcAft>
              <a:buSzPts val="2700"/>
              <a:buNone/>
            </a:pPr>
            <a:endParaRPr sz="3600" b="0" i="0" u="none" dirty="0">
              <a:solidFill>
                <a:schemeClr val="dk1"/>
              </a:solidFill>
              <a:latin typeface="Arial"/>
              <a:ea typeface="Arial"/>
              <a:cs typeface="Arial"/>
              <a:sym typeface="Arial"/>
            </a:endParaRPr>
          </a:p>
          <a:p>
            <a:pPr marL="342900" lvl="0" indent="-342900" algn="l" rtl="0">
              <a:lnSpc>
                <a:spcPct val="80000"/>
              </a:lnSpc>
              <a:spcBef>
                <a:spcPts val="720"/>
              </a:spcBef>
              <a:spcAft>
                <a:spcPts val="0"/>
              </a:spcAft>
              <a:buSzPts val="2700"/>
              <a:buNone/>
            </a:pPr>
            <a:endParaRPr sz="3600" b="0" i="0" u="none" dirty="0">
              <a:solidFill>
                <a:schemeClr val="dk1"/>
              </a:solidFill>
              <a:latin typeface="Arial"/>
              <a:ea typeface="Arial"/>
              <a:cs typeface="Arial"/>
              <a:sym typeface="Arial"/>
            </a:endParaRPr>
          </a:p>
          <a:p>
            <a:pPr marL="342900" lvl="0" indent="-342900" algn="l" rtl="0">
              <a:lnSpc>
                <a:spcPct val="80000"/>
              </a:lnSpc>
              <a:spcBef>
                <a:spcPts val="720"/>
              </a:spcBef>
              <a:spcAft>
                <a:spcPts val="0"/>
              </a:spcAft>
              <a:buSzPts val="2700"/>
              <a:buNone/>
            </a:pPr>
            <a:endParaRPr sz="3600" b="0" i="0" u="none" dirty="0">
              <a:solidFill>
                <a:schemeClr val="dk1"/>
              </a:solidFill>
              <a:latin typeface="Arial"/>
              <a:ea typeface="Arial"/>
              <a:cs typeface="Arial"/>
              <a:sym typeface="Arial"/>
            </a:endParaRPr>
          </a:p>
          <a:p>
            <a:pPr marL="342900" lvl="0" indent="-342900" algn="l" rtl="0">
              <a:lnSpc>
                <a:spcPct val="80000"/>
              </a:lnSpc>
              <a:spcBef>
                <a:spcPts val="720"/>
              </a:spcBef>
              <a:spcAft>
                <a:spcPts val="0"/>
              </a:spcAft>
              <a:buSzPts val="2700"/>
              <a:buNone/>
            </a:pPr>
            <a:endParaRPr sz="3600" b="0" i="0" u="none" dirty="0">
              <a:solidFill>
                <a:schemeClr val="dk1"/>
              </a:solidFill>
              <a:latin typeface="Arial"/>
              <a:ea typeface="Arial"/>
              <a:cs typeface="Arial"/>
              <a:sym typeface="Arial"/>
            </a:endParaRPr>
          </a:p>
          <a:p>
            <a:pPr marL="342900" lvl="0" indent="-342900" algn="l" rtl="0">
              <a:lnSpc>
                <a:spcPct val="80000"/>
              </a:lnSpc>
              <a:spcBef>
                <a:spcPts val="640"/>
              </a:spcBef>
              <a:spcAft>
                <a:spcPts val="0"/>
              </a:spcAft>
              <a:buSzPts val="2400"/>
              <a:buNone/>
            </a:pPr>
            <a:r>
              <a:rPr lang="en-US" sz="3200" b="0" i="0" u="none" dirty="0">
                <a:solidFill>
                  <a:srgbClr val="9900FF"/>
                </a:solidFill>
                <a:latin typeface="Arial"/>
                <a:ea typeface="Arial"/>
                <a:cs typeface="Arial"/>
                <a:sym typeface="Arial"/>
              </a:rPr>
              <a:t/>
            </a:r>
            <a:br>
              <a:rPr lang="en-US" sz="3200" b="0" i="0" u="none" dirty="0">
                <a:solidFill>
                  <a:srgbClr val="9900FF"/>
                </a:solidFill>
                <a:latin typeface="Arial"/>
                <a:ea typeface="Arial"/>
                <a:cs typeface="Arial"/>
                <a:sym typeface="Arial"/>
              </a:rPr>
            </a:br>
            <a:endParaRPr dirty="0"/>
          </a:p>
        </p:txBody>
      </p:sp>
      <p:pic>
        <p:nvPicPr>
          <p:cNvPr id="1026" name="Picture 2"/>
          <p:cNvPicPr>
            <a:picLocks noChangeAspect="1" noChangeArrowheads="1"/>
          </p:cNvPicPr>
          <p:nvPr/>
        </p:nvPicPr>
        <p:blipFill>
          <a:blip r:embed="rId3"/>
          <a:srcRect/>
          <a:stretch>
            <a:fillRect/>
          </a:stretch>
        </p:blipFill>
        <p:spPr bwMode="auto">
          <a:xfrm>
            <a:off x="835568" y="3252728"/>
            <a:ext cx="6461908" cy="246516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pic>
        <p:nvPicPr>
          <p:cNvPr id="739" name="Google Shape;739;p39"/>
          <p:cNvPicPr preferRelativeResize="0"/>
          <p:nvPr/>
        </p:nvPicPr>
        <p:blipFill rotWithShape="1">
          <a:blip r:embed="rId3">
            <a:alphaModFix/>
          </a:blip>
          <a:srcRect/>
          <a:stretch/>
        </p:blipFill>
        <p:spPr>
          <a:xfrm>
            <a:off x="1143000" y="1143000"/>
            <a:ext cx="6523037" cy="456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pic>
        <p:nvPicPr>
          <p:cNvPr id="744" name="Google Shape;744;p40" descr="https://miro.medium.com/max/819/1*Bz0qSCPmRb509DRYpYEEkQ.jpeg"/>
          <p:cNvPicPr preferRelativeResize="0"/>
          <p:nvPr/>
        </p:nvPicPr>
        <p:blipFill rotWithShape="1">
          <a:blip r:embed="rId3">
            <a:alphaModFix/>
          </a:blip>
          <a:srcRect/>
          <a:stretch/>
        </p:blipFill>
        <p:spPr>
          <a:xfrm>
            <a:off x="1676400" y="1676400"/>
            <a:ext cx="5943600" cy="4927600"/>
          </a:xfrm>
          <a:prstGeom prst="rect">
            <a:avLst/>
          </a:prstGeom>
          <a:noFill/>
          <a:ln>
            <a:noFill/>
          </a:ln>
        </p:spPr>
      </p:pic>
      <p:sp>
        <p:nvSpPr>
          <p:cNvPr id="745" name="Google Shape;745;p40"/>
          <p:cNvSpPr txBox="1"/>
          <p:nvPr/>
        </p:nvSpPr>
        <p:spPr>
          <a:xfrm>
            <a:off x="457200" y="457200"/>
            <a:ext cx="8686800" cy="13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Search: 8 PUZZLE PROBLEM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514600"/>
            <a:ext cx="3542765" cy="646331"/>
          </a:xfrm>
          <a:prstGeom prst="rect">
            <a:avLst/>
          </a:prstGeom>
        </p:spPr>
        <p:txBody>
          <a:bodyPr wrap="none">
            <a:spAutoFit/>
          </a:bodyPr>
          <a:lstStyle/>
          <a:p>
            <a:r>
              <a:rPr lang="en-GB" sz="3600" spc="-98" dirty="0"/>
              <a:t>Adversarial </a:t>
            </a:r>
            <a:r>
              <a:rPr lang="en-GB" sz="3600" spc="-94" dirty="0"/>
              <a:t>Search</a:t>
            </a:r>
            <a:r>
              <a:rPr lang="en-GB" sz="3600" spc="225" dirty="0"/>
              <a:t> </a:t>
            </a:r>
            <a:endParaRPr lang="en-GB" sz="3600" dirty="0"/>
          </a:p>
        </p:txBody>
      </p:sp>
    </p:spTree>
    <p:extLst>
      <p:ext uri="{BB962C8B-B14F-4D97-AF65-F5344CB8AC3E}">
        <p14:creationId xmlns:p14="http://schemas.microsoft.com/office/powerpoint/2010/main" val="3176614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838200"/>
            <a:ext cx="6934200" cy="564096"/>
          </a:xfrm>
          <a:prstGeom prst="rect">
            <a:avLst/>
          </a:prstGeom>
        </p:spPr>
        <p:txBody>
          <a:bodyPr vert="horz" wrap="square" lIns="0" tIns="10001" rIns="0" bIns="0" rtlCol="0">
            <a:spAutoFit/>
          </a:bodyPr>
          <a:lstStyle/>
          <a:p>
            <a:pPr marL="9525">
              <a:spcBef>
                <a:spcPts val="79"/>
              </a:spcBef>
            </a:pPr>
            <a:r>
              <a:rPr spc="-53" dirty="0"/>
              <a:t>What </a:t>
            </a:r>
            <a:r>
              <a:rPr spc="-120" dirty="0"/>
              <a:t>is </a:t>
            </a:r>
            <a:r>
              <a:rPr spc="-98" dirty="0"/>
              <a:t>Adversarial </a:t>
            </a:r>
            <a:r>
              <a:rPr spc="-94" dirty="0"/>
              <a:t>Search</a:t>
            </a:r>
            <a:r>
              <a:rPr spc="225" dirty="0"/>
              <a:t> </a:t>
            </a:r>
            <a:r>
              <a:rPr spc="-263" dirty="0"/>
              <a:t>?</a:t>
            </a:r>
          </a:p>
        </p:txBody>
      </p:sp>
      <p:sp>
        <p:nvSpPr>
          <p:cNvPr id="3" name="object 3"/>
          <p:cNvSpPr txBox="1"/>
          <p:nvPr/>
        </p:nvSpPr>
        <p:spPr>
          <a:xfrm>
            <a:off x="1030795" y="2781871"/>
            <a:ext cx="7013258" cy="2179443"/>
          </a:xfrm>
          <a:prstGeom prst="rect">
            <a:avLst/>
          </a:prstGeom>
        </p:spPr>
        <p:txBody>
          <a:bodyPr vert="horz" wrap="square" lIns="0" tIns="9525" rIns="0" bIns="0" rtlCol="0">
            <a:spAutoFit/>
          </a:bodyPr>
          <a:lstStyle/>
          <a:p>
            <a:pPr marL="224314" marR="3810" indent="-215265">
              <a:spcBef>
                <a:spcPts val="75"/>
              </a:spcBef>
              <a:buClr>
                <a:srgbClr val="83992A"/>
              </a:buClr>
              <a:buSzPct val="114583"/>
              <a:buFont typeface="Arial"/>
              <a:buChar char="•"/>
              <a:tabLst>
                <a:tab pos="224314" algn="l"/>
                <a:tab pos="224790" algn="l"/>
              </a:tabLst>
            </a:pPr>
            <a:r>
              <a:rPr spc="26" dirty="0">
                <a:solidFill>
                  <a:srgbClr val="252525"/>
                </a:solidFill>
                <a:latin typeface="Times New Roman"/>
                <a:cs typeface="Times New Roman"/>
              </a:rPr>
              <a:t>In </a:t>
            </a:r>
            <a:r>
              <a:rPr spc="-15" dirty="0">
                <a:solidFill>
                  <a:srgbClr val="252525"/>
                </a:solidFill>
                <a:latin typeface="Times New Roman"/>
                <a:cs typeface="Times New Roman"/>
              </a:rPr>
              <a:t>computer </a:t>
            </a:r>
            <a:r>
              <a:rPr spc="-53" dirty="0">
                <a:solidFill>
                  <a:srgbClr val="252525"/>
                </a:solidFill>
                <a:latin typeface="Times New Roman"/>
                <a:cs typeface="Times New Roman"/>
              </a:rPr>
              <a:t>science, </a:t>
            </a:r>
            <a:r>
              <a:rPr spc="-71" dirty="0">
                <a:solidFill>
                  <a:srgbClr val="252525"/>
                </a:solidFill>
                <a:latin typeface="Times New Roman"/>
                <a:cs typeface="Times New Roman"/>
              </a:rPr>
              <a:t>a </a:t>
            </a:r>
            <a:r>
              <a:rPr b="1" spc="-15" dirty="0">
                <a:solidFill>
                  <a:srgbClr val="252525"/>
                </a:solidFill>
                <a:latin typeface="Times New Roman"/>
                <a:cs typeface="Times New Roman"/>
              </a:rPr>
              <a:t>search </a:t>
            </a:r>
            <a:r>
              <a:rPr b="1" spc="-19" dirty="0">
                <a:solidFill>
                  <a:srgbClr val="252525"/>
                </a:solidFill>
                <a:latin typeface="Times New Roman"/>
                <a:cs typeface="Times New Roman"/>
              </a:rPr>
              <a:t>algorithm </a:t>
            </a:r>
            <a:r>
              <a:rPr spc="-68" dirty="0">
                <a:solidFill>
                  <a:srgbClr val="252525"/>
                </a:solidFill>
                <a:latin typeface="Times New Roman"/>
                <a:cs typeface="Times New Roman"/>
              </a:rPr>
              <a:t>is </a:t>
            </a:r>
            <a:r>
              <a:rPr spc="-30" dirty="0">
                <a:solidFill>
                  <a:srgbClr val="252525"/>
                </a:solidFill>
                <a:latin typeface="Times New Roman"/>
                <a:cs typeface="Times New Roman"/>
              </a:rPr>
              <a:t>an algorithm </a:t>
            </a:r>
            <a:r>
              <a:rPr dirty="0">
                <a:solidFill>
                  <a:srgbClr val="252525"/>
                </a:solidFill>
                <a:latin typeface="Times New Roman"/>
                <a:cs typeface="Times New Roman"/>
              </a:rPr>
              <a:t>for </a:t>
            </a:r>
            <a:r>
              <a:rPr spc="-38" dirty="0">
                <a:solidFill>
                  <a:srgbClr val="252525"/>
                </a:solidFill>
                <a:latin typeface="Times New Roman"/>
                <a:cs typeface="Times New Roman"/>
              </a:rPr>
              <a:t>finding </a:t>
            </a:r>
            <a:r>
              <a:rPr spc="-30" dirty="0">
                <a:solidFill>
                  <a:srgbClr val="252525"/>
                </a:solidFill>
                <a:latin typeface="Times New Roman"/>
                <a:cs typeface="Times New Roman"/>
              </a:rPr>
              <a:t>an </a:t>
            </a:r>
            <a:r>
              <a:rPr spc="-34" dirty="0">
                <a:solidFill>
                  <a:srgbClr val="252525"/>
                </a:solidFill>
                <a:latin typeface="Times New Roman"/>
                <a:cs typeface="Times New Roman"/>
              </a:rPr>
              <a:t>item  </a:t>
            </a:r>
            <a:r>
              <a:rPr spc="-38" dirty="0">
                <a:solidFill>
                  <a:srgbClr val="252525"/>
                </a:solidFill>
                <a:latin typeface="Times New Roman"/>
                <a:cs typeface="Times New Roman"/>
              </a:rPr>
              <a:t>with </a:t>
            </a:r>
            <a:r>
              <a:rPr spc="-41" dirty="0">
                <a:solidFill>
                  <a:srgbClr val="252525"/>
                </a:solidFill>
                <a:latin typeface="Times New Roman"/>
                <a:cs typeface="Times New Roman"/>
              </a:rPr>
              <a:t>specified </a:t>
            </a:r>
            <a:r>
              <a:rPr spc="-15" dirty="0">
                <a:solidFill>
                  <a:srgbClr val="252525"/>
                </a:solidFill>
                <a:latin typeface="Times New Roman"/>
                <a:cs typeface="Times New Roman"/>
              </a:rPr>
              <a:t>properties </a:t>
            </a:r>
            <a:r>
              <a:rPr spc="-34" dirty="0">
                <a:solidFill>
                  <a:srgbClr val="252525"/>
                </a:solidFill>
                <a:latin typeface="Times New Roman"/>
                <a:cs typeface="Times New Roman"/>
              </a:rPr>
              <a:t>among </a:t>
            </a:r>
            <a:r>
              <a:rPr spc="-71" dirty="0">
                <a:solidFill>
                  <a:srgbClr val="252525"/>
                </a:solidFill>
                <a:latin typeface="Times New Roman"/>
                <a:cs typeface="Times New Roman"/>
              </a:rPr>
              <a:t>a </a:t>
            </a:r>
            <a:r>
              <a:rPr spc="-34" dirty="0">
                <a:solidFill>
                  <a:srgbClr val="252525"/>
                </a:solidFill>
                <a:latin typeface="Times New Roman"/>
                <a:cs typeface="Times New Roman"/>
              </a:rPr>
              <a:t>collection </a:t>
            </a:r>
            <a:r>
              <a:rPr spc="-4" dirty="0">
                <a:solidFill>
                  <a:srgbClr val="252525"/>
                </a:solidFill>
                <a:latin typeface="Times New Roman"/>
                <a:cs typeface="Times New Roman"/>
              </a:rPr>
              <a:t>of </a:t>
            </a:r>
            <a:r>
              <a:rPr spc="-53" dirty="0">
                <a:solidFill>
                  <a:srgbClr val="252525"/>
                </a:solidFill>
                <a:latin typeface="Times New Roman"/>
                <a:cs typeface="Times New Roman"/>
              </a:rPr>
              <a:t>items. </a:t>
            </a:r>
            <a:r>
              <a:rPr spc="-4" dirty="0">
                <a:solidFill>
                  <a:srgbClr val="252525"/>
                </a:solidFill>
                <a:latin typeface="Times New Roman"/>
                <a:cs typeface="Times New Roman"/>
              </a:rPr>
              <a:t>The </a:t>
            </a:r>
            <a:r>
              <a:rPr spc="-34" dirty="0">
                <a:solidFill>
                  <a:srgbClr val="252525"/>
                </a:solidFill>
                <a:latin typeface="Times New Roman"/>
                <a:cs typeface="Times New Roman"/>
              </a:rPr>
              <a:t>items </a:t>
            </a:r>
            <a:r>
              <a:rPr spc="-86" dirty="0">
                <a:solidFill>
                  <a:srgbClr val="252525"/>
                </a:solidFill>
                <a:latin typeface="Times New Roman"/>
                <a:cs typeface="Times New Roman"/>
              </a:rPr>
              <a:t>may </a:t>
            </a:r>
            <a:r>
              <a:rPr spc="-23" dirty="0">
                <a:solidFill>
                  <a:srgbClr val="252525"/>
                </a:solidFill>
                <a:latin typeface="Times New Roman"/>
                <a:cs typeface="Times New Roman"/>
              </a:rPr>
              <a:t>be  </a:t>
            </a:r>
            <a:r>
              <a:rPr spc="-11" dirty="0">
                <a:solidFill>
                  <a:srgbClr val="252525"/>
                </a:solidFill>
                <a:latin typeface="Times New Roman"/>
                <a:cs typeface="Times New Roman"/>
              </a:rPr>
              <a:t>stored </a:t>
            </a:r>
            <a:r>
              <a:rPr spc="-64" dirty="0">
                <a:solidFill>
                  <a:srgbClr val="252525"/>
                </a:solidFill>
                <a:latin typeface="Times New Roman"/>
                <a:cs typeface="Times New Roman"/>
              </a:rPr>
              <a:t>individually </a:t>
            </a:r>
            <a:r>
              <a:rPr spc="-60" dirty="0">
                <a:solidFill>
                  <a:srgbClr val="252525"/>
                </a:solidFill>
                <a:latin typeface="Times New Roman"/>
                <a:cs typeface="Times New Roman"/>
              </a:rPr>
              <a:t>as </a:t>
            </a:r>
            <a:r>
              <a:rPr spc="-23" dirty="0">
                <a:solidFill>
                  <a:srgbClr val="252525"/>
                </a:solidFill>
                <a:latin typeface="Times New Roman"/>
                <a:cs typeface="Times New Roman"/>
              </a:rPr>
              <a:t>records </a:t>
            </a:r>
            <a:r>
              <a:rPr spc="-38" dirty="0">
                <a:solidFill>
                  <a:srgbClr val="252525"/>
                </a:solidFill>
                <a:latin typeface="Times New Roman"/>
                <a:cs typeface="Times New Roman"/>
              </a:rPr>
              <a:t>in </a:t>
            </a:r>
            <a:r>
              <a:rPr spc="-71" dirty="0">
                <a:solidFill>
                  <a:srgbClr val="252525"/>
                </a:solidFill>
                <a:latin typeface="Times New Roman"/>
                <a:cs typeface="Times New Roman"/>
              </a:rPr>
              <a:t>a </a:t>
            </a:r>
            <a:r>
              <a:rPr spc="-45" dirty="0">
                <a:solidFill>
                  <a:srgbClr val="252525"/>
                </a:solidFill>
                <a:latin typeface="Times New Roman"/>
                <a:cs typeface="Times New Roman"/>
              </a:rPr>
              <a:t>database; </a:t>
            </a:r>
            <a:r>
              <a:rPr spc="8" dirty="0">
                <a:solidFill>
                  <a:srgbClr val="252525"/>
                </a:solidFill>
                <a:latin typeface="Times New Roman"/>
                <a:cs typeface="Times New Roman"/>
              </a:rPr>
              <a:t>or </a:t>
            </a:r>
            <a:r>
              <a:rPr spc="-90" dirty="0">
                <a:solidFill>
                  <a:srgbClr val="252525"/>
                </a:solidFill>
                <a:latin typeface="Times New Roman"/>
                <a:cs typeface="Times New Roman"/>
              </a:rPr>
              <a:t>may </a:t>
            </a:r>
            <a:r>
              <a:rPr spc="-19" dirty="0">
                <a:solidFill>
                  <a:srgbClr val="252525"/>
                </a:solidFill>
                <a:latin typeface="Times New Roman"/>
                <a:cs typeface="Times New Roman"/>
              </a:rPr>
              <a:t>be </a:t>
            </a:r>
            <a:r>
              <a:rPr spc="-38" dirty="0">
                <a:solidFill>
                  <a:srgbClr val="252525"/>
                </a:solidFill>
                <a:latin typeface="Times New Roman"/>
                <a:cs typeface="Times New Roman"/>
              </a:rPr>
              <a:t>elements </a:t>
            </a:r>
            <a:r>
              <a:rPr spc="-4" dirty="0">
                <a:solidFill>
                  <a:srgbClr val="252525"/>
                </a:solidFill>
                <a:latin typeface="Times New Roman"/>
                <a:cs typeface="Times New Roman"/>
              </a:rPr>
              <a:t>of </a:t>
            </a:r>
            <a:r>
              <a:rPr spc="-71" dirty="0">
                <a:solidFill>
                  <a:srgbClr val="252525"/>
                </a:solidFill>
                <a:latin typeface="Times New Roman"/>
                <a:cs typeface="Times New Roman"/>
              </a:rPr>
              <a:t>a </a:t>
            </a:r>
            <a:r>
              <a:rPr spc="-41" dirty="0">
                <a:solidFill>
                  <a:srgbClr val="252525"/>
                </a:solidFill>
                <a:latin typeface="Times New Roman"/>
                <a:cs typeface="Times New Roman"/>
              </a:rPr>
              <a:t>search  space </a:t>
            </a:r>
            <a:r>
              <a:rPr spc="-30" dirty="0">
                <a:solidFill>
                  <a:srgbClr val="252525"/>
                </a:solidFill>
                <a:latin typeface="Times New Roman"/>
                <a:cs typeface="Times New Roman"/>
              </a:rPr>
              <a:t>defined </a:t>
            </a:r>
            <a:r>
              <a:rPr spc="-83" dirty="0">
                <a:solidFill>
                  <a:srgbClr val="252525"/>
                </a:solidFill>
                <a:latin typeface="Times New Roman"/>
                <a:cs typeface="Times New Roman"/>
              </a:rPr>
              <a:t>by </a:t>
            </a:r>
            <a:r>
              <a:rPr spc="-68" dirty="0">
                <a:solidFill>
                  <a:srgbClr val="252525"/>
                </a:solidFill>
                <a:latin typeface="Times New Roman"/>
                <a:cs typeface="Times New Roman"/>
              </a:rPr>
              <a:t>a </a:t>
            </a:r>
            <a:r>
              <a:rPr spc="-41" dirty="0">
                <a:solidFill>
                  <a:srgbClr val="252525"/>
                </a:solidFill>
                <a:latin typeface="Times New Roman"/>
                <a:cs typeface="Times New Roman"/>
              </a:rPr>
              <a:t>mathematical </a:t>
            </a:r>
            <a:r>
              <a:rPr spc="-23" dirty="0">
                <a:solidFill>
                  <a:srgbClr val="252525"/>
                </a:solidFill>
                <a:latin typeface="Times New Roman"/>
                <a:cs typeface="Times New Roman"/>
              </a:rPr>
              <a:t>formula </a:t>
            </a:r>
            <a:r>
              <a:rPr spc="8" dirty="0">
                <a:solidFill>
                  <a:srgbClr val="252525"/>
                </a:solidFill>
                <a:latin typeface="Times New Roman"/>
                <a:cs typeface="Times New Roman"/>
              </a:rPr>
              <a:t>or</a:t>
            </a:r>
            <a:r>
              <a:rPr spc="304" dirty="0">
                <a:solidFill>
                  <a:srgbClr val="252525"/>
                </a:solidFill>
                <a:latin typeface="Times New Roman"/>
                <a:cs typeface="Times New Roman"/>
              </a:rPr>
              <a:t> </a:t>
            </a:r>
            <a:r>
              <a:rPr spc="-26" dirty="0">
                <a:solidFill>
                  <a:srgbClr val="252525"/>
                </a:solidFill>
                <a:latin typeface="Times New Roman"/>
                <a:cs typeface="Times New Roman"/>
              </a:rPr>
              <a:t>procedure.</a:t>
            </a:r>
            <a:endParaRPr>
              <a:latin typeface="Times New Roman"/>
              <a:cs typeface="Times New Roman"/>
            </a:endParaRPr>
          </a:p>
          <a:p>
            <a:pPr marL="224314" indent="-215265">
              <a:spcBef>
                <a:spcPts val="885"/>
              </a:spcBef>
              <a:buClr>
                <a:srgbClr val="83992A"/>
              </a:buClr>
              <a:buSzPct val="114583"/>
              <a:buFont typeface="Arial"/>
              <a:buChar char="•"/>
              <a:tabLst>
                <a:tab pos="224314" algn="l"/>
                <a:tab pos="224790" algn="l"/>
              </a:tabLst>
            </a:pPr>
            <a:r>
              <a:rPr b="1" spc="-56" dirty="0">
                <a:solidFill>
                  <a:srgbClr val="252525"/>
                </a:solidFill>
                <a:latin typeface="Times New Roman"/>
                <a:cs typeface="Times New Roman"/>
              </a:rPr>
              <a:t>Adversarial </a:t>
            </a:r>
            <a:r>
              <a:rPr b="1" spc="-15" dirty="0">
                <a:solidFill>
                  <a:srgbClr val="252525"/>
                </a:solidFill>
                <a:latin typeface="Times New Roman"/>
                <a:cs typeface="Times New Roman"/>
              </a:rPr>
              <a:t>search </a:t>
            </a:r>
            <a:r>
              <a:rPr spc="-38" dirty="0">
                <a:solidFill>
                  <a:srgbClr val="252525"/>
                </a:solidFill>
                <a:latin typeface="Times New Roman"/>
                <a:cs typeface="Times New Roman"/>
              </a:rPr>
              <a:t>in </a:t>
            </a:r>
            <a:r>
              <a:rPr spc="-11" dirty="0">
                <a:solidFill>
                  <a:srgbClr val="252525"/>
                </a:solidFill>
                <a:latin typeface="Times New Roman"/>
                <a:cs typeface="Times New Roman"/>
              </a:rPr>
              <a:t>Game </a:t>
            </a:r>
            <a:r>
              <a:rPr spc="-71" dirty="0">
                <a:solidFill>
                  <a:srgbClr val="252525"/>
                </a:solidFill>
                <a:latin typeface="Times New Roman"/>
                <a:cs typeface="Times New Roman"/>
              </a:rPr>
              <a:t>playing</a:t>
            </a:r>
            <a:r>
              <a:rPr spc="105" dirty="0">
                <a:solidFill>
                  <a:srgbClr val="252525"/>
                </a:solidFill>
                <a:latin typeface="Times New Roman"/>
                <a:cs typeface="Times New Roman"/>
              </a:rPr>
              <a:t> </a:t>
            </a:r>
            <a:r>
              <a:rPr spc="-109" dirty="0">
                <a:solidFill>
                  <a:srgbClr val="252525"/>
                </a:solidFill>
                <a:latin typeface="Times New Roman"/>
                <a:cs typeface="Times New Roman"/>
              </a:rPr>
              <a:t>:</a:t>
            </a:r>
            <a:endParaRPr>
              <a:latin typeface="Times New Roman"/>
              <a:cs typeface="Times New Roman"/>
            </a:endParaRPr>
          </a:p>
          <a:p>
            <a:pPr marL="523875" marR="147161" indent="-171450">
              <a:spcBef>
                <a:spcPts val="881"/>
              </a:spcBef>
            </a:pPr>
            <a:r>
              <a:rPr spc="4" dirty="0">
                <a:solidFill>
                  <a:srgbClr val="252525"/>
                </a:solidFill>
                <a:latin typeface="Times New Roman"/>
                <a:cs typeface="Times New Roman"/>
              </a:rPr>
              <a:t>“ </a:t>
            </a:r>
            <a:r>
              <a:rPr spc="26" dirty="0">
                <a:solidFill>
                  <a:srgbClr val="252525"/>
                </a:solidFill>
                <a:latin typeface="Times New Roman"/>
                <a:cs typeface="Times New Roman"/>
              </a:rPr>
              <a:t>In </a:t>
            </a:r>
            <a:r>
              <a:rPr spc="-49" dirty="0">
                <a:solidFill>
                  <a:srgbClr val="252525"/>
                </a:solidFill>
                <a:latin typeface="Times New Roman"/>
                <a:cs typeface="Times New Roman"/>
              </a:rPr>
              <a:t>which </a:t>
            </a:r>
            <a:r>
              <a:rPr spc="-90" dirty="0">
                <a:solidFill>
                  <a:srgbClr val="252525"/>
                </a:solidFill>
                <a:latin typeface="Times New Roman"/>
                <a:cs typeface="Times New Roman"/>
              </a:rPr>
              <a:t>we </a:t>
            </a:r>
            <a:r>
              <a:rPr spc="-49" dirty="0">
                <a:solidFill>
                  <a:srgbClr val="252525"/>
                </a:solidFill>
                <a:latin typeface="Times New Roman"/>
                <a:cs typeface="Times New Roman"/>
              </a:rPr>
              <a:t>examine </a:t>
            </a:r>
            <a:r>
              <a:rPr spc="-4" dirty="0">
                <a:solidFill>
                  <a:srgbClr val="252525"/>
                </a:solidFill>
                <a:latin typeface="Times New Roman"/>
                <a:cs typeface="Times New Roman"/>
              </a:rPr>
              <a:t>the </a:t>
            </a:r>
            <a:r>
              <a:rPr spc="-23" dirty="0">
                <a:solidFill>
                  <a:srgbClr val="252525"/>
                </a:solidFill>
                <a:latin typeface="Times New Roman"/>
                <a:cs typeface="Times New Roman"/>
              </a:rPr>
              <a:t>problems </a:t>
            </a:r>
            <a:r>
              <a:rPr spc="-4" dirty="0">
                <a:solidFill>
                  <a:srgbClr val="252525"/>
                </a:solidFill>
                <a:latin typeface="Times New Roman"/>
                <a:cs typeface="Times New Roman"/>
              </a:rPr>
              <a:t>that </a:t>
            </a:r>
            <a:r>
              <a:rPr spc="-53" dirty="0">
                <a:solidFill>
                  <a:srgbClr val="252525"/>
                </a:solidFill>
                <a:latin typeface="Times New Roman"/>
                <a:cs typeface="Times New Roman"/>
              </a:rPr>
              <a:t>arise </a:t>
            </a:r>
            <a:r>
              <a:rPr spc="-34" dirty="0">
                <a:solidFill>
                  <a:srgbClr val="252525"/>
                </a:solidFill>
                <a:latin typeface="Times New Roman"/>
                <a:cs typeface="Times New Roman"/>
              </a:rPr>
              <a:t>when </a:t>
            </a:r>
            <a:r>
              <a:rPr spc="-90" dirty="0">
                <a:solidFill>
                  <a:srgbClr val="252525"/>
                </a:solidFill>
                <a:latin typeface="Times New Roman"/>
                <a:cs typeface="Times New Roman"/>
              </a:rPr>
              <a:t>we </a:t>
            </a:r>
            <a:r>
              <a:rPr spc="-26" dirty="0">
                <a:solidFill>
                  <a:srgbClr val="252525"/>
                </a:solidFill>
                <a:latin typeface="Times New Roman"/>
                <a:cs typeface="Times New Roman"/>
              </a:rPr>
              <a:t>try </a:t>
            </a:r>
            <a:r>
              <a:rPr spc="15" dirty="0">
                <a:solidFill>
                  <a:srgbClr val="252525"/>
                </a:solidFill>
                <a:latin typeface="Times New Roman"/>
                <a:cs typeface="Times New Roman"/>
              </a:rPr>
              <a:t>to </a:t>
            </a:r>
            <a:r>
              <a:rPr spc="-34" dirty="0">
                <a:solidFill>
                  <a:srgbClr val="252525"/>
                </a:solidFill>
                <a:latin typeface="Times New Roman"/>
                <a:cs typeface="Times New Roman"/>
              </a:rPr>
              <a:t>plan </a:t>
            </a:r>
            <a:r>
              <a:rPr spc="-41" dirty="0">
                <a:solidFill>
                  <a:srgbClr val="252525"/>
                </a:solidFill>
                <a:latin typeface="Times New Roman"/>
                <a:cs typeface="Times New Roman"/>
              </a:rPr>
              <a:t>ahead  </a:t>
            </a:r>
            <a:r>
              <a:rPr spc="-38" dirty="0">
                <a:solidFill>
                  <a:srgbClr val="252525"/>
                </a:solidFill>
                <a:latin typeface="Times New Roman"/>
                <a:cs typeface="Times New Roman"/>
              </a:rPr>
              <a:t>in </a:t>
            </a:r>
            <a:r>
              <a:rPr spc="-68" dirty="0">
                <a:solidFill>
                  <a:srgbClr val="252525"/>
                </a:solidFill>
                <a:latin typeface="Times New Roman"/>
                <a:cs typeface="Times New Roman"/>
              </a:rPr>
              <a:t>a </a:t>
            </a:r>
            <a:r>
              <a:rPr spc="-49" dirty="0">
                <a:solidFill>
                  <a:srgbClr val="252525"/>
                </a:solidFill>
                <a:latin typeface="Times New Roman"/>
                <a:cs typeface="Times New Roman"/>
              </a:rPr>
              <a:t>world </a:t>
            </a:r>
            <a:r>
              <a:rPr spc="-38" dirty="0">
                <a:solidFill>
                  <a:srgbClr val="252525"/>
                </a:solidFill>
                <a:latin typeface="Times New Roman"/>
                <a:cs typeface="Times New Roman"/>
              </a:rPr>
              <a:t>where </a:t>
            </a:r>
            <a:r>
              <a:rPr dirty="0">
                <a:solidFill>
                  <a:srgbClr val="252525"/>
                </a:solidFill>
                <a:latin typeface="Times New Roman"/>
                <a:cs typeface="Times New Roman"/>
              </a:rPr>
              <a:t>other </a:t>
            </a:r>
            <a:r>
              <a:rPr spc="-34" dirty="0">
                <a:solidFill>
                  <a:srgbClr val="252525"/>
                </a:solidFill>
                <a:latin typeface="Times New Roman"/>
                <a:cs typeface="Times New Roman"/>
              </a:rPr>
              <a:t>agents </a:t>
            </a:r>
            <a:r>
              <a:rPr spc="-41" dirty="0">
                <a:solidFill>
                  <a:srgbClr val="252525"/>
                </a:solidFill>
                <a:latin typeface="Times New Roman"/>
                <a:cs typeface="Times New Roman"/>
              </a:rPr>
              <a:t>are </a:t>
            </a:r>
            <a:r>
              <a:rPr spc="-38" dirty="0">
                <a:solidFill>
                  <a:srgbClr val="252525"/>
                </a:solidFill>
                <a:latin typeface="Times New Roman"/>
                <a:cs typeface="Times New Roman"/>
              </a:rPr>
              <a:t>planning </a:t>
            </a:r>
            <a:r>
              <a:rPr spc="-45" dirty="0">
                <a:solidFill>
                  <a:srgbClr val="252525"/>
                </a:solidFill>
                <a:latin typeface="Times New Roman"/>
                <a:cs typeface="Times New Roman"/>
              </a:rPr>
              <a:t>against</a:t>
            </a:r>
            <a:r>
              <a:rPr spc="281" dirty="0">
                <a:solidFill>
                  <a:srgbClr val="252525"/>
                </a:solidFill>
                <a:latin typeface="Times New Roman"/>
                <a:cs typeface="Times New Roman"/>
              </a:rPr>
              <a:t> </a:t>
            </a:r>
            <a:r>
              <a:rPr spc="-19" dirty="0">
                <a:solidFill>
                  <a:srgbClr val="252525"/>
                </a:solidFill>
                <a:latin typeface="Times New Roman"/>
                <a:cs typeface="Times New Roman"/>
              </a:rPr>
              <a:t>us”</a:t>
            </a:r>
            <a:endParaRPr>
              <a:latin typeface="Times New Roman"/>
              <a:cs typeface="Times New Roman"/>
            </a:endParaRPr>
          </a:p>
        </p:txBody>
      </p:sp>
    </p:spTree>
    <p:extLst>
      <p:ext uri="{BB962C8B-B14F-4D97-AF65-F5344CB8AC3E}">
        <p14:creationId xmlns:p14="http://schemas.microsoft.com/office/powerpoint/2010/main" val="178676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8358" y="1787519"/>
            <a:ext cx="5437442" cy="564096"/>
          </a:xfrm>
          <a:prstGeom prst="rect">
            <a:avLst/>
          </a:prstGeom>
        </p:spPr>
        <p:txBody>
          <a:bodyPr vert="horz" wrap="square" lIns="0" tIns="10001" rIns="0" bIns="0" rtlCol="0">
            <a:spAutoFit/>
          </a:bodyPr>
          <a:lstStyle/>
          <a:p>
            <a:pPr marL="9525">
              <a:spcBef>
                <a:spcPts val="79"/>
              </a:spcBef>
            </a:pPr>
            <a:r>
              <a:rPr spc="-45" dirty="0"/>
              <a:t>Assumptions </a:t>
            </a:r>
            <a:r>
              <a:rPr spc="-161" dirty="0"/>
              <a:t>&amp;</a:t>
            </a:r>
            <a:r>
              <a:rPr spc="-15" dirty="0"/>
              <a:t> </a:t>
            </a:r>
            <a:r>
              <a:rPr spc="-101" dirty="0"/>
              <a:t>aims</a:t>
            </a:r>
          </a:p>
        </p:txBody>
      </p:sp>
      <p:sp>
        <p:nvSpPr>
          <p:cNvPr id="3" name="object 3"/>
          <p:cNvSpPr txBox="1"/>
          <p:nvPr/>
        </p:nvSpPr>
        <p:spPr>
          <a:xfrm>
            <a:off x="1030795" y="2714285"/>
            <a:ext cx="6556058" cy="1416734"/>
          </a:xfrm>
          <a:prstGeom prst="rect">
            <a:avLst/>
          </a:prstGeom>
        </p:spPr>
        <p:txBody>
          <a:bodyPr vert="horz" wrap="square" lIns="0" tIns="77153" rIns="0" bIns="0" rtlCol="0">
            <a:spAutoFit/>
          </a:bodyPr>
          <a:lstStyle/>
          <a:p>
            <a:pPr marL="224314" indent="-215265">
              <a:spcBef>
                <a:spcPts val="608"/>
              </a:spcBef>
              <a:buClr>
                <a:srgbClr val="83992A"/>
              </a:buClr>
              <a:buSzPct val="114583"/>
              <a:buFont typeface="Arial"/>
              <a:buChar char="•"/>
              <a:tabLst>
                <a:tab pos="224314" algn="l"/>
                <a:tab pos="224790" algn="l"/>
              </a:tabLst>
            </a:pPr>
            <a:r>
              <a:rPr spc="-56" dirty="0">
                <a:solidFill>
                  <a:srgbClr val="252525"/>
                </a:solidFill>
                <a:latin typeface="Times New Roman"/>
                <a:cs typeface="Times New Roman"/>
              </a:rPr>
              <a:t>2 </a:t>
            </a:r>
            <a:r>
              <a:rPr spc="-34" dirty="0">
                <a:solidFill>
                  <a:srgbClr val="252525"/>
                </a:solidFill>
                <a:latin typeface="Times New Roman"/>
                <a:cs typeface="Times New Roman"/>
              </a:rPr>
              <a:t>agents whose </a:t>
            </a:r>
            <a:r>
              <a:rPr spc="-30" dirty="0">
                <a:solidFill>
                  <a:srgbClr val="252525"/>
                </a:solidFill>
                <a:latin typeface="Times New Roman"/>
                <a:cs typeface="Times New Roman"/>
              </a:rPr>
              <a:t>actions</a:t>
            </a:r>
            <a:r>
              <a:rPr spc="127" dirty="0">
                <a:solidFill>
                  <a:srgbClr val="252525"/>
                </a:solidFill>
                <a:latin typeface="Times New Roman"/>
                <a:cs typeface="Times New Roman"/>
              </a:rPr>
              <a:t> </a:t>
            </a:r>
            <a:r>
              <a:rPr spc="-38" dirty="0">
                <a:solidFill>
                  <a:srgbClr val="252525"/>
                </a:solidFill>
                <a:latin typeface="Times New Roman"/>
                <a:cs typeface="Times New Roman"/>
              </a:rPr>
              <a:t>alternate.</a:t>
            </a:r>
            <a:endParaRPr>
              <a:latin typeface="Times New Roman"/>
              <a:cs typeface="Times New Roman"/>
            </a:endParaRPr>
          </a:p>
          <a:p>
            <a:pPr marL="224314" marR="3810" indent="-215265">
              <a:spcBef>
                <a:spcPts val="881"/>
              </a:spcBef>
              <a:buClr>
                <a:srgbClr val="83992A"/>
              </a:buClr>
              <a:buSzPct val="114583"/>
              <a:buFont typeface="Arial"/>
              <a:buChar char="•"/>
              <a:tabLst>
                <a:tab pos="224314" algn="l"/>
                <a:tab pos="224790" algn="l"/>
              </a:tabLst>
            </a:pPr>
            <a:r>
              <a:rPr spc="-60" dirty="0">
                <a:solidFill>
                  <a:srgbClr val="252525"/>
                </a:solidFill>
                <a:latin typeface="Times New Roman"/>
                <a:cs typeface="Times New Roman"/>
              </a:rPr>
              <a:t>Utility </a:t>
            </a:r>
            <a:r>
              <a:rPr spc="-64" dirty="0">
                <a:solidFill>
                  <a:srgbClr val="252525"/>
                </a:solidFill>
                <a:latin typeface="Times New Roman"/>
                <a:cs typeface="Times New Roman"/>
              </a:rPr>
              <a:t>values </a:t>
            </a:r>
            <a:r>
              <a:rPr dirty="0">
                <a:solidFill>
                  <a:srgbClr val="252525"/>
                </a:solidFill>
                <a:latin typeface="Times New Roman"/>
                <a:cs typeface="Times New Roman"/>
              </a:rPr>
              <a:t>for </a:t>
            </a:r>
            <a:r>
              <a:rPr spc="-49" dirty="0">
                <a:solidFill>
                  <a:srgbClr val="252525"/>
                </a:solidFill>
                <a:latin typeface="Times New Roman"/>
                <a:cs typeface="Times New Roman"/>
              </a:rPr>
              <a:t>each </a:t>
            </a:r>
            <a:r>
              <a:rPr spc="-30" dirty="0">
                <a:solidFill>
                  <a:srgbClr val="252525"/>
                </a:solidFill>
                <a:latin typeface="Times New Roman"/>
                <a:cs typeface="Times New Roman"/>
              </a:rPr>
              <a:t>agent </a:t>
            </a:r>
            <a:r>
              <a:rPr spc="-41" dirty="0">
                <a:solidFill>
                  <a:srgbClr val="252525"/>
                </a:solidFill>
                <a:latin typeface="Times New Roman"/>
                <a:cs typeface="Times New Roman"/>
              </a:rPr>
              <a:t>are </a:t>
            </a:r>
            <a:r>
              <a:rPr spc="-8" dirty="0">
                <a:solidFill>
                  <a:srgbClr val="252525"/>
                </a:solidFill>
                <a:latin typeface="Times New Roman"/>
                <a:cs typeface="Times New Roman"/>
              </a:rPr>
              <a:t>the </a:t>
            </a:r>
            <a:r>
              <a:rPr spc="-15" dirty="0">
                <a:solidFill>
                  <a:srgbClr val="252525"/>
                </a:solidFill>
                <a:latin typeface="Times New Roman"/>
                <a:cs typeface="Times New Roman"/>
              </a:rPr>
              <a:t>opposite </a:t>
            </a:r>
            <a:r>
              <a:rPr spc="-4" dirty="0">
                <a:solidFill>
                  <a:srgbClr val="252525"/>
                </a:solidFill>
                <a:latin typeface="Times New Roman"/>
                <a:cs typeface="Times New Roman"/>
              </a:rPr>
              <a:t>of the other </a:t>
            </a:r>
            <a:r>
              <a:rPr spc="-49" dirty="0">
                <a:solidFill>
                  <a:srgbClr val="252525"/>
                </a:solidFill>
                <a:latin typeface="Times New Roman"/>
                <a:cs typeface="Times New Roman"/>
              </a:rPr>
              <a:t>which </a:t>
            </a:r>
            <a:r>
              <a:rPr spc="-38" dirty="0">
                <a:solidFill>
                  <a:srgbClr val="252525"/>
                </a:solidFill>
                <a:latin typeface="Times New Roman"/>
                <a:cs typeface="Times New Roman"/>
              </a:rPr>
              <a:t>creates  </a:t>
            </a:r>
            <a:r>
              <a:rPr spc="-53" dirty="0">
                <a:solidFill>
                  <a:srgbClr val="252525"/>
                </a:solidFill>
                <a:latin typeface="Times New Roman"/>
                <a:cs typeface="Times New Roman"/>
              </a:rPr>
              <a:t>adversarial</a:t>
            </a:r>
            <a:r>
              <a:rPr spc="-4" dirty="0">
                <a:solidFill>
                  <a:srgbClr val="252525"/>
                </a:solidFill>
                <a:latin typeface="Times New Roman"/>
                <a:cs typeface="Times New Roman"/>
              </a:rPr>
              <a:t> </a:t>
            </a:r>
            <a:r>
              <a:rPr spc="-38" dirty="0">
                <a:solidFill>
                  <a:srgbClr val="252525"/>
                </a:solidFill>
                <a:latin typeface="Times New Roman"/>
                <a:cs typeface="Times New Roman"/>
              </a:rPr>
              <a:t>situations.</a:t>
            </a:r>
            <a:endParaRPr>
              <a:latin typeface="Times New Roman"/>
              <a:cs typeface="Times New Roman"/>
            </a:endParaRPr>
          </a:p>
          <a:p>
            <a:pPr marL="224314" indent="-215265">
              <a:spcBef>
                <a:spcPts val="885"/>
              </a:spcBef>
              <a:buClr>
                <a:srgbClr val="83992A"/>
              </a:buClr>
              <a:buSzPct val="114583"/>
              <a:buFont typeface="Arial"/>
              <a:buChar char="•"/>
              <a:tabLst>
                <a:tab pos="224314" algn="l"/>
                <a:tab pos="224790" algn="l"/>
              </a:tabLst>
            </a:pPr>
            <a:r>
              <a:rPr spc="-68" dirty="0">
                <a:solidFill>
                  <a:srgbClr val="252525"/>
                </a:solidFill>
                <a:latin typeface="Times New Roman"/>
                <a:cs typeface="Times New Roman"/>
              </a:rPr>
              <a:t>Fully </a:t>
            </a:r>
            <a:r>
              <a:rPr spc="-30" dirty="0">
                <a:solidFill>
                  <a:srgbClr val="252525"/>
                </a:solidFill>
                <a:latin typeface="Times New Roman"/>
                <a:cs typeface="Times New Roman"/>
              </a:rPr>
              <a:t>observable</a:t>
            </a:r>
            <a:r>
              <a:rPr spc="49" dirty="0">
                <a:solidFill>
                  <a:srgbClr val="252525"/>
                </a:solidFill>
                <a:latin typeface="Times New Roman"/>
                <a:cs typeface="Times New Roman"/>
              </a:rPr>
              <a:t> </a:t>
            </a:r>
            <a:r>
              <a:rPr spc="-30" dirty="0">
                <a:solidFill>
                  <a:srgbClr val="252525"/>
                </a:solidFill>
                <a:latin typeface="Times New Roman"/>
                <a:cs typeface="Times New Roman"/>
              </a:rPr>
              <a:t>environments.</a:t>
            </a:r>
            <a:endParaRPr>
              <a:latin typeface="Times New Roman"/>
              <a:cs typeface="Times New Roman"/>
            </a:endParaRPr>
          </a:p>
        </p:txBody>
      </p:sp>
    </p:spTree>
    <p:extLst>
      <p:ext uri="{BB962C8B-B14F-4D97-AF65-F5344CB8AC3E}">
        <p14:creationId xmlns:p14="http://schemas.microsoft.com/office/powerpoint/2010/main" val="3521888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917" y="1787519"/>
            <a:ext cx="5384483" cy="564096"/>
          </a:xfrm>
          <a:prstGeom prst="rect">
            <a:avLst/>
          </a:prstGeom>
        </p:spPr>
        <p:txBody>
          <a:bodyPr vert="horz" wrap="square" lIns="0" tIns="10001" rIns="0" bIns="0" rtlCol="0">
            <a:spAutoFit/>
          </a:bodyPr>
          <a:lstStyle/>
          <a:p>
            <a:pPr marL="9525">
              <a:spcBef>
                <a:spcPts val="79"/>
              </a:spcBef>
            </a:pPr>
            <a:r>
              <a:rPr spc="-68" dirty="0"/>
              <a:t>Applications </a:t>
            </a:r>
            <a:r>
              <a:rPr spc="-64" dirty="0"/>
              <a:t>in</a:t>
            </a:r>
            <a:r>
              <a:rPr spc="56" dirty="0"/>
              <a:t> </a:t>
            </a:r>
            <a:r>
              <a:rPr spc="-90" dirty="0"/>
              <a:t>games</a:t>
            </a:r>
          </a:p>
        </p:txBody>
      </p:sp>
      <p:sp>
        <p:nvSpPr>
          <p:cNvPr id="3" name="object 3"/>
          <p:cNvSpPr txBox="1"/>
          <p:nvPr/>
        </p:nvSpPr>
        <p:spPr>
          <a:xfrm>
            <a:off x="1030796" y="2714286"/>
            <a:ext cx="3639026" cy="2316981"/>
          </a:xfrm>
          <a:prstGeom prst="rect">
            <a:avLst/>
          </a:prstGeom>
        </p:spPr>
        <p:txBody>
          <a:bodyPr vert="horz" wrap="square" lIns="0" tIns="77153" rIns="0" bIns="0" rtlCol="0">
            <a:spAutoFit/>
          </a:bodyPr>
          <a:lstStyle/>
          <a:p>
            <a:pPr marL="224314" indent="-215265">
              <a:spcBef>
                <a:spcPts val="608"/>
              </a:spcBef>
              <a:buClr>
                <a:srgbClr val="83992A"/>
              </a:buClr>
              <a:buSzPct val="114583"/>
              <a:buFont typeface="Arial"/>
              <a:buChar char="•"/>
              <a:tabLst>
                <a:tab pos="224314" algn="l"/>
                <a:tab pos="224790" algn="l"/>
              </a:tabLst>
            </a:pPr>
            <a:r>
              <a:rPr spc="-68" dirty="0">
                <a:solidFill>
                  <a:srgbClr val="252525"/>
                </a:solidFill>
                <a:latin typeface="Times New Roman"/>
                <a:cs typeface="Times New Roman"/>
              </a:rPr>
              <a:t>Firstly, </a:t>
            </a:r>
            <a:r>
              <a:rPr spc="-34" dirty="0">
                <a:solidFill>
                  <a:srgbClr val="252525"/>
                </a:solidFill>
                <a:latin typeface="Times New Roman"/>
                <a:cs typeface="Times New Roman"/>
              </a:rPr>
              <a:t>it </a:t>
            </a:r>
            <a:r>
              <a:rPr spc="-23" dirty="0">
                <a:solidFill>
                  <a:srgbClr val="252525"/>
                </a:solidFill>
                <a:latin typeface="Times New Roman"/>
                <a:cs typeface="Times New Roman"/>
              </a:rPr>
              <a:t>should </a:t>
            </a:r>
            <a:r>
              <a:rPr spc="-19" dirty="0">
                <a:solidFill>
                  <a:srgbClr val="252525"/>
                </a:solidFill>
                <a:latin typeface="Times New Roman"/>
                <a:cs typeface="Times New Roman"/>
              </a:rPr>
              <a:t>be </a:t>
            </a:r>
            <a:r>
              <a:rPr spc="-71" dirty="0">
                <a:solidFill>
                  <a:srgbClr val="252525"/>
                </a:solidFill>
                <a:latin typeface="Times New Roman"/>
                <a:cs typeface="Times New Roman"/>
              </a:rPr>
              <a:t>a </a:t>
            </a:r>
            <a:r>
              <a:rPr spc="-60" dirty="0">
                <a:solidFill>
                  <a:srgbClr val="252525"/>
                </a:solidFill>
                <a:latin typeface="Times New Roman"/>
                <a:cs typeface="Times New Roman"/>
              </a:rPr>
              <a:t>2-player</a:t>
            </a:r>
            <a:r>
              <a:rPr spc="191" dirty="0">
                <a:solidFill>
                  <a:srgbClr val="252525"/>
                </a:solidFill>
                <a:latin typeface="Times New Roman"/>
                <a:cs typeface="Times New Roman"/>
              </a:rPr>
              <a:t> </a:t>
            </a:r>
            <a:r>
              <a:rPr spc="-60" dirty="0">
                <a:solidFill>
                  <a:srgbClr val="252525"/>
                </a:solidFill>
                <a:latin typeface="Times New Roman"/>
                <a:cs typeface="Times New Roman"/>
              </a:rPr>
              <a:t>game.</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64" dirty="0">
                <a:solidFill>
                  <a:srgbClr val="252525"/>
                </a:solidFill>
                <a:latin typeface="Times New Roman"/>
                <a:cs typeface="Times New Roman"/>
              </a:rPr>
              <a:t>Players </a:t>
            </a:r>
            <a:r>
              <a:rPr spc="-30" dirty="0">
                <a:solidFill>
                  <a:srgbClr val="252525"/>
                </a:solidFill>
                <a:latin typeface="Times New Roman"/>
                <a:cs typeface="Times New Roman"/>
              </a:rPr>
              <a:t>alternate </a:t>
            </a:r>
            <a:r>
              <a:rPr spc="-4" dirty="0">
                <a:solidFill>
                  <a:srgbClr val="252525"/>
                </a:solidFill>
                <a:latin typeface="Times New Roman"/>
                <a:cs typeface="Times New Roman"/>
              </a:rPr>
              <a:t>the</a:t>
            </a:r>
            <a:r>
              <a:rPr spc="90" dirty="0">
                <a:solidFill>
                  <a:srgbClr val="252525"/>
                </a:solidFill>
                <a:latin typeface="Times New Roman"/>
                <a:cs typeface="Times New Roman"/>
              </a:rPr>
              <a:t> </a:t>
            </a:r>
            <a:r>
              <a:rPr spc="-60" dirty="0">
                <a:solidFill>
                  <a:srgbClr val="252525"/>
                </a:solidFill>
                <a:latin typeface="Times New Roman"/>
                <a:cs typeface="Times New Roman"/>
              </a:rPr>
              <a:t>moves.</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11" dirty="0">
                <a:solidFill>
                  <a:srgbClr val="252525"/>
                </a:solidFill>
                <a:latin typeface="Times New Roman"/>
                <a:cs typeface="Times New Roman"/>
              </a:rPr>
              <a:t>Both </a:t>
            </a:r>
            <a:r>
              <a:rPr spc="-19" dirty="0">
                <a:solidFill>
                  <a:srgbClr val="252525"/>
                </a:solidFill>
                <a:latin typeface="Times New Roman"/>
                <a:cs typeface="Times New Roman"/>
              </a:rPr>
              <a:t>should </a:t>
            </a:r>
            <a:r>
              <a:rPr spc="-56" dirty="0">
                <a:solidFill>
                  <a:srgbClr val="252525"/>
                </a:solidFill>
                <a:latin typeface="Times New Roman"/>
                <a:cs typeface="Times New Roman"/>
              </a:rPr>
              <a:t>have </a:t>
            </a:r>
            <a:r>
              <a:rPr spc="-23" dirty="0">
                <a:solidFill>
                  <a:srgbClr val="252525"/>
                </a:solidFill>
                <a:latin typeface="Times New Roman"/>
                <a:cs typeface="Times New Roman"/>
              </a:rPr>
              <a:t>perfect</a:t>
            </a:r>
            <a:r>
              <a:rPr spc="53" dirty="0">
                <a:solidFill>
                  <a:srgbClr val="252525"/>
                </a:solidFill>
                <a:latin typeface="Times New Roman"/>
                <a:cs typeface="Times New Roman"/>
              </a:rPr>
              <a:t> </a:t>
            </a:r>
            <a:r>
              <a:rPr spc="-15" dirty="0">
                <a:solidFill>
                  <a:srgbClr val="252525"/>
                </a:solidFill>
                <a:latin typeface="Times New Roman"/>
                <a:cs typeface="Times New Roman"/>
              </a:rPr>
              <a:t>information.</a:t>
            </a:r>
            <a:endParaRPr>
              <a:latin typeface="Times New Roman"/>
              <a:cs typeface="Times New Roman"/>
            </a:endParaRPr>
          </a:p>
          <a:p>
            <a:pPr marL="224314" indent="-215265">
              <a:spcBef>
                <a:spcPts val="885"/>
              </a:spcBef>
              <a:buClr>
                <a:srgbClr val="83992A"/>
              </a:buClr>
              <a:buSzPct val="114583"/>
              <a:buFont typeface="Arial"/>
              <a:buChar char="•"/>
              <a:tabLst>
                <a:tab pos="224314" algn="l"/>
                <a:tab pos="224790" algn="l"/>
              </a:tabLst>
            </a:pPr>
            <a:r>
              <a:rPr spc="-49" dirty="0">
                <a:solidFill>
                  <a:srgbClr val="252525"/>
                </a:solidFill>
                <a:latin typeface="Times New Roman"/>
                <a:cs typeface="Times New Roman"/>
              </a:rPr>
              <a:t>Using dice </a:t>
            </a:r>
            <a:r>
              <a:rPr spc="-68" dirty="0">
                <a:solidFill>
                  <a:srgbClr val="252525"/>
                </a:solidFill>
                <a:latin typeface="Times New Roman"/>
                <a:cs typeface="Times New Roman"/>
              </a:rPr>
              <a:t>is </a:t>
            </a:r>
            <a:r>
              <a:rPr spc="15" dirty="0">
                <a:solidFill>
                  <a:srgbClr val="252525"/>
                </a:solidFill>
                <a:latin typeface="Times New Roman"/>
                <a:cs typeface="Times New Roman"/>
              </a:rPr>
              <a:t>not</a:t>
            </a:r>
            <a:r>
              <a:rPr spc="139" dirty="0">
                <a:solidFill>
                  <a:srgbClr val="252525"/>
                </a:solidFill>
                <a:latin typeface="Times New Roman"/>
                <a:cs typeface="Times New Roman"/>
              </a:rPr>
              <a:t> </a:t>
            </a:r>
            <a:r>
              <a:rPr spc="-53" dirty="0">
                <a:solidFill>
                  <a:srgbClr val="252525"/>
                </a:solidFill>
                <a:latin typeface="Times New Roman"/>
                <a:cs typeface="Times New Roman"/>
              </a:rPr>
              <a:t>involved.</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56" dirty="0">
                <a:solidFill>
                  <a:srgbClr val="252525"/>
                </a:solidFill>
                <a:latin typeface="Times New Roman"/>
                <a:cs typeface="Times New Roman"/>
              </a:rPr>
              <a:t>Clear </a:t>
            </a:r>
            <a:r>
              <a:rPr spc="-30" dirty="0">
                <a:solidFill>
                  <a:srgbClr val="252525"/>
                </a:solidFill>
                <a:latin typeface="Times New Roman"/>
                <a:cs typeface="Times New Roman"/>
              </a:rPr>
              <a:t>rules </a:t>
            </a:r>
            <a:r>
              <a:rPr dirty="0">
                <a:solidFill>
                  <a:srgbClr val="252525"/>
                </a:solidFill>
                <a:latin typeface="Times New Roman"/>
                <a:cs typeface="Times New Roman"/>
              </a:rPr>
              <a:t>for </a:t>
            </a:r>
            <a:r>
              <a:rPr spc="-75" dirty="0">
                <a:solidFill>
                  <a:srgbClr val="252525"/>
                </a:solidFill>
                <a:latin typeface="Times New Roman"/>
                <a:cs typeface="Times New Roman"/>
              </a:rPr>
              <a:t>legal</a:t>
            </a:r>
            <a:r>
              <a:rPr spc="68" dirty="0">
                <a:solidFill>
                  <a:srgbClr val="252525"/>
                </a:solidFill>
                <a:latin typeface="Times New Roman"/>
                <a:cs typeface="Times New Roman"/>
              </a:rPr>
              <a:t> </a:t>
            </a:r>
            <a:r>
              <a:rPr spc="-60" dirty="0">
                <a:solidFill>
                  <a:srgbClr val="252525"/>
                </a:solidFill>
                <a:latin typeface="Times New Roman"/>
                <a:cs typeface="Times New Roman"/>
              </a:rPr>
              <a:t>moves.</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120" dirty="0">
                <a:solidFill>
                  <a:srgbClr val="252525"/>
                </a:solidFill>
                <a:latin typeface="Times New Roman"/>
                <a:cs typeface="Times New Roman"/>
              </a:rPr>
              <a:t>Well </a:t>
            </a:r>
            <a:r>
              <a:rPr spc="-30" dirty="0">
                <a:solidFill>
                  <a:srgbClr val="252525"/>
                </a:solidFill>
                <a:latin typeface="Times New Roman"/>
                <a:cs typeface="Times New Roman"/>
              </a:rPr>
              <a:t>defined</a:t>
            </a:r>
            <a:r>
              <a:rPr spc="-217" dirty="0">
                <a:solidFill>
                  <a:srgbClr val="252525"/>
                </a:solidFill>
                <a:latin typeface="Times New Roman"/>
                <a:cs typeface="Times New Roman"/>
              </a:rPr>
              <a:t> </a:t>
            </a:r>
            <a:r>
              <a:rPr spc="-30" dirty="0">
                <a:solidFill>
                  <a:srgbClr val="252525"/>
                </a:solidFill>
                <a:latin typeface="Times New Roman"/>
                <a:cs typeface="Times New Roman"/>
              </a:rPr>
              <a:t>outcomes.</a:t>
            </a:r>
            <a:endParaRPr>
              <a:latin typeface="Times New Roman"/>
              <a:cs typeface="Times New Roman"/>
            </a:endParaRPr>
          </a:p>
        </p:txBody>
      </p:sp>
    </p:spTree>
    <p:extLst>
      <p:ext uri="{BB962C8B-B14F-4D97-AF65-F5344CB8AC3E}">
        <p14:creationId xmlns:p14="http://schemas.microsoft.com/office/powerpoint/2010/main" val="390291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txBox="1">
            <a:spLocks noGrp="1"/>
          </p:cNvSpPr>
          <p:nvPr>
            <p:ph type="title"/>
          </p:nvPr>
        </p:nvSpPr>
        <p:spPr>
          <a:xfrm>
            <a:off x="685800" y="3810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Informed Methods Add </a:t>
            </a:r>
            <a:br>
              <a:rPr lang="en-US" sz="3200" b="0" i="0" u="none">
                <a:solidFill>
                  <a:schemeClr val="dk1"/>
                </a:solidFill>
                <a:latin typeface="Arial"/>
                <a:ea typeface="Arial"/>
                <a:cs typeface="Arial"/>
                <a:sym typeface="Arial"/>
              </a:rPr>
            </a:br>
            <a:r>
              <a:rPr lang="en-US" sz="3200" b="0" i="0" u="none">
                <a:solidFill>
                  <a:schemeClr val="dk1"/>
                </a:solidFill>
                <a:latin typeface="Arial"/>
                <a:ea typeface="Arial"/>
                <a:cs typeface="Arial"/>
                <a:sym typeface="Arial"/>
              </a:rPr>
              <a:t>Domain-Specific Information</a:t>
            </a:r>
            <a:endParaRPr/>
          </a:p>
        </p:txBody>
      </p:sp>
      <p:sp>
        <p:nvSpPr>
          <p:cNvPr id="142" name="Google Shape;142;p17"/>
          <p:cNvSpPr txBox="1">
            <a:spLocks noGrp="1"/>
          </p:cNvSpPr>
          <p:nvPr>
            <p:ph type="body" idx="1"/>
          </p:nvPr>
        </p:nvSpPr>
        <p:spPr>
          <a:xfrm>
            <a:off x="685800" y="1524000"/>
            <a:ext cx="77724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Add domain-specific information to select what is the best path to continue searching along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Define a heuristic function, h(n), that estimates the "goodness" of a node n with respect to reaching a goal.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Specifically, h(n) = estimated cost (or distance) of minimal cost path from n to a goal state.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rgbClr val="8A8AB9"/>
                </a:solidFill>
                <a:latin typeface="Arial"/>
                <a:ea typeface="Arial"/>
                <a:cs typeface="Arial"/>
                <a:sym typeface="Arial"/>
              </a:rPr>
              <a:t>h(n) is about cost of the future search, g(n) past search</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h(n) is an estimate (rule of thumb), based on domain-specific information that is </a:t>
            </a:r>
            <a:r>
              <a:rPr lang="en-US" sz="2000" b="1" i="0" u="none">
                <a:solidFill>
                  <a:schemeClr val="dk1"/>
                </a:solidFill>
                <a:latin typeface="Arial"/>
                <a:ea typeface="Arial"/>
                <a:cs typeface="Arial"/>
                <a:sym typeface="Arial"/>
              </a:rPr>
              <a:t>computable</a:t>
            </a:r>
            <a:r>
              <a:rPr lang="en-US" sz="2000" b="0" i="0" u="none">
                <a:solidFill>
                  <a:schemeClr val="dk1"/>
                </a:solidFill>
                <a:latin typeface="Arial"/>
                <a:ea typeface="Arial"/>
                <a:cs typeface="Arial"/>
                <a:sym typeface="Arial"/>
              </a:rPr>
              <a:t> from the current state description. Heuristics do not guarantee feasible solutions and are often without theoretical basis.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143000"/>
            <a:ext cx="6322886" cy="564096"/>
          </a:xfrm>
          <a:prstGeom prst="rect">
            <a:avLst/>
          </a:prstGeom>
        </p:spPr>
        <p:txBody>
          <a:bodyPr vert="horz" wrap="square" lIns="0" tIns="10001" rIns="0" bIns="0" rtlCol="0">
            <a:spAutoFit/>
          </a:bodyPr>
          <a:lstStyle/>
          <a:p>
            <a:pPr marL="9525">
              <a:spcBef>
                <a:spcPts val="79"/>
              </a:spcBef>
              <a:tabLst>
                <a:tab pos="3086576" algn="l"/>
              </a:tabLst>
            </a:pPr>
            <a:r>
              <a:rPr spc="-19" dirty="0"/>
              <a:t>Dif</a:t>
            </a:r>
            <a:r>
              <a:rPr spc="-30" dirty="0"/>
              <a:t>f</a:t>
            </a:r>
            <a:r>
              <a:rPr spc="-19" dirty="0"/>
              <a:t>erent</a:t>
            </a:r>
            <a:r>
              <a:rPr spc="8" dirty="0"/>
              <a:t> </a:t>
            </a:r>
            <a:r>
              <a:rPr spc="-75" dirty="0"/>
              <a:t>types</a:t>
            </a:r>
            <a:r>
              <a:rPr spc="4" dirty="0"/>
              <a:t> </a:t>
            </a:r>
            <a:r>
              <a:rPr spc="-4" dirty="0"/>
              <a:t>o</a:t>
            </a:r>
            <a:r>
              <a:rPr dirty="0"/>
              <a:t>f	</a:t>
            </a:r>
            <a:r>
              <a:rPr spc="-116" dirty="0"/>
              <a:t>g</a:t>
            </a:r>
            <a:r>
              <a:rPr spc="-83" dirty="0"/>
              <a:t>ames</a:t>
            </a:r>
          </a:p>
        </p:txBody>
      </p:sp>
      <p:sp>
        <p:nvSpPr>
          <p:cNvPr id="3" name="object 3"/>
          <p:cNvSpPr txBox="1"/>
          <p:nvPr/>
        </p:nvSpPr>
        <p:spPr>
          <a:xfrm>
            <a:off x="1030796" y="2714286"/>
            <a:ext cx="1170146" cy="2316981"/>
          </a:xfrm>
          <a:prstGeom prst="rect">
            <a:avLst/>
          </a:prstGeom>
        </p:spPr>
        <p:txBody>
          <a:bodyPr vert="horz" wrap="square" lIns="0" tIns="77153" rIns="0" bIns="0" rtlCol="0">
            <a:spAutoFit/>
          </a:bodyPr>
          <a:lstStyle/>
          <a:p>
            <a:pPr marL="224314" indent="-215265">
              <a:spcBef>
                <a:spcPts val="608"/>
              </a:spcBef>
              <a:buClr>
                <a:srgbClr val="83992A"/>
              </a:buClr>
              <a:buSzPct val="114583"/>
              <a:buFont typeface="Arial"/>
              <a:buChar char="•"/>
              <a:tabLst>
                <a:tab pos="224314" algn="l"/>
                <a:tab pos="224790" algn="l"/>
              </a:tabLst>
            </a:pPr>
            <a:r>
              <a:rPr spc="-45" dirty="0">
                <a:solidFill>
                  <a:srgbClr val="252525"/>
                </a:solidFill>
                <a:latin typeface="Times New Roman"/>
                <a:cs typeface="Times New Roman"/>
              </a:rPr>
              <a:t>Tic </a:t>
            </a:r>
            <a:r>
              <a:rPr spc="-34" dirty="0">
                <a:solidFill>
                  <a:srgbClr val="252525"/>
                </a:solidFill>
                <a:latin typeface="Times New Roman"/>
                <a:cs typeface="Times New Roman"/>
              </a:rPr>
              <a:t>tac</a:t>
            </a:r>
            <a:r>
              <a:rPr spc="-15" dirty="0">
                <a:solidFill>
                  <a:srgbClr val="252525"/>
                </a:solidFill>
                <a:latin typeface="Times New Roman"/>
                <a:cs typeface="Times New Roman"/>
              </a:rPr>
              <a:t> </a:t>
            </a:r>
            <a:r>
              <a:rPr spc="-4" dirty="0">
                <a:solidFill>
                  <a:srgbClr val="252525"/>
                </a:solidFill>
                <a:latin typeface="Times New Roman"/>
                <a:cs typeface="Times New Roman"/>
              </a:rPr>
              <a:t>toe</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49" dirty="0">
                <a:solidFill>
                  <a:srgbClr val="252525"/>
                </a:solidFill>
                <a:latin typeface="Times New Roman"/>
                <a:cs typeface="Times New Roman"/>
              </a:rPr>
              <a:t>Checkers</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41" dirty="0">
                <a:solidFill>
                  <a:srgbClr val="252525"/>
                </a:solidFill>
                <a:latin typeface="Times New Roman"/>
                <a:cs typeface="Times New Roman"/>
              </a:rPr>
              <a:t>Chess</a:t>
            </a:r>
            <a:endParaRPr>
              <a:latin typeface="Times New Roman"/>
              <a:cs typeface="Times New Roman"/>
            </a:endParaRPr>
          </a:p>
          <a:p>
            <a:pPr marL="224314" indent="-215265">
              <a:spcBef>
                <a:spcPts val="885"/>
              </a:spcBef>
              <a:buClr>
                <a:srgbClr val="83992A"/>
              </a:buClr>
              <a:buSzPct val="114583"/>
              <a:buFont typeface="Arial"/>
              <a:buChar char="•"/>
              <a:tabLst>
                <a:tab pos="224314" algn="l"/>
                <a:tab pos="224790" algn="l"/>
              </a:tabLst>
            </a:pPr>
            <a:r>
              <a:rPr spc="49" dirty="0">
                <a:solidFill>
                  <a:srgbClr val="252525"/>
                </a:solidFill>
                <a:latin typeface="Times New Roman"/>
                <a:cs typeface="Times New Roman"/>
              </a:rPr>
              <a:t>Go</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8" dirty="0">
                <a:solidFill>
                  <a:srgbClr val="252525"/>
                </a:solidFill>
                <a:latin typeface="Times New Roman"/>
                <a:cs typeface="Times New Roman"/>
              </a:rPr>
              <a:t>Nim</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23" dirty="0">
                <a:solidFill>
                  <a:srgbClr val="252525"/>
                </a:solidFill>
                <a:latin typeface="Times New Roman"/>
                <a:cs typeface="Times New Roman"/>
              </a:rPr>
              <a:t>othello</a:t>
            </a:r>
            <a:endParaRPr>
              <a:latin typeface="Times New Roman"/>
              <a:cs typeface="Times New Roman"/>
            </a:endParaRPr>
          </a:p>
        </p:txBody>
      </p:sp>
    </p:spTree>
    <p:extLst>
      <p:ext uri="{BB962C8B-B14F-4D97-AF65-F5344CB8AC3E}">
        <p14:creationId xmlns:p14="http://schemas.microsoft.com/office/powerpoint/2010/main" val="2090660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4596" y="1371600"/>
            <a:ext cx="8189404" cy="564096"/>
          </a:xfrm>
          <a:prstGeom prst="rect">
            <a:avLst/>
          </a:prstGeom>
        </p:spPr>
        <p:txBody>
          <a:bodyPr vert="horz" wrap="square" lIns="0" tIns="10001" rIns="0" bIns="0" rtlCol="0">
            <a:spAutoFit/>
          </a:bodyPr>
          <a:lstStyle/>
          <a:p>
            <a:pPr marL="9525">
              <a:spcBef>
                <a:spcPts val="79"/>
              </a:spcBef>
            </a:pPr>
            <a:r>
              <a:rPr spc="-26" dirty="0"/>
              <a:t>How </a:t>
            </a:r>
            <a:r>
              <a:rPr spc="41" dirty="0"/>
              <a:t>to </a:t>
            </a:r>
            <a:r>
              <a:rPr spc="-68" dirty="0"/>
              <a:t>strategize </a:t>
            </a:r>
            <a:r>
              <a:rPr spc="-64" dirty="0"/>
              <a:t>in </a:t>
            </a:r>
            <a:r>
              <a:rPr spc="-79" dirty="0"/>
              <a:t>each</a:t>
            </a:r>
            <a:r>
              <a:rPr spc="71" dirty="0"/>
              <a:t> </a:t>
            </a:r>
            <a:r>
              <a:rPr spc="-124" dirty="0"/>
              <a:t>game?</a:t>
            </a:r>
          </a:p>
        </p:txBody>
      </p:sp>
      <p:sp>
        <p:nvSpPr>
          <p:cNvPr id="3" name="object 3"/>
          <p:cNvSpPr txBox="1"/>
          <p:nvPr/>
        </p:nvSpPr>
        <p:spPr>
          <a:xfrm>
            <a:off x="1030796" y="2714285"/>
            <a:ext cx="5470207" cy="1924566"/>
          </a:xfrm>
          <a:prstGeom prst="rect">
            <a:avLst/>
          </a:prstGeom>
        </p:spPr>
        <p:txBody>
          <a:bodyPr vert="horz" wrap="square" lIns="0" tIns="77153" rIns="0" bIns="0" rtlCol="0">
            <a:spAutoFit/>
          </a:bodyPr>
          <a:lstStyle/>
          <a:p>
            <a:pPr marL="224314" indent="-215265">
              <a:spcBef>
                <a:spcPts val="608"/>
              </a:spcBef>
              <a:buClr>
                <a:srgbClr val="83992A"/>
              </a:buClr>
              <a:buSzPct val="114583"/>
              <a:buFont typeface="Arial"/>
              <a:buChar char="•"/>
              <a:tabLst>
                <a:tab pos="224314" algn="l"/>
                <a:tab pos="224790" algn="l"/>
              </a:tabLst>
            </a:pPr>
            <a:r>
              <a:rPr spc="-30" dirty="0">
                <a:solidFill>
                  <a:srgbClr val="252525"/>
                </a:solidFill>
                <a:latin typeface="Times New Roman"/>
                <a:cs typeface="Times New Roman"/>
              </a:rPr>
              <a:t>Consider </a:t>
            </a:r>
            <a:r>
              <a:rPr spc="-86" dirty="0">
                <a:solidFill>
                  <a:srgbClr val="252525"/>
                </a:solidFill>
                <a:latin typeface="Times New Roman"/>
                <a:cs typeface="Times New Roman"/>
              </a:rPr>
              <a:t>all </a:t>
            </a:r>
            <a:r>
              <a:rPr spc="-4" dirty="0">
                <a:solidFill>
                  <a:srgbClr val="252525"/>
                </a:solidFill>
                <a:latin typeface="Times New Roman"/>
                <a:cs typeface="Times New Roman"/>
              </a:rPr>
              <a:t>the </a:t>
            </a:r>
            <a:r>
              <a:rPr spc="-75" dirty="0">
                <a:solidFill>
                  <a:srgbClr val="252525"/>
                </a:solidFill>
                <a:latin typeface="Times New Roman"/>
                <a:cs typeface="Times New Roman"/>
              </a:rPr>
              <a:t>legal </a:t>
            </a:r>
            <a:r>
              <a:rPr spc="-45" dirty="0">
                <a:solidFill>
                  <a:srgbClr val="252525"/>
                </a:solidFill>
                <a:latin typeface="Times New Roman"/>
                <a:cs typeface="Times New Roman"/>
              </a:rPr>
              <a:t>moves </a:t>
            </a:r>
            <a:r>
              <a:rPr spc="-64" dirty="0">
                <a:solidFill>
                  <a:srgbClr val="252525"/>
                </a:solidFill>
                <a:latin typeface="Times New Roman"/>
                <a:cs typeface="Times New Roman"/>
              </a:rPr>
              <a:t>you </a:t>
            </a:r>
            <a:r>
              <a:rPr spc="-34" dirty="0">
                <a:solidFill>
                  <a:srgbClr val="252525"/>
                </a:solidFill>
                <a:latin typeface="Times New Roman"/>
                <a:cs typeface="Times New Roman"/>
              </a:rPr>
              <a:t>can</a:t>
            </a:r>
            <a:r>
              <a:rPr spc="296" dirty="0">
                <a:solidFill>
                  <a:srgbClr val="252525"/>
                </a:solidFill>
                <a:latin typeface="Times New Roman"/>
                <a:cs typeface="Times New Roman"/>
              </a:rPr>
              <a:t> </a:t>
            </a:r>
            <a:r>
              <a:rPr spc="-64" dirty="0">
                <a:solidFill>
                  <a:srgbClr val="252525"/>
                </a:solidFill>
                <a:latin typeface="Times New Roman"/>
                <a:cs typeface="Times New Roman"/>
              </a:rPr>
              <a:t>make.</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19" dirty="0">
                <a:solidFill>
                  <a:srgbClr val="252525"/>
                </a:solidFill>
                <a:latin typeface="Times New Roman"/>
                <a:cs typeface="Times New Roman"/>
              </a:rPr>
              <a:t>Each </a:t>
            </a:r>
            <a:r>
              <a:rPr spc="-41" dirty="0">
                <a:solidFill>
                  <a:srgbClr val="252525"/>
                </a:solidFill>
                <a:latin typeface="Times New Roman"/>
                <a:cs typeface="Times New Roman"/>
              </a:rPr>
              <a:t>move </a:t>
            </a:r>
            <a:r>
              <a:rPr spc="-53" dirty="0">
                <a:solidFill>
                  <a:srgbClr val="252525"/>
                </a:solidFill>
                <a:latin typeface="Times New Roman"/>
                <a:cs typeface="Times New Roman"/>
              </a:rPr>
              <a:t>leads </a:t>
            </a:r>
            <a:r>
              <a:rPr spc="19" dirty="0">
                <a:solidFill>
                  <a:srgbClr val="252525"/>
                </a:solidFill>
                <a:latin typeface="Times New Roman"/>
                <a:cs typeface="Times New Roman"/>
              </a:rPr>
              <a:t>to </a:t>
            </a:r>
            <a:r>
              <a:rPr spc="-71" dirty="0">
                <a:solidFill>
                  <a:srgbClr val="252525"/>
                </a:solidFill>
                <a:latin typeface="Times New Roman"/>
                <a:cs typeface="Times New Roman"/>
              </a:rPr>
              <a:t>a </a:t>
            </a:r>
            <a:r>
              <a:rPr spc="-49" dirty="0">
                <a:solidFill>
                  <a:srgbClr val="252525"/>
                </a:solidFill>
                <a:latin typeface="Times New Roman"/>
                <a:cs typeface="Times New Roman"/>
              </a:rPr>
              <a:t>new </a:t>
            </a:r>
            <a:r>
              <a:rPr spc="-11" dirty="0">
                <a:solidFill>
                  <a:srgbClr val="252525"/>
                </a:solidFill>
                <a:latin typeface="Times New Roman"/>
                <a:cs typeface="Times New Roman"/>
              </a:rPr>
              <a:t>board</a:t>
            </a:r>
            <a:r>
              <a:rPr spc="214" dirty="0">
                <a:solidFill>
                  <a:srgbClr val="252525"/>
                </a:solidFill>
                <a:latin typeface="Times New Roman"/>
                <a:cs typeface="Times New Roman"/>
              </a:rPr>
              <a:t> </a:t>
            </a:r>
            <a:r>
              <a:rPr spc="-30" dirty="0">
                <a:solidFill>
                  <a:srgbClr val="252525"/>
                </a:solidFill>
                <a:latin typeface="Times New Roman"/>
                <a:cs typeface="Times New Roman"/>
              </a:rPr>
              <a:t>configuration.</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41" dirty="0">
                <a:solidFill>
                  <a:srgbClr val="252525"/>
                </a:solidFill>
                <a:latin typeface="Times New Roman"/>
                <a:cs typeface="Times New Roman"/>
              </a:rPr>
              <a:t>Evaluate </a:t>
            </a:r>
            <a:r>
              <a:rPr spc="-45" dirty="0">
                <a:solidFill>
                  <a:srgbClr val="252525"/>
                </a:solidFill>
                <a:latin typeface="Times New Roman"/>
                <a:cs typeface="Times New Roman"/>
              </a:rPr>
              <a:t>each </a:t>
            </a:r>
            <a:r>
              <a:rPr spc="-41" dirty="0">
                <a:solidFill>
                  <a:srgbClr val="252525"/>
                </a:solidFill>
                <a:latin typeface="Times New Roman"/>
                <a:cs typeface="Times New Roman"/>
              </a:rPr>
              <a:t>resulting </a:t>
            </a:r>
            <a:r>
              <a:rPr spc="-19" dirty="0">
                <a:solidFill>
                  <a:srgbClr val="252525"/>
                </a:solidFill>
                <a:latin typeface="Times New Roman"/>
                <a:cs typeface="Times New Roman"/>
              </a:rPr>
              <a:t>position </a:t>
            </a:r>
            <a:r>
              <a:rPr spc="-90" dirty="0">
                <a:solidFill>
                  <a:srgbClr val="252525"/>
                </a:solidFill>
                <a:latin typeface="Times New Roman"/>
                <a:cs typeface="Times New Roman"/>
              </a:rPr>
              <a:t>&amp; </a:t>
            </a:r>
            <a:r>
              <a:rPr spc="-19" dirty="0">
                <a:solidFill>
                  <a:srgbClr val="252525"/>
                </a:solidFill>
                <a:latin typeface="Times New Roman"/>
                <a:cs typeface="Times New Roman"/>
              </a:rPr>
              <a:t>determine </a:t>
            </a:r>
            <a:r>
              <a:rPr spc="-49" dirty="0">
                <a:solidFill>
                  <a:srgbClr val="252525"/>
                </a:solidFill>
                <a:latin typeface="Times New Roman"/>
                <a:cs typeface="Times New Roman"/>
              </a:rPr>
              <a:t>which </a:t>
            </a:r>
            <a:r>
              <a:rPr spc="-68" dirty="0">
                <a:solidFill>
                  <a:srgbClr val="252525"/>
                </a:solidFill>
                <a:latin typeface="Times New Roman"/>
                <a:cs typeface="Times New Roman"/>
              </a:rPr>
              <a:t>is </a:t>
            </a:r>
            <a:r>
              <a:rPr spc="-26" dirty="0">
                <a:solidFill>
                  <a:srgbClr val="252525"/>
                </a:solidFill>
                <a:latin typeface="Times New Roman"/>
                <a:cs typeface="Times New Roman"/>
              </a:rPr>
              <a:t>best.</a:t>
            </a:r>
            <a:endParaRPr>
              <a:latin typeface="Times New Roman"/>
              <a:cs typeface="Times New Roman"/>
            </a:endParaRPr>
          </a:p>
          <a:p>
            <a:pPr marL="224314" indent="-215265">
              <a:spcBef>
                <a:spcPts val="885"/>
              </a:spcBef>
              <a:buClr>
                <a:srgbClr val="83992A"/>
              </a:buClr>
              <a:buSzPct val="114583"/>
              <a:buFont typeface="Arial"/>
              <a:buChar char="•"/>
              <a:tabLst>
                <a:tab pos="224314" algn="l"/>
                <a:tab pos="224790" algn="l"/>
              </a:tabLst>
            </a:pPr>
            <a:r>
              <a:rPr spc="-79" dirty="0">
                <a:solidFill>
                  <a:srgbClr val="252525"/>
                </a:solidFill>
                <a:latin typeface="Times New Roman"/>
                <a:cs typeface="Times New Roman"/>
              </a:rPr>
              <a:t>Make </a:t>
            </a:r>
            <a:r>
              <a:rPr spc="-4" dirty="0">
                <a:solidFill>
                  <a:srgbClr val="252525"/>
                </a:solidFill>
                <a:latin typeface="Times New Roman"/>
                <a:cs typeface="Times New Roman"/>
              </a:rPr>
              <a:t>that</a:t>
            </a:r>
            <a:r>
              <a:rPr spc="75" dirty="0">
                <a:solidFill>
                  <a:srgbClr val="252525"/>
                </a:solidFill>
                <a:latin typeface="Times New Roman"/>
                <a:cs typeface="Times New Roman"/>
              </a:rPr>
              <a:t> </a:t>
            </a:r>
            <a:r>
              <a:rPr spc="-53" dirty="0">
                <a:solidFill>
                  <a:srgbClr val="252525"/>
                </a:solidFill>
                <a:latin typeface="Times New Roman"/>
                <a:cs typeface="Times New Roman"/>
              </a:rPr>
              <a:t>move.</a:t>
            </a:r>
            <a:endParaRPr>
              <a:latin typeface="Times New Roman"/>
              <a:cs typeface="Times New Roman"/>
            </a:endParaRPr>
          </a:p>
          <a:p>
            <a:pPr marL="224314" indent="-215265">
              <a:spcBef>
                <a:spcPts val="881"/>
              </a:spcBef>
              <a:buClr>
                <a:srgbClr val="83992A"/>
              </a:buClr>
              <a:buSzPct val="114583"/>
              <a:buFont typeface="Arial"/>
              <a:buChar char="•"/>
              <a:tabLst>
                <a:tab pos="224314" algn="l"/>
                <a:tab pos="224790" algn="l"/>
              </a:tabLst>
            </a:pPr>
            <a:r>
              <a:rPr spc="-98" dirty="0">
                <a:solidFill>
                  <a:srgbClr val="252525"/>
                </a:solidFill>
                <a:latin typeface="Times New Roman"/>
                <a:cs typeface="Times New Roman"/>
              </a:rPr>
              <a:t>Wait </a:t>
            </a:r>
            <a:r>
              <a:rPr dirty="0">
                <a:solidFill>
                  <a:srgbClr val="252525"/>
                </a:solidFill>
                <a:latin typeface="Times New Roman"/>
                <a:cs typeface="Times New Roman"/>
              </a:rPr>
              <a:t>for </a:t>
            </a:r>
            <a:r>
              <a:rPr spc="-49" dirty="0">
                <a:solidFill>
                  <a:srgbClr val="252525"/>
                </a:solidFill>
                <a:latin typeface="Times New Roman"/>
                <a:cs typeface="Times New Roman"/>
              </a:rPr>
              <a:t>your </a:t>
            </a:r>
            <a:r>
              <a:rPr spc="8" dirty="0">
                <a:solidFill>
                  <a:srgbClr val="252525"/>
                </a:solidFill>
                <a:latin typeface="Times New Roman"/>
                <a:cs typeface="Times New Roman"/>
              </a:rPr>
              <a:t>opponent </a:t>
            </a:r>
            <a:r>
              <a:rPr spc="19" dirty="0">
                <a:solidFill>
                  <a:srgbClr val="252525"/>
                </a:solidFill>
                <a:latin typeface="Times New Roman"/>
                <a:cs typeface="Times New Roman"/>
              </a:rPr>
              <a:t>to </a:t>
            </a:r>
            <a:r>
              <a:rPr spc="-41" dirty="0">
                <a:solidFill>
                  <a:srgbClr val="252525"/>
                </a:solidFill>
                <a:latin typeface="Times New Roman"/>
                <a:cs typeface="Times New Roman"/>
              </a:rPr>
              <a:t>move </a:t>
            </a:r>
            <a:r>
              <a:rPr spc="-90" dirty="0">
                <a:solidFill>
                  <a:srgbClr val="252525"/>
                </a:solidFill>
                <a:latin typeface="Times New Roman"/>
                <a:cs typeface="Times New Roman"/>
              </a:rPr>
              <a:t>&amp;</a:t>
            </a:r>
            <a:r>
              <a:rPr spc="146" dirty="0">
                <a:solidFill>
                  <a:srgbClr val="252525"/>
                </a:solidFill>
                <a:latin typeface="Times New Roman"/>
                <a:cs typeface="Times New Roman"/>
              </a:rPr>
              <a:t> </a:t>
            </a:r>
            <a:r>
              <a:rPr spc="-26" dirty="0">
                <a:solidFill>
                  <a:srgbClr val="252525"/>
                </a:solidFill>
                <a:latin typeface="Times New Roman"/>
                <a:cs typeface="Times New Roman"/>
              </a:rPr>
              <a:t>repeat.</a:t>
            </a:r>
            <a:endParaRPr>
              <a:latin typeface="Times New Roman"/>
              <a:cs typeface="Times New Roman"/>
            </a:endParaRPr>
          </a:p>
        </p:txBody>
      </p:sp>
    </p:spTree>
    <p:extLst>
      <p:ext uri="{BB962C8B-B14F-4D97-AF65-F5344CB8AC3E}">
        <p14:creationId xmlns:p14="http://schemas.microsoft.com/office/powerpoint/2010/main" val="4396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4346" y="1787519"/>
            <a:ext cx="6227254" cy="564096"/>
          </a:xfrm>
          <a:prstGeom prst="rect">
            <a:avLst/>
          </a:prstGeom>
        </p:spPr>
        <p:txBody>
          <a:bodyPr vert="horz" wrap="square" lIns="0" tIns="10001" rIns="0" bIns="0" rtlCol="0">
            <a:spAutoFit/>
          </a:bodyPr>
          <a:lstStyle/>
          <a:p>
            <a:pPr marL="9525">
              <a:spcBef>
                <a:spcPts val="79"/>
              </a:spcBef>
            </a:pPr>
            <a:r>
              <a:rPr spc="-19" dirty="0"/>
              <a:t>Game </a:t>
            </a:r>
            <a:r>
              <a:rPr spc="-68" dirty="0"/>
              <a:t>search</a:t>
            </a:r>
            <a:r>
              <a:rPr spc="-45" dirty="0"/>
              <a:t> </a:t>
            </a:r>
            <a:r>
              <a:rPr spc="-26" dirty="0" smtClean="0"/>
              <a:t>problem</a:t>
            </a:r>
            <a:endParaRPr spc="-26" dirty="0"/>
          </a:p>
        </p:txBody>
      </p:sp>
      <p:sp>
        <p:nvSpPr>
          <p:cNvPr id="3" name="object 3"/>
          <p:cNvSpPr txBox="1"/>
          <p:nvPr/>
        </p:nvSpPr>
        <p:spPr>
          <a:xfrm>
            <a:off x="1030795" y="2719661"/>
            <a:ext cx="6748463" cy="2373278"/>
          </a:xfrm>
          <a:prstGeom prst="rect">
            <a:avLst/>
          </a:prstGeom>
        </p:spPr>
        <p:txBody>
          <a:bodyPr vert="horz" wrap="square" lIns="0" tIns="31433" rIns="0" bIns="0" rtlCol="0">
            <a:spAutoFit/>
          </a:bodyPr>
          <a:lstStyle/>
          <a:p>
            <a:pPr marL="224314" indent="-215265">
              <a:spcBef>
                <a:spcPts val="248"/>
              </a:spcBef>
              <a:buClr>
                <a:srgbClr val="83992A"/>
              </a:buClr>
              <a:buSzPct val="113636"/>
              <a:buFont typeface="Arial"/>
              <a:buChar char="•"/>
              <a:tabLst>
                <a:tab pos="224314" algn="l"/>
                <a:tab pos="224790" algn="l"/>
              </a:tabLst>
            </a:pPr>
            <a:r>
              <a:rPr sz="1650" spc="-38" dirty="0">
                <a:solidFill>
                  <a:srgbClr val="252525"/>
                </a:solidFill>
                <a:latin typeface="Times New Roman"/>
                <a:cs typeface="Times New Roman"/>
              </a:rPr>
              <a:t>Initial </a:t>
            </a:r>
            <a:r>
              <a:rPr sz="1650" spc="-23" dirty="0">
                <a:solidFill>
                  <a:srgbClr val="252525"/>
                </a:solidFill>
                <a:latin typeface="Times New Roman"/>
                <a:cs typeface="Times New Roman"/>
              </a:rPr>
              <a:t>state– </a:t>
            </a:r>
            <a:r>
              <a:rPr sz="1650" spc="-34" dirty="0">
                <a:solidFill>
                  <a:srgbClr val="252525"/>
                </a:solidFill>
                <a:latin typeface="Times New Roman"/>
                <a:cs typeface="Times New Roman"/>
              </a:rPr>
              <a:t>Board </a:t>
            </a:r>
            <a:r>
              <a:rPr sz="1650" spc="-19" dirty="0">
                <a:solidFill>
                  <a:srgbClr val="252525"/>
                </a:solidFill>
                <a:latin typeface="Times New Roman"/>
                <a:cs typeface="Times New Roman"/>
              </a:rPr>
              <a:t>position </a:t>
            </a:r>
            <a:r>
              <a:rPr sz="1650" spc="-23" dirty="0">
                <a:solidFill>
                  <a:srgbClr val="252525"/>
                </a:solidFill>
                <a:latin typeface="Times New Roman"/>
                <a:cs typeface="Times New Roman"/>
              </a:rPr>
              <a:t>and</a:t>
            </a:r>
            <a:r>
              <a:rPr sz="1650" spc="161" dirty="0">
                <a:solidFill>
                  <a:srgbClr val="252525"/>
                </a:solidFill>
                <a:latin typeface="Times New Roman"/>
                <a:cs typeface="Times New Roman"/>
              </a:rPr>
              <a:t> </a:t>
            </a:r>
            <a:r>
              <a:rPr sz="1650" spc="-60" dirty="0">
                <a:solidFill>
                  <a:srgbClr val="252525"/>
                </a:solidFill>
                <a:latin typeface="Times New Roman"/>
                <a:cs typeface="Times New Roman"/>
              </a:rPr>
              <a:t>player</a:t>
            </a:r>
            <a:endParaRPr sz="1650">
              <a:latin typeface="Times New Roman"/>
              <a:cs typeface="Times New Roman"/>
            </a:endParaRPr>
          </a:p>
          <a:p>
            <a:pPr marL="224314" marR="3810" indent="-215265">
              <a:lnSpc>
                <a:spcPct val="80000"/>
              </a:lnSpc>
              <a:spcBef>
                <a:spcPts val="844"/>
              </a:spcBef>
              <a:buClr>
                <a:srgbClr val="83992A"/>
              </a:buClr>
              <a:buSzPct val="113636"/>
              <a:buFont typeface="Arial"/>
              <a:buChar char="•"/>
              <a:tabLst>
                <a:tab pos="224314" algn="l"/>
                <a:tab pos="224790" algn="l"/>
              </a:tabLst>
            </a:pPr>
            <a:r>
              <a:rPr sz="1650" spc="-41" dirty="0">
                <a:solidFill>
                  <a:srgbClr val="252525"/>
                </a:solidFill>
                <a:latin typeface="Times New Roman"/>
                <a:cs typeface="Times New Roman"/>
              </a:rPr>
              <a:t>Successor </a:t>
            </a:r>
            <a:r>
              <a:rPr sz="1650" spc="-15" dirty="0">
                <a:solidFill>
                  <a:srgbClr val="252525"/>
                </a:solidFill>
                <a:latin typeface="Times New Roman"/>
                <a:cs typeface="Times New Roman"/>
              </a:rPr>
              <a:t>function– </a:t>
            </a:r>
            <a:r>
              <a:rPr sz="1650" spc="-26" dirty="0">
                <a:solidFill>
                  <a:srgbClr val="252525"/>
                </a:solidFill>
                <a:latin typeface="Times New Roman"/>
                <a:cs typeface="Times New Roman"/>
              </a:rPr>
              <a:t>Returns </a:t>
            </a:r>
            <a:r>
              <a:rPr sz="1650" spc="-64" dirty="0">
                <a:solidFill>
                  <a:srgbClr val="252525"/>
                </a:solidFill>
                <a:latin typeface="Times New Roman"/>
                <a:cs typeface="Times New Roman"/>
              </a:rPr>
              <a:t>a </a:t>
            </a:r>
            <a:r>
              <a:rPr sz="1650" spc="-49" dirty="0">
                <a:solidFill>
                  <a:srgbClr val="252525"/>
                </a:solidFill>
                <a:latin typeface="Times New Roman"/>
                <a:cs typeface="Times New Roman"/>
              </a:rPr>
              <a:t>list </a:t>
            </a:r>
            <a:r>
              <a:rPr sz="1650" spc="-4" dirty="0">
                <a:solidFill>
                  <a:srgbClr val="252525"/>
                </a:solidFill>
                <a:latin typeface="Times New Roman"/>
                <a:cs typeface="Times New Roman"/>
              </a:rPr>
              <a:t>of </a:t>
            </a:r>
            <a:r>
              <a:rPr sz="1650" spc="-38" dirty="0">
                <a:solidFill>
                  <a:srgbClr val="252525"/>
                </a:solidFill>
                <a:latin typeface="Times New Roman"/>
                <a:cs typeface="Times New Roman"/>
              </a:rPr>
              <a:t>(action, </a:t>
            </a:r>
            <a:r>
              <a:rPr sz="1650" spc="-34" dirty="0">
                <a:solidFill>
                  <a:srgbClr val="252525"/>
                </a:solidFill>
                <a:latin typeface="Times New Roman"/>
                <a:cs typeface="Times New Roman"/>
              </a:rPr>
              <a:t>state) </a:t>
            </a:r>
            <a:r>
              <a:rPr sz="1650" spc="-49" dirty="0">
                <a:solidFill>
                  <a:srgbClr val="252525"/>
                </a:solidFill>
                <a:latin typeface="Times New Roman"/>
                <a:cs typeface="Times New Roman"/>
              </a:rPr>
              <a:t>pairs, </a:t>
            </a:r>
            <a:r>
              <a:rPr sz="1650" spc="-41" dirty="0">
                <a:solidFill>
                  <a:srgbClr val="252525"/>
                </a:solidFill>
                <a:latin typeface="Times New Roman"/>
                <a:cs typeface="Times New Roman"/>
              </a:rPr>
              <a:t>indicating </a:t>
            </a:r>
            <a:r>
              <a:rPr sz="1650" spc="-64" dirty="0">
                <a:solidFill>
                  <a:srgbClr val="252525"/>
                </a:solidFill>
                <a:latin typeface="Times New Roman"/>
                <a:cs typeface="Times New Roman"/>
              </a:rPr>
              <a:t>a </a:t>
            </a:r>
            <a:r>
              <a:rPr sz="1650" spc="-68" dirty="0">
                <a:solidFill>
                  <a:srgbClr val="252525"/>
                </a:solidFill>
                <a:latin typeface="Times New Roman"/>
                <a:cs typeface="Times New Roman"/>
              </a:rPr>
              <a:t>legal </a:t>
            </a:r>
            <a:r>
              <a:rPr sz="1650" spc="-38" dirty="0">
                <a:solidFill>
                  <a:srgbClr val="252525"/>
                </a:solidFill>
                <a:latin typeface="Times New Roman"/>
                <a:cs typeface="Times New Roman"/>
              </a:rPr>
              <a:t>move  </a:t>
            </a:r>
            <a:r>
              <a:rPr sz="1650" spc="-23" dirty="0">
                <a:solidFill>
                  <a:srgbClr val="252525"/>
                </a:solidFill>
                <a:latin typeface="Times New Roman"/>
                <a:cs typeface="Times New Roman"/>
              </a:rPr>
              <a:t>and</a:t>
            </a:r>
            <a:endParaRPr sz="1650">
              <a:latin typeface="Times New Roman"/>
              <a:cs typeface="Times New Roman"/>
            </a:endParaRPr>
          </a:p>
          <a:p>
            <a:pPr marL="224314" indent="-215265">
              <a:spcBef>
                <a:spcPts val="450"/>
              </a:spcBef>
              <a:buClr>
                <a:srgbClr val="83992A"/>
              </a:buClr>
              <a:buSzPct val="113636"/>
              <a:buFont typeface="Arial"/>
              <a:buChar char="•"/>
              <a:tabLst>
                <a:tab pos="224314" algn="l"/>
                <a:tab pos="224790" algn="l"/>
              </a:tabLst>
            </a:pPr>
            <a:r>
              <a:rPr sz="1650" spc="-53" dirty="0">
                <a:solidFill>
                  <a:srgbClr val="252525"/>
                </a:solidFill>
                <a:latin typeface="Times New Roman"/>
                <a:cs typeface="Times New Roman"/>
              </a:rPr>
              <a:t>Resulting</a:t>
            </a:r>
            <a:r>
              <a:rPr sz="1650" dirty="0">
                <a:solidFill>
                  <a:srgbClr val="252525"/>
                </a:solidFill>
                <a:latin typeface="Times New Roman"/>
                <a:cs typeface="Times New Roman"/>
              </a:rPr>
              <a:t> </a:t>
            </a:r>
            <a:r>
              <a:rPr sz="1650" spc="-23" dirty="0">
                <a:solidFill>
                  <a:srgbClr val="252525"/>
                </a:solidFill>
                <a:latin typeface="Times New Roman"/>
                <a:cs typeface="Times New Roman"/>
              </a:rPr>
              <a:t>state</a:t>
            </a:r>
            <a:endParaRPr sz="1650">
              <a:latin typeface="Times New Roman"/>
              <a:cs typeface="Times New Roman"/>
            </a:endParaRPr>
          </a:p>
          <a:p>
            <a:pPr marL="224314" indent="-215265">
              <a:spcBef>
                <a:spcPts val="454"/>
              </a:spcBef>
              <a:buClr>
                <a:srgbClr val="83992A"/>
              </a:buClr>
              <a:buSzPct val="113636"/>
              <a:buFont typeface="Arial"/>
              <a:buChar char="•"/>
              <a:tabLst>
                <a:tab pos="224314" algn="l"/>
                <a:tab pos="224790" algn="l"/>
              </a:tabLst>
            </a:pPr>
            <a:r>
              <a:rPr sz="1650" spc="-41" dirty="0">
                <a:solidFill>
                  <a:srgbClr val="252525"/>
                </a:solidFill>
                <a:latin typeface="Times New Roman"/>
                <a:cs typeface="Times New Roman"/>
              </a:rPr>
              <a:t>Terminal </a:t>
            </a:r>
            <a:r>
              <a:rPr sz="1650" spc="-15" dirty="0">
                <a:solidFill>
                  <a:srgbClr val="252525"/>
                </a:solidFill>
                <a:latin typeface="Times New Roman"/>
                <a:cs typeface="Times New Roman"/>
              </a:rPr>
              <a:t>test– Determines </a:t>
            </a:r>
            <a:r>
              <a:rPr sz="1650" spc="-30" dirty="0">
                <a:solidFill>
                  <a:srgbClr val="252525"/>
                </a:solidFill>
                <a:latin typeface="Times New Roman"/>
                <a:cs typeface="Times New Roman"/>
              </a:rPr>
              <a:t>when </a:t>
            </a:r>
            <a:r>
              <a:rPr sz="1650" spc="-8" dirty="0">
                <a:solidFill>
                  <a:srgbClr val="252525"/>
                </a:solidFill>
                <a:latin typeface="Times New Roman"/>
                <a:cs typeface="Times New Roman"/>
              </a:rPr>
              <a:t>the </a:t>
            </a:r>
            <a:r>
              <a:rPr sz="1650" spc="-49" dirty="0">
                <a:solidFill>
                  <a:srgbClr val="252525"/>
                </a:solidFill>
                <a:latin typeface="Times New Roman"/>
                <a:cs typeface="Times New Roman"/>
              </a:rPr>
              <a:t>game </a:t>
            </a:r>
            <a:r>
              <a:rPr sz="1650" spc="-64" dirty="0">
                <a:solidFill>
                  <a:srgbClr val="252525"/>
                </a:solidFill>
                <a:latin typeface="Times New Roman"/>
                <a:cs typeface="Times New Roman"/>
              </a:rPr>
              <a:t>is</a:t>
            </a:r>
            <a:r>
              <a:rPr sz="1650" spc="210" dirty="0">
                <a:solidFill>
                  <a:srgbClr val="252525"/>
                </a:solidFill>
                <a:latin typeface="Times New Roman"/>
                <a:cs typeface="Times New Roman"/>
              </a:rPr>
              <a:t> </a:t>
            </a:r>
            <a:r>
              <a:rPr sz="1650" spc="-38" dirty="0">
                <a:solidFill>
                  <a:srgbClr val="252525"/>
                </a:solidFill>
                <a:latin typeface="Times New Roman"/>
                <a:cs typeface="Times New Roman"/>
              </a:rPr>
              <a:t>over</a:t>
            </a:r>
            <a:endParaRPr sz="1650">
              <a:latin typeface="Times New Roman"/>
              <a:cs typeface="Times New Roman"/>
            </a:endParaRPr>
          </a:p>
          <a:p>
            <a:pPr marL="9525" marR="113824">
              <a:lnSpc>
                <a:spcPct val="122700"/>
              </a:lnSpc>
              <a:buClr>
                <a:srgbClr val="83992A"/>
              </a:buClr>
              <a:buSzPct val="113636"/>
              <a:buFont typeface="Arial"/>
              <a:buChar char="•"/>
              <a:tabLst>
                <a:tab pos="224314" algn="l"/>
                <a:tab pos="224790" algn="l"/>
              </a:tabLst>
            </a:pPr>
            <a:r>
              <a:rPr sz="1650" spc="-56" dirty="0">
                <a:solidFill>
                  <a:srgbClr val="252525"/>
                </a:solidFill>
                <a:latin typeface="Times New Roman"/>
                <a:cs typeface="Times New Roman"/>
              </a:rPr>
              <a:t>Utility </a:t>
            </a:r>
            <a:r>
              <a:rPr sz="1650" spc="-11" dirty="0">
                <a:solidFill>
                  <a:srgbClr val="252525"/>
                </a:solidFill>
                <a:latin typeface="Times New Roman"/>
                <a:cs typeface="Times New Roman"/>
              </a:rPr>
              <a:t>function– </a:t>
            </a:r>
            <a:r>
              <a:rPr sz="1650" spc="-19" dirty="0">
                <a:solidFill>
                  <a:srgbClr val="252525"/>
                </a:solidFill>
                <a:latin typeface="Times New Roman"/>
                <a:cs typeface="Times New Roman"/>
              </a:rPr>
              <a:t>Numeric </a:t>
            </a:r>
            <a:r>
              <a:rPr sz="1650" spc="-60" dirty="0">
                <a:solidFill>
                  <a:srgbClr val="252525"/>
                </a:solidFill>
                <a:latin typeface="Times New Roman"/>
                <a:cs typeface="Times New Roman"/>
              </a:rPr>
              <a:t>value </a:t>
            </a:r>
            <a:r>
              <a:rPr sz="1650" spc="-4" dirty="0">
                <a:solidFill>
                  <a:srgbClr val="252525"/>
                </a:solidFill>
                <a:latin typeface="Times New Roman"/>
                <a:cs typeface="Times New Roman"/>
              </a:rPr>
              <a:t>for </a:t>
            </a:r>
            <a:r>
              <a:rPr sz="1650" spc="-64" dirty="0">
                <a:solidFill>
                  <a:srgbClr val="252525"/>
                </a:solidFill>
                <a:latin typeface="Times New Roman"/>
                <a:cs typeface="Times New Roman"/>
              </a:rPr>
              <a:t>a </a:t>
            </a:r>
            <a:r>
              <a:rPr sz="1650" spc="-26" dirty="0">
                <a:solidFill>
                  <a:srgbClr val="252525"/>
                </a:solidFill>
                <a:latin typeface="Times New Roman"/>
                <a:cs typeface="Times New Roman"/>
              </a:rPr>
              <a:t>terminal state representing </a:t>
            </a:r>
            <a:r>
              <a:rPr sz="1650" spc="-34" dirty="0">
                <a:solidFill>
                  <a:srgbClr val="252525"/>
                </a:solidFill>
                <a:latin typeface="Times New Roman"/>
                <a:cs typeface="Times New Roman"/>
              </a:rPr>
              <a:t>its </a:t>
            </a:r>
            <a:r>
              <a:rPr sz="1650" spc="-53" dirty="0">
                <a:solidFill>
                  <a:srgbClr val="252525"/>
                </a:solidFill>
                <a:latin typeface="Times New Roman"/>
                <a:cs typeface="Times New Roman"/>
              </a:rPr>
              <a:t>utility </a:t>
            </a:r>
            <a:r>
              <a:rPr sz="1650" spc="-4" dirty="0">
                <a:solidFill>
                  <a:srgbClr val="252525"/>
                </a:solidFill>
                <a:latin typeface="Times New Roman"/>
                <a:cs typeface="Times New Roman"/>
              </a:rPr>
              <a:t>for </a:t>
            </a:r>
            <a:r>
              <a:rPr sz="1650" spc="-64" dirty="0">
                <a:solidFill>
                  <a:srgbClr val="252525"/>
                </a:solidFill>
                <a:latin typeface="Times New Roman"/>
                <a:cs typeface="Times New Roman"/>
              </a:rPr>
              <a:t>a  </a:t>
            </a:r>
            <a:r>
              <a:rPr sz="1650" spc="-60" dirty="0">
                <a:solidFill>
                  <a:srgbClr val="252525"/>
                </a:solidFill>
                <a:latin typeface="Times New Roman"/>
                <a:cs typeface="Times New Roman"/>
              </a:rPr>
              <a:t>given</a:t>
            </a:r>
            <a:r>
              <a:rPr sz="1650" spc="-11" dirty="0">
                <a:solidFill>
                  <a:srgbClr val="252525"/>
                </a:solidFill>
                <a:latin typeface="Times New Roman"/>
                <a:cs typeface="Times New Roman"/>
              </a:rPr>
              <a:t> </a:t>
            </a:r>
            <a:r>
              <a:rPr sz="1650" spc="-68" dirty="0">
                <a:solidFill>
                  <a:srgbClr val="252525"/>
                </a:solidFill>
                <a:latin typeface="Times New Roman"/>
                <a:cs typeface="Times New Roman"/>
              </a:rPr>
              <a:t>player.</a:t>
            </a:r>
            <a:endParaRPr sz="1650">
              <a:latin typeface="Times New Roman"/>
              <a:cs typeface="Times New Roman"/>
            </a:endParaRPr>
          </a:p>
          <a:p>
            <a:pPr marL="224314" indent="-215265">
              <a:spcBef>
                <a:spcPts val="450"/>
              </a:spcBef>
              <a:buClr>
                <a:srgbClr val="83992A"/>
              </a:buClr>
              <a:buSzPct val="113636"/>
              <a:buFont typeface="Arial"/>
              <a:buChar char="•"/>
              <a:tabLst>
                <a:tab pos="224314" algn="l"/>
                <a:tab pos="224790" algn="l"/>
              </a:tabLst>
            </a:pPr>
            <a:r>
              <a:rPr sz="1650" spc="23" dirty="0">
                <a:solidFill>
                  <a:srgbClr val="252525"/>
                </a:solidFill>
                <a:latin typeface="Times New Roman"/>
                <a:cs typeface="Times New Roman"/>
              </a:rPr>
              <a:t>In </a:t>
            </a:r>
            <a:r>
              <a:rPr sz="1650" spc="-38" dirty="0">
                <a:solidFill>
                  <a:srgbClr val="252525"/>
                </a:solidFill>
                <a:latin typeface="Times New Roman"/>
                <a:cs typeface="Times New Roman"/>
              </a:rPr>
              <a:t>tic </a:t>
            </a:r>
            <a:r>
              <a:rPr sz="1650" spc="-34" dirty="0">
                <a:solidFill>
                  <a:srgbClr val="252525"/>
                </a:solidFill>
                <a:latin typeface="Times New Roman"/>
                <a:cs typeface="Times New Roman"/>
              </a:rPr>
              <a:t>tac </a:t>
            </a:r>
            <a:r>
              <a:rPr sz="1650" spc="-23" dirty="0">
                <a:solidFill>
                  <a:srgbClr val="252525"/>
                </a:solidFill>
                <a:latin typeface="Times New Roman"/>
                <a:cs typeface="Times New Roman"/>
              </a:rPr>
              <a:t>toe, </a:t>
            </a:r>
            <a:r>
              <a:rPr sz="1650" spc="-8" dirty="0">
                <a:solidFill>
                  <a:srgbClr val="252525"/>
                </a:solidFill>
                <a:latin typeface="Times New Roman"/>
                <a:cs typeface="Times New Roman"/>
              </a:rPr>
              <a:t>the </a:t>
            </a:r>
            <a:r>
              <a:rPr sz="1650" spc="-15" dirty="0">
                <a:solidFill>
                  <a:srgbClr val="252525"/>
                </a:solidFill>
                <a:latin typeface="Times New Roman"/>
                <a:cs typeface="Times New Roman"/>
              </a:rPr>
              <a:t>outcome </a:t>
            </a:r>
            <a:r>
              <a:rPr sz="1650" spc="-64" dirty="0">
                <a:solidFill>
                  <a:srgbClr val="252525"/>
                </a:solidFill>
                <a:latin typeface="Times New Roman"/>
                <a:cs typeface="Times New Roman"/>
              </a:rPr>
              <a:t>is </a:t>
            </a:r>
            <a:r>
              <a:rPr sz="1650" spc="-53" dirty="0">
                <a:solidFill>
                  <a:srgbClr val="252525"/>
                </a:solidFill>
                <a:latin typeface="Times New Roman"/>
                <a:cs typeface="Times New Roman"/>
              </a:rPr>
              <a:t>win, </a:t>
            </a:r>
            <a:r>
              <a:rPr sz="1650" spc="-38" dirty="0">
                <a:solidFill>
                  <a:srgbClr val="252525"/>
                </a:solidFill>
                <a:latin typeface="Times New Roman"/>
                <a:cs typeface="Times New Roman"/>
              </a:rPr>
              <a:t>loss </a:t>
            </a:r>
            <a:r>
              <a:rPr sz="1650" spc="4" dirty="0">
                <a:solidFill>
                  <a:srgbClr val="252525"/>
                </a:solidFill>
                <a:latin typeface="Times New Roman"/>
                <a:cs typeface="Times New Roman"/>
              </a:rPr>
              <a:t>or </a:t>
            </a:r>
            <a:r>
              <a:rPr sz="1650" spc="-45" dirty="0">
                <a:solidFill>
                  <a:srgbClr val="252525"/>
                </a:solidFill>
                <a:latin typeface="Times New Roman"/>
                <a:cs typeface="Times New Roman"/>
              </a:rPr>
              <a:t>draw </a:t>
            </a:r>
            <a:r>
              <a:rPr sz="1650" spc="-38" dirty="0">
                <a:solidFill>
                  <a:srgbClr val="252525"/>
                </a:solidFill>
                <a:latin typeface="Times New Roman"/>
                <a:cs typeface="Times New Roman"/>
              </a:rPr>
              <a:t>with </a:t>
            </a:r>
            <a:r>
              <a:rPr sz="1650" spc="-60" dirty="0">
                <a:solidFill>
                  <a:srgbClr val="252525"/>
                </a:solidFill>
                <a:latin typeface="Times New Roman"/>
                <a:cs typeface="Times New Roman"/>
              </a:rPr>
              <a:t>values </a:t>
            </a:r>
            <a:r>
              <a:rPr sz="1650" spc="19" dirty="0">
                <a:solidFill>
                  <a:srgbClr val="252525"/>
                </a:solidFill>
                <a:latin typeface="Times New Roman"/>
                <a:cs typeface="Times New Roman"/>
              </a:rPr>
              <a:t>+1, </a:t>
            </a:r>
            <a:r>
              <a:rPr sz="1650" spc="-49" dirty="0">
                <a:solidFill>
                  <a:srgbClr val="252525"/>
                </a:solidFill>
                <a:latin typeface="Times New Roman"/>
                <a:cs typeface="Times New Roman"/>
              </a:rPr>
              <a:t>-1</a:t>
            </a:r>
            <a:r>
              <a:rPr sz="1650" spc="38" dirty="0">
                <a:solidFill>
                  <a:srgbClr val="252525"/>
                </a:solidFill>
                <a:latin typeface="Times New Roman"/>
                <a:cs typeface="Times New Roman"/>
              </a:rPr>
              <a:t> </a:t>
            </a:r>
            <a:r>
              <a:rPr sz="1650" spc="4" dirty="0">
                <a:solidFill>
                  <a:srgbClr val="252525"/>
                </a:solidFill>
                <a:latin typeface="Times New Roman"/>
                <a:cs typeface="Times New Roman"/>
              </a:rPr>
              <a:t>or </a:t>
            </a:r>
            <a:r>
              <a:rPr sz="1650" spc="-53" dirty="0">
                <a:solidFill>
                  <a:srgbClr val="252525"/>
                </a:solidFill>
                <a:latin typeface="Times New Roman"/>
                <a:cs typeface="Times New Roman"/>
              </a:rPr>
              <a:t>0</a:t>
            </a:r>
            <a:endParaRPr sz="1650">
              <a:latin typeface="Times New Roman"/>
              <a:cs typeface="Times New Roman"/>
            </a:endParaRPr>
          </a:p>
        </p:txBody>
      </p:sp>
    </p:spTree>
    <p:extLst>
      <p:ext uri="{BB962C8B-B14F-4D97-AF65-F5344CB8AC3E}">
        <p14:creationId xmlns:p14="http://schemas.microsoft.com/office/powerpoint/2010/main" val="1223974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685800"/>
            <a:ext cx="5576888" cy="564096"/>
          </a:xfrm>
          <a:prstGeom prst="rect">
            <a:avLst/>
          </a:prstGeom>
        </p:spPr>
        <p:txBody>
          <a:bodyPr vert="horz" wrap="square" lIns="0" tIns="10001" rIns="0" bIns="0" rtlCol="0">
            <a:spAutoFit/>
          </a:bodyPr>
          <a:lstStyle/>
          <a:p>
            <a:pPr marL="9525">
              <a:spcBef>
                <a:spcPts val="79"/>
              </a:spcBef>
            </a:pPr>
            <a:r>
              <a:rPr spc="-64" dirty="0"/>
              <a:t>MIN-MAX</a:t>
            </a:r>
            <a:r>
              <a:rPr spc="-75" dirty="0"/>
              <a:t> </a:t>
            </a:r>
            <a:r>
              <a:rPr spc="-56" dirty="0"/>
              <a:t>Algorithm</a:t>
            </a:r>
          </a:p>
        </p:txBody>
      </p:sp>
      <p:sp>
        <p:nvSpPr>
          <p:cNvPr id="3" name="object 3"/>
          <p:cNvSpPr txBox="1"/>
          <p:nvPr/>
        </p:nvSpPr>
        <p:spPr>
          <a:xfrm>
            <a:off x="152400" y="1447800"/>
            <a:ext cx="8722233" cy="3998691"/>
          </a:xfrm>
          <a:prstGeom prst="rect">
            <a:avLst/>
          </a:prstGeom>
        </p:spPr>
        <p:txBody>
          <a:bodyPr vert="horz" wrap="square" lIns="0" tIns="73819" rIns="0" bIns="0" rtlCol="0">
            <a:spAutoFit/>
          </a:bodyPr>
          <a:lstStyle/>
          <a:p>
            <a:pPr marL="224314" indent="-215265">
              <a:spcBef>
                <a:spcPts val="581"/>
              </a:spcBef>
              <a:buClr>
                <a:srgbClr val="83992A"/>
              </a:buClr>
              <a:buSzPct val="115000"/>
              <a:buFont typeface="Arial"/>
              <a:buChar char="•"/>
              <a:tabLst>
                <a:tab pos="224314" algn="l"/>
                <a:tab pos="224790" algn="l"/>
              </a:tabLst>
            </a:pPr>
            <a:endParaRPr lang="en-US" sz="1500" spc="-30" dirty="0">
              <a:solidFill>
                <a:srgbClr val="252525"/>
              </a:solidFill>
              <a:latin typeface="Times New Roman"/>
              <a:cs typeface="Times New Roman"/>
            </a:endParaRPr>
          </a:p>
          <a:p>
            <a:pPr marL="224314" indent="-215265">
              <a:spcBef>
                <a:spcPts val="581"/>
              </a:spcBef>
              <a:buClr>
                <a:srgbClr val="83992A"/>
              </a:buClr>
              <a:buSzPct val="115000"/>
              <a:buFont typeface="Arial"/>
              <a:buChar char="•"/>
              <a:tabLst>
                <a:tab pos="224314" algn="l"/>
                <a:tab pos="224790" algn="l"/>
              </a:tabLst>
            </a:pPr>
            <a:endParaRPr lang="en-US" sz="1500" spc="-30" dirty="0">
              <a:solidFill>
                <a:srgbClr val="252525"/>
              </a:solidFill>
              <a:latin typeface="Times New Roman"/>
              <a:cs typeface="Times New Roman"/>
            </a:endParaRPr>
          </a:p>
          <a:p>
            <a:pPr marL="224314" indent="-215265">
              <a:spcBef>
                <a:spcPts val="581"/>
              </a:spcBef>
              <a:buClr>
                <a:srgbClr val="83992A"/>
              </a:buClr>
              <a:buSzPct val="115000"/>
              <a:buFont typeface="Arial"/>
              <a:buChar char="•"/>
              <a:tabLst>
                <a:tab pos="224314" algn="l"/>
                <a:tab pos="224790" algn="l"/>
              </a:tabLst>
            </a:pPr>
            <a:r>
              <a:rPr lang="en-US" sz="1500" spc="-30" dirty="0">
                <a:solidFill>
                  <a:srgbClr val="252525"/>
                </a:solidFill>
                <a:latin typeface="Times New Roman"/>
                <a:cs typeface="Times New Roman"/>
              </a:rPr>
              <a:t>Mini-max algorithm is a recursive or backtracking algorithm which is used in decision-making and game theory. It provides an optimal move for the player assuming that opponent is also playing optimally.</a:t>
            </a:r>
          </a:p>
          <a:p>
            <a:pPr marL="224314" indent="-215265">
              <a:spcBef>
                <a:spcPts val="581"/>
              </a:spcBef>
              <a:buClr>
                <a:srgbClr val="83992A"/>
              </a:buClr>
              <a:buSzPct val="115000"/>
              <a:buFont typeface="Arial"/>
              <a:buChar char="•"/>
              <a:tabLst>
                <a:tab pos="224314" algn="l"/>
                <a:tab pos="224790" algn="l"/>
              </a:tabLst>
            </a:pPr>
            <a:r>
              <a:rPr lang="en-US" sz="1500" spc="-30" dirty="0">
                <a:solidFill>
                  <a:srgbClr val="252525"/>
                </a:solidFill>
                <a:latin typeface="Times New Roman"/>
                <a:cs typeface="Times New Roman"/>
              </a:rPr>
              <a:t>Mini-Max algorithm uses recursion to search through the game-tree.</a:t>
            </a:r>
          </a:p>
          <a:p>
            <a:pPr marL="224314" indent="-215265">
              <a:spcBef>
                <a:spcPts val="581"/>
              </a:spcBef>
              <a:buClr>
                <a:srgbClr val="83992A"/>
              </a:buClr>
              <a:buSzPct val="115000"/>
              <a:buFont typeface="Arial"/>
              <a:buChar char="•"/>
              <a:tabLst>
                <a:tab pos="224314" algn="l"/>
                <a:tab pos="224790" algn="l"/>
              </a:tabLst>
            </a:pPr>
            <a:r>
              <a:rPr lang="en-US" sz="1500" spc="-30" dirty="0">
                <a:solidFill>
                  <a:srgbClr val="252525"/>
                </a:solidFill>
                <a:latin typeface="Times New Roman"/>
                <a:cs typeface="Times New Roman"/>
              </a:rPr>
              <a:t>Min-Max algorithm is mostly used for game playing in AI. Such as Chess, Checkers, tic-tac-toe, go, and various tow-players game. This Algorithm computes the minimax decision for the current state.</a:t>
            </a:r>
          </a:p>
          <a:p>
            <a:pPr marL="224314" indent="-215265">
              <a:spcBef>
                <a:spcPts val="581"/>
              </a:spcBef>
              <a:buClr>
                <a:srgbClr val="83992A"/>
              </a:buClr>
              <a:buSzPct val="115000"/>
              <a:buFont typeface="Arial"/>
              <a:buChar char="•"/>
              <a:tabLst>
                <a:tab pos="224314" algn="l"/>
                <a:tab pos="224790" algn="l"/>
              </a:tabLst>
            </a:pPr>
            <a:r>
              <a:rPr lang="en-US" sz="1500" spc="-30" dirty="0">
                <a:solidFill>
                  <a:srgbClr val="252525"/>
                </a:solidFill>
                <a:latin typeface="Times New Roman"/>
                <a:cs typeface="Times New Roman"/>
              </a:rPr>
              <a:t>In this algorithm two players play the game, one is called MAX and other is called MIN.</a:t>
            </a:r>
          </a:p>
          <a:p>
            <a:pPr marL="224314" indent="-215265">
              <a:spcBef>
                <a:spcPts val="581"/>
              </a:spcBef>
              <a:buClr>
                <a:srgbClr val="83992A"/>
              </a:buClr>
              <a:buSzPct val="115000"/>
              <a:buFont typeface="Arial"/>
              <a:buChar char="•"/>
              <a:tabLst>
                <a:tab pos="224314" algn="l"/>
                <a:tab pos="224790" algn="l"/>
              </a:tabLst>
            </a:pPr>
            <a:r>
              <a:rPr lang="en-US" sz="1500" spc="-30" dirty="0">
                <a:solidFill>
                  <a:srgbClr val="252525"/>
                </a:solidFill>
                <a:latin typeface="Times New Roman"/>
                <a:cs typeface="Times New Roman"/>
              </a:rPr>
              <a:t>Both the players fight it as the opponent player gets the minimum benefit while they get the maximum benefit.</a:t>
            </a:r>
          </a:p>
          <a:p>
            <a:pPr marL="224314" indent="-215265">
              <a:spcBef>
                <a:spcPts val="581"/>
              </a:spcBef>
              <a:buClr>
                <a:srgbClr val="83992A"/>
              </a:buClr>
              <a:buSzPct val="115000"/>
              <a:buFont typeface="Arial"/>
              <a:buChar char="•"/>
              <a:tabLst>
                <a:tab pos="224314" algn="l"/>
                <a:tab pos="224790" algn="l"/>
              </a:tabLst>
            </a:pPr>
            <a:r>
              <a:rPr lang="en-US" sz="1500" spc="-30" dirty="0">
                <a:solidFill>
                  <a:srgbClr val="252525"/>
                </a:solidFill>
                <a:latin typeface="Times New Roman"/>
                <a:cs typeface="Times New Roman"/>
              </a:rPr>
              <a:t>Both Players of the game are opponent of each other, where MAX will select the maximized value and MIN will select the minimized value.</a:t>
            </a:r>
          </a:p>
          <a:p>
            <a:pPr marL="224314" indent="-215265">
              <a:spcBef>
                <a:spcPts val="581"/>
              </a:spcBef>
              <a:buClr>
                <a:srgbClr val="83992A"/>
              </a:buClr>
              <a:buSzPct val="115000"/>
              <a:buFont typeface="Arial"/>
              <a:buChar char="•"/>
              <a:tabLst>
                <a:tab pos="224314" algn="l"/>
                <a:tab pos="224790" algn="l"/>
              </a:tabLst>
            </a:pPr>
            <a:r>
              <a:rPr lang="en-US" sz="1500" spc="-30" dirty="0">
                <a:solidFill>
                  <a:srgbClr val="252525"/>
                </a:solidFill>
                <a:latin typeface="Times New Roman"/>
                <a:cs typeface="Times New Roman"/>
              </a:rPr>
              <a:t>The minimax algorithm performs a depth-first search algorithm for the exploration of the complete game tree.</a:t>
            </a:r>
          </a:p>
          <a:p>
            <a:pPr marL="224314" indent="-215265">
              <a:spcBef>
                <a:spcPts val="581"/>
              </a:spcBef>
              <a:buClr>
                <a:srgbClr val="83992A"/>
              </a:buClr>
              <a:buSzPct val="115000"/>
              <a:buFont typeface="Arial"/>
              <a:buChar char="•"/>
              <a:tabLst>
                <a:tab pos="224314" algn="l"/>
                <a:tab pos="224790" algn="l"/>
              </a:tabLst>
            </a:pPr>
            <a:r>
              <a:rPr lang="en-US" sz="1500" spc="-30" dirty="0">
                <a:solidFill>
                  <a:srgbClr val="252525"/>
                </a:solidFill>
                <a:latin typeface="Times New Roman"/>
                <a:cs typeface="Times New Roman"/>
              </a:rPr>
              <a:t>The minimax algorithm proceeds all the way down to the terminal node of the tree, then backtrack the tree as the recursion.</a:t>
            </a:r>
            <a:endParaRPr sz="1500" dirty="0">
              <a:latin typeface="Times New Roman"/>
              <a:cs typeface="Times New Roman"/>
            </a:endParaRPr>
          </a:p>
        </p:txBody>
      </p:sp>
    </p:spTree>
    <p:extLst>
      <p:ext uri="{BB962C8B-B14F-4D97-AF65-F5344CB8AC3E}">
        <p14:creationId xmlns:p14="http://schemas.microsoft.com/office/powerpoint/2010/main" val="1293289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1447800"/>
            <a:ext cx="8110216" cy="3962400"/>
          </a:xfrm>
          <a:prstGeom prst="rect">
            <a:avLst/>
          </a:prstGeom>
        </p:spPr>
      </p:pic>
    </p:spTree>
    <p:extLst>
      <p:ext uri="{BB962C8B-B14F-4D97-AF65-F5344CB8AC3E}">
        <p14:creationId xmlns:p14="http://schemas.microsoft.com/office/powerpoint/2010/main" val="110774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72792" y="2273475"/>
            <a:ext cx="5598821" cy="2965913"/>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1040892" y="1481862"/>
            <a:ext cx="4445508" cy="564096"/>
          </a:xfrm>
          <a:prstGeom prst="rect">
            <a:avLst/>
          </a:prstGeom>
        </p:spPr>
        <p:txBody>
          <a:bodyPr vert="horz" wrap="square" lIns="0" tIns="10001" rIns="0" bIns="0" rtlCol="0">
            <a:spAutoFit/>
          </a:bodyPr>
          <a:lstStyle/>
          <a:p>
            <a:pPr marL="9525">
              <a:spcBef>
                <a:spcPts val="79"/>
              </a:spcBef>
            </a:pPr>
            <a:r>
              <a:rPr spc="-53" dirty="0"/>
              <a:t>Example</a:t>
            </a:r>
          </a:p>
        </p:txBody>
      </p:sp>
    </p:spTree>
    <p:extLst>
      <p:ext uri="{BB962C8B-B14F-4D97-AF65-F5344CB8AC3E}">
        <p14:creationId xmlns:p14="http://schemas.microsoft.com/office/powerpoint/2010/main" val="2501146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1640" y="1960229"/>
            <a:ext cx="5685448" cy="3059715"/>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9722247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5930" y="2055208"/>
            <a:ext cx="5651758" cy="2952275"/>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206961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1929467"/>
            <a:ext cx="5665181" cy="2999149"/>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29476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1856240"/>
            <a:ext cx="5671655" cy="3145320"/>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774200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Review: Tree search</a:t>
            </a:r>
            <a:endParaRPr/>
          </a:p>
        </p:txBody>
      </p:sp>
      <p:sp>
        <p:nvSpPr>
          <p:cNvPr id="148" name="Google Shape;148;p1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An abstract problem is modeled as a (finite or infinite) decision tree.</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1" u="none">
                <a:solidFill>
                  <a:schemeClr val="dk1"/>
                </a:solidFill>
                <a:latin typeface="Arial"/>
                <a:ea typeface="Arial"/>
                <a:cs typeface="Arial"/>
                <a:sym typeface="Arial"/>
              </a:rPr>
              <a:t>Weak</a:t>
            </a:r>
            <a:r>
              <a:rPr lang="en-US" sz="3200" b="0" i="0" u="none">
                <a:solidFill>
                  <a:schemeClr val="dk1"/>
                </a:solidFill>
                <a:latin typeface="Arial"/>
                <a:ea typeface="Arial"/>
                <a:cs typeface="Arial"/>
                <a:sym typeface="Arial"/>
              </a:rPr>
              <a:t> methods do not use any knowledge of the problem </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General applicable</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Usually die from combinatorial explosion when exposed to “real life”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1872215"/>
            <a:ext cx="5651758" cy="3113550"/>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7981300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2500" y="1852812"/>
            <a:ext cx="5678688" cy="3152385"/>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215630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1939654"/>
            <a:ext cx="5651758" cy="2978675"/>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47734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1983080"/>
            <a:ext cx="5665181" cy="2891752"/>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41741417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3200" y="1066800"/>
            <a:ext cx="1390650" cy="752475"/>
          </a:xfrm>
          <a:prstGeom prst="rect">
            <a:avLst/>
          </a:prstGeom>
        </p:spPr>
      </p:pic>
      <p:pic>
        <p:nvPicPr>
          <p:cNvPr id="3" name="Picture 2"/>
          <p:cNvPicPr>
            <a:picLocks noChangeAspect="1"/>
          </p:cNvPicPr>
          <p:nvPr/>
        </p:nvPicPr>
        <p:blipFill>
          <a:blip r:embed="rId3"/>
          <a:stretch>
            <a:fillRect/>
          </a:stretch>
        </p:blipFill>
        <p:spPr>
          <a:xfrm>
            <a:off x="981075" y="2057400"/>
            <a:ext cx="4914900" cy="1409700"/>
          </a:xfrm>
          <a:prstGeom prst="rect">
            <a:avLst/>
          </a:prstGeom>
        </p:spPr>
      </p:pic>
      <p:pic>
        <p:nvPicPr>
          <p:cNvPr id="4" name="Picture 3"/>
          <p:cNvPicPr>
            <a:picLocks noChangeAspect="1"/>
          </p:cNvPicPr>
          <p:nvPr/>
        </p:nvPicPr>
        <p:blipFill>
          <a:blip r:embed="rId4"/>
          <a:stretch>
            <a:fillRect/>
          </a:stretch>
        </p:blipFill>
        <p:spPr>
          <a:xfrm>
            <a:off x="1295400" y="3810000"/>
            <a:ext cx="5124450" cy="1304925"/>
          </a:xfrm>
          <a:prstGeom prst="rect">
            <a:avLst/>
          </a:prstGeom>
        </p:spPr>
      </p:pic>
      <p:pic>
        <p:nvPicPr>
          <p:cNvPr id="5" name="Picture 4"/>
          <p:cNvPicPr>
            <a:picLocks noChangeAspect="1"/>
          </p:cNvPicPr>
          <p:nvPr/>
        </p:nvPicPr>
        <p:blipFill>
          <a:blip r:embed="rId5"/>
          <a:stretch>
            <a:fillRect/>
          </a:stretch>
        </p:blipFill>
        <p:spPr>
          <a:xfrm>
            <a:off x="1409700" y="5334000"/>
            <a:ext cx="5010150" cy="1209675"/>
          </a:xfrm>
          <a:prstGeom prst="rect">
            <a:avLst/>
          </a:prstGeom>
        </p:spPr>
      </p:pic>
    </p:spTree>
    <p:extLst>
      <p:ext uri="{BB962C8B-B14F-4D97-AF65-F5344CB8AC3E}">
        <p14:creationId xmlns:p14="http://schemas.microsoft.com/office/powerpoint/2010/main" val="66767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me tree for Tic-Tac-Toe game using MiniMax algorith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2009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652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1" y="1787519"/>
            <a:ext cx="8229600" cy="564096"/>
          </a:xfrm>
          <a:prstGeom prst="rect">
            <a:avLst/>
          </a:prstGeom>
        </p:spPr>
        <p:txBody>
          <a:bodyPr vert="horz" wrap="square" lIns="0" tIns="10001" rIns="0" bIns="0" rtlCol="0">
            <a:spAutoFit/>
          </a:bodyPr>
          <a:lstStyle/>
          <a:p>
            <a:pPr marL="9525">
              <a:spcBef>
                <a:spcPts val="79"/>
              </a:spcBef>
            </a:pPr>
            <a:r>
              <a:rPr spc="-158" dirty="0"/>
              <a:t>Why </a:t>
            </a:r>
            <a:r>
              <a:rPr spc="-113" dirty="0"/>
              <a:t>Minimax </a:t>
            </a:r>
            <a:r>
              <a:rPr spc="-53" dirty="0"/>
              <a:t>algorithm </a:t>
            </a:r>
            <a:r>
              <a:rPr spc="-120" dirty="0"/>
              <a:t>is </a:t>
            </a:r>
            <a:r>
              <a:rPr spc="-34" dirty="0"/>
              <a:t>bad</a:t>
            </a:r>
            <a:r>
              <a:rPr spc="420" dirty="0"/>
              <a:t> </a:t>
            </a:r>
            <a:r>
              <a:rPr spc="-263" dirty="0"/>
              <a:t>?</a:t>
            </a:r>
          </a:p>
        </p:txBody>
      </p:sp>
      <p:sp>
        <p:nvSpPr>
          <p:cNvPr id="3" name="object 3"/>
          <p:cNvSpPr txBox="1"/>
          <p:nvPr/>
        </p:nvSpPr>
        <p:spPr>
          <a:xfrm>
            <a:off x="1011745" y="2700766"/>
            <a:ext cx="6969443" cy="2466540"/>
          </a:xfrm>
          <a:prstGeom prst="rect">
            <a:avLst/>
          </a:prstGeom>
        </p:spPr>
        <p:txBody>
          <a:bodyPr vert="horz" wrap="square" lIns="0" tIns="65246" rIns="0" bIns="0" rtlCol="0">
            <a:spAutoFit/>
          </a:bodyPr>
          <a:lstStyle/>
          <a:p>
            <a:pPr marL="243364" indent="-215265">
              <a:spcBef>
                <a:spcPts val="514"/>
              </a:spcBef>
              <a:buClr>
                <a:srgbClr val="83992A"/>
              </a:buClr>
              <a:buSzPct val="114583"/>
              <a:buFont typeface="Arial"/>
              <a:buChar char="•"/>
              <a:tabLst>
                <a:tab pos="243364" algn="l"/>
                <a:tab pos="243840" algn="l"/>
              </a:tabLst>
            </a:pPr>
            <a:r>
              <a:rPr spc="-4" dirty="0">
                <a:solidFill>
                  <a:srgbClr val="252525"/>
                </a:solidFill>
                <a:latin typeface="Times New Roman"/>
                <a:cs typeface="Times New Roman"/>
              </a:rPr>
              <a:t>The </a:t>
            </a:r>
            <a:r>
              <a:rPr spc="-19" dirty="0">
                <a:solidFill>
                  <a:srgbClr val="252525"/>
                </a:solidFill>
                <a:latin typeface="Times New Roman"/>
                <a:cs typeface="Times New Roman"/>
              </a:rPr>
              <a:t>problem </a:t>
            </a:r>
            <a:r>
              <a:rPr spc="-38" dirty="0">
                <a:solidFill>
                  <a:srgbClr val="252525"/>
                </a:solidFill>
                <a:latin typeface="Times New Roman"/>
                <a:cs typeface="Times New Roman"/>
              </a:rPr>
              <a:t>with </a:t>
            </a:r>
            <a:r>
              <a:rPr spc="-49" dirty="0">
                <a:solidFill>
                  <a:srgbClr val="252525"/>
                </a:solidFill>
                <a:latin typeface="Times New Roman"/>
                <a:cs typeface="Times New Roman"/>
              </a:rPr>
              <a:t>minimax </a:t>
            </a:r>
            <a:r>
              <a:rPr spc="-68" dirty="0">
                <a:solidFill>
                  <a:srgbClr val="252525"/>
                </a:solidFill>
                <a:latin typeface="Times New Roman"/>
                <a:cs typeface="Times New Roman"/>
              </a:rPr>
              <a:t>is </a:t>
            </a:r>
            <a:r>
              <a:rPr dirty="0">
                <a:solidFill>
                  <a:srgbClr val="252525"/>
                </a:solidFill>
                <a:latin typeface="Times New Roman"/>
                <a:cs typeface="Times New Roman"/>
              </a:rPr>
              <a:t>that </a:t>
            </a:r>
            <a:r>
              <a:rPr spc="-34" dirty="0">
                <a:solidFill>
                  <a:srgbClr val="252525"/>
                </a:solidFill>
                <a:latin typeface="Times New Roman"/>
                <a:cs typeface="Times New Roman"/>
              </a:rPr>
              <a:t>it </a:t>
            </a:r>
            <a:r>
              <a:rPr spc="-68" dirty="0">
                <a:solidFill>
                  <a:srgbClr val="252525"/>
                </a:solidFill>
                <a:latin typeface="Times New Roman"/>
                <a:cs typeface="Times New Roman"/>
              </a:rPr>
              <a:t>is</a:t>
            </a:r>
            <a:r>
              <a:rPr spc="206" dirty="0">
                <a:solidFill>
                  <a:srgbClr val="252525"/>
                </a:solidFill>
                <a:latin typeface="Times New Roman"/>
                <a:cs typeface="Times New Roman"/>
              </a:rPr>
              <a:t> </a:t>
            </a:r>
            <a:r>
              <a:rPr spc="-38" dirty="0">
                <a:solidFill>
                  <a:srgbClr val="252525"/>
                </a:solidFill>
                <a:latin typeface="Times New Roman"/>
                <a:cs typeface="Times New Roman"/>
              </a:rPr>
              <a:t>inefficient</a:t>
            </a:r>
            <a:endParaRPr>
              <a:latin typeface="Times New Roman"/>
              <a:cs typeface="Times New Roman"/>
            </a:endParaRPr>
          </a:p>
          <a:p>
            <a:pPr marL="586264" lvl="1" indent="-215265">
              <a:spcBef>
                <a:spcPts val="652"/>
              </a:spcBef>
              <a:buClr>
                <a:srgbClr val="83992A"/>
              </a:buClr>
              <a:buSzPct val="115000"/>
              <a:buFont typeface="Arial"/>
              <a:buChar char="•"/>
              <a:tabLst>
                <a:tab pos="586264" algn="l"/>
                <a:tab pos="586740" algn="l"/>
              </a:tabLst>
            </a:pPr>
            <a:r>
              <a:rPr sz="1500" spc="-41" dirty="0">
                <a:solidFill>
                  <a:srgbClr val="252525"/>
                </a:solidFill>
                <a:latin typeface="Times New Roman"/>
                <a:cs typeface="Times New Roman"/>
              </a:rPr>
              <a:t>Search </a:t>
            </a:r>
            <a:r>
              <a:rPr sz="1500" spc="19" dirty="0">
                <a:solidFill>
                  <a:srgbClr val="252525"/>
                </a:solidFill>
                <a:latin typeface="Times New Roman"/>
                <a:cs typeface="Times New Roman"/>
              </a:rPr>
              <a:t>to </a:t>
            </a:r>
            <a:r>
              <a:rPr sz="1500" spc="4" dirty="0">
                <a:solidFill>
                  <a:srgbClr val="252525"/>
                </a:solidFill>
                <a:latin typeface="Times New Roman"/>
                <a:cs typeface="Times New Roman"/>
              </a:rPr>
              <a:t>depth </a:t>
            </a:r>
            <a:r>
              <a:rPr sz="1500" dirty="0">
                <a:solidFill>
                  <a:srgbClr val="252525"/>
                </a:solidFill>
                <a:latin typeface="Times New Roman"/>
                <a:cs typeface="Times New Roman"/>
              </a:rPr>
              <a:t>d </a:t>
            </a:r>
            <a:r>
              <a:rPr sz="1500" spc="-30" dirty="0">
                <a:solidFill>
                  <a:srgbClr val="252525"/>
                </a:solidFill>
                <a:latin typeface="Times New Roman"/>
                <a:cs typeface="Times New Roman"/>
              </a:rPr>
              <a:t>in </a:t>
            </a:r>
            <a:r>
              <a:rPr sz="1500" spc="-4" dirty="0">
                <a:solidFill>
                  <a:srgbClr val="252525"/>
                </a:solidFill>
                <a:latin typeface="Times New Roman"/>
                <a:cs typeface="Times New Roman"/>
              </a:rPr>
              <a:t>the </a:t>
            </a:r>
            <a:r>
              <a:rPr sz="1500" spc="-41" dirty="0">
                <a:solidFill>
                  <a:srgbClr val="252525"/>
                </a:solidFill>
                <a:latin typeface="Times New Roman"/>
                <a:cs typeface="Times New Roman"/>
              </a:rPr>
              <a:t>game</a:t>
            </a:r>
            <a:r>
              <a:rPr sz="1500" spc="26" dirty="0">
                <a:solidFill>
                  <a:srgbClr val="252525"/>
                </a:solidFill>
                <a:latin typeface="Times New Roman"/>
                <a:cs typeface="Times New Roman"/>
              </a:rPr>
              <a:t> </a:t>
            </a:r>
            <a:r>
              <a:rPr sz="1500" spc="-15" dirty="0">
                <a:solidFill>
                  <a:srgbClr val="252525"/>
                </a:solidFill>
                <a:latin typeface="Times New Roman"/>
                <a:cs typeface="Times New Roman"/>
              </a:rPr>
              <a:t>tree</a:t>
            </a:r>
            <a:endParaRPr sz="1500">
              <a:latin typeface="Times New Roman"/>
              <a:cs typeface="Times New Roman"/>
            </a:endParaRPr>
          </a:p>
          <a:p>
            <a:pPr marL="586264" lvl="1" indent="-215265">
              <a:spcBef>
                <a:spcPts val="630"/>
              </a:spcBef>
              <a:buClr>
                <a:srgbClr val="83992A"/>
              </a:buClr>
              <a:buSzPct val="115000"/>
              <a:buFont typeface="Arial"/>
              <a:buChar char="•"/>
              <a:tabLst>
                <a:tab pos="586264" algn="l"/>
                <a:tab pos="586740" algn="l"/>
              </a:tabLst>
            </a:pPr>
            <a:r>
              <a:rPr sz="1500" spc="-23" dirty="0">
                <a:solidFill>
                  <a:srgbClr val="252525"/>
                </a:solidFill>
                <a:latin typeface="Times New Roman"/>
                <a:cs typeface="Times New Roman"/>
              </a:rPr>
              <a:t>Suppose </a:t>
            </a:r>
            <a:r>
              <a:rPr sz="1500" spc="-34" dirty="0">
                <a:solidFill>
                  <a:srgbClr val="252525"/>
                </a:solidFill>
                <a:latin typeface="Times New Roman"/>
                <a:cs typeface="Times New Roman"/>
              </a:rPr>
              <a:t>each </a:t>
            </a:r>
            <a:r>
              <a:rPr sz="1500" spc="-8" dirty="0">
                <a:solidFill>
                  <a:srgbClr val="252525"/>
                </a:solidFill>
                <a:latin typeface="Times New Roman"/>
                <a:cs typeface="Times New Roman"/>
              </a:rPr>
              <a:t>node </a:t>
            </a:r>
            <a:r>
              <a:rPr sz="1500" spc="-30" dirty="0">
                <a:solidFill>
                  <a:srgbClr val="252525"/>
                </a:solidFill>
                <a:latin typeface="Times New Roman"/>
                <a:cs typeface="Times New Roman"/>
              </a:rPr>
              <a:t>has </a:t>
            </a:r>
            <a:r>
              <a:rPr sz="1500" spc="-19" dirty="0">
                <a:solidFill>
                  <a:srgbClr val="252525"/>
                </a:solidFill>
                <a:latin typeface="Times New Roman"/>
                <a:cs typeface="Times New Roman"/>
              </a:rPr>
              <a:t>at </a:t>
            </a:r>
            <a:r>
              <a:rPr sz="1500" spc="-4" dirty="0">
                <a:solidFill>
                  <a:srgbClr val="252525"/>
                </a:solidFill>
                <a:latin typeface="Times New Roman"/>
                <a:cs typeface="Times New Roman"/>
              </a:rPr>
              <a:t>most </a:t>
            </a:r>
            <a:r>
              <a:rPr sz="1500" spc="15" dirty="0">
                <a:solidFill>
                  <a:srgbClr val="252525"/>
                </a:solidFill>
                <a:latin typeface="Times New Roman"/>
                <a:cs typeface="Times New Roman"/>
              </a:rPr>
              <a:t>b</a:t>
            </a:r>
            <a:r>
              <a:rPr sz="1500" spc="86" dirty="0">
                <a:solidFill>
                  <a:srgbClr val="252525"/>
                </a:solidFill>
                <a:latin typeface="Times New Roman"/>
                <a:cs typeface="Times New Roman"/>
              </a:rPr>
              <a:t> </a:t>
            </a:r>
            <a:r>
              <a:rPr sz="1500" spc="-26" dirty="0">
                <a:solidFill>
                  <a:srgbClr val="252525"/>
                </a:solidFill>
                <a:latin typeface="Times New Roman"/>
                <a:cs typeface="Times New Roman"/>
              </a:rPr>
              <a:t>children</a:t>
            </a:r>
            <a:endParaRPr sz="1500">
              <a:latin typeface="Times New Roman"/>
              <a:cs typeface="Times New Roman"/>
            </a:endParaRPr>
          </a:p>
          <a:p>
            <a:pPr marL="586264" lvl="1" indent="-215265">
              <a:spcBef>
                <a:spcPts val="630"/>
              </a:spcBef>
              <a:buClr>
                <a:srgbClr val="83992A"/>
              </a:buClr>
              <a:buSzPct val="115000"/>
              <a:buFont typeface="Arial"/>
              <a:buChar char="•"/>
              <a:tabLst>
                <a:tab pos="586264" algn="l"/>
                <a:tab pos="586740" algn="l"/>
              </a:tabLst>
            </a:pPr>
            <a:r>
              <a:rPr sz="1500" spc="-45" dirty="0">
                <a:solidFill>
                  <a:srgbClr val="252525"/>
                </a:solidFill>
                <a:latin typeface="Times New Roman"/>
                <a:cs typeface="Times New Roman"/>
              </a:rPr>
              <a:t>Calculate </a:t>
            </a:r>
            <a:r>
              <a:rPr sz="1500" spc="-4" dirty="0">
                <a:solidFill>
                  <a:srgbClr val="252525"/>
                </a:solidFill>
                <a:latin typeface="Times New Roman"/>
                <a:cs typeface="Times New Roman"/>
              </a:rPr>
              <a:t>the </a:t>
            </a:r>
            <a:r>
              <a:rPr sz="1500" spc="-38" dirty="0">
                <a:solidFill>
                  <a:srgbClr val="252525"/>
                </a:solidFill>
                <a:latin typeface="Times New Roman"/>
                <a:cs typeface="Times New Roman"/>
              </a:rPr>
              <a:t>exact </a:t>
            </a:r>
            <a:r>
              <a:rPr sz="1500" spc="-19" dirty="0">
                <a:solidFill>
                  <a:srgbClr val="252525"/>
                </a:solidFill>
                <a:latin typeface="Times New Roman"/>
                <a:cs typeface="Times New Roman"/>
              </a:rPr>
              <a:t>score at </a:t>
            </a:r>
            <a:r>
              <a:rPr sz="1500" spc="-49" dirty="0">
                <a:solidFill>
                  <a:srgbClr val="252525"/>
                </a:solidFill>
                <a:latin typeface="Times New Roman"/>
                <a:cs typeface="Times New Roman"/>
              </a:rPr>
              <a:t>every</a:t>
            </a:r>
            <a:r>
              <a:rPr sz="1500" spc="90" dirty="0">
                <a:solidFill>
                  <a:srgbClr val="252525"/>
                </a:solidFill>
                <a:latin typeface="Times New Roman"/>
                <a:cs typeface="Times New Roman"/>
              </a:rPr>
              <a:t> </a:t>
            </a:r>
            <a:r>
              <a:rPr sz="1500" spc="-8" dirty="0">
                <a:solidFill>
                  <a:srgbClr val="252525"/>
                </a:solidFill>
                <a:latin typeface="Times New Roman"/>
                <a:cs typeface="Times New Roman"/>
              </a:rPr>
              <a:t>node</a:t>
            </a:r>
            <a:endParaRPr sz="1500">
              <a:latin typeface="Times New Roman"/>
              <a:cs typeface="Times New Roman"/>
            </a:endParaRPr>
          </a:p>
          <a:p>
            <a:pPr marL="586264" lvl="1" indent="-215265">
              <a:spcBef>
                <a:spcPts val="630"/>
              </a:spcBef>
              <a:buClr>
                <a:srgbClr val="83992A"/>
              </a:buClr>
              <a:buSzPct val="115000"/>
              <a:buFont typeface="Arial"/>
              <a:buChar char="•"/>
              <a:tabLst>
                <a:tab pos="586264" algn="l"/>
                <a:tab pos="586740" algn="l"/>
              </a:tabLst>
            </a:pPr>
            <a:r>
              <a:rPr sz="1500" spc="23" dirty="0">
                <a:solidFill>
                  <a:srgbClr val="252525"/>
                </a:solidFill>
                <a:latin typeface="Times New Roman"/>
                <a:cs typeface="Times New Roman"/>
              </a:rPr>
              <a:t>In </a:t>
            </a:r>
            <a:r>
              <a:rPr sz="1500" spc="-26" dirty="0">
                <a:solidFill>
                  <a:srgbClr val="252525"/>
                </a:solidFill>
                <a:latin typeface="Times New Roman"/>
                <a:cs typeface="Times New Roman"/>
              </a:rPr>
              <a:t>worst </a:t>
            </a:r>
            <a:r>
              <a:rPr sz="1500" spc="-45" dirty="0">
                <a:solidFill>
                  <a:srgbClr val="252525"/>
                </a:solidFill>
                <a:latin typeface="Times New Roman"/>
                <a:cs typeface="Times New Roman"/>
              </a:rPr>
              <a:t>case </a:t>
            </a:r>
            <a:r>
              <a:rPr sz="1500" spc="-75" dirty="0">
                <a:solidFill>
                  <a:srgbClr val="252525"/>
                </a:solidFill>
                <a:latin typeface="Times New Roman"/>
                <a:cs typeface="Times New Roman"/>
              </a:rPr>
              <a:t>we </a:t>
            </a:r>
            <a:r>
              <a:rPr sz="1500" spc="-30" dirty="0">
                <a:solidFill>
                  <a:srgbClr val="252525"/>
                </a:solidFill>
                <a:latin typeface="Times New Roman"/>
                <a:cs typeface="Times New Roman"/>
              </a:rPr>
              <a:t>search </a:t>
            </a:r>
            <a:r>
              <a:rPr sz="1500" spc="11" dirty="0">
                <a:solidFill>
                  <a:srgbClr val="252525"/>
                </a:solidFill>
                <a:latin typeface="Times New Roman"/>
                <a:cs typeface="Times New Roman"/>
              </a:rPr>
              <a:t>b</a:t>
            </a:r>
            <a:r>
              <a:rPr sz="1463" spc="17" baseline="25641" dirty="0">
                <a:solidFill>
                  <a:srgbClr val="252525"/>
                </a:solidFill>
                <a:latin typeface="Times New Roman"/>
                <a:cs typeface="Times New Roman"/>
              </a:rPr>
              <a:t>d </a:t>
            </a:r>
            <a:r>
              <a:rPr sz="1500" spc="-11" dirty="0">
                <a:solidFill>
                  <a:srgbClr val="252525"/>
                </a:solidFill>
                <a:latin typeface="Times New Roman"/>
                <a:cs typeface="Times New Roman"/>
              </a:rPr>
              <a:t>nodes </a:t>
            </a:r>
            <a:r>
              <a:rPr sz="1500" dirty="0">
                <a:solidFill>
                  <a:srgbClr val="252525"/>
                </a:solidFill>
                <a:latin typeface="Times New Roman"/>
                <a:cs typeface="Times New Roman"/>
              </a:rPr>
              <a:t>–</a:t>
            </a:r>
            <a:r>
              <a:rPr sz="1500" spc="8" dirty="0">
                <a:solidFill>
                  <a:srgbClr val="252525"/>
                </a:solidFill>
                <a:latin typeface="Times New Roman"/>
                <a:cs typeface="Times New Roman"/>
              </a:rPr>
              <a:t> </a:t>
            </a:r>
            <a:r>
              <a:rPr sz="1500" spc="-26" dirty="0">
                <a:solidFill>
                  <a:srgbClr val="252525"/>
                </a:solidFill>
                <a:latin typeface="Times New Roman"/>
                <a:cs typeface="Times New Roman"/>
              </a:rPr>
              <a:t>exponential</a:t>
            </a:r>
            <a:endParaRPr sz="1500">
              <a:latin typeface="Times New Roman"/>
              <a:cs typeface="Times New Roman"/>
            </a:endParaRPr>
          </a:p>
          <a:p>
            <a:pPr marL="243364" indent="-215265">
              <a:spcBef>
                <a:spcPts val="645"/>
              </a:spcBef>
              <a:buClr>
                <a:srgbClr val="83992A"/>
              </a:buClr>
              <a:buSzPct val="114583"/>
              <a:buFont typeface="Arial"/>
              <a:buChar char="•"/>
              <a:tabLst>
                <a:tab pos="243364" algn="l"/>
                <a:tab pos="243840" algn="l"/>
              </a:tabLst>
            </a:pPr>
            <a:r>
              <a:rPr spc="-49" dirty="0">
                <a:solidFill>
                  <a:srgbClr val="252525"/>
                </a:solidFill>
                <a:latin typeface="Times New Roman"/>
                <a:cs typeface="Times New Roman"/>
              </a:rPr>
              <a:t>However, </a:t>
            </a:r>
            <a:r>
              <a:rPr spc="-56" dirty="0">
                <a:solidFill>
                  <a:srgbClr val="252525"/>
                </a:solidFill>
                <a:latin typeface="Times New Roman"/>
                <a:cs typeface="Times New Roman"/>
              </a:rPr>
              <a:t>many </a:t>
            </a:r>
            <a:r>
              <a:rPr spc="-15" dirty="0">
                <a:solidFill>
                  <a:srgbClr val="252525"/>
                </a:solidFill>
                <a:latin typeface="Times New Roman"/>
                <a:cs typeface="Times New Roman"/>
              </a:rPr>
              <a:t>nodes </a:t>
            </a:r>
            <a:r>
              <a:rPr spc="-41" dirty="0">
                <a:solidFill>
                  <a:srgbClr val="252525"/>
                </a:solidFill>
                <a:latin typeface="Times New Roman"/>
                <a:cs typeface="Times New Roman"/>
              </a:rPr>
              <a:t>are</a:t>
            </a:r>
            <a:r>
              <a:rPr spc="120" dirty="0">
                <a:solidFill>
                  <a:srgbClr val="252525"/>
                </a:solidFill>
                <a:latin typeface="Times New Roman"/>
                <a:cs typeface="Times New Roman"/>
              </a:rPr>
              <a:t> </a:t>
            </a:r>
            <a:r>
              <a:rPr spc="-53" dirty="0">
                <a:solidFill>
                  <a:srgbClr val="252525"/>
                </a:solidFill>
                <a:latin typeface="Times New Roman"/>
                <a:cs typeface="Times New Roman"/>
              </a:rPr>
              <a:t>useless</a:t>
            </a:r>
            <a:endParaRPr>
              <a:latin typeface="Times New Roman"/>
              <a:cs typeface="Times New Roman"/>
            </a:endParaRPr>
          </a:p>
          <a:p>
            <a:pPr marL="586264" lvl="1" indent="-215265">
              <a:lnSpc>
                <a:spcPts val="1710"/>
              </a:lnSpc>
              <a:spcBef>
                <a:spcPts val="652"/>
              </a:spcBef>
              <a:buClr>
                <a:srgbClr val="83992A"/>
              </a:buClr>
              <a:buSzPct val="115000"/>
              <a:buFont typeface="Arial"/>
              <a:buChar char="•"/>
              <a:tabLst>
                <a:tab pos="586264" algn="l"/>
                <a:tab pos="586740" algn="l"/>
              </a:tabLst>
            </a:pPr>
            <a:r>
              <a:rPr sz="1500" spc="-8" dirty="0">
                <a:solidFill>
                  <a:srgbClr val="252525"/>
                </a:solidFill>
                <a:latin typeface="Times New Roman"/>
                <a:cs typeface="Times New Roman"/>
              </a:rPr>
              <a:t>There </a:t>
            </a:r>
            <a:r>
              <a:rPr sz="1500" spc="-34" dirty="0">
                <a:solidFill>
                  <a:srgbClr val="252525"/>
                </a:solidFill>
                <a:latin typeface="Times New Roman"/>
                <a:cs typeface="Times New Roman"/>
              </a:rPr>
              <a:t>are </a:t>
            </a:r>
            <a:r>
              <a:rPr sz="1500" spc="-19" dirty="0">
                <a:solidFill>
                  <a:srgbClr val="252525"/>
                </a:solidFill>
                <a:latin typeface="Times New Roman"/>
                <a:cs typeface="Times New Roman"/>
              </a:rPr>
              <a:t>some </a:t>
            </a:r>
            <a:r>
              <a:rPr sz="1500" spc="-11" dirty="0">
                <a:solidFill>
                  <a:srgbClr val="252525"/>
                </a:solidFill>
                <a:latin typeface="Times New Roman"/>
                <a:cs typeface="Times New Roman"/>
              </a:rPr>
              <a:t>nodes </a:t>
            </a:r>
            <a:r>
              <a:rPr sz="1500" spc="-34" dirty="0">
                <a:solidFill>
                  <a:srgbClr val="252525"/>
                </a:solidFill>
                <a:latin typeface="Times New Roman"/>
                <a:cs typeface="Times New Roman"/>
              </a:rPr>
              <a:t>where </a:t>
            </a:r>
            <a:r>
              <a:rPr sz="1500" spc="-71" dirty="0">
                <a:solidFill>
                  <a:srgbClr val="252525"/>
                </a:solidFill>
                <a:latin typeface="Times New Roman"/>
                <a:cs typeface="Times New Roman"/>
              </a:rPr>
              <a:t>we </a:t>
            </a:r>
            <a:r>
              <a:rPr sz="1500" spc="-41" dirty="0">
                <a:solidFill>
                  <a:srgbClr val="252525"/>
                </a:solidFill>
                <a:latin typeface="Times New Roman"/>
                <a:cs typeface="Times New Roman"/>
              </a:rPr>
              <a:t>don’t </a:t>
            </a:r>
            <a:r>
              <a:rPr sz="1500" spc="-19" dirty="0">
                <a:solidFill>
                  <a:srgbClr val="252525"/>
                </a:solidFill>
                <a:latin typeface="Times New Roman"/>
                <a:cs typeface="Times New Roman"/>
              </a:rPr>
              <a:t>need </a:t>
            </a:r>
            <a:r>
              <a:rPr sz="1500" spc="19" dirty="0">
                <a:solidFill>
                  <a:srgbClr val="252525"/>
                </a:solidFill>
                <a:latin typeface="Times New Roman"/>
                <a:cs typeface="Times New Roman"/>
              </a:rPr>
              <a:t>to </a:t>
            </a:r>
            <a:r>
              <a:rPr sz="1500" spc="-30" dirty="0">
                <a:solidFill>
                  <a:srgbClr val="252525"/>
                </a:solidFill>
                <a:latin typeface="Times New Roman"/>
                <a:cs typeface="Times New Roman"/>
              </a:rPr>
              <a:t>know </a:t>
            </a:r>
            <a:r>
              <a:rPr sz="1500" spc="-38" dirty="0">
                <a:solidFill>
                  <a:srgbClr val="252525"/>
                </a:solidFill>
                <a:latin typeface="Times New Roman"/>
                <a:cs typeface="Times New Roman"/>
              </a:rPr>
              <a:t>exact </a:t>
            </a:r>
            <a:r>
              <a:rPr sz="1500" spc="-19" dirty="0">
                <a:solidFill>
                  <a:srgbClr val="252525"/>
                </a:solidFill>
                <a:latin typeface="Times New Roman"/>
                <a:cs typeface="Times New Roman"/>
              </a:rPr>
              <a:t>score </a:t>
            </a:r>
            <a:r>
              <a:rPr sz="1500" spc="-34" dirty="0">
                <a:solidFill>
                  <a:srgbClr val="252525"/>
                </a:solidFill>
                <a:latin typeface="Times New Roman"/>
                <a:cs typeface="Times New Roman"/>
              </a:rPr>
              <a:t>because </a:t>
            </a:r>
            <a:r>
              <a:rPr sz="1500" spc="-71" dirty="0">
                <a:solidFill>
                  <a:srgbClr val="252525"/>
                </a:solidFill>
                <a:latin typeface="Times New Roman"/>
                <a:cs typeface="Times New Roman"/>
              </a:rPr>
              <a:t>we </a:t>
            </a:r>
            <a:r>
              <a:rPr sz="1500" spc="-79" dirty="0">
                <a:solidFill>
                  <a:srgbClr val="252525"/>
                </a:solidFill>
                <a:latin typeface="Times New Roman"/>
                <a:cs typeface="Times New Roman"/>
              </a:rPr>
              <a:t>will</a:t>
            </a:r>
            <a:r>
              <a:rPr sz="1500" spc="60" dirty="0">
                <a:solidFill>
                  <a:srgbClr val="252525"/>
                </a:solidFill>
                <a:latin typeface="Times New Roman"/>
                <a:cs typeface="Times New Roman"/>
              </a:rPr>
              <a:t> </a:t>
            </a:r>
            <a:r>
              <a:rPr sz="1500" spc="-30" dirty="0">
                <a:solidFill>
                  <a:srgbClr val="252525"/>
                </a:solidFill>
                <a:latin typeface="Times New Roman"/>
                <a:cs typeface="Times New Roman"/>
              </a:rPr>
              <a:t>never</a:t>
            </a:r>
            <a:endParaRPr sz="1500">
              <a:latin typeface="Times New Roman"/>
              <a:cs typeface="Times New Roman"/>
            </a:endParaRPr>
          </a:p>
          <a:p>
            <a:pPr marL="586264">
              <a:lnSpc>
                <a:spcPts val="1710"/>
              </a:lnSpc>
            </a:pPr>
            <a:r>
              <a:rPr sz="1500" spc="-38" dirty="0">
                <a:solidFill>
                  <a:srgbClr val="252525"/>
                </a:solidFill>
                <a:latin typeface="Times New Roman"/>
                <a:cs typeface="Times New Roman"/>
              </a:rPr>
              <a:t>take </a:t>
            </a:r>
            <a:r>
              <a:rPr sz="1500" spc="-4" dirty="0">
                <a:solidFill>
                  <a:srgbClr val="252525"/>
                </a:solidFill>
                <a:latin typeface="Times New Roman"/>
                <a:cs typeface="Times New Roman"/>
              </a:rPr>
              <a:t>path </a:t>
            </a:r>
            <a:r>
              <a:rPr sz="1500" spc="-30" dirty="0">
                <a:solidFill>
                  <a:srgbClr val="252525"/>
                </a:solidFill>
                <a:latin typeface="Times New Roman"/>
                <a:cs typeface="Times New Roman"/>
              </a:rPr>
              <a:t>in </a:t>
            </a:r>
            <a:r>
              <a:rPr sz="1500" spc="-4" dirty="0">
                <a:solidFill>
                  <a:srgbClr val="252525"/>
                </a:solidFill>
                <a:latin typeface="Times New Roman"/>
                <a:cs typeface="Times New Roman"/>
              </a:rPr>
              <a:t>the</a:t>
            </a:r>
            <a:r>
              <a:rPr sz="1500" spc="75" dirty="0">
                <a:solidFill>
                  <a:srgbClr val="252525"/>
                </a:solidFill>
                <a:latin typeface="Times New Roman"/>
                <a:cs typeface="Times New Roman"/>
              </a:rPr>
              <a:t> </a:t>
            </a:r>
            <a:r>
              <a:rPr sz="1500" spc="-11" dirty="0">
                <a:solidFill>
                  <a:srgbClr val="252525"/>
                </a:solidFill>
                <a:latin typeface="Times New Roman"/>
                <a:cs typeface="Times New Roman"/>
              </a:rPr>
              <a:t>future</a:t>
            </a:r>
            <a:endParaRPr sz="1500">
              <a:latin typeface="Times New Roman"/>
              <a:cs typeface="Times New Roman"/>
            </a:endParaRPr>
          </a:p>
        </p:txBody>
      </p:sp>
    </p:spTree>
    <p:extLst>
      <p:ext uri="{BB962C8B-B14F-4D97-AF65-F5344CB8AC3E}">
        <p14:creationId xmlns:p14="http://schemas.microsoft.com/office/powerpoint/2010/main" val="783050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87519"/>
            <a:ext cx="6280595" cy="564096"/>
          </a:xfrm>
          <a:prstGeom prst="rect">
            <a:avLst/>
          </a:prstGeom>
        </p:spPr>
        <p:txBody>
          <a:bodyPr vert="horz" wrap="square" lIns="0" tIns="10001" rIns="0" bIns="0" rtlCol="0">
            <a:spAutoFit/>
          </a:bodyPr>
          <a:lstStyle/>
          <a:p>
            <a:pPr marL="9525">
              <a:spcBef>
                <a:spcPts val="79"/>
              </a:spcBef>
            </a:pPr>
            <a:r>
              <a:rPr spc="-8" dirty="0"/>
              <a:t>Is </a:t>
            </a:r>
            <a:r>
              <a:rPr spc="-19" dirty="0"/>
              <a:t>there </a:t>
            </a:r>
            <a:r>
              <a:rPr spc="-124" dirty="0"/>
              <a:t>a </a:t>
            </a:r>
            <a:r>
              <a:rPr spc="-11" dirty="0"/>
              <a:t>good </a:t>
            </a:r>
            <a:r>
              <a:rPr spc="-124" dirty="0"/>
              <a:t>Min-Max</a:t>
            </a:r>
            <a:r>
              <a:rPr spc="124" dirty="0"/>
              <a:t> </a:t>
            </a:r>
            <a:r>
              <a:rPr spc="-263" dirty="0"/>
              <a:t>?</a:t>
            </a:r>
          </a:p>
        </p:txBody>
      </p:sp>
      <p:sp>
        <p:nvSpPr>
          <p:cNvPr id="3" name="object 3"/>
          <p:cNvSpPr txBox="1"/>
          <p:nvPr/>
        </p:nvSpPr>
        <p:spPr>
          <a:xfrm>
            <a:off x="1030796" y="2721754"/>
            <a:ext cx="6534150" cy="2403767"/>
          </a:xfrm>
          <a:prstGeom prst="rect">
            <a:avLst/>
          </a:prstGeom>
        </p:spPr>
        <p:txBody>
          <a:bodyPr vert="horz" wrap="square" lIns="0" tIns="44291" rIns="0" bIns="0" rtlCol="0">
            <a:spAutoFit/>
          </a:bodyPr>
          <a:lstStyle/>
          <a:p>
            <a:pPr marL="224314" indent="-215265">
              <a:spcBef>
                <a:spcPts val="349"/>
              </a:spcBef>
              <a:buClr>
                <a:srgbClr val="83992A"/>
              </a:buClr>
              <a:buSzPct val="114583"/>
              <a:buFont typeface="Arial"/>
              <a:buChar char="•"/>
              <a:tabLst>
                <a:tab pos="224314" algn="l"/>
                <a:tab pos="224790" algn="l"/>
              </a:tabLst>
            </a:pPr>
            <a:r>
              <a:rPr spc="-120" dirty="0">
                <a:solidFill>
                  <a:srgbClr val="252525"/>
                </a:solidFill>
                <a:latin typeface="Times New Roman"/>
                <a:cs typeface="Times New Roman"/>
              </a:rPr>
              <a:t>Yes </a:t>
            </a:r>
            <a:r>
              <a:rPr spc="-206" dirty="0">
                <a:solidFill>
                  <a:srgbClr val="252525"/>
                </a:solidFill>
                <a:latin typeface="Times New Roman"/>
                <a:cs typeface="Times New Roman"/>
              </a:rPr>
              <a:t>! </a:t>
            </a:r>
            <a:r>
              <a:rPr spc="-153" dirty="0">
                <a:solidFill>
                  <a:srgbClr val="252525"/>
                </a:solidFill>
                <a:latin typeface="Times New Roman"/>
                <a:cs typeface="Times New Roman"/>
              </a:rPr>
              <a:t>We </a:t>
            </a:r>
            <a:r>
              <a:rPr spc="-34" dirty="0">
                <a:solidFill>
                  <a:srgbClr val="252525"/>
                </a:solidFill>
                <a:latin typeface="Times New Roman"/>
                <a:cs typeface="Times New Roman"/>
              </a:rPr>
              <a:t>just </a:t>
            </a:r>
            <a:r>
              <a:rPr spc="-26" dirty="0">
                <a:solidFill>
                  <a:srgbClr val="252525"/>
                </a:solidFill>
                <a:latin typeface="Times New Roman"/>
                <a:cs typeface="Times New Roman"/>
              </a:rPr>
              <a:t>need </a:t>
            </a:r>
            <a:r>
              <a:rPr spc="19" dirty="0">
                <a:solidFill>
                  <a:srgbClr val="252525"/>
                </a:solidFill>
                <a:latin typeface="Times New Roman"/>
                <a:cs typeface="Times New Roman"/>
              </a:rPr>
              <a:t>to </a:t>
            </a:r>
            <a:r>
              <a:rPr b="1" spc="-26" dirty="0">
                <a:solidFill>
                  <a:srgbClr val="252525"/>
                </a:solidFill>
                <a:latin typeface="Times New Roman"/>
                <a:cs typeface="Times New Roman"/>
              </a:rPr>
              <a:t>prune </a:t>
            </a:r>
            <a:r>
              <a:rPr spc="-26" dirty="0">
                <a:solidFill>
                  <a:srgbClr val="252525"/>
                </a:solidFill>
                <a:latin typeface="Times New Roman"/>
                <a:cs typeface="Times New Roman"/>
              </a:rPr>
              <a:t>branches </a:t>
            </a:r>
            <a:r>
              <a:rPr dirty="0">
                <a:solidFill>
                  <a:srgbClr val="252525"/>
                </a:solidFill>
                <a:latin typeface="Times New Roman"/>
                <a:cs typeface="Times New Roman"/>
              </a:rPr>
              <a:t>that </a:t>
            </a:r>
            <a:r>
              <a:rPr spc="-41" dirty="0">
                <a:solidFill>
                  <a:srgbClr val="252525"/>
                </a:solidFill>
                <a:latin typeface="Times New Roman"/>
                <a:cs typeface="Times New Roman"/>
              </a:rPr>
              <a:t>are </a:t>
            </a:r>
            <a:r>
              <a:rPr spc="15" dirty="0">
                <a:solidFill>
                  <a:srgbClr val="252525"/>
                </a:solidFill>
                <a:latin typeface="Times New Roman"/>
                <a:cs typeface="Times New Roman"/>
              </a:rPr>
              <a:t>not </a:t>
            </a:r>
            <a:r>
              <a:rPr spc="-30" dirty="0">
                <a:solidFill>
                  <a:srgbClr val="252525"/>
                </a:solidFill>
                <a:latin typeface="Times New Roman"/>
                <a:cs typeface="Times New Roman"/>
              </a:rPr>
              <a:t>required </a:t>
            </a:r>
            <a:r>
              <a:rPr spc="-38" dirty="0">
                <a:solidFill>
                  <a:srgbClr val="252525"/>
                </a:solidFill>
                <a:latin typeface="Times New Roman"/>
                <a:cs typeface="Times New Roman"/>
              </a:rPr>
              <a:t>in</a:t>
            </a:r>
            <a:r>
              <a:rPr spc="-251" dirty="0">
                <a:solidFill>
                  <a:srgbClr val="252525"/>
                </a:solidFill>
                <a:latin typeface="Times New Roman"/>
                <a:cs typeface="Times New Roman"/>
              </a:rPr>
              <a:t> </a:t>
            </a:r>
            <a:r>
              <a:rPr spc="-45" dirty="0">
                <a:solidFill>
                  <a:srgbClr val="252525"/>
                </a:solidFill>
                <a:latin typeface="Times New Roman"/>
                <a:cs typeface="Times New Roman"/>
              </a:rPr>
              <a:t>searching</a:t>
            </a:r>
            <a:endParaRPr>
              <a:latin typeface="Times New Roman"/>
              <a:cs typeface="Times New Roman"/>
            </a:endParaRPr>
          </a:p>
          <a:p>
            <a:pPr marL="224314" indent="-215265">
              <a:spcBef>
                <a:spcPts val="683"/>
              </a:spcBef>
              <a:buClr>
                <a:srgbClr val="83992A"/>
              </a:buClr>
              <a:buSzPct val="114285"/>
              <a:buFont typeface="Arial"/>
              <a:buChar char="•"/>
              <a:tabLst>
                <a:tab pos="224790" algn="l"/>
              </a:tabLst>
            </a:pPr>
            <a:r>
              <a:rPr sz="2100" i="1" spc="-199" dirty="0">
                <a:solidFill>
                  <a:srgbClr val="252525"/>
                </a:solidFill>
                <a:latin typeface="Times New Roman"/>
                <a:cs typeface="Times New Roman"/>
              </a:rPr>
              <a:t>Idea:</a:t>
            </a:r>
            <a:endParaRPr sz="2100">
              <a:latin typeface="Times New Roman"/>
              <a:cs typeface="Times New Roman"/>
            </a:endParaRPr>
          </a:p>
          <a:p>
            <a:pPr marL="567214" lvl="1" indent="-215265">
              <a:spcBef>
                <a:spcPts val="686"/>
              </a:spcBef>
              <a:buClr>
                <a:srgbClr val="83992A"/>
              </a:buClr>
              <a:buSzPct val="114583"/>
              <a:buFont typeface="Arial"/>
              <a:buChar char="•"/>
              <a:tabLst>
                <a:tab pos="567214" algn="l"/>
                <a:tab pos="567690" algn="l"/>
              </a:tabLst>
            </a:pPr>
            <a:r>
              <a:rPr spc="-26" dirty="0">
                <a:solidFill>
                  <a:srgbClr val="252525"/>
                </a:solidFill>
                <a:latin typeface="Times New Roman"/>
                <a:cs typeface="Times New Roman"/>
              </a:rPr>
              <a:t>Start </a:t>
            </a:r>
            <a:r>
              <a:rPr spc="-30" dirty="0">
                <a:solidFill>
                  <a:srgbClr val="252525"/>
                </a:solidFill>
                <a:latin typeface="Times New Roman"/>
                <a:cs typeface="Times New Roman"/>
              </a:rPr>
              <a:t>propagating scores </a:t>
            </a:r>
            <a:r>
              <a:rPr spc="-60" dirty="0">
                <a:solidFill>
                  <a:srgbClr val="252525"/>
                </a:solidFill>
                <a:latin typeface="Times New Roman"/>
                <a:cs typeface="Times New Roman"/>
              </a:rPr>
              <a:t>as </a:t>
            </a:r>
            <a:r>
              <a:rPr dirty="0">
                <a:solidFill>
                  <a:srgbClr val="252525"/>
                </a:solidFill>
                <a:latin typeface="Times New Roman"/>
                <a:cs typeface="Times New Roman"/>
              </a:rPr>
              <a:t>soon </a:t>
            </a:r>
            <a:r>
              <a:rPr spc="-64" dirty="0">
                <a:solidFill>
                  <a:srgbClr val="252525"/>
                </a:solidFill>
                <a:latin typeface="Times New Roman"/>
                <a:cs typeface="Times New Roman"/>
              </a:rPr>
              <a:t>as </a:t>
            </a:r>
            <a:r>
              <a:rPr spc="-60" dirty="0">
                <a:solidFill>
                  <a:srgbClr val="252525"/>
                </a:solidFill>
                <a:latin typeface="Times New Roman"/>
                <a:cs typeface="Times New Roman"/>
              </a:rPr>
              <a:t>leaf </a:t>
            </a:r>
            <a:r>
              <a:rPr spc="-15" dirty="0">
                <a:solidFill>
                  <a:srgbClr val="252525"/>
                </a:solidFill>
                <a:latin typeface="Times New Roman"/>
                <a:cs typeface="Times New Roman"/>
              </a:rPr>
              <a:t>nodes </a:t>
            </a:r>
            <a:r>
              <a:rPr spc="-41" dirty="0">
                <a:solidFill>
                  <a:srgbClr val="252525"/>
                </a:solidFill>
                <a:latin typeface="Times New Roman"/>
                <a:cs typeface="Times New Roman"/>
              </a:rPr>
              <a:t>are</a:t>
            </a:r>
            <a:r>
              <a:rPr spc="131" dirty="0">
                <a:solidFill>
                  <a:srgbClr val="252525"/>
                </a:solidFill>
                <a:latin typeface="Times New Roman"/>
                <a:cs typeface="Times New Roman"/>
              </a:rPr>
              <a:t> </a:t>
            </a:r>
            <a:r>
              <a:rPr spc="-30" dirty="0">
                <a:solidFill>
                  <a:srgbClr val="252525"/>
                </a:solidFill>
                <a:latin typeface="Times New Roman"/>
                <a:cs typeface="Times New Roman"/>
              </a:rPr>
              <a:t>generated</a:t>
            </a:r>
            <a:endParaRPr>
              <a:latin typeface="Times New Roman"/>
              <a:cs typeface="Times New Roman"/>
            </a:endParaRPr>
          </a:p>
          <a:p>
            <a:pPr marL="567214" lvl="1" indent="-215265">
              <a:spcBef>
                <a:spcPts val="668"/>
              </a:spcBef>
              <a:buClr>
                <a:srgbClr val="83992A"/>
              </a:buClr>
              <a:buSzPct val="114583"/>
              <a:buFont typeface="Arial"/>
              <a:buChar char="•"/>
              <a:tabLst>
                <a:tab pos="567214" algn="l"/>
                <a:tab pos="567690" algn="l"/>
              </a:tabLst>
            </a:pPr>
            <a:r>
              <a:rPr spc="53" dirty="0">
                <a:solidFill>
                  <a:srgbClr val="252525"/>
                </a:solidFill>
                <a:latin typeface="Times New Roman"/>
                <a:cs typeface="Times New Roman"/>
              </a:rPr>
              <a:t>Do </a:t>
            </a:r>
            <a:r>
              <a:rPr spc="15" dirty="0">
                <a:solidFill>
                  <a:srgbClr val="252525"/>
                </a:solidFill>
                <a:latin typeface="Times New Roman"/>
                <a:cs typeface="Times New Roman"/>
              </a:rPr>
              <a:t>not </a:t>
            </a:r>
            <a:r>
              <a:rPr spc="-34" dirty="0">
                <a:solidFill>
                  <a:srgbClr val="252525"/>
                </a:solidFill>
                <a:latin typeface="Times New Roman"/>
                <a:cs typeface="Times New Roman"/>
              </a:rPr>
              <a:t>explore </a:t>
            </a:r>
            <a:r>
              <a:rPr spc="-19" dirty="0">
                <a:solidFill>
                  <a:srgbClr val="252525"/>
                </a:solidFill>
                <a:latin typeface="Times New Roman"/>
                <a:cs typeface="Times New Roman"/>
              </a:rPr>
              <a:t>nodes </a:t>
            </a:r>
            <a:r>
              <a:rPr spc="-49" dirty="0">
                <a:solidFill>
                  <a:srgbClr val="252525"/>
                </a:solidFill>
                <a:latin typeface="Times New Roman"/>
                <a:cs typeface="Times New Roman"/>
              </a:rPr>
              <a:t>which </a:t>
            </a:r>
            <a:r>
              <a:rPr spc="-11" dirty="0">
                <a:solidFill>
                  <a:srgbClr val="252525"/>
                </a:solidFill>
                <a:latin typeface="Times New Roman"/>
                <a:cs typeface="Times New Roman"/>
              </a:rPr>
              <a:t>cannot </a:t>
            </a:r>
            <a:r>
              <a:rPr spc="-30" dirty="0">
                <a:solidFill>
                  <a:srgbClr val="252525"/>
                </a:solidFill>
                <a:latin typeface="Times New Roman"/>
                <a:cs typeface="Times New Roman"/>
              </a:rPr>
              <a:t>affect </a:t>
            </a:r>
            <a:r>
              <a:rPr spc="-4" dirty="0">
                <a:solidFill>
                  <a:srgbClr val="252525"/>
                </a:solidFill>
                <a:latin typeface="Times New Roman"/>
                <a:cs typeface="Times New Roman"/>
              </a:rPr>
              <a:t>the </a:t>
            </a:r>
            <a:r>
              <a:rPr spc="-41" dirty="0">
                <a:solidFill>
                  <a:srgbClr val="252525"/>
                </a:solidFill>
                <a:latin typeface="Times New Roman"/>
                <a:cs typeface="Times New Roman"/>
              </a:rPr>
              <a:t>choice </a:t>
            </a:r>
            <a:r>
              <a:rPr spc="-4" dirty="0">
                <a:solidFill>
                  <a:srgbClr val="252525"/>
                </a:solidFill>
                <a:latin typeface="Times New Roman"/>
                <a:cs typeface="Times New Roman"/>
              </a:rPr>
              <a:t>of</a:t>
            </a:r>
            <a:r>
              <a:rPr spc="356" dirty="0">
                <a:solidFill>
                  <a:srgbClr val="252525"/>
                </a:solidFill>
                <a:latin typeface="Times New Roman"/>
                <a:cs typeface="Times New Roman"/>
              </a:rPr>
              <a:t> </a:t>
            </a:r>
            <a:r>
              <a:rPr spc="-41" dirty="0">
                <a:solidFill>
                  <a:srgbClr val="252525"/>
                </a:solidFill>
                <a:latin typeface="Times New Roman"/>
                <a:cs typeface="Times New Roman"/>
              </a:rPr>
              <a:t>move</a:t>
            </a:r>
            <a:endParaRPr>
              <a:latin typeface="Times New Roman"/>
              <a:cs typeface="Times New Roman"/>
            </a:endParaRPr>
          </a:p>
          <a:p>
            <a:pPr lvl="1">
              <a:spcBef>
                <a:spcPts val="34"/>
              </a:spcBef>
              <a:buClr>
                <a:srgbClr val="83992A"/>
              </a:buClr>
              <a:buFont typeface="Arial"/>
              <a:buChar char="•"/>
            </a:pPr>
            <a:endParaRPr sz="2663">
              <a:latin typeface="Times New Roman"/>
              <a:cs typeface="Times New Roman"/>
            </a:endParaRPr>
          </a:p>
          <a:p>
            <a:pPr marL="224314" indent="-215265">
              <a:lnSpc>
                <a:spcPts val="2014"/>
              </a:lnSpc>
              <a:buClr>
                <a:srgbClr val="83992A"/>
              </a:buClr>
              <a:buSzPct val="114583"/>
              <a:buFont typeface="Arial"/>
              <a:buChar char="•"/>
              <a:tabLst>
                <a:tab pos="224314" algn="l"/>
                <a:tab pos="224790" algn="l"/>
              </a:tabLst>
            </a:pPr>
            <a:r>
              <a:rPr spc="-4" dirty="0">
                <a:solidFill>
                  <a:srgbClr val="252525"/>
                </a:solidFill>
                <a:latin typeface="Times New Roman"/>
                <a:cs typeface="Times New Roman"/>
              </a:rPr>
              <a:t>The method </a:t>
            </a:r>
            <a:r>
              <a:rPr dirty="0">
                <a:solidFill>
                  <a:srgbClr val="252525"/>
                </a:solidFill>
                <a:latin typeface="Times New Roman"/>
                <a:cs typeface="Times New Roman"/>
              </a:rPr>
              <a:t>for </a:t>
            </a:r>
            <a:r>
              <a:rPr spc="-15" dirty="0">
                <a:solidFill>
                  <a:srgbClr val="252525"/>
                </a:solidFill>
                <a:latin typeface="Times New Roman"/>
                <a:cs typeface="Times New Roman"/>
              </a:rPr>
              <a:t>pruning </a:t>
            </a:r>
            <a:r>
              <a:rPr spc="-4" dirty="0">
                <a:solidFill>
                  <a:srgbClr val="252525"/>
                </a:solidFill>
                <a:latin typeface="Times New Roman"/>
                <a:cs typeface="Times New Roman"/>
              </a:rPr>
              <a:t>the </a:t>
            </a:r>
            <a:r>
              <a:rPr spc="-41" dirty="0">
                <a:solidFill>
                  <a:srgbClr val="252525"/>
                </a:solidFill>
                <a:latin typeface="Times New Roman"/>
                <a:cs typeface="Times New Roman"/>
              </a:rPr>
              <a:t>search </a:t>
            </a:r>
            <a:r>
              <a:rPr spc="-19" dirty="0">
                <a:solidFill>
                  <a:srgbClr val="252525"/>
                </a:solidFill>
                <a:latin typeface="Times New Roman"/>
                <a:cs typeface="Times New Roman"/>
              </a:rPr>
              <a:t>tree </a:t>
            </a:r>
            <a:r>
              <a:rPr spc="-30" dirty="0">
                <a:solidFill>
                  <a:srgbClr val="252525"/>
                </a:solidFill>
                <a:latin typeface="Times New Roman"/>
                <a:cs typeface="Times New Roman"/>
              </a:rPr>
              <a:t>generated </a:t>
            </a:r>
            <a:r>
              <a:rPr spc="-83" dirty="0">
                <a:solidFill>
                  <a:srgbClr val="252525"/>
                </a:solidFill>
                <a:latin typeface="Times New Roman"/>
                <a:cs typeface="Times New Roman"/>
              </a:rPr>
              <a:t>by </a:t>
            </a:r>
            <a:r>
              <a:rPr spc="-49" dirty="0">
                <a:solidFill>
                  <a:srgbClr val="252525"/>
                </a:solidFill>
                <a:latin typeface="Times New Roman"/>
                <a:cs typeface="Times New Roman"/>
              </a:rPr>
              <a:t>minimax </a:t>
            </a:r>
            <a:r>
              <a:rPr spc="-68" dirty="0">
                <a:solidFill>
                  <a:srgbClr val="252525"/>
                </a:solidFill>
                <a:latin typeface="Times New Roman"/>
                <a:cs typeface="Times New Roman"/>
              </a:rPr>
              <a:t>is</a:t>
            </a:r>
            <a:r>
              <a:rPr spc="270" dirty="0">
                <a:solidFill>
                  <a:srgbClr val="252525"/>
                </a:solidFill>
                <a:latin typeface="Times New Roman"/>
                <a:cs typeface="Times New Roman"/>
              </a:rPr>
              <a:t> </a:t>
            </a:r>
            <a:r>
              <a:rPr spc="-60" dirty="0">
                <a:solidFill>
                  <a:srgbClr val="252525"/>
                </a:solidFill>
                <a:latin typeface="Times New Roman"/>
                <a:cs typeface="Times New Roman"/>
              </a:rPr>
              <a:t>called</a:t>
            </a:r>
            <a:endParaRPr>
              <a:latin typeface="Times New Roman"/>
              <a:cs typeface="Times New Roman"/>
            </a:endParaRPr>
          </a:p>
          <a:p>
            <a:pPr marL="224314">
              <a:lnSpc>
                <a:spcPts val="2104"/>
              </a:lnSpc>
            </a:pPr>
            <a:r>
              <a:rPr sz="1875" b="1" i="1" spc="-34" dirty="0">
                <a:solidFill>
                  <a:srgbClr val="252525"/>
                </a:solidFill>
                <a:latin typeface="Times New Roman"/>
                <a:cs typeface="Times New Roman"/>
              </a:rPr>
              <a:t>Alpha-Beta</a:t>
            </a:r>
            <a:endParaRPr sz="1875">
              <a:latin typeface="Times New Roman"/>
              <a:cs typeface="Times New Roman"/>
            </a:endParaRPr>
          </a:p>
        </p:txBody>
      </p:sp>
    </p:spTree>
    <p:extLst>
      <p:ext uri="{BB962C8B-B14F-4D97-AF65-F5344CB8AC3E}">
        <p14:creationId xmlns:p14="http://schemas.microsoft.com/office/powerpoint/2010/main" val="23898210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517530"/>
            <a:ext cx="5217604" cy="564096"/>
          </a:xfrm>
          <a:prstGeom prst="rect">
            <a:avLst/>
          </a:prstGeom>
        </p:spPr>
        <p:txBody>
          <a:bodyPr vert="horz" wrap="square" lIns="0" tIns="10001" rIns="0" bIns="0" rtlCol="0">
            <a:spAutoFit/>
          </a:bodyPr>
          <a:lstStyle/>
          <a:p>
            <a:pPr marL="9525">
              <a:spcBef>
                <a:spcPts val="79"/>
              </a:spcBef>
            </a:pPr>
            <a:r>
              <a:rPr spc="-23" dirty="0">
                <a:latin typeface="Symbol"/>
                <a:cs typeface="Symbol"/>
              </a:rPr>
              <a:t></a:t>
            </a:r>
            <a:r>
              <a:rPr spc="-23" dirty="0"/>
              <a:t>-</a:t>
            </a:r>
            <a:r>
              <a:rPr spc="-23" dirty="0">
                <a:latin typeface="Symbol"/>
                <a:cs typeface="Symbol"/>
              </a:rPr>
              <a:t></a:t>
            </a:r>
            <a:r>
              <a:rPr spc="-68" dirty="0"/>
              <a:t> </a:t>
            </a:r>
            <a:r>
              <a:rPr spc="-113" dirty="0"/>
              <a:t>values</a:t>
            </a:r>
          </a:p>
        </p:txBody>
      </p:sp>
      <p:sp>
        <p:nvSpPr>
          <p:cNvPr id="3" name="object 3"/>
          <p:cNvSpPr txBox="1"/>
          <p:nvPr/>
        </p:nvSpPr>
        <p:spPr>
          <a:xfrm>
            <a:off x="1" y="1081626"/>
            <a:ext cx="8991600" cy="5771452"/>
          </a:xfrm>
          <a:prstGeom prst="rect">
            <a:avLst/>
          </a:prstGeom>
        </p:spPr>
        <p:txBody>
          <a:bodyPr vert="horz" wrap="square" lIns="0" tIns="59055" rIns="0" bIns="0" rtlCol="0">
            <a:spAutoFit/>
          </a:bodyPr>
          <a:lstStyle/>
          <a:p>
            <a:pPr marL="224314" indent="-215265">
              <a:spcBef>
                <a:spcPts val="465"/>
              </a:spcBef>
              <a:buClr>
                <a:srgbClr val="83992A"/>
              </a:buClr>
              <a:buSzPct val="114583"/>
              <a:buFont typeface="Arial"/>
              <a:buChar char="•"/>
              <a:tabLst>
                <a:tab pos="224314" algn="l"/>
                <a:tab pos="224790" algn="l"/>
              </a:tabLst>
            </a:pPr>
            <a:endParaRPr lang="en-US" spc="-26" dirty="0">
              <a:solidFill>
                <a:srgbClr val="252525"/>
              </a:solidFill>
              <a:latin typeface="Times New Roman"/>
              <a:cs typeface="Times New Roman"/>
            </a:endParaRPr>
          </a:p>
          <a:p>
            <a:pPr marL="224314" indent="-215265">
              <a:spcBef>
                <a:spcPts val="465"/>
              </a:spcBef>
              <a:buClr>
                <a:srgbClr val="83992A"/>
              </a:buClr>
              <a:buSzPct val="114583"/>
              <a:buFont typeface="Arial"/>
              <a:buChar char="•"/>
              <a:tabLst>
                <a:tab pos="224314" algn="l"/>
                <a:tab pos="224790" algn="l"/>
              </a:tabLst>
            </a:pPr>
            <a:r>
              <a:rPr lang="en-US" spc="-26" dirty="0">
                <a:solidFill>
                  <a:srgbClr val="252525"/>
                </a:solidFill>
                <a:latin typeface="Times New Roman"/>
                <a:cs typeface="Times New Roman"/>
              </a:rPr>
              <a:t>Alpha-beta pruning is a modified version of the minimax algorithm. It is an optimization technique for the minimax algorithm.</a:t>
            </a:r>
          </a:p>
          <a:p>
            <a:pPr marL="224314" indent="-215265">
              <a:spcBef>
                <a:spcPts val="465"/>
              </a:spcBef>
              <a:buClr>
                <a:srgbClr val="83992A"/>
              </a:buClr>
              <a:buSzPct val="114583"/>
              <a:buFont typeface="Arial"/>
              <a:buChar char="•"/>
              <a:tabLst>
                <a:tab pos="224314" algn="l"/>
                <a:tab pos="224790" algn="l"/>
              </a:tabLst>
            </a:pPr>
            <a:r>
              <a:rPr lang="en-US" spc="-26" dirty="0">
                <a:solidFill>
                  <a:srgbClr val="252525"/>
                </a:solidFill>
                <a:latin typeface="Times New Roman"/>
                <a:cs typeface="Times New Roman"/>
              </a:rPr>
              <a:t>As we have seen in the minimax search algorithm that the number of game states it has to examine are exponential in depth of the tree. Since we cannot eliminate the exponent, but we can cut it to half. Hence there is a technique by which without checking each node of the game tree we can compute the correct minimax decision, and this technique is called pruning. This involves two threshold parameter Alpha and beta for future expansion, so it is called alpha-beta pruning. It is also called as Alpha-Beta Algorithm.</a:t>
            </a:r>
          </a:p>
          <a:p>
            <a:pPr marL="224314" indent="-215265">
              <a:spcBef>
                <a:spcPts val="465"/>
              </a:spcBef>
              <a:buClr>
                <a:srgbClr val="83992A"/>
              </a:buClr>
              <a:buSzPct val="114583"/>
              <a:buFont typeface="Arial"/>
              <a:buChar char="•"/>
              <a:tabLst>
                <a:tab pos="224314" algn="l"/>
                <a:tab pos="224790" algn="l"/>
              </a:tabLst>
            </a:pPr>
            <a:r>
              <a:rPr lang="en-US" spc="-26" dirty="0">
                <a:solidFill>
                  <a:srgbClr val="252525"/>
                </a:solidFill>
                <a:latin typeface="Times New Roman"/>
                <a:cs typeface="Times New Roman"/>
              </a:rPr>
              <a:t>Alpha-beta pruning can be applied at any depth of a tree, and sometimes it not only prune the tree leaves but also entire sub-tree.</a:t>
            </a:r>
          </a:p>
          <a:p>
            <a:pPr marL="224314" indent="-215265">
              <a:spcBef>
                <a:spcPts val="465"/>
              </a:spcBef>
              <a:buClr>
                <a:srgbClr val="83992A"/>
              </a:buClr>
              <a:buSzPct val="114583"/>
              <a:buFont typeface="Arial"/>
              <a:buChar char="•"/>
              <a:tabLst>
                <a:tab pos="224314" algn="l"/>
                <a:tab pos="224790" algn="l"/>
              </a:tabLst>
            </a:pPr>
            <a:r>
              <a:rPr lang="en-US" spc="-26" dirty="0">
                <a:solidFill>
                  <a:srgbClr val="252525"/>
                </a:solidFill>
                <a:latin typeface="Times New Roman"/>
                <a:cs typeface="Times New Roman"/>
              </a:rPr>
              <a:t>The two-parameter can be defined as:</a:t>
            </a:r>
          </a:p>
          <a:p>
            <a:pPr marL="224314" indent="-215265">
              <a:spcBef>
                <a:spcPts val="465"/>
              </a:spcBef>
              <a:buClr>
                <a:srgbClr val="83992A"/>
              </a:buClr>
              <a:buSzPct val="114583"/>
              <a:buFont typeface="Arial"/>
              <a:buChar char="•"/>
              <a:tabLst>
                <a:tab pos="224314" algn="l"/>
                <a:tab pos="224790" algn="l"/>
              </a:tabLst>
            </a:pPr>
            <a:r>
              <a:rPr lang="en-US" spc="-26" dirty="0">
                <a:solidFill>
                  <a:srgbClr val="252525"/>
                </a:solidFill>
                <a:latin typeface="Times New Roman"/>
                <a:cs typeface="Times New Roman"/>
              </a:rPr>
              <a:t>Alpha: The best (highest-value) choice we have found so far at any point along the path of Maximizer. The initial value of alpha is -∞.</a:t>
            </a:r>
          </a:p>
          <a:p>
            <a:pPr marL="224314" indent="-215265">
              <a:spcBef>
                <a:spcPts val="465"/>
              </a:spcBef>
              <a:buClr>
                <a:srgbClr val="83992A"/>
              </a:buClr>
              <a:buSzPct val="114583"/>
              <a:buFont typeface="Arial"/>
              <a:buChar char="•"/>
              <a:tabLst>
                <a:tab pos="224314" algn="l"/>
                <a:tab pos="224790" algn="l"/>
              </a:tabLst>
            </a:pPr>
            <a:r>
              <a:rPr lang="en-US" spc="-26" dirty="0">
                <a:solidFill>
                  <a:srgbClr val="252525"/>
                </a:solidFill>
                <a:latin typeface="Times New Roman"/>
                <a:cs typeface="Times New Roman"/>
              </a:rPr>
              <a:t>Beta: The best (lowest-value) choice we have found so far at any point along the path of Minimizer. The initial value of beta is +∞.</a:t>
            </a:r>
          </a:p>
          <a:p>
            <a:pPr marL="224314" indent="-215265">
              <a:spcBef>
                <a:spcPts val="465"/>
              </a:spcBef>
              <a:buClr>
                <a:srgbClr val="83992A"/>
              </a:buClr>
              <a:buSzPct val="114583"/>
              <a:buFont typeface="Arial"/>
              <a:buChar char="•"/>
              <a:tabLst>
                <a:tab pos="224314" algn="l"/>
                <a:tab pos="224790" algn="l"/>
              </a:tabLst>
            </a:pPr>
            <a:r>
              <a:rPr lang="en-US" spc="-26" dirty="0">
                <a:solidFill>
                  <a:srgbClr val="252525"/>
                </a:solidFill>
                <a:latin typeface="Times New Roman"/>
                <a:cs typeface="Times New Roman"/>
              </a:rPr>
              <a:t>The Alpha-beta pruning to a standard minimax algorithm returns the same move as the standard algorithm does, but it removes all the nodes which are not really affecting the final decision but making algorithm slow. Hence by pruning these nodes, it makes the algorithm fast</a:t>
            </a:r>
            <a:endParaRPr sz="1650" dirty="0">
              <a:latin typeface="Times New Roman"/>
              <a:cs typeface="Times New Roman"/>
            </a:endParaRPr>
          </a:p>
        </p:txBody>
      </p:sp>
    </p:spTree>
    <p:extLst>
      <p:ext uri="{BB962C8B-B14F-4D97-AF65-F5344CB8AC3E}">
        <p14:creationId xmlns:p14="http://schemas.microsoft.com/office/powerpoint/2010/main" val="18587113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1600200"/>
            <a:ext cx="6054089" cy="564096"/>
          </a:xfrm>
          <a:prstGeom prst="rect">
            <a:avLst/>
          </a:prstGeom>
        </p:spPr>
        <p:txBody>
          <a:bodyPr vert="horz" wrap="square" lIns="0" tIns="10001" rIns="0" bIns="0" rtlCol="0">
            <a:spAutoFit/>
          </a:bodyPr>
          <a:lstStyle/>
          <a:p>
            <a:pPr marL="10953">
              <a:spcBef>
                <a:spcPts val="79"/>
              </a:spcBef>
            </a:pPr>
            <a:r>
              <a:rPr spc="4" dirty="0"/>
              <a:t>The </a:t>
            </a:r>
            <a:r>
              <a:rPr spc="-23" dirty="0">
                <a:latin typeface="Symbol"/>
                <a:cs typeface="Symbol"/>
              </a:rPr>
              <a:t></a:t>
            </a:r>
            <a:r>
              <a:rPr spc="-23" dirty="0"/>
              <a:t>-</a:t>
            </a:r>
            <a:r>
              <a:rPr spc="-23" dirty="0">
                <a:latin typeface="Symbol"/>
                <a:cs typeface="Symbol"/>
              </a:rPr>
              <a:t></a:t>
            </a:r>
            <a:r>
              <a:rPr spc="-94" dirty="0"/>
              <a:t> </a:t>
            </a:r>
            <a:r>
              <a:rPr spc="-23" dirty="0"/>
              <a:t>pruning</a:t>
            </a:r>
          </a:p>
        </p:txBody>
      </p:sp>
      <p:sp>
        <p:nvSpPr>
          <p:cNvPr id="4" name="Rectangle 3"/>
          <p:cNvSpPr/>
          <p:nvPr/>
        </p:nvSpPr>
        <p:spPr>
          <a:xfrm>
            <a:off x="838200" y="2895600"/>
            <a:ext cx="7772400" cy="3416320"/>
          </a:xfrm>
          <a:prstGeom prst="rect">
            <a:avLst/>
          </a:prstGeom>
        </p:spPr>
        <p:txBody>
          <a:bodyPr wrap="square">
            <a:spAutoFit/>
          </a:bodyPr>
          <a:lstStyle/>
          <a:p>
            <a:r>
              <a:rPr lang="en-GB" sz="2400" dirty="0"/>
              <a:t>The main condition which required for alpha-beta pruning is:</a:t>
            </a:r>
          </a:p>
          <a:p>
            <a:endParaRPr lang="en-GB" sz="2400" dirty="0"/>
          </a:p>
          <a:p>
            <a:r>
              <a:rPr lang="en-GB" sz="2400" dirty="0"/>
              <a:t>α&gt;=β  </a:t>
            </a:r>
          </a:p>
          <a:p>
            <a:r>
              <a:rPr lang="en-GB" sz="2400" dirty="0"/>
              <a:t>Key points about alpha-beta pruning:</a:t>
            </a:r>
          </a:p>
          <a:p>
            <a:r>
              <a:rPr lang="en-GB" sz="2400" dirty="0"/>
              <a:t>The Max player will only update the value of alpha.</a:t>
            </a:r>
          </a:p>
          <a:p>
            <a:r>
              <a:rPr lang="en-GB" sz="2400" dirty="0"/>
              <a:t>The Min player will only update the value of beta.</a:t>
            </a:r>
          </a:p>
          <a:p>
            <a:r>
              <a:rPr lang="en-GB" sz="2400" dirty="0"/>
              <a:t>While backtracking the tree, the node values will be passed to upper nodes instead of values of alpha and beta.</a:t>
            </a:r>
          </a:p>
          <a:p>
            <a:r>
              <a:rPr lang="en-GB" sz="2400" dirty="0"/>
              <a:t>We will only pass the alpha, beta values to the child nodes.</a:t>
            </a:r>
          </a:p>
        </p:txBody>
      </p:sp>
    </p:spTree>
    <p:extLst>
      <p:ext uri="{BB962C8B-B14F-4D97-AF65-F5344CB8AC3E}">
        <p14:creationId xmlns:p14="http://schemas.microsoft.com/office/powerpoint/2010/main" val="766566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9"/>
          <p:cNvPicPr preferRelativeResize="0"/>
          <p:nvPr/>
        </p:nvPicPr>
        <p:blipFill rotWithShape="1">
          <a:blip r:embed="rId3">
            <a:alphaModFix/>
          </a:blip>
          <a:srcRect/>
          <a:stretch/>
        </p:blipFill>
        <p:spPr>
          <a:xfrm>
            <a:off x="228600" y="914400"/>
            <a:ext cx="7972425" cy="4981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4962" y="1052512"/>
            <a:ext cx="5934075" cy="4752975"/>
          </a:xfrm>
          <a:prstGeom prst="rect">
            <a:avLst/>
          </a:prstGeom>
        </p:spPr>
      </p:pic>
    </p:spTree>
    <p:extLst>
      <p:ext uri="{BB962C8B-B14F-4D97-AF65-F5344CB8AC3E}">
        <p14:creationId xmlns:p14="http://schemas.microsoft.com/office/powerpoint/2010/main" val="41828091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76400"/>
            <a:ext cx="8242304" cy="3795713"/>
          </a:xfrm>
          <a:prstGeom prst="rect">
            <a:avLst/>
          </a:prstGeom>
        </p:spPr>
      </p:pic>
    </p:spTree>
    <p:extLst>
      <p:ext uri="{BB962C8B-B14F-4D97-AF65-F5344CB8AC3E}">
        <p14:creationId xmlns:p14="http://schemas.microsoft.com/office/powerpoint/2010/main" val="993662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3016" y="1573054"/>
            <a:ext cx="5432984" cy="564096"/>
          </a:xfrm>
          <a:prstGeom prst="rect">
            <a:avLst/>
          </a:prstGeom>
        </p:spPr>
        <p:txBody>
          <a:bodyPr vert="horz" wrap="square" lIns="0" tIns="10001" rIns="0" bIns="0" rtlCol="0">
            <a:spAutoFit/>
          </a:bodyPr>
          <a:lstStyle/>
          <a:p>
            <a:pPr marL="9525">
              <a:spcBef>
                <a:spcPts val="79"/>
              </a:spcBef>
            </a:pPr>
            <a:r>
              <a:rPr spc="-53" dirty="0"/>
              <a:t>Example</a:t>
            </a:r>
          </a:p>
        </p:txBody>
      </p:sp>
      <p:sp>
        <p:nvSpPr>
          <p:cNvPr id="3" name="object 3"/>
          <p:cNvSpPr/>
          <p:nvPr/>
        </p:nvSpPr>
        <p:spPr>
          <a:xfrm>
            <a:off x="1722500" y="2235733"/>
            <a:ext cx="5698872" cy="2898623"/>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6367797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1955722"/>
            <a:ext cx="5658422" cy="2946605"/>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3261364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2500" y="2039044"/>
            <a:ext cx="5692112" cy="2779844"/>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13974524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2046080"/>
            <a:ext cx="5671655" cy="2765950"/>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2184926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2500" y="2026571"/>
            <a:ext cx="5678688" cy="2804889"/>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532595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62506" y="2042567"/>
            <a:ext cx="5618912" cy="2772884"/>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41520241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2016224"/>
            <a:ext cx="5658422" cy="2825524"/>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8646771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2036806"/>
            <a:ext cx="5658422" cy="2784326"/>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2189595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Best-first search</a:t>
            </a:r>
            <a:endParaRPr/>
          </a:p>
        </p:txBody>
      </p:sp>
      <p:sp>
        <p:nvSpPr>
          <p:cNvPr id="159" name="Google Shape;159;p20"/>
          <p:cNvSpPr txBox="1">
            <a:spLocks noGrp="1"/>
          </p:cNvSpPr>
          <p:nvPr>
            <p:ph type="body" idx="1"/>
          </p:nvPr>
        </p:nvSpPr>
        <p:spPr>
          <a:xfrm>
            <a:off x="457200" y="1981200"/>
            <a:ext cx="82296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Idea: use an </a:t>
            </a:r>
            <a:r>
              <a:rPr lang="en-US" sz="2800" b="0" i="0" u="none">
                <a:solidFill>
                  <a:srgbClr val="FF0000"/>
                </a:solidFill>
                <a:latin typeface="Arial"/>
                <a:ea typeface="Arial"/>
                <a:cs typeface="Arial"/>
                <a:sym typeface="Arial"/>
              </a:rPr>
              <a:t>evaluation function</a:t>
            </a:r>
            <a:r>
              <a:rPr lang="en-US" sz="2800" b="0" i="0" u="none">
                <a:solidFill>
                  <a:schemeClr val="dk1"/>
                </a:solidFill>
                <a:latin typeface="Arial"/>
                <a:ea typeface="Arial"/>
                <a:cs typeface="Arial"/>
                <a:sym typeface="Arial"/>
              </a:rPr>
              <a:t> </a:t>
            </a:r>
            <a:r>
              <a:rPr lang="en-US" sz="2800" b="0" i="1" u="none">
                <a:solidFill>
                  <a:schemeClr val="dk1"/>
                </a:solidFill>
                <a:latin typeface="Arial"/>
                <a:ea typeface="Arial"/>
                <a:cs typeface="Arial"/>
                <a:sym typeface="Arial"/>
              </a:rPr>
              <a:t>f(n) </a:t>
            </a:r>
            <a:r>
              <a:rPr lang="en-US" sz="2800" b="0" i="0" u="none">
                <a:solidFill>
                  <a:schemeClr val="dk1"/>
                </a:solidFill>
                <a:latin typeface="Arial"/>
                <a:ea typeface="Arial"/>
                <a:cs typeface="Arial"/>
                <a:sym typeface="Arial"/>
              </a:rPr>
              <a:t>for each node</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estimate of "desirability"</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Expand most desirable unexpanded node</a:t>
            </a:r>
            <a:endParaRPr/>
          </a:p>
          <a:p>
            <a:pPr marL="342900" lvl="0" indent="-342900" algn="l" rtl="0">
              <a:lnSpc>
                <a:spcPct val="90000"/>
              </a:lnSpc>
              <a:spcBef>
                <a:spcPts val="560"/>
              </a:spcBef>
              <a:spcAft>
                <a:spcPts val="0"/>
              </a:spcAft>
              <a:buClr>
                <a:schemeClr val="lt2"/>
              </a:buClr>
              <a:buSzPts val="2100"/>
              <a:buFont typeface="Noto Sans Symbols"/>
              <a:buChar char="■"/>
            </a:pPr>
            <a:r>
              <a:rPr lang="en-US" sz="2800" b="0" i="0" u="sng">
                <a:solidFill>
                  <a:schemeClr val="dk1"/>
                </a:solidFill>
                <a:latin typeface="Arial"/>
                <a:ea typeface="Arial"/>
                <a:cs typeface="Arial"/>
                <a:sym typeface="Arial"/>
              </a:rPr>
              <a:t>Implementation</a:t>
            </a:r>
            <a:r>
              <a:rPr lang="en-US" sz="2800" b="0" i="0" u="none">
                <a:solidFill>
                  <a:schemeClr val="dk1"/>
                </a:solidFill>
                <a:latin typeface="Arial"/>
                <a:ea typeface="Arial"/>
                <a:cs typeface="Arial"/>
                <a:sym typeface="Arial"/>
              </a:rPr>
              <a:t>:</a:t>
            </a:r>
            <a:endParaRPr/>
          </a:p>
          <a:p>
            <a:pPr marL="342900" lvl="0" indent="-342900" algn="l" rtl="0">
              <a:lnSpc>
                <a:spcPct val="90000"/>
              </a:lnSpc>
              <a:spcBef>
                <a:spcPts val="480"/>
              </a:spcBef>
              <a:spcAft>
                <a:spcPts val="0"/>
              </a:spcAft>
              <a:buSzPts val="1800"/>
              <a:buNone/>
            </a:pPr>
            <a:r>
              <a:rPr lang="en-US" sz="2400" b="0" i="0" u="none">
                <a:solidFill>
                  <a:schemeClr val="dk1"/>
                </a:solidFill>
                <a:latin typeface="Arial"/>
                <a:ea typeface="Arial"/>
                <a:cs typeface="Arial"/>
                <a:sym typeface="Arial"/>
              </a:rPr>
              <a:t>	Order the nodes in fringe in decreasing order of desirability</a:t>
            </a:r>
            <a:endParaRPr/>
          </a:p>
          <a:p>
            <a:pPr marL="342900" lvl="0" indent="-342900" algn="l" rtl="0">
              <a:lnSpc>
                <a:spcPct val="90000"/>
              </a:lnSpc>
              <a:spcBef>
                <a:spcPts val="56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Special cases:</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greedy best-first search</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A</a:t>
            </a:r>
            <a:r>
              <a:rPr lang="en-US" sz="2000" b="0" i="0" u="none" baseline="30000">
                <a:solidFill>
                  <a:schemeClr val="dk1"/>
                </a:solidFill>
                <a:latin typeface="Arial"/>
                <a:ea typeface="Arial"/>
                <a:cs typeface="Arial"/>
                <a:sym typeface="Arial"/>
              </a:rPr>
              <a:t>*</a:t>
            </a:r>
            <a:r>
              <a:rPr lang="en-US" sz="2000" b="0" i="0" u="none">
                <a:solidFill>
                  <a:schemeClr val="dk1"/>
                </a:solidFill>
                <a:latin typeface="Arial"/>
                <a:ea typeface="Arial"/>
                <a:cs typeface="Arial"/>
                <a:sym typeface="Arial"/>
              </a:rPr>
              <a:t> search</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1983080"/>
            <a:ext cx="5658422" cy="2891752"/>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2707164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6217" y="2036806"/>
            <a:ext cx="5665181" cy="2784326"/>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3229610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8784" y="2023147"/>
            <a:ext cx="5706308" cy="2832281"/>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4744756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08785" y="1965959"/>
            <a:ext cx="5726494" cy="2926059"/>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5883591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2799" y="1925878"/>
            <a:ext cx="2438402" cy="3006244"/>
          </a:xfrm>
          <a:prstGeom prst="rect">
            <a:avLst/>
          </a:prstGeom>
        </p:spPr>
      </p:pic>
      <p:sp>
        <p:nvSpPr>
          <p:cNvPr id="3" name="object 2"/>
          <p:cNvSpPr txBox="1">
            <a:spLocks/>
          </p:cNvSpPr>
          <p:nvPr/>
        </p:nvSpPr>
        <p:spPr>
          <a:xfrm>
            <a:off x="2057400" y="838200"/>
            <a:ext cx="6054089" cy="564096"/>
          </a:xfrm>
          <a:prstGeom prst="rect">
            <a:avLst/>
          </a:prstGeom>
        </p:spPr>
        <p:txBody>
          <a:bodyPr vert="horz" wrap="square" lIns="0" tIns="10001" rIns="0" bIns="0" rtlCol="0">
            <a:spAutoFit/>
          </a:bodyPr>
          <a:lstStyle>
            <a:lvl1pPr>
              <a:defRPr sz="3600" b="0" i="0">
                <a:solidFill>
                  <a:schemeClr val="tx1"/>
                </a:solidFill>
                <a:latin typeface="Arial Black"/>
                <a:ea typeface="+mj-ea"/>
                <a:cs typeface="Arial Black"/>
              </a:defRPr>
            </a:lvl1pPr>
          </a:lstStyle>
          <a:p>
            <a:pPr marL="10953">
              <a:spcBef>
                <a:spcPts val="79"/>
              </a:spcBef>
            </a:pPr>
            <a:r>
              <a:rPr lang="en-GB" kern="0" spc="4" smtClean="0"/>
              <a:t>The </a:t>
            </a:r>
            <a:r>
              <a:rPr lang="en-GB" kern="0" spc="-23" smtClean="0">
                <a:latin typeface="Symbol"/>
                <a:cs typeface="Symbol"/>
              </a:rPr>
              <a:t></a:t>
            </a:r>
            <a:r>
              <a:rPr lang="en-GB" kern="0" spc="-23" smtClean="0"/>
              <a:t>-</a:t>
            </a:r>
            <a:r>
              <a:rPr lang="en-GB" kern="0" spc="-23" smtClean="0">
                <a:latin typeface="Symbol"/>
                <a:cs typeface="Symbol"/>
              </a:rPr>
              <a:t></a:t>
            </a:r>
            <a:r>
              <a:rPr lang="en-GB" kern="0" spc="-94" smtClean="0"/>
              <a:t> </a:t>
            </a:r>
            <a:r>
              <a:rPr lang="en-GB" kern="0" spc="-23" smtClean="0"/>
              <a:t>pruning</a:t>
            </a:r>
            <a:endParaRPr lang="en-GB" kern="0" spc="-23" dirty="0"/>
          </a:p>
        </p:txBody>
      </p:sp>
    </p:spTree>
    <p:extLst>
      <p:ext uri="{BB962C8B-B14F-4D97-AF65-F5344CB8AC3E}">
        <p14:creationId xmlns:p14="http://schemas.microsoft.com/office/powerpoint/2010/main" val="8291119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575" y="1376362"/>
            <a:ext cx="6038850" cy="4105275"/>
          </a:xfrm>
          <a:prstGeom prst="rect">
            <a:avLst/>
          </a:prstGeom>
        </p:spPr>
      </p:pic>
    </p:spTree>
    <p:extLst>
      <p:ext uri="{BB962C8B-B14F-4D97-AF65-F5344CB8AC3E}">
        <p14:creationId xmlns:p14="http://schemas.microsoft.com/office/powerpoint/2010/main" val="3005124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accent1"/>
              </a:buClr>
              <a:buSzPts val="1400"/>
              <a:buFont typeface="Tahoma"/>
              <a:buNone/>
            </a:pPr>
            <a:fld id="{00000000-1234-1234-1234-123412341234}" type="slidenum">
              <a:rPr lang="en-US" sz="1400" b="0" i="0" u="none">
                <a:solidFill>
                  <a:schemeClr val="accent1"/>
                </a:solidFill>
                <a:latin typeface="Tahoma"/>
                <a:ea typeface="Tahoma"/>
                <a:cs typeface="Tahoma"/>
                <a:sym typeface="Tahoma"/>
              </a:rPr>
              <a:pPr marL="0" marR="0" lvl="0" indent="0" algn="ctr" rtl="0">
                <a:lnSpc>
                  <a:spcPct val="100000"/>
                </a:lnSpc>
                <a:spcBef>
                  <a:spcPts val="0"/>
                </a:spcBef>
                <a:spcAft>
                  <a:spcPts val="0"/>
                </a:spcAft>
                <a:buClr>
                  <a:schemeClr val="accent1"/>
                </a:buClr>
                <a:buSzPts val="1400"/>
                <a:buFont typeface="Tahoma"/>
                <a:buNone/>
              </a:pPr>
              <a:t>7</a:t>
            </a:fld>
            <a:endParaRPr/>
          </a:p>
        </p:txBody>
      </p:sp>
      <p:sp>
        <p:nvSpPr>
          <p:cNvPr id="165" name="Google Shape;165;p2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Best-First Search Scheme </a:t>
            </a:r>
            <a:endParaRPr/>
          </a:p>
        </p:txBody>
      </p:sp>
      <p:sp>
        <p:nvSpPr>
          <p:cNvPr id="166" name="Google Shape;166;p2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lt2"/>
              </a:buClr>
              <a:buSzPts val="2100"/>
              <a:buFont typeface="Noto Sans Symbols"/>
              <a:buChar char="■"/>
            </a:pPr>
            <a:r>
              <a:rPr lang="en-US" sz="2800" b="0" i="0" u="none">
                <a:solidFill>
                  <a:schemeClr val="hlink"/>
                </a:solidFill>
                <a:latin typeface="Arial"/>
                <a:ea typeface="Arial"/>
                <a:cs typeface="Arial"/>
                <a:sym typeface="Arial"/>
              </a:rPr>
              <a:t>Step1</a:t>
            </a:r>
            <a:r>
              <a:rPr lang="en-US" sz="2800" b="0" i="0" u="none">
                <a:solidFill>
                  <a:schemeClr val="dk1"/>
                </a:solidFill>
                <a:latin typeface="Arial"/>
                <a:ea typeface="Arial"/>
                <a:cs typeface="Arial"/>
                <a:sym typeface="Arial"/>
              </a:rPr>
              <a:t>:Consturct a heap by using the evaluation function. First, form a 1-element heap consisting of the root node.</a:t>
            </a:r>
            <a:endParaRPr/>
          </a:p>
          <a:p>
            <a:pPr marL="342900" lvl="0" indent="-342900" algn="just" rtl="0">
              <a:lnSpc>
                <a:spcPct val="80000"/>
              </a:lnSpc>
              <a:spcBef>
                <a:spcPts val="560"/>
              </a:spcBef>
              <a:spcAft>
                <a:spcPts val="0"/>
              </a:spcAft>
              <a:buClr>
                <a:schemeClr val="lt2"/>
              </a:buClr>
              <a:buSzPts val="2100"/>
              <a:buFont typeface="Noto Sans Symbols"/>
              <a:buChar char="■"/>
            </a:pPr>
            <a:r>
              <a:rPr lang="en-US" sz="2800" b="0" i="0" u="none">
                <a:solidFill>
                  <a:schemeClr val="hlink"/>
                </a:solidFill>
                <a:latin typeface="Arial"/>
                <a:ea typeface="Arial"/>
                <a:cs typeface="Arial"/>
                <a:sym typeface="Arial"/>
              </a:rPr>
              <a:t>Step2</a:t>
            </a:r>
            <a:r>
              <a:rPr lang="en-US" sz="2800" b="0" i="0" u="none">
                <a:solidFill>
                  <a:schemeClr val="dk1"/>
                </a:solidFill>
                <a:latin typeface="Arial"/>
                <a:ea typeface="Arial"/>
                <a:cs typeface="Arial"/>
                <a:sym typeface="Arial"/>
              </a:rPr>
              <a:t>:Test to see if the root element in the heap is a goal node. If it is, stop; otherwise, go to Step 3.</a:t>
            </a:r>
            <a:endParaRPr/>
          </a:p>
          <a:p>
            <a:pPr marL="342900" lvl="0" indent="-342900" algn="just" rtl="0">
              <a:lnSpc>
                <a:spcPct val="80000"/>
              </a:lnSpc>
              <a:spcBef>
                <a:spcPts val="560"/>
              </a:spcBef>
              <a:spcAft>
                <a:spcPts val="0"/>
              </a:spcAft>
              <a:buClr>
                <a:schemeClr val="lt2"/>
              </a:buClr>
              <a:buSzPts val="2100"/>
              <a:buFont typeface="Noto Sans Symbols"/>
              <a:buChar char="■"/>
            </a:pPr>
            <a:r>
              <a:rPr lang="en-US" sz="2800" b="0" i="0" u="none">
                <a:solidFill>
                  <a:schemeClr val="hlink"/>
                </a:solidFill>
                <a:latin typeface="Arial"/>
                <a:ea typeface="Arial"/>
                <a:cs typeface="Arial"/>
                <a:sym typeface="Arial"/>
              </a:rPr>
              <a:t>Step3</a:t>
            </a:r>
            <a:r>
              <a:rPr lang="en-US" sz="2800" b="0" i="0" u="none">
                <a:solidFill>
                  <a:schemeClr val="dk1"/>
                </a:solidFill>
                <a:latin typeface="Arial"/>
                <a:ea typeface="Arial"/>
                <a:cs typeface="Arial"/>
                <a:sym typeface="Arial"/>
              </a:rPr>
              <a:t>:Remove the root element from the heap and expand the element. Add the descendants of the element into the heap.</a:t>
            </a:r>
            <a:endParaRPr/>
          </a:p>
          <a:p>
            <a:pPr marL="342900" lvl="0" indent="-342900" algn="just" rtl="0">
              <a:lnSpc>
                <a:spcPct val="80000"/>
              </a:lnSpc>
              <a:spcBef>
                <a:spcPts val="560"/>
              </a:spcBef>
              <a:spcAft>
                <a:spcPts val="0"/>
              </a:spcAft>
              <a:buClr>
                <a:schemeClr val="lt2"/>
              </a:buClr>
              <a:buSzPts val="2100"/>
              <a:buFont typeface="Noto Sans Symbols"/>
              <a:buChar char="■"/>
            </a:pPr>
            <a:r>
              <a:rPr lang="en-US" sz="2800" b="0" i="0" u="none">
                <a:solidFill>
                  <a:schemeClr val="hlink"/>
                </a:solidFill>
                <a:latin typeface="Arial"/>
                <a:ea typeface="Arial"/>
                <a:cs typeface="Arial"/>
                <a:sym typeface="Arial"/>
              </a:rPr>
              <a:t>Step4</a:t>
            </a:r>
            <a:r>
              <a:rPr lang="en-US" sz="2800" b="0" i="0" u="none">
                <a:solidFill>
                  <a:schemeClr val="dk1"/>
                </a:solidFill>
                <a:latin typeface="Arial"/>
                <a:ea typeface="Arial"/>
                <a:cs typeface="Arial"/>
                <a:sym typeface="Arial"/>
              </a:rPr>
              <a:t>:If the heap is empty, then signal failure. Otherwise, go to Step 2.</a:t>
            </a:r>
            <a:endParaRPr/>
          </a:p>
          <a:p>
            <a:pPr marL="342900" lvl="0" indent="-209550" algn="l" rtl="0">
              <a:spcBef>
                <a:spcPts val="560"/>
              </a:spcBef>
              <a:spcAft>
                <a:spcPts val="0"/>
              </a:spcAft>
              <a:buSzPts val="2100"/>
              <a:buNone/>
            </a:pPr>
            <a:endParaRPr sz="2800" b="0" i="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8</a:t>
            </a:fld>
            <a:endParaRPr/>
          </a:p>
        </p:txBody>
      </p:sp>
      <p:sp>
        <p:nvSpPr>
          <p:cNvPr id="177" name="Google Shape;177;p2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(A Star) </a:t>
            </a:r>
            <a:endParaRPr/>
          </a:p>
        </p:txBody>
      </p:sp>
      <p:sp>
        <p:nvSpPr>
          <p:cNvPr id="178" name="Google Shape;178;p23"/>
          <p:cNvSpPr txBox="1">
            <a:spLocks noGrp="1"/>
          </p:cNvSpPr>
          <p:nvPr>
            <p:ph type="body" idx="1"/>
          </p:nvPr>
        </p:nvSpPr>
        <p:spPr>
          <a:xfrm>
            <a:off x="457200" y="2017712"/>
            <a:ext cx="8497887" cy="407828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We cannot guarantee to obtain the optimal solution using the “best-first search”. This is because the true cost from the initial node to the current node is ignored. </a:t>
            </a:r>
            <a:endParaRPr sz="2400" b="0" i="0" u="none">
              <a:solidFill>
                <a:schemeClr val="dk1"/>
              </a:solidFill>
              <a:latin typeface="Arial"/>
              <a:ea typeface="Arial"/>
              <a:cs typeface="Arial"/>
              <a:sym typeface="Arial"/>
            </a:endParaRPr>
          </a:p>
          <a:p>
            <a:pPr marL="342900" lvl="0" indent="-342900" algn="l" rtl="0">
              <a:lnSpc>
                <a:spcPct val="9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The A* algorithm can solve this problem (A=admissible). </a:t>
            </a:r>
            <a:endParaRPr sz="2400" b="0" i="0" u="none">
              <a:solidFill>
                <a:schemeClr val="dk1"/>
              </a:solidFill>
              <a:latin typeface="Arial"/>
              <a:ea typeface="Arial"/>
              <a:cs typeface="Arial"/>
              <a:sym typeface="Arial"/>
            </a:endParaRPr>
          </a:p>
          <a:p>
            <a:pPr marL="342900" lvl="0" indent="-342900" algn="l" rtl="0">
              <a:lnSpc>
                <a:spcPct val="9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In the A* algorithm, the cost of a node is evaluated using both the estimated cost and the true cost as follows: </a:t>
            </a:r>
            <a:endParaRPr/>
          </a:p>
          <a:p>
            <a:pPr marL="342900" lvl="0" indent="-342900" algn="l" rtl="0">
              <a:lnSpc>
                <a:spcPct val="90000"/>
              </a:lnSpc>
              <a:spcBef>
                <a:spcPts val="480"/>
              </a:spcBef>
              <a:spcAft>
                <a:spcPts val="0"/>
              </a:spcAft>
              <a:buSzPts val="1800"/>
              <a:buNone/>
            </a:pPr>
            <a:r>
              <a:rPr lang="en-US" sz="2400" b="0" i="0" u="none">
                <a:solidFill>
                  <a:schemeClr val="dk1"/>
                </a:solidFill>
                <a:latin typeface="Times New Roman"/>
                <a:ea typeface="Times New Roman"/>
                <a:cs typeface="Times New Roman"/>
                <a:sym typeface="Times New Roman"/>
              </a:rPr>
              <a:t>                 f(n) = g(n) + h(n)</a:t>
            </a:r>
            <a:endParaRPr sz="2400" b="0" i="0" u="none">
              <a:solidFill>
                <a:schemeClr val="dk1"/>
              </a:solidFill>
              <a:latin typeface="Arial"/>
              <a:ea typeface="Arial"/>
              <a:cs typeface="Arial"/>
              <a:sym typeface="Arial"/>
            </a:endParaRPr>
          </a:p>
          <a:p>
            <a:pPr marL="342900" lvl="0" indent="-342900" algn="l" rtl="0">
              <a:lnSpc>
                <a:spcPct val="9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 It has been proved the A* algorithm can obtain the best solution provided that the estimated cost H(x) is always smaller (conservative) than the best possible value H*(x).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p:nvPr/>
        </p:nvSpPr>
        <p:spPr>
          <a:xfrm>
            <a:off x="457200" y="6245225"/>
            <a:ext cx="213360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pPr marL="0" marR="0" lvl="0" indent="0" algn="l" rtl="0">
                <a:lnSpc>
                  <a:spcPct val="100000"/>
                </a:lnSpc>
                <a:spcBef>
                  <a:spcPts val="0"/>
                </a:spcBef>
                <a:spcAft>
                  <a:spcPts val="0"/>
                </a:spcAft>
                <a:buClr>
                  <a:schemeClr val="dk1"/>
                </a:buClr>
                <a:buSzPts val="1400"/>
                <a:buFont typeface="Tahoma"/>
                <a:buNone/>
              </a:pPr>
              <a:t>9</a:t>
            </a:fld>
            <a:endParaRPr/>
          </a:p>
        </p:txBody>
      </p:sp>
      <p:sp>
        <p:nvSpPr>
          <p:cNvPr id="184" name="Google Shape;184;p2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(A Star) </a:t>
            </a:r>
            <a:endParaRPr/>
          </a:p>
        </p:txBody>
      </p:sp>
      <p:sp>
        <p:nvSpPr>
          <p:cNvPr id="185" name="Google Shape;185;p24"/>
          <p:cNvSpPr txBox="1">
            <a:spLocks noGrp="1"/>
          </p:cNvSpPr>
          <p:nvPr>
            <p:ph type="body" idx="1"/>
          </p:nvPr>
        </p:nvSpPr>
        <p:spPr>
          <a:xfrm>
            <a:off x="1182687" y="2017712"/>
            <a:ext cx="7772400" cy="407828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400"/>
              <a:buFont typeface="Noto Sans Symbols"/>
              <a:buChar char="■"/>
            </a:pPr>
            <a:r>
              <a:rPr lang="en-US" sz="3200" b="0" i="0" u="none">
                <a:solidFill>
                  <a:schemeClr val="dk1"/>
                </a:solidFill>
                <a:latin typeface="Times New Roman"/>
                <a:ea typeface="Times New Roman"/>
                <a:cs typeface="Times New Roman"/>
                <a:sym typeface="Times New Roman"/>
              </a:rPr>
              <a:t>A* uses a heuristic function which combines g(n) and h(n): f(n) = g(n) + h(n)</a:t>
            </a:r>
            <a:endParaRPr/>
          </a:p>
          <a:p>
            <a:pPr marL="342900" lvl="0" indent="-190500" algn="l" rtl="0">
              <a:lnSpc>
                <a:spcPct val="90000"/>
              </a:lnSpc>
              <a:spcBef>
                <a:spcPts val="640"/>
              </a:spcBef>
              <a:spcAft>
                <a:spcPts val="0"/>
              </a:spcAft>
              <a:buClr>
                <a:schemeClr val="lt2"/>
              </a:buClr>
              <a:buSzPts val="2400"/>
              <a:buFont typeface="Noto Sans Symbols"/>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640"/>
              </a:spcBef>
              <a:spcAft>
                <a:spcPts val="0"/>
              </a:spcAft>
              <a:buClr>
                <a:schemeClr val="lt2"/>
              </a:buClr>
              <a:buSzPts val="2400"/>
              <a:buFont typeface="Noto Sans Symbols"/>
              <a:buChar char="■"/>
            </a:pPr>
            <a:r>
              <a:rPr lang="en-US" sz="3200" b="1" i="0" u="none">
                <a:solidFill>
                  <a:schemeClr val="dk1"/>
                </a:solidFill>
                <a:latin typeface="Times New Roman"/>
                <a:ea typeface="Times New Roman"/>
                <a:cs typeface="Times New Roman"/>
                <a:sym typeface="Times New Roman"/>
              </a:rPr>
              <a:t>g(n) </a:t>
            </a:r>
            <a:r>
              <a:rPr lang="en-US" sz="3200" b="0" i="0" u="none">
                <a:solidFill>
                  <a:schemeClr val="dk1"/>
                </a:solidFill>
                <a:latin typeface="Times New Roman"/>
                <a:ea typeface="Times New Roman"/>
                <a:cs typeface="Times New Roman"/>
                <a:sym typeface="Times New Roman"/>
              </a:rPr>
              <a:t>is the exact cost to reach node </a:t>
            </a:r>
            <a:r>
              <a:rPr lang="en-US" sz="3200" b="0" i="1" u="none">
                <a:solidFill>
                  <a:schemeClr val="dk1"/>
                </a:solidFill>
                <a:latin typeface="Times New Roman"/>
                <a:ea typeface="Times New Roman"/>
                <a:cs typeface="Times New Roman"/>
                <a:sym typeface="Times New Roman"/>
              </a:rPr>
              <a:t>n</a:t>
            </a:r>
            <a:r>
              <a:rPr lang="en-US" sz="3200" b="0" i="0" u="none">
                <a:solidFill>
                  <a:schemeClr val="dk1"/>
                </a:solidFill>
                <a:latin typeface="Times New Roman"/>
                <a:ea typeface="Times New Roman"/>
                <a:cs typeface="Times New Roman"/>
                <a:sym typeface="Times New Roman"/>
              </a:rPr>
              <a:t> from the initial state.</a:t>
            </a:r>
            <a:endParaRPr/>
          </a:p>
          <a:p>
            <a:pPr marL="342900" lvl="0" indent="-190500" algn="l" rtl="0">
              <a:lnSpc>
                <a:spcPct val="90000"/>
              </a:lnSpc>
              <a:spcBef>
                <a:spcPts val="640"/>
              </a:spcBef>
              <a:spcAft>
                <a:spcPts val="0"/>
              </a:spcAft>
              <a:buClr>
                <a:schemeClr val="lt2"/>
              </a:buClr>
              <a:buSzPts val="2400"/>
              <a:buFont typeface="Noto Sans Symbols"/>
              <a:buNone/>
            </a:pPr>
            <a:endParaRPr sz="32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640"/>
              </a:spcBef>
              <a:spcAft>
                <a:spcPts val="0"/>
              </a:spcAft>
              <a:buClr>
                <a:schemeClr val="lt2"/>
              </a:buClr>
              <a:buSzPts val="2400"/>
              <a:buFont typeface="Noto Sans Symbols"/>
              <a:buChar char="■"/>
            </a:pPr>
            <a:r>
              <a:rPr lang="en-US" sz="3200" b="1" i="0" u="none">
                <a:solidFill>
                  <a:schemeClr val="dk1"/>
                </a:solidFill>
                <a:latin typeface="Times New Roman"/>
                <a:ea typeface="Times New Roman"/>
                <a:cs typeface="Times New Roman"/>
                <a:sym typeface="Times New Roman"/>
              </a:rPr>
              <a:t>h(n)</a:t>
            </a:r>
            <a:r>
              <a:rPr lang="en-US" sz="3200" b="0" i="0" u="none">
                <a:solidFill>
                  <a:schemeClr val="dk1"/>
                </a:solidFill>
                <a:latin typeface="Times New Roman"/>
                <a:ea typeface="Times New Roman"/>
                <a:cs typeface="Times New Roman"/>
                <a:sym typeface="Times New Roman"/>
              </a:rPr>
              <a:t> is an estimation of the remaining cost to reach the goal.</a:t>
            </a:r>
            <a:endParaRPr/>
          </a:p>
        </p:txBody>
      </p:sp>
    </p:spTree>
  </p:cSld>
  <p:clrMapOvr>
    <a:masterClrMapping/>
  </p:clrMapOvr>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23BE7A553C4F48BE5F3C2EF6E4A3DD" ma:contentTypeVersion="10" ma:contentTypeDescription="Create a new document." ma:contentTypeScope="" ma:versionID="8ea5f1a908083085bd48ba5d3f074079">
  <xsd:schema xmlns:xsd="http://www.w3.org/2001/XMLSchema" xmlns:xs="http://www.w3.org/2001/XMLSchema" xmlns:p="http://schemas.microsoft.com/office/2006/metadata/properties" xmlns:ns2="b0be14e0-5817-4ef1-a34b-eea036291add" xmlns:ns3="fc816d16-b925-4eb2-bcc8-3b260ccacb22" targetNamespace="http://schemas.microsoft.com/office/2006/metadata/properties" ma:root="true" ma:fieldsID="e6556759a8c304fa20d782c7431f887d" ns2:_="" ns3:_="">
    <xsd:import namespace="b0be14e0-5817-4ef1-a34b-eea036291add"/>
    <xsd:import namespace="fc816d16-b925-4eb2-bcc8-3b260ccacb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be14e0-5817-4ef1-a34b-eea036291a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816d16-b925-4eb2-bcc8-3b260ccacb2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a5a7a15-0112-4867-8175-6a7ede04c374}" ma:internalName="TaxCatchAll" ma:showField="CatchAllData" ma:web="fc816d16-b925-4eb2-bcc8-3b260ccacb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DAD9F4-5EC8-47F8-A893-54D8A5E7FAD0}">
  <ds:schemaRefs>
    <ds:schemaRef ds:uri="http://schemas.microsoft.com/sharepoint/v3/contenttype/forms"/>
  </ds:schemaRefs>
</ds:datastoreItem>
</file>

<file path=customXml/itemProps2.xml><?xml version="1.0" encoding="utf-8"?>
<ds:datastoreItem xmlns:ds="http://schemas.openxmlformats.org/officeDocument/2006/customXml" ds:itemID="{5607A03E-4E12-473B-BE4A-D05A61913C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be14e0-5817-4ef1-a34b-eea036291add"/>
    <ds:schemaRef ds:uri="fc816d16-b925-4eb2-bcc8-3b260ccacb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223</TotalTime>
  <Words>2116</Words>
  <Application>Microsoft Office PowerPoint</Application>
  <PresentationFormat>On-screen Show (4:3)</PresentationFormat>
  <Paragraphs>413</Paragraphs>
  <Slides>65</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65</vt:i4>
      </vt:variant>
    </vt:vector>
  </HeadingPairs>
  <TitlesOfParts>
    <vt:vector size="75" baseType="lpstr">
      <vt:lpstr>Libre Franklin</vt:lpstr>
      <vt:lpstr>Noto Sans Symbols</vt:lpstr>
      <vt:lpstr>Symbol</vt:lpstr>
      <vt:lpstr>Arial Black</vt:lpstr>
      <vt:lpstr>Times</vt:lpstr>
      <vt:lpstr>Arial</vt:lpstr>
      <vt:lpstr>Tahoma</vt:lpstr>
      <vt:lpstr>Times New Roman</vt:lpstr>
      <vt:lpstr>1_Pixel</vt:lpstr>
      <vt:lpstr>Pixel</vt:lpstr>
      <vt:lpstr>Informed search algorithms </vt:lpstr>
      <vt:lpstr>Informed Search </vt:lpstr>
      <vt:lpstr>Informed Methods Add  Domain-Specific Information</vt:lpstr>
      <vt:lpstr>Review: Tree search</vt:lpstr>
      <vt:lpstr>PowerPoint Presentation</vt:lpstr>
      <vt:lpstr>Best-first search</vt:lpstr>
      <vt:lpstr>Best-First Search Scheme </vt:lpstr>
      <vt:lpstr>A* (A Star) </vt:lpstr>
      <vt:lpstr>A* (A Star) </vt:lpstr>
      <vt:lpstr>A* (A Star) </vt:lpstr>
      <vt:lpstr>A* Search</vt:lpstr>
      <vt:lpstr>A* Search: Tree Search</vt:lpstr>
      <vt:lpstr>A* Search: Tree Search</vt:lpstr>
      <vt:lpstr>A* Search: Tree Search</vt:lpstr>
      <vt:lpstr>A* Search: Tree Search</vt:lpstr>
      <vt:lpstr>A* Search: Tree Search</vt:lpstr>
      <vt:lpstr>A* Search: Tree Search</vt:lpstr>
      <vt:lpstr>A* Search: Tree Search</vt:lpstr>
      <vt:lpstr>A* Search: Tree Search</vt:lpstr>
      <vt:lpstr>A* Algorithm</vt:lpstr>
      <vt:lpstr>A* Search: Analysis</vt:lpstr>
      <vt:lpstr>Properties of A*</vt:lpstr>
      <vt:lpstr>Admissible heuristics</vt:lpstr>
      <vt:lpstr>PowerPoint Presentation</vt:lpstr>
      <vt:lpstr>PowerPoint Presentation</vt:lpstr>
      <vt:lpstr>PowerPoint Presentation</vt:lpstr>
      <vt:lpstr>What is Adversarial Search ?</vt:lpstr>
      <vt:lpstr>Assumptions &amp; aims</vt:lpstr>
      <vt:lpstr>Applications in games</vt:lpstr>
      <vt:lpstr>Different types of games</vt:lpstr>
      <vt:lpstr>How to strategize in each game?</vt:lpstr>
      <vt:lpstr>Game search problem</vt:lpstr>
      <vt:lpstr>MIN-MAX Algorithm</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Minimax algorithm is bad ?</vt:lpstr>
      <vt:lpstr>Is there a good Min-Max ?</vt:lpstr>
      <vt:lpstr>- values</vt:lpstr>
      <vt:lpstr>The - pruning</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 search algorithms</dc:title>
  <dc:creator>sarutigupta</dc:creator>
  <cp:lastModifiedBy>sarutigupta</cp:lastModifiedBy>
  <cp:revision>26</cp:revision>
  <dcterms:modified xsi:type="dcterms:W3CDTF">2024-01-31T03:52:49Z</dcterms:modified>
</cp:coreProperties>
</file>