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338" r:id="rId5"/>
    <p:sldId id="298" r:id="rId6"/>
    <p:sldId id="325" r:id="rId7"/>
    <p:sldId id="326" r:id="rId8"/>
    <p:sldId id="327" r:id="rId9"/>
    <p:sldId id="339" r:id="rId10"/>
    <p:sldId id="329" r:id="rId11"/>
    <p:sldId id="340" r:id="rId12"/>
    <p:sldId id="341" r:id="rId13"/>
    <p:sldId id="342" r:id="rId14"/>
    <p:sldId id="343" r:id="rId15"/>
    <p:sldId id="333" r:id="rId16"/>
    <p:sldId id="344" r:id="rId17"/>
    <p:sldId id="335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E142-DB2A-4BE4-981E-C18F2970A6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im.Curwick@RBAConsulting.com" TargetMode="External"/><Relationship Id="rId2" Type="http://schemas.openxmlformats.org/officeDocument/2006/relationships/hyperlink" Target="mailto:MadWithPowerShell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8800" b="1" dirty="0"/>
              <a:t>MN PowerShell Automation Group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630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sponsors</a:t>
            </a:r>
          </a:p>
          <a:p>
            <a:endParaRPr lang="en-US" dirty="0"/>
          </a:p>
          <a:p>
            <a:r>
              <a:rPr lang="en-US" dirty="0"/>
              <a:t>RBA</a:t>
            </a:r>
          </a:p>
          <a:p>
            <a:r>
              <a:rPr lang="en-US" dirty="0"/>
              <a:t>Microsoft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42" y="5060280"/>
            <a:ext cx="1435351" cy="1462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3" y="5023990"/>
            <a:ext cx="4105599" cy="15102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248511-3917-4889-B160-BAFEBDF9E18E}"/>
              </a:ext>
            </a:extLst>
          </p:cNvPr>
          <p:cNvSpPr/>
          <p:nvPr/>
        </p:nvSpPr>
        <p:spPr>
          <a:xfrm>
            <a:off x="1079157" y="3748216"/>
            <a:ext cx="10750378" cy="2924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600" dirty="0"/>
              <a:t>[</a:t>
            </a:r>
            <a:r>
              <a:rPr lang="en-US" sz="6000" dirty="0" err="1"/>
              <a:t>System.Collections.Generic.</a:t>
            </a:r>
            <a:r>
              <a:rPr lang="en-US" sz="6000" b="1" dirty="0" err="1"/>
              <a:t>Dictionary</a:t>
            </a:r>
            <a:r>
              <a:rPr lang="en-US" sz="5600" dirty="0"/>
              <a:t>] – Think </a:t>
            </a:r>
            <a:r>
              <a:rPr lang="en-US" sz="5600" dirty="0" err="1"/>
              <a:t>hashtable</a:t>
            </a:r>
            <a:endParaRPr lang="en-US" sz="6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ThreadStatus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$Processed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$Status = [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Object,Object</a:t>
            </a: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]]@{}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77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600" dirty="0"/>
              <a:t>[</a:t>
            </a:r>
            <a:r>
              <a:rPr lang="en-US" sz="6000" dirty="0" err="1"/>
              <a:t>System.Collections.Generic.</a:t>
            </a:r>
            <a:r>
              <a:rPr lang="en-US" sz="6000" b="1" dirty="0" err="1"/>
              <a:t>Dictionary</a:t>
            </a:r>
            <a:r>
              <a:rPr lang="en-US" sz="5600" dirty="0"/>
              <a:t>] – Think </a:t>
            </a:r>
            <a:r>
              <a:rPr lang="en-US" sz="5600" dirty="0" err="1"/>
              <a:t>hashtable</a:t>
            </a:r>
            <a:endParaRPr lang="en-US" sz="6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ThreadStatus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$Processed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System.Collections.Generic.Dictionary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Object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Object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]]@{}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03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[</a:t>
            </a:r>
            <a:r>
              <a:rPr lang="en-US" sz="3300" dirty="0" err="1"/>
              <a:t>System.Collections.Concurrent.</a:t>
            </a:r>
            <a:r>
              <a:rPr lang="en-US" sz="3300" b="1" dirty="0" err="1"/>
              <a:t>ConcurrentDictionary</a:t>
            </a:r>
            <a:r>
              <a:rPr lang="en-US" sz="3300" dirty="0"/>
              <a:t>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.C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oncurrent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Dictionary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ThreadStatus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Dictionary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$Processed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Concurrent.Concurrent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Dictionary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16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[</a:t>
            </a:r>
            <a:r>
              <a:rPr lang="en-US" sz="4000" dirty="0" err="1"/>
              <a:t>System.Collections.</a:t>
            </a:r>
            <a:r>
              <a:rPr lang="en-US" sz="4000" b="1" dirty="0" err="1"/>
              <a:t>Queue</a:t>
            </a:r>
            <a:r>
              <a:rPr lang="en-US" sz="4000" dirty="0"/>
              <a:t>] – Consumable ordered collections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$Q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4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System.Collections.Queue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]@()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.Enqueue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'First'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.Enqueue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'Second'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.Enqueue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'Third'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.Dequeue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6400"/>
                </a:solidFill>
                <a:latin typeface="Lucida Console" panose="020B0609040504020204" pitchFamily="49" charset="0"/>
              </a:rPr>
              <a:t>#  Give us 'First' and removes it from $Q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538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[</a:t>
            </a:r>
            <a:r>
              <a:rPr lang="en-US" sz="3300" dirty="0" err="1"/>
              <a:t>System.Collections.Concurrent.</a:t>
            </a:r>
            <a:r>
              <a:rPr lang="en-US" sz="3300" b="1" dirty="0" err="1"/>
              <a:t>BlockingCollection</a:t>
            </a:r>
            <a:r>
              <a:rPr lang="en-US" sz="3300" dirty="0"/>
              <a:t>]</a:t>
            </a:r>
          </a:p>
          <a:p>
            <a:pPr marL="0" indent="0">
              <a:buNone/>
            </a:pPr>
            <a:r>
              <a:rPr lang="en-US" sz="3100" dirty="0"/>
              <a:t>Shared consumable collection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.BlockingCollection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OutputQueue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= 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Concurrent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.BlockingCollection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PSObect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]]@{}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964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5867"/>
            <a:ext cx="10515600" cy="5381096"/>
          </a:xfrm>
        </p:spPr>
        <p:txBody>
          <a:bodyPr>
            <a:normAutofit/>
          </a:bodyPr>
          <a:lstStyle/>
          <a:p>
            <a:r>
              <a:rPr lang="en-US" sz="3300" dirty="0"/>
              <a:t>[</a:t>
            </a:r>
            <a:r>
              <a:rPr lang="en-US" sz="3300" dirty="0" err="1"/>
              <a:t>System.Collections.Concurrent.</a:t>
            </a:r>
            <a:r>
              <a:rPr lang="en-US" sz="3300" b="1" dirty="0" err="1"/>
              <a:t>BlockingCollection</a:t>
            </a:r>
            <a:r>
              <a:rPr lang="en-US" sz="3300" dirty="0"/>
              <a:t>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.Add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'Tim.Curwick@RBAConsulting.com'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.Add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'Joe.Artz@Target.com'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.Take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#  Gives us Tim and removes it from the collection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3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5867"/>
            <a:ext cx="10515600" cy="5381096"/>
          </a:xfrm>
        </p:spPr>
        <p:txBody>
          <a:bodyPr>
            <a:normAutofit/>
          </a:bodyPr>
          <a:lstStyle/>
          <a:p>
            <a:r>
              <a:rPr lang="en-US" sz="3300" dirty="0"/>
              <a:t>[</a:t>
            </a:r>
            <a:r>
              <a:rPr lang="en-US" sz="3300" dirty="0" err="1"/>
              <a:t>System.Collections.Concurrent.</a:t>
            </a:r>
            <a:r>
              <a:rPr lang="en-US" sz="3300" b="1" dirty="0" err="1"/>
              <a:t>BlockingCollection</a:t>
            </a:r>
            <a:r>
              <a:rPr lang="en-US" sz="3300" dirty="0"/>
              <a:t>]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.GetConsumingEnumerable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&lt;# Code to process a user #&gt;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.CompleteAdding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.IsAddingComplete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0877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5867"/>
            <a:ext cx="13605933" cy="538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6400"/>
                </a:solidFill>
                <a:latin typeface="Lucida Console" panose="020B0609040504020204" pitchFamily="49" charset="0"/>
              </a:rPr>
              <a:t>#  Thread 1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MyUsers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|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.Add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) }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.CompleteAdding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ResultQueue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.GetConsumingEnumerable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|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-Append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3740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5867"/>
            <a:ext cx="12606867" cy="538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6400"/>
                </a:solidFill>
                <a:latin typeface="Lucida Console" panose="020B0609040504020204" pitchFamily="49" charset="0"/>
              </a:rPr>
              <a:t>#  Thread 2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.GetConsumingEnumerable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|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SamAccountId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EmailAddress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ResultQueue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.Add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ResultQueue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.CompleteAdding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26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720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/>
              <a:t>Multithresding</a:t>
            </a:r>
            <a:r>
              <a:rPr lang="en-US" sz="9600" b="1" dirty="0"/>
              <a:t> simplified with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17912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941"/>
            <a:ext cx="10515600" cy="4274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1" dirty="0"/>
              <a:t>Tim Curwick</a:t>
            </a:r>
          </a:p>
          <a:p>
            <a:pPr marL="0" indent="0">
              <a:buNone/>
            </a:pPr>
            <a:r>
              <a:rPr lang="en-US" dirty="0"/>
              <a:t>Group vice president</a:t>
            </a:r>
          </a:p>
          <a:p>
            <a:pPr marL="0" indent="0">
              <a:buNone/>
            </a:pPr>
            <a:r>
              <a:rPr lang="en-US" dirty="0"/>
              <a:t>Microsoft MVP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Blog - MadWithPowerShell.com</a:t>
            </a:r>
          </a:p>
          <a:p>
            <a:pPr marL="0" indent="0">
              <a:buNone/>
            </a:pPr>
            <a:r>
              <a:rPr lang="en-US" dirty="0"/>
              <a:t>Email </a:t>
            </a:r>
            <a:r>
              <a:rPr lang="en-US" dirty="0">
                <a:hlinkClick r:id="rId2"/>
              </a:rPr>
              <a:t>MadWithPowerShell@gmail.com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 @</a:t>
            </a:r>
            <a:r>
              <a:rPr lang="en-US" dirty="0" err="1"/>
              <a:t>MadWPowerShell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Automation consultant – </a:t>
            </a:r>
            <a:r>
              <a:rPr lang="en-US" dirty="0">
                <a:hlinkClick r:id="rId3"/>
              </a:rPr>
              <a:t>Tim.Curwick@RBAConsulting.com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9731"/>
            <a:ext cx="3810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PowerShell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 of PowerShell multithreading</a:t>
            </a:r>
          </a:p>
          <a:p>
            <a:r>
              <a:rPr lang="en-US" sz="4000" dirty="0"/>
              <a:t>Why / Why not?</a:t>
            </a:r>
          </a:p>
          <a:p>
            <a:r>
              <a:rPr lang="en-US" sz="4000" dirty="0"/>
              <a:t>Concepts</a:t>
            </a:r>
          </a:p>
          <a:p>
            <a:r>
              <a:rPr lang="en-US" sz="4000" dirty="0" err="1"/>
              <a:t>.Net</a:t>
            </a:r>
            <a:r>
              <a:rPr lang="en-US" sz="4000" dirty="0"/>
              <a:t> objects</a:t>
            </a:r>
          </a:p>
          <a:p>
            <a:r>
              <a:rPr lang="en-US" sz="4000" dirty="0"/>
              <a:t>Sample scripts</a:t>
            </a:r>
          </a:p>
          <a:p>
            <a:r>
              <a:rPr lang="en-US" sz="4000" dirty="0"/>
              <a:t>Useful functions</a:t>
            </a:r>
          </a:p>
        </p:txBody>
      </p:sp>
    </p:spTree>
    <p:extLst>
      <p:ext uri="{BB962C8B-B14F-4D97-AF65-F5344CB8AC3E}">
        <p14:creationId xmlns:p14="http://schemas.microsoft.com/office/powerpoint/2010/main" val="42406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PowerShell 1.0 – Single threaded</a:t>
            </a:r>
          </a:p>
          <a:p>
            <a:r>
              <a:rPr lang="en-US" sz="4000" dirty="0"/>
              <a:t>PowerShell 2.0 – Background jobs</a:t>
            </a:r>
          </a:p>
          <a:p>
            <a:r>
              <a:rPr lang="en-US" sz="4000" dirty="0"/>
              <a:t>PowerShell 3.0 – PowerShell Workflow</a:t>
            </a:r>
          </a:p>
          <a:p>
            <a:r>
              <a:rPr lang="en-US" sz="4000" dirty="0" err="1"/>
              <a:t>Multiscripting</a:t>
            </a:r>
            <a:endParaRPr lang="en-US" sz="4000" dirty="0"/>
          </a:p>
          <a:p>
            <a:r>
              <a:rPr lang="en-US" sz="4000" dirty="0"/>
              <a:t>Object-oriented programming</a:t>
            </a:r>
          </a:p>
          <a:p>
            <a:r>
              <a:rPr lang="en-US" sz="4000" dirty="0"/>
              <a:t>[PowerShell]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System.Collections.Concurrent</a:t>
            </a:r>
            <a:r>
              <a:rPr lang="en-US" sz="4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849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Why multithread?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complexity</a:t>
            </a:r>
          </a:p>
          <a:p>
            <a:r>
              <a:rPr lang="en-US" sz="4000" dirty="0"/>
              <a:t>Improved user experience</a:t>
            </a:r>
          </a:p>
          <a:p>
            <a:r>
              <a:rPr lang="en-US" sz="4000" dirty="0"/>
              <a:t>Parallel processing</a:t>
            </a:r>
          </a:p>
          <a:p>
            <a:r>
              <a:rPr lang="en-US" sz="4000" dirty="0"/>
              <a:t>Queue-based tasks</a:t>
            </a:r>
          </a:p>
          <a:p>
            <a:r>
              <a:rPr lang="en-US" sz="4000" dirty="0"/>
              <a:t>Performance enhancement</a:t>
            </a:r>
          </a:p>
        </p:txBody>
      </p:sp>
    </p:spTree>
    <p:extLst>
      <p:ext uri="{BB962C8B-B14F-4D97-AF65-F5344CB8AC3E}">
        <p14:creationId xmlns:p14="http://schemas.microsoft.com/office/powerpoint/2010/main" val="23109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Why not multithread?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Next bottleneck</a:t>
            </a:r>
          </a:p>
          <a:p>
            <a:r>
              <a:rPr lang="en-US" sz="40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1530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Thread – single, serial process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Runspace</a:t>
            </a:r>
            <a:r>
              <a:rPr lang="en-US" sz="4000" dirty="0"/>
              <a:t>] – reserved virtual space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RunspacePool</a:t>
            </a:r>
            <a:r>
              <a:rPr lang="en-US" sz="4000" dirty="0"/>
              <a:t>] – managed collective run space</a:t>
            </a:r>
          </a:p>
          <a:p>
            <a:r>
              <a:rPr lang="en-US" sz="4000" dirty="0"/>
              <a:t>[PowerShell] – a PowerShell thread</a:t>
            </a:r>
          </a:p>
          <a:p>
            <a:r>
              <a:rPr lang="en-US" sz="4000" dirty="0"/>
              <a:t>Handler – </a:t>
            </a:r>
            <a:r>
              <a:rPr lang="en-US" sz="4000" dirty="0" err="1"/>
              <a:t>PowerShellAsyncResult</a:t>
            </a:r>
            <a:r>
              <a:rPr lang="en-US" sz="4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94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Concepts/Terms/</a:t>
            </a:r>
            <a:r>
              <a:rPr lang="en-US" sz="6000" dirty="0" err="1"/>
              <a:t>.Net</a:t>
            </a:r>
            <a:r>
              <a:rPr lang="en-US" sz="6000" dirty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300" dirty="0"/>
              <a:t>[</a:t>
            </a:r>
            <a:r>
              <a:rPr lang="en-US" sz="4300" dirty="0" err="1"/>
              <a:t>System.Collections.Generic.</a:t>
            </a:r>
            <a:r>
              <a:rPr lang="en-US" sz="4300" b="1" dirty="0" err="1"/>
              <a:t>Dictionary</a:t>
            </a:r>
            <a:r>
              <a:rPr lang="en-US" sz="4300" dirty="0"/>
              <a:t>] </a:t>
            </a:r>
            <a:r>
              <a:rPr lang="en-US" sz="4000" dirty="0"/>
              <a:t>– Think </a:t>
            </a:r>
            <a:r>
              <a:rPr lang="en-US" sz="4000" dirty="0" err="1"/>
              <a:t>hashtable</a:t>
            </a:r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'Status'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 =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'Active'</a:t>
            </a:r>
            <a:endParaRPr lang="en-US" sz="4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.Add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'Status’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'Active'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'Status'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.Status</a:t>
            </a:r>
            <a:endParaRPr lang="en-US" sz="4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.Remove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4000" dirty="0">
                <a:solidFill>
                  <a:srgbClr val="8B0000"/>
                </a:solidFill>
                <a:latin typeface="Lucida Console" panose="020B0609040504020204" pitchFamily="49" charset="0"/>
              </a:rPr>
              <a:t>'Status'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.Keys</a:t>
            </a:r>
            <a:endParaRPr lang="en-US" sz="4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4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</a:t>
            </a:r>
            <a:r>
              <a:rPr lang="en-US" sz="4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.Values</a:t>
            </a:r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5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10241</TotalTime>
  <Words>748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MN PowerShell Automation Group</vt:lpstr>
      <vt:lpstr>Multithresding simplified with concurrent objects</vt:lpstr>
      <vt:lpstr>PowerPoint Presentation</vt:lpstr>
      <vt:lpstr>PowerShell multithreading</vt:lpstr>
      <vt:lpstr>Background</vt:lpstr>
      <vt:lpstr>Why multithread?</vt:lpstr>
      <vt:lpstr>Why not multithread?</vt:lpstr>
      <vt:lpstr>Concepts/Terms/.Net objects</vt:lpstr>
      <vt:lpstr>Concepts/Terms/.Net objects</vt:lpstr>
      <vt:lpstr>Concepts/Terms/.Net objects</vt:lpstr>
      <vt:lpstr>Concepts/Terms/.Net objects</vt:lpstr>
      <vt:lpstr>Concepts/Terms/.Net objects</vt:lpstr>
      <vt:lpstr>Concepts/Terms/.Net objects</vt:lpstr>
      <vt:lpstr>Concepts/Terms/.Net objects</vt:lpstr>
      <vt:lpstr>PowerPoint Presentation</vt:lpstr>
      <vt:lpstr>PowerPoint Presentation</vt:lpstr>
      <vt:lpstr>PowerPoint Presentation</vt:lpstr>
      <vt:lpstr>PowerPoint Presentation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 Cities PowerShell Automation Group</dc:title>
  <dc:creator>Tim Curwick</dc:creator>
  <cp:lastModifiedBy>Tim Curwick</cp:lastModifiedBy>
  <cp:revision>76</cp:revision>
  <dcterms:created xsi:type="dcterms:W3CDTF">2015-10-12T15:50:47Z</dcterms:created>
  <dcterms:modified xsi:type="dcterms:W3CDTF">2018-04-15T16:04:27Z</dcterms:modified>
</cp:coreProperties>
</file>