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71" r:id="rId9"/>
    <p:sldId id="264" r:id="rId10"/>
    <p:sldId id="265" r:id="rId11"/>
    <p:sldId id="266" r:id="rId12"/>
    <p:sldId id="267" r:id="rId13"/>
    <p:sldId id="268" r:id="rId14"/>
    <p:sldId id="263"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491"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6A461-5723-456C-9568-9A7C793477C1}" type="datetimeFigureOut">
              <a:rPr lang="en-US" smtClean="0"/>
              <a:t>7/10/2018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560A7-CE61-4F7B-A419-03442F1295D3}" type="slidenum">
              <a:rPr lang="en-US" smtClean="0"/>
              <a:t>‹#›</a:t>
            </a:fld>
            <a:endParaRPr lang="en-US"/>
          </a:p>
        </p:txBody>
      </p:sp>
    </p:spTree>
    <p:extLst>
      <p:ext uri="{BB962C8B-B14F-4D97-AF65-F5344CB8AC3E}">
        <p14:creationId xmlns:p14="http://schemas.microsoft.com/office/powerpoint/2010/main" val="67479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a:t>
            </a:r>
            <a:endParaRPr lang="en-US" dirty="0"/>
          </a:p>
        </p:txBody>
      </p:sp>
      <p:sp>
        <p:nvSpPr>
          <p:cNvPr id="4" name="Slide Number Placeholder 3"/>
          <p:cNvSpPr>
            <a:spLocks noGrp="1"/>
          </p:cNvSpPr>
          <p:nvPr>
            <p:ph type="sldNum" sz="quarter" idx="10"/>
          </p:nvPr>
        </p:nvSpPr>
        <p:spPr/>
        <p:txBody>
          <a:bodyPr/>
          <a:lstStyle/>
          <a:p>
            <a:fld id="{009560A7-CE61-4F7B-A419-03442F1295D3}" type="slidenum">
              <a:rPr lang="en-US" smtClean="0"/>
              <a:t>1</a:t>
            </a:fld>
            <a:endParaRPr lang="en-US"/>
          </a:p>
        </p:txBody>
      </p:sp>
    </p:spTree>
    <p:extLst>
      <p:ext uri="{BB962C8B-B14F-4D97-AF65-F5344CB8AC3E}">
        <p14:creationId xmlns:p14="http://schemas.microsoft.com/office/powerpoint/2010/main" val="3926550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latin typeface="Lucida Console" panose="020B0609040504020204" pitchFamily="49" charset="0"/>
              </a:rPr>
              <a:t>New-Object</a:t>
            </a:r>
            <a:r>
              <a:rPr lang="en-US" dirty="0" smtClean="0">
                <a:solidFill>
                  <a:prstClr val="black"/>
                </a:solidFill>
                <a:latin typeface="Lucida Console" panose="020B0609040504020204" pitchFamily="49" charset="0"/>
              </a:rPr>
              <a:t> </a:t>
            </a:r>
            <a:r>
              <a:rPr lang="en-US" dirty="0" err="1" smtClean="0">
                <a:solidFill>
                  <a:srgbClr val="8A2BE2"/>
                </a:solidFill>
                <a:latin typeface="Lucida Console" panose="020B0609040504020204" pitchFamily="49" charset="0"/>
              </a:rPr>
              <a:t>System.Windows.Forms.TextBox</a:t>
            </a:r>
            <a:endParaRPr lang="en-US" dirty="0" smtClean="0">
              <a:solidFill>
                <a:prstClr val="black"/>
              </a:solidFill>
              <a:latin typeface="Lucida Console" panose="020B0609040504020204" pitchFamily="49" charset="0"/>
            </a:endParaRPr>
          </a:p>
          <a:p>
            <a:r>
              <a:rPr lang="en-US" dirty="0" smtClean="0"/>
              <a:t>Location,</a:t>
            </a:r>
            <a:r>
              <a:rPr lang="en-US" baseline="0" dirty="0" smtClean="0"/>
              <a:t> size.</a:t>
            </a:r>
          </a:p>
          <a:p>
            <a:r>
              <a:rPr lang="en-US" baseline="0" dirty="0" smtClean="0"/>
              <a:t>.Text extracts the textbox value.</a:t>
            </a:r>
            <a:endParaRPr lang="en-US" dirty="0" smtClean="0"/>
          </a:p>
        </p:txBody>
      </p:sp>
      <p:sp>
        <p:nvSpPr>
          <p:cNvPr id="4" name="Slide Number Placeholder 3"/>
          <p:cNvSpPr>
            <a:spLocks noGrp="1"/>
          </p:cNvSpPr>
          <p:nvPr>
            <p:ph type="sldNum" sz="quarter" idx="10"/>
          </p:nvPr>
        </p:nvSpPr>
        <p:spPr/>
        <p:txBody>
          <a:bodyPr/>
          <a:lstStyle/>
          <a:p>
            <a:fld id="{009560A7-CE61-4F7B-A419-03442F1295D3}" type="slidenum">
              <a:rPr lang="en-US" smtClean="0"/>
              <a:t>10</a:t>
            </a:fld>
            <a:endParaRPr lang="en-US"/>
          </a:p>
        </p:txBody>
      </p:sp>
    </p:spTree>
    <p:extLst>
      <p:ext uri="{BB962C8B-B14F-4D97-AF65-F5344CB8AC3E}">
        <p14:creationId xmlns:p14="http://schemas.microsoft.com/office/powerpoint/2010/main" val="2187819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rgbClr val="8A2BE2"/>
                </a:solidFill>
                <a:latin typeface="Lucida Console" panose="020B0609040504020204" pitchFamily="49" charset="0"/>
              </a:rPr>
              <a:t>System.Windows.Forms.Button</a:t>
            </a:r>
            <a:endParaRPr lang="en-US" dirty="0" smtClean="0">
              <a:solidFill>
                <a:prstClr val="black"/>
              </a:solidFill>
              <a:latin typeface="Lucida Console" panose="020B0609040504020204" pitchFamily="49" charset="0"/>
            </a:endParaRPr>
          </a:p>
          <a:p>
            <a:r>
              <a:rPr lang="en-US" dirty="0" smtClean="0"/>
              <a:t>Button text, size, location</a:t>
            </a:r>
          </a:p>
          <a:p>
            <a:r>
              <a:rPr lang="en-US" dirty="0" smtClean="0"/>
              <a:t>Add click action, can be multiple actions.</a:t>
            </a:r>
            <a:endParaRPr lang="en-US" dirty="0"/>
          </a:p>
        </p:txBody>
      </p:sp>
      <p:sp>
        <p:nvSpPr>
          <p:cNvPr id="4" name="Slide Number Placeholder 3"/>
          <p:cNvSpPr>
            <a:spLocks noGrp="1"/>
          </p:cNvSpPr>
          <p:nvPr>
            <p:ph type="sldNum" sz="quarter" idx="10"/>
          </p:nvPr>
        </p:nvSpPr>
        <p:spPr/>
        <p:txBody>
          <a:bodyPr/>
          <a:lstStyle/>
          <a:p>
            <a:fld id="{009560A7-CE61-4F7B-A419-03442F1295D3}" type="slidenum">
              <a:rPr lang="en-US" smtClean="0"/>
              <a:t>11</a:t>
            </a:fld>
            <a:endParaRPr lang="en-US"/>
          </a:p>
        </p:txBody>
      </p:sp>
    </p:spTree>
    <p:extLst>
      <p:ext uri="{BB962C8B-B14F-4D97-AF65-F5344CB8AC3E}">
        <p14:creationId xmlns:p14="http://schemas.microsoft.com/office/powerpoint/2010/main" val="2826923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rgbClr val="8A2BE2"/>
                </a:solidFill>
                <a:latin typeface="Lucida Console" panose="020B0609040504020204" pitchFamily="49" charset="0"/>
              </a:rPr>
              <a:t>System.Windows.Forms.ComboBox</a:t>
            </a:r>
            <a:endParaRPr lang="en-US" dirty="0" smtClean="0">
              <a:solidFill>
                <a:prstClr val="black"/>
              </a:solidFill>
              <a:latin typeface="Lucida Console" panose="020B0609040504020204" pitchFamily="49" charset="0"/>
            </a:endParaRPr>
          </a:p>
          <a:p>
            <a:r>
              <a:rPr lang="en-US" dirty="0" smtClean="0"/>
              <a:t>Create the </a:t>
            </a:r>
            <a:r>
              <a:rPr lang="en-US" dirty="0" err="1" smtClean="0"/>
              <a:t>combobox</a:t>
            </a:r>
            <a:r>
              <a:rPr lang="en-US" dirty="0" smtClean="0"/>
              <a:t>, create</a:t>
            </a:r>
            <a:r>
              <a:rPr lang="en-US" baseline="0" dirty="0" smtClean="0"/>
              <a:t> the selection list array and populate the </a:t>
            </a:r>
            <a:r>
              <a:rPr lang="en-US" baseline="0" dirty="0" err="1" smtClean="0"/>
              <a:t>combobox</a:t>
            </a:r>
            <a:r>
              <a:rPr lang="en-US" baseline="0" dirty="0" smtClean="0"/>
              <a:t>.</a:t>
            </a:r>
          </a:p>
          <a:p>
            <a:r>
              <a:rPr lang="en-US" baseline="0" dirty="0" smtClean="0"/>
              <a:t>Selected </a:t>
            </a:r>
            <a:r>
              <a:rPr lang="en-US" baseline="0" dirty="0" err="1" smtClean="0"/>
              <a:t>vaule</a:t>
            </a:r>
            <a:r>
              <a:rPr lang="en-US" baseline="0" dirty="0" smtClean="0"/>
              <a:t> in a variable</a:t>
            </a:r>
            <a:endParaRPr lang="en-US" dirty="0"/>
          </a:p>
        </p:txBody>
      </p:sp>
      <p:sp>
        <p:nvSpPr>
          <p:cNvPr id="4" name="Slide Number Placeholder 3"/>
          <p:cNvSpPr>
            <a:spLocks noGrp="1"/>
          </p:cNvSpPr>
          <p:nvPr>
            <p:ph type="sldNum" sz="quarter" idx="10"/>
          </p:nvPr>
        </p:nvSpPr>
        <p:spPr/>
        <p:txBody>
          <a:bodyPr/>
          <a:lstStyle/>
          <a:p>
            <a:fld id="{009560A7-CE61-4F7B-A419-03442F1295D3}" type="slidenum">
              <a:rPr lang="en-US" smtClean="0"/>
              <a:t>12</a:t>
            </a:fld>
            <a:endParaRPr lang="en-US"/>
          </a:p>
        </p:txBody>
      </p:sp>
    </p:spTree>
    <p:extLst>
      <p:ext uri="{BB962C8B-B14F-4D97-AF65-F5344CB8AC3E}">
        <p14:creationId xmlns:p14="http://schemas.microsoft.com/office/powerpoint/2010/main" val="857943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System.Windows.MessageBox</a:t>
            </a:r>
            <a:r>
              <a:rPr lang="en-US" dirty="0" smtClean="0"/>
              <a:t>.</a:t>
            </a:r>
            <a:r>
              <a:rPr lang="en-US" baseline="0" dirty="0" smtClean="0"/>
              <a:t> Can display Info, warning, error icons.</a:t>
            </a:r>
          </a:p>
          <a:p>
            <a:r>
              <a:rPr lang="en-US" baseline="0" dirty="0" smtClean="0"/>
              <a:t>I’m passing the actual message via a global variable by setting it before the call</a:t>
            </a:r>
            <a:endParaRPr lang="en-US" dirty="0"/>
          </a:p>
        </p:txBody>
      </p:sp>
      <p:sp>
        <p:nvSpPr>
          <p:cNvPr id="4" name="Slide Number Placeholder 3"/>
          <p:cNvSpPr>
            <a:spLocks noGrp="1"/>
          </p:cNvSpPr>
          <p:nvPr>
            <p:ph type="sldNum" sz="quarter" idx="10"/>
          </p:nvPr>
        </p:nvSpPr>
        <p:spPr/>
        <p:txBody>
          <a:bodyPr/>
          <a:lstStyle/>
          <a:p>
            <a:fld id="{009560A7-CE61-4F7B-A419-03442F1295D3}" type="slidenum">
              <a:rPr lang="en-US" smtClean="0"/>
              <a:t>13</a:t>
            </a:fld>
            <a:endParaRPr lang="en-US"/>
          </a:p>
        </p:txBody>
      </p:sp>
    </p:spTree>
    <p:extLst>
      <p:ext uri="{BB962C8B-B14F-4D97-AF65-F5344CB8AC3E}">
        <p14:creationId xmlns:p14="http://schemas.microsoft.com/office/powerpoint/2010/main" val="931406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Joe will talk about how SCCM and</a:t>
            </a:r>
            <a:r>
              <a:rPr lang="en-US" baseline="0" dirty="0" smtClean="0"/>
              <a:t> patching work.</a:t>
            </a:r>
            <a:endParaRPr lang="en-US" dirty="0"/>
          </a:p>
        </p:txBody>
      </p:sp>
      <p:sp>
        <p:nvSpPr>
          <p:cNvPr id="4" name="Slide Number Placeholder 3"/>
          <p:cNvSpPr>
            <a:spLocks noGrp="1"/>
          </p:cNvSpPr>
          <p:nvPr>
            <p:ph type="sldNum" sz="quarter" idx="10"/>
          </p:nvPr>
        </p:nvSpPr>
        <p:spPr/>
        <p:txBody>
          <a:bodyPr/>
          <a:lstStyle/>
          <a:p>
            <a:fld id="{009560A7-CE61-4F7B-A419-03442F1295D3}" type="slidenum">
              <a:rPr lang="en-US" smtClean="0"/>
              <a:t>2</a:t>
            </a:fld>
            <a:endParaRPr lang="en-US"/>
          </a:p>
        </p:txBody>
      </p:sp>
    </p:spTree>
    <p:extLst>
      <p:ext uri="{BB962C8B-B14F-4D97-AF65-F5344CB8AC3E}">
        <p14:creationId xmlns:p14="http://schemas.microsoft.com/office/powerpoint/2010/main" val="71019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Joe will introduce</a:t>
            </a:r>
            <a:r>
              <a:rPr lang="en-US" baseline="0" dirty="0" smtClean="0"/>
              <a:t> me: Vadim Teosyan, Lead Engineer on Infrastructure Consulting and Enablement team</a:t>
            </a:r>
            <a:r>
              <a:rPr lang="en-US" baseline="0" dirty="0" smtClean="0"/>
              <a:t>.</a:t>
            </a:r>
          </a:p>
          <a:p>
            <a:endParaRPr lang="en-US" baseline="0" dirty="0" smtClean="0"/>
          </a:p>
          <a:p>
            <a:r>
              <a:rPr lang="en-US" baseline="0" dirty="0" smtClean="0"/>
              <a:t>Vadim:</a:t>
            </a:r>
          </a:p>
          <a:p>
            <a:r>
              <a:rPr lang="en-US" baseline="0" dirty="0" smtClean="0"/>
              <a:t>7+ years at Target, over 20 years of industry experience as a system admin. Started out with Unix/Linux then added Windows experience. Transitioned into Windows admin.</a:t>
            </a:r>
          </a:p>
          <a:p>
            <a:r>
              <a:rPr lang="en-US" baseline="0" dirty="0" smtClean="0"/>
              <a:t>Wrote my first PowerShell script 7 years ago at Target to automate VM deployment on Hyper-V host. Have done multiple little maintenance scripts here and there.</a:t>
            </a:r>
          </a:p>
          <a:p>
            <a:r>
              <a:rPr lang="en-US" baseline="0" dirty="0" smtClean="0"/>
              <a:t>This is by far the larges and most </a:t>
            </a:r>
            <a:r>
              <a:rPr lang="en-US" baseline="0" dirty="0" err="1" smtClean="0"/>
              <a:t>extensivet</a:t>
            </a:r>
            <a:r>
              <a:rPr lang="en-US" baseline="0" dirty="0" smtClean="0"/>
              <a:t> script I’ve written</a:t>
            </a:r>
            <a:endParaRPr lang="en-US" baseline="0" dirty="0" smtClean="0"/>
          </a:p>
          <a:p>
            <a:r>
              <a:rPr lang="en-US" baseline="0" dirty="0" smtClean="0"/>
              <a:t>I will continue about my background, etc.</a:t>
            </a:r>
            <a:endParaRPr lang="en-US" dirty="0"/>
          </a:p>
        </p:txBody>
      </p:sp>
      <p:sp>
        <p:nvSpPr>
          <p:cNvPr id="4" name="Slide Number Placeholder 3"/>
          <p:cNvSpPr>
            <a:spLocks noGrp="1"/>
          </p:cNvSpPr>
          <p:nvPr>
            <p:ph type="sldNum" sz="quarter" idx="10"/>
          </p:nvPr>
        </p:nvSpPr>
        <p:spPr/>
        <p:txBody>
          <a:bodyPr/>
          <a:lstStyle/>
          <a:p>
            <a:fld id="{009560A7-CE61-4F7B-A419-03442F1295D3}" type="slidenum">
              <a:rPr lang="en-US" smtClean="0"/>
              <a:t>3</a:t>
            </a:fld>
            <a:endParaRPr lang="en-US"/>
          </a:p>
        </p:txBody>
      </p:sp>
    </p:spTree>
    <p:extLst>
      <p:ext uri="{BB962C8B-B14F-4D97-AF65-F5344CB8AC3E}">
        <p14:creationId xmlns:p14="http://schemas.microsoft.com/office/powerpoint/2010/main" val="4249160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talk about API at Target</a:t>
            </a:r>
            <a:endParaRPr lang="en-US" dirty="0"/>
          </a:p>
        </p:txBody>
      </p:sp>
      <p:sp>
        <p:nvSpPr>
          <p:cNvPr id="4" name="Slide Number Placeholder 3"/>
          <p:cNvSpPr>
            <a:spLocks noGrp="1"/>
          </p:cNvSpPr>
          <p:nvPr>
            <p:ph type="sldNum" sz="quarter" idx="10"/>
          </p:nvPr>
        </p:nvSpPr>
        <p:spPr/>
        <p:txBody>
          <a:bodyPr/>
          <a:lstStyle/>
          <a:p>
            <a:fld id="{009560A7-CE61-4F7B-A419-03442F1295D3}" type="slidenum">
              <a:rPr lang="en-US" smtClean="0"/>
              <a:t>4</a:t>
            </a:fld>
            <a:endParaRPr lang="en-US"/>
          </a:p>
        </p:txBody>
      </p:sp>
    </p:spTree>
    <p:extLst>
      <p:ext uri="{BB962C8B-B14F-4D97-AF65-F5344CB8AC3E}">
        <p14:creationId xmlns:p14="http://schemas.microsoft.com/office/powerpoint/2010/main" val="2050468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Vadim:</a:t>
            </a:r>
            <a:r>
              <a:rPr lang="en-US" baseline="0" dirty="0" smtClean="0"/>
              <a:t> GUI interface was created to ease the process of patching.</a:t>
            </a:r>
          </a:p>
          <a:p>
            <a:r>
              <a:rPr lang="en-US" baseline="0" dirty="0" smtClean="0"/>
              <a:t>How many of you used PS forms</a:t>
            </a:r>
            <a:r>
              <a:rPr lang="en-US" baseline="0" dirty="0" smtClean="0"/>
              <a:t>? APIs? </a:t>
            </a:r>
            <a:r>
              <a:rPr lang="en-US" baseline="0" dirty="0" smtClean="0"/>
              <a:t>Easy or hard to use?</a:t>
            </a:r>
            <a:endParaRPr lang="en-US" dirty="0"/>
          </a:p>
        </p:txBody>
      </p:sp>
      <p:sp>
        <p:nvSpPr>
          <p:cNvPr id="4" name="Slide Number Placeholder 3"/>
          <p:cNvSpPr>
            <a:spLocks noGrp="1"/>
          </p:cNvSpPr>
          <p:nvPr>
            <p:ph type="sldNum" sz="quarter" idx="10"/>
          </p:nvPr>
        </p:nvSpPr>
        <p:spPr/>
        <p:txBody>
          <a:bodyPr/>
          <a:lstStyle/>
          <a:p>
            <a:fld id="{009560A7-CE61-4F7B-A419-03442F1295D3}" type="slidenum">
              <a:rPr lang="en-US" smtClean="0"/>
              <a:t>5</a:t>
            </a:fld>
            <a:endParaRPr lang="en-US"/>
          </a:p>
        </p:txBody>
      </p:sp>
    </p:spTree>
    <p:extLst>
      <p:ext uri="{BB962C8B-B14F-4D97-AF65-F5344CB8AC3E}">
        <p14:creationId xmlns:p14="http://schemas.microsoft.com/office/powerpoint/2010/main" val="1134478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a:t>
            </a:r>
            <a:r>
              <a:rPr lang="en-US" baseline="0" dirty="0" smtClean="0"/>
              <a:t> the actual script, then review its components one by one in the next slides and script examples</a:t>
            </a:r>
            <a:r>
              <a:rPr lang="en-US" baseline="0" dirty="0" smtClean="0"/>
              <a:t>.</a:t>
            </a:r>
          </a:p>
          <a:p>
            <a:r>
              <a:rPr lang="en-US" baseline="0" dirty="0" smtClean="0"/>
              <a:t>Script utilized a main form and a secondary advanced options form.</a:t>
            </a:r>
          </a:p>
          <a:p>
            <a:r>
              <a:rPr lang="en-US" baseline="0" dirty="0" smtClean="0"/>
              <a:t>Error checking is built in for API key and token. It executes a dummy query and checks for errors.</a:t>
            </a:r>
          </a:p>
          <a:p>
            <a:r>
              <a:rPr lang="en-US" baseline="0" dirty="0" smtClean="0"/>
              <a:t>Form is utilizing text boxes, combo boxes, Labels, buttons.</a:t>
            </a:r>
          </a:p>
          <a:p>
            <a:r>
              <a:rPr lang="en-US" baseline="0" dirty="0" smtClean="0"/>
              <a:t>Buttons have actions assigned to them.</a:t>
            </a:r>
          </a:p>
          <a:p>
            <a:r>
              <a:rPr lang="en-US" baseline="0" dirty="0" smtClean="0"/>
              <a:t>I use global variables for the ease of passing variables throughout the script, might not be best practice, but it makes things less confusing and easier to use, especially when passing things between multiple functions</a:t>
            </a:r>
          </a:p>
          <a:p>
            <a:r>
              <a:rPr lang="en-US" baseline="0" dirty="0" smtClean="0"/>
              <a:t>There are 3 major steps to patching: 1. Created a device collection (list of servers). 2. Assign a maintenance window to the device collection (when patching can occur and reboot will happen) 3. Schedule a deployment</a:t>
            </a:r>
          </a:p>
          <a:p>
            <a:endParaRPr lang="en-US" dirty="0"/>
          </a:p>
        </p:txBody>
      </p:sp>
      <p:sp>
        <p:nvSpPr>
          <p:cNvPr id="4" name="Slide Number Placeholder 3"/>
          <p:cNvSpPr>
            <a:spLocks noGrp="1"/>
          </p:cNvSpPr>
          <p:nvPr>
            <p:ph type="sldNum" sz="quarter" idx="10"/>
          </p:nvPr>
        </p:nvSpPr>
        <p:spPr/>
        <p:txBody>
          <a:bodyPr/>
          <a:lstStyle/>
          <a:p>
            <a:fld id="{009560A7-CE61-4F7B-A419-03442F1295D3}" type="slidenum">
              <a:rPr lang="en-US" smtClean="0"/>
              <a:t>6</a:t>
            </a:fld>
            <a:endParaRPr lang="en-US"/>
          </a:p>
        </p:txBody>
      </p:sp>
    </p:spTree>
    <p:extLst>
      <p:ext uri="{BB962C8B-B14F-4D97-AF65-F5344CB8AC3E}">
        <p14:creationId xmlns:p14="http://schemas.microsoft.com/office/powerpoint/2010/main" val="481416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8A2BE2"/>
                </a:solidFill>
                <a:latin typeface="Lucida Console" panose="020B0609040504020204" pitchFamily="49" charset="0"/>
              </a:rPr>
              <a:t>In the next few</a:t>
            </a:r>
            <a:r>
              <a:rPr lang="en-US" baseline="0" dirty="0" smtClean="0">
                <a:solidFill>
                  <a:srgbClr val="8A2BE2"/>
                </a:solidFill>
                <a:latin typeface="Lucida Console" panose="020B0609040504020204" pitchFamily="49" charset="0"/>
              </a:rPr>
              <a:t> slides, I will break down the following individual form items: Main form, Text Label, Text Box, Button, Combo box (drop down list), Message box. I will have code examples with demonstrations for each one.</a:t>
            </a:r>
            <a:endParaRPr lang="en-US" dirty="0"/>
          </a:p>
        </p:txBody>
      </p:sp>
      <p:sp>
        <p:nvSpPr>
          <p:cNvPr id="4" name="Slide Number Placeholder 3"/>
          <p:cNvSpPr>
            <a:spLocks noGrp="1"/>
          </p:cNvSpPr>
          <p:nvPr>
            <p:ph type="sldNum" sz="quarter" idx="10"/>
          </p:nvPr>
        </p:nvSpPr>
        <p:spPr/>
        <p:txBody>
          <a:bodyPr/>
          <a:lstStyle/>
          <a:p>
            <a:fld id="{009560A7-CE61-4F7B-A419-03442F1295D3}" type="slidenum">
              <a:rPr lang="en-US" smtClean="0"/>
              <a:t>7</a:t>
            </a:fld>
            <a:endParaRPr lang="en-US"/>
          </a:p>
        </p:txBody>
      </p:sp>
    </p:spTree>
    <p:extLst>
      <p:ext uri="{BB962C8B-B14F-4D97-AF65-F5344CB8AC3E}">
        <p14:creationId xmlns:p14="http://schemas.microsoft.com/office/powerpoint/2010/main" val="1003982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rgbClr val="8A2BE2"/>
                </a:solidFill>
                <a:latin typeface="Lucida Console" panose="020B0609040504020204" pitchFamily="49" charset="0"/>
              </a:rPr>
              <a:t>Windows.Forms.Form</a:t>
            </a:r>
            <a:endParaRPr lang="en-US" dirty="0" smtClean="0">
              <a:solidFill>
                <a:prstClr val="black"/>
              </a:solidFill>
              <a:latin typeface="Lucida Console" panose="020B0609040504020204" pitchFamily="49" charset="0"/>
            </a:endParaRPr>
          </a:p>
          <a:p>
            <a:r>
              <a:rPr lang="en-US" dirty="0" smtClean="0"/>
              <a:t>Size, sizing options, start</a:t>
            </a:r>
            <a:r>
              <a:rPr lang="en-US" baseline="0" dirty="0" smtClean="0"/>
              <a:t> position, text.</a:t>
            </a:r>
          </a:p>
          <a:p>
            <a:r>
              <a:rPr lang="en-US" baseline="0" dirty="0" err="1" smtClean="0"/>
              <a:t>Showdialog</a:t>
            </a:r>
            <a:r>
              <a:rPr lang="en-US" baseline="0" dirty="0" smtClean="0"/>
              <a:t>() to draw the form. Must be at the end of script.</a:t>
            </a:r>
            <a:endParaRPr lang="en-US" dirty="0"/>
          </a:p>
        </p:txBody>
      </p:sp>
      <p:sp>
        <p:nvSpPr>
          <p:cNvPr id="4" name="Slide Number Placeholder 3"/>
          <p:cNvSpPr>
            <a:spLocks noGrp="1"/>
          </p:cNvSpPr>
          <p:nvPr>
            <p:ph type="sldNum" sz="quarter" idx="10"/>
          </p:nvPr>
        </p:nvSpPr>
        <p:spPr/>
        <p:txBody>
          <a:bodyPr/>
          <a:lstStyle/>
          <a:p>
            <a:fld id="{009560A7-CE61-4F7B-A419-03442F1295D3}" type="slidenum">
              <a:rPr lang="en-US" smtClean="0"/>
              <a:t>8</a:t>
            </a:fld>
            <a:endParaRPr lang="en-US"/>
          </a:p>
        </p:txBody>
      </p:sp>
    </p:spTree>
    <p:extLst>
      <p:ext uri="{BB962C8B-B14F-4D97-AF65-F5344CB8AC3E}">
        <p14:creationId xmlns:p14="http://schemas.microsoft.com/office/powerpoint/2010/main" val="2236392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solidFill>
                  <a:srgbClr val="8A2BE2"/>
                </a:solidFill>
                <a:latin typeface="Lucida Console" panose="020B0609040504020204" pitchFamily="49" charset="0"/>
              </a:rPr>
              <a:t>System.Windows.Forms.Label</a:t>
            </a:r>
            <a:endParaRPr lang="en-US" dirty="0" smtClean="0">
              <a:solidFill>
                <a:prstClr val="black"/>
              </a:solidFill>
              <a:latin typeface="Lucida Console" panose="020B0609040504020204" pitchFamily="49" charset="0"/>
            </a:endParaRPr>
          </a:p>
          <a:p>
            <a:r>
              <a:rPr lang="en-US" dirty="0" smtClean="0"/>
              <a:t>Location</a:t>
            </a:r>
          </a:p>
        </p:txBody>
      </p:sp>
      <p:sp>
        <p:nvSpPr>
          <p:cNvPr id="4" name="Slide Number Placeholder 3"/>
          <p:cNvSpPr>
            <a:spLocks noGrp="1"/>
          </p:cNvSpPr>
          <p:nvPr>
            <p:ph type="sldNum" sz="quarter" idx="10"/>
          </p:nvPr>
        </p:nvSpPr>
        <p:spPr/>
        <p:txBody>
          <a:bodyPr/>
          <a:lstStyle/>
          <a:p>
            <a:fld id="{009560A7-CE61-4F7B-A419-03442F1295D3}" type="slidenum">
              <a:rPr lang="en-US" smtClean="0"/>
              <a:t>9</a:t>
            </a:fld>
            <a:endParaRPr lang="en-US"/>
          </a:p>
        </p:txBody>
      </p:sp>
    </p:spTree>
    <p:extLst>
      <p:ext uri="{BB962C8B-B14F-4D97-AF65-F5344CB8AC3E}">
        <p14:creationId xmlns:p14="http://schemas.microsoft.com/office/powerpoint/2010/main" val="29600835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37EBAF9-8552-4610-9AF0-11E1B346CBDA}" type="datetimeFigureOut">
              <a:rPr lang="en-US" smtClean="0"/>
              <a:t>7/10/2018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606439B-4A78-4C8B-B2F8-E73E291FA6E7}" type="slidenum">
              <a:rPr lang="en-US" smtClean="0"/>
              <a:t>‹#›</a:t>
            </a:fld>
            <a:endParaRPr lang="en-US"/>
          </a:p>
        </p:txBody>
      </p:sp>
    </p:spTree>
    <p:extLst>
      <p:ext uri="{BB962C8B-B14F-4D97-AF65-F5344CB8AC3E}">
        <p14:creationId xmlns:p14="http://schemas.microsoft.com/office/powerpoint/2010/main" val="16892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7EBAF9-8552-4610-9AF0-11E1B346CBDA}"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6439B-4A78-4C8B-B2F8-E73E291FA6E7}" type="slidenum">
              <a:rPr lang="en-US" smtClean="0"/>
              <a:t>‹#›</a:t>
            </a:fld>
            <a:endParaRPr lang="en-US"/>
          </a:p>
        </p:txBody>
      </p:sp>
    </p:spTree>
    <p:extLst>
      <p:ext uri="{BB962C8B-B14F-4D97-AF65-F5344CB8AC3E}">
        <p14:creationId xmlns:p14="http://schemas.microsoft.com/office/powerpoint/2010/main" val="479660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7EBAF9-8552-4610-9AF0-11E1B346CBDA}"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6439B-4A78-4C8B-B2F8-E73E291FA6E7}" type="slidenum">
              <a:rPr lang="en-US" smtClean="0"/>
              <a:t>‹#›</a:t>
            </a:fld>
            <a:endParaRPr lang="en-US"/>
          </a:p>
        </p:txBody>
      </p:sp>
    </p:spTree>
    <p:extLst>
      <p:ext uri="{BB962C8B-B14F-4D97-AF65-F5344CB8AC3E}">
        <p14:creationId xmlns:p14="http://schemas.microsoft.com/office/powerpoint/2010/main" val="3145658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7EBAF9-8552-4610-9AF0-11E1B346CBDA}"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6439B-4A78-4C8B-B2F8-E73E291FA6E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1447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7EBAF9-8552-4610-9AF0-11E1B346CBDA}"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6439B-4A78-4C8B-B2F8-E73E291FA6E7}" type="slidenum">
              <a:rPr lang="en-US" smtClean="0"/>
              <a:t>‹#›</a:t>
            </a:fld>
            <a:endParaRPr lang="en-US"/>
          </a:p>
        </p:txBody>
      </p:sp>
    </p:spTree>
    <p:extLst>
      <p:ext uri="{BB962C8B-B14F-4D97-AF65-F5344CB8AC3E}">
        <p14:creationId xmlns:p14="http://schemas.microsoft.com/office/powerpoint/2010/main" val="1917352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37EBAF9-8552-4610-9AF0-11E1B346CBDA}" type="datetimeFigureOut">
              <a:rPr lang="en-US" smtClean="0"/>
              <a:t>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6439B-4A78-4C8B-B2F8-E73E291FA6E7}" type="slidenum">
              <a:rPr lang="en-US" smtClean="0"/>
              <a:t>‹#›</a:t>
            </a:fld>
            <a:endParaRPr lang="en-US"/>
          </a:p>
        </p:txBody>
      </p:sp>
    </p:spTree>
    <p:extLst>
      <p:ext uri="{BB962C8B-B14F-4D97-AF65-F5344CB8AC3E}">
        <p14:creationId xmlns:p14="http://schemas.microsoft.com/office/powerpoint/2010/main" val="3542447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37EBAF9-8552-4610-9AF0-11E1B346CBDA}" type="datetimeFigureOut">
              <a:rPr lang="en-US" smtClean="0"/>
              <a:t>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6439B-4A78-4C8B-B2F8-E73E291FA6E7}" type="slidenum">
              <a:rPr lang="en-US" smtClean="0"/>
              <a:t>‹#›</a:t>
            </a:fld>
            <a:endParaRPr lang="en-US"/>
          </a:p>
        </p:txBody>
      </p:sp>
    </p:spTree>
    <p:extLst>
      <p:ext uri="{BB962C8B-B14F-4D97-AF65-F5344CB8AC3E}">
        <p14:creationId xmlns:p14="http://schemas.microsoft.com/office/powerpoint/2010/main" val="2324830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EBAF9-8552-4610-9AF0-11E1B346CBDA}"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6439B-4A78-4C8B-B2F8-E73E291FA6E7}" type="slidenum">
              <a:rPr lang="en-US" smtClean="0"/>
              <a:t>‹#›</a:t>
            </a:fld>
            <a:endParaRPr lang="en-US"/>
          </a:p>
        </p:txBody>
      </p:sp>
    </p:spTree>
    <p:extLst>
      <p:ext uri="{BB962C8B-B14F-4D97-AF65-F5344CB8AC3E}">
        <p14:creationId xmlns:p14="http://schemas.microsoft.com/office/powerpoint/2010/main" val="957876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EBAF9-8552-4610-9AF0-11E1B346CBDA}"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6439B-4A78-4C8B-B2F8-E73E291FA6E7}" type="slidenum">
              <a:rPr lang="en-US" smtClean="0"/>
              <a:t>‹#›</a:t>
            </a:fld>
            <a:endParaRPr lang="en-US"/>
          </a:p>
        </p:txBody>
      </p:sp>
    </p:spTree>
    <p:extLst>
      <p:ext uri="{BB962C8B-B14F-4D97-AF65-F5344CB8AC3E}">
        <p14:creationId xmlns:p14="http://schemas.microsoft.com/office/powerpoint/2010/main" val="2968706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7EBAF9-8552-4610-9AF0-11E1B346CBDA}"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6439B-4A78-4C8B-B2F8-E73E291FA6E7}" type="slidenum">
              <a:rPr lang="en-US" smtClean="0"/>
              <a:t>‹#›</a:t>
            </a:fld>
            <a:endParaRPr lang="en-US"/>
          </a:p>
        </p:txBody>
      </p:sp>
    </p:spTree>
    <p:extLst>
      <p:ext uri="{BB962C8B-B14F-4D97-AF65-F5344CB8AC3E}">
        <p14:creationId xmlns:p14="http://schemas.microsoft.com/office/powerpoint/2010/main" val="928510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7EBAF9-8552-4610-9AF0-11E1B346CBDA}" type="datetimeFigureOut">
              <a:rPr lang="en-US" smtClean="0"/>
              <a:t>7/10/2018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6439B-4A78-4C8B-B2F8-E73E291FA6E7}" type="slidenum">
              <a:rPr lang="en-US" smtClean="0"/>
              <a:t>‹#›</a:t>
            </a:fld>
            <a:endParaRPr lang="en-US"/>
          </a:p>
        </p:txBody>
      </p:sp>
    </p:spTree>
    <p:extLst>
      <p:ext uri="{BB962C8B-B14F-4D97-AF65-F5344CB8AC3E}">
        <p14:creationId xmlns:p14="http://schemas.microsoft.com/office/powerpoint/2010/main" val="1011766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7EBAF9-8552-4610-9AF0-11E1B346CBDA}"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6439B-4A78-4C8B-B2F8-E73E291FA6E7}" type="slidenum">
              <a:rPr lang="en-US" smtClean="0"/>
              <a:t>‹#›</a:t>
            </a:fld>
            <a:endParaRPr lang="en-US"/>
          </a:p>
        </p:txBody>
      </p:sp>
    </p:spTree>
    <p:extLst>
      <p:ext uri="{BB962C8B-B14F-4D97-AF65-F5344CB8AC3E}">
        <p14:creationId xmlns:p14="http://schemas.microsoft.com/office/powerpoint/2010/main" val="1246614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7EBAF9-8552-4610-9AF0-11E1B346CBDA}" type="datetimeFigureOut">
              <a:rPr lang="en-US" smtClean="0"/>
              <a:t>7/10/2018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06439B-4A78-4C8B-B2F8-E73E291FA6E7}" type="slidenum">
              <a:rPr lang="en-US" smtClean="0"/>
              <a:t>‹#›</a:t>
            </a:fld>
            <a:endParaRPr lang="en-US"/>
          </a:p>
        </p:txBody>
      </p:sp>
    </p:spTree>
    <p:extLst>
      <p:ext uri="{BB962C8B-B14F-4D97-AF65-F5344CB8AC3E}">
        <p14:creationId xmlns:p14="http://schemas.microsoft.com/office/powerpoint/2010/main" val="236144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7EBAF9-8552-4610-9AF0-11E1B346CBDA}" type="datetimeFigureOut">
              <a:rPr lang="en-US" smtClean="0"/>
              <a:t>7/10/2018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6439B-4A78-4C8B-B2F8-E73E291FA6E7}" type="slidenum">
              <a:rPr lang="en-US" smtClean="0"/>
              <a:t>‹#›</a:t>
            </a:fld>
            <a:endParaRPr lang="en-US"/>
          </a:p>
        </p:txBody>
      </p:sp>
    </p:spTree>
    <p:extLst>
      <p:ext uri="{BB962C8B-B14F-4D97-AF65-F5344CB8AC3E}">
        <p14:creationId xmlns:p14="http://schemas.microsoft.com/office/powerpoint/2010/main" val="3638143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7EBAF9-8552-4610-9AF0-11E1B346CBDA}" type="datetimeFigureOut">
              <a:rPr lang="en-US" smtClean="0"/>
              <a:t>7/10/2018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06439B-4A78-4C8B-B2F8-E73E291FA6E7}" type="slidenum">
              <a:rPr lang="en-US" smtClean="0"/>
              <a:t>‹#›</a:t>
            </a:fld>
            <a:endParaRPr lang="en-US"/>
          </a:p>
        </p:txBody>
      </p:sp>
    </p:spTree>
    <p:extLst>
      <p:ext uri="{BB962C8B-B14F-4D97-AF65-F5344CB8AC3E}">
        <p14:creationId xmlns:p14="http://schemas.microsoft.com/office/powerpoint/2010/main" val="3705188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7EBAF9-8552-4610-9AF0-11E1B346CBDA}"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6439B-4A78-4C8B-B2F8-E73E291FA6E7}" type="slidenum">
              <a:rPr lang="en-US" smtClean="0"/>
              <a:t>‹#›</a:t>
            </a:fld>
            <a:endParaRPr lang="en-US"/>
          </a:p>
        </p:txBody>
      </p:sp>
    </p:spTree>
    <p:extLst>
      <p:ext uri="{BB962C8B-B14F-4D97-AF65-F5344CB8AC3E}">
        <p14:creationId xmlns:p14="http://schemas.microsoft.com/office/powerpoint/2010/main" val="2700862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7EBAF9-8552-4610-9AF0-11E1B346CBDA}" type="datetimeFigureOut">
              <a:rPr lang="en-US" smtClean="0"/>
              <a:t>7/10/2018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6439B-4A78-4C8B-B2F8-E73E291FA6E7}" type="slidenum">
              <a:rPr lang="en-US" smtClean="0"/>
              <a:t>‹#›</a:t>
            </a:fld>
            <a:endParaRPr lang="en-US"/>
          </a:p>
        </p:txBody>
      </p:sp>
    </p:spTree>
    <p:extLst>
      <p:ext uri="{BB962C8B-B14F-4D97-AF65-F5344CB8AC3E}">
        <p14:creationId xmlns:p14="http://schemas.microsoft.com/office/powerpoint/2010/main" val="2179357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7EBAF9-8552-4610-9AF0-11E1B346CBDA}" type="datetimeFigureOut">
              <a:rPr lang="en-US" smtClean="0"/>
              <a:t>7/10/2018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606439B-4A78-4C8B-B2F8-E73E291FA6E7}" type="slidenum">
              <a:rPr lang="en-US" smtClean="0"/>
              <a:t>‹#›</a:t>
            </a:fld>
            <a:endParaRPr lang="en-US"/>
          </a:p>
        </p:txBody>
      </p:sp>
    </p:spTree>
    <p:extLst>
      <p:ext uri="{BB962C8B-B14F-4D97-AF65-F5344CB8AC3E}">
        <p14:creationId xmlns:p14="http://schemas.microsoft.com/office/powerpoint/2010/main" val="17592858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7693" y="1084667"/>
            <a:ext cx="9144000" cy="2932387"/>
          </a:xfrm>
        </p:spPr>
        <p:txBody>
          <a:bodyPr>
            <a:normAutofit/>
          </a:bodyPr>
          <a:lstStyle/>
          <a:p>
            <a:pPr algn="ctr"/>
            <a:r>
              <a:rPr lang="en-US" dirty="0" smtClean="0"/>
              <a:t>PowerShell Forms</a:t>
            </a:r>
            <a:br>
              <a:rPr lang="en-US" dirty="0" smtClean="0"/>
            </a:br>
            <a:r>
              <a:rPr lang="en-US" dirty="0" smtClean="0"/>
              <a:t>by Vadim Teosyan</a:t>
            </a:r>
            <a:br>
              <a:rPr lang="en-US" dirty="0" smtClean="0"/>
            </a:br>
            <a:r>
              <a:rPr lang="en-US" dirty="0" smtClean="0"/>
              <a:t/>
            </a:r>
            <a:br>
              <a:rPr lang="en-US" dirty="0" smtClean="0"/>
            </a:br>
            <a:endParaRPr lang="en-US" dirty="0"/>
          </a:p>
        </p:txBody>
      </p:sp>
      <p:pic>
        <p:nvPicPr>
          <p:cNvPr id="2052"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177" y="4558074"/>
            <a:ext cx="2165109" cy="1652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387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 Items</a:t>
            </a:r>
            <a:endParaRPr lang="en-US" dirty="0"/>
          </a:p>
        </p:txBody>
      </p:sp>
      <p:sp>
        <p:nvSpPr>
          <p:cNvPr id="3" name="Content Placeholder 2"/>
          <p:cNvSpPr>
            <a:spLocks noGrp="1"/>
          </p:cNvSpPr>
          <p:nvPr>
            <p:ph idx="1"/>
          </p:nvPr>
        </p:nvSpPr>
        <p:spPr>
          <a:xfrm>
            <a:off x="1141412" y="2249487"/>
            <a:ext cx="9905999" cy="3999964"/>
          </a:xfrm>
          <a:solidFill>
            <a:schemeClr val="accent1">
              <a:lumMod val="40000"/>
              <a:lumOff val="60000"/>
            </a:schemeClr>
          </a:solidFill>
        </p:spPr>
        <p:txBody>
          <a:bodyPr>
            <a:normAutofit fontScale="77500" lnSpcReduction="20000"/>
          </a:bodyPr>
          <a:lstStyle/>
          <a:p>
            <a:pPr marL="0" indent="0">
              <a:buNone/>
            </a:pPr>
            <a:r>
              <a:rPr lang="en-US" dirty="0" smtClean="0">
                <a:solidFill>
                  <a:srgbClr val="006400"/>
                </a:solidFill>
                <a:latin typeface="Lucida Console" panose="020B0609040504020204" pitchFamily="49" charset="0"/>
              </a:rPr>
              <a:t>#</a:t>
            </a:r>
            <a:r>
              <a:rPr lang="en-US" dirty="0">
                <a:solidFill>
                  <a:srgbClr val="006400"/>
                </a:solidFill>
                <a:latin typeface="Lucida Console" panose="020B0609040504020204" pitchFamily="49" charset="0"/>
              </a:rPr>
              <a:t>Textbox</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$global:TextboxToken</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New-Object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System.Windows.Forms.TextBox</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$global:TextboxToken</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Location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New-Object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System.Drawing.Size</a:t>
            </a:r>
            <a:r>
              <a:rPr lang="en-US" dirty="0">
                <a:solidFill>
                  <a:prstClr val="black"/>
                </a:solidFill>
                <a:latin typeface="Lucida Console" panose="020B0609040504020204" pitchFamily="49" charset="0"/>
              </a:rPr>
              <a:t>(</a:t>
            </a:r>
            <a:r>
              <a:rPr lang="en-US" dirty="0">
                <a:solidFill>
                  <a:srgbClr val="800080"/>
                </a:solidFill>
                <a:latin typeface="Lucida Console" panose="020B0609040504020204" pitchFamily="49" charset="0"/>
              </a:rPr>
              <a:t>65</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20</a:t>
            </a:r>
            <a:r>
              <a:rPr lang="en-US" dirty="0">
                <a:solidFill>
                  <a:prstClr val="black"/>
                </a:solidFill>
                <a:latin typeface="Lucida Console" panose="020B0609040504020204" pitchFamily="49" charset="0"/>
              </a:rPr>
              <a:t>)</a:t>
            </a:r>
          </a:p>
          <a:p>
            <a:pPr marL="0" indent="0">
              <a:buNone/>
            </a:pPr>
            <a:r>
              <a:rPr lang="en-US" dirty="0">
                <a:solidFill>
                  <a:srgbClr val="FF4500"/>
                </a:solidFill>
                <a:latin typeface="Lucida Console" panose="020B0609040504020204" pitchFamily="49" charset="0"/>
              </a:rPr>
              <a:t>$global:TextboxToken</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Size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New-Object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System.Drawing.Size</a:t>
            </a:r>
            <a:r>
              <a:rPr lang="en-US" dirty="0">
                <a:solidFill>
                  <a:prstClr val="black"/>
                </a:solidFill>
                <a:latin typeface="Lucida Console" panose="020B0609040504020204" pitchFamily="49" charset="0"/>
              </a:rPr>
              <a:t>(</a:t>
            </a:r>
            <a:r>
              <a:rPr lang="en-US" dirty="0">
                <a:solidFill>
                  <a:srgbClr val="800080"/>
                </a:solidFill>
                <a:latin typeface="Lucida Console" panose="020B0609040504020204" pitchFamily="49" charset="0"/>
              </a:rPr>
              <a:t>200</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20</a:t>
            </a:r>
            <a:r>
              <a:rPr lang="en-US" dirty="0">
                <a:solidFill>
                  <a:prstClr val="black"/>
                </a:solidFill>
                <a:latin typeface="Lucida Console" panose="020B0609040504020204" pitchFamily="49" charset="0"/>
              </a:rPr>
              <a:t>)</a:t>
            </a:r>
          </a:p>
          <a:p>
            <a:pPr marL="0" indent="0">
              <a:buNone/>
            </a:pPr>
            <a:r>
              <a:rPr lang="en-US" dirty="0">
                <a:solidFill>
                  <a:srgbClr val="FF4500"/>
                </a:solidFill>
                <a:latin typeface="Lucida Console" panose="020B0609040504020204" pitchFamily="49" charset="0"/>
              </a:rPr>
              <a:t>$Form</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Controls</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Add(</a:t>
            </a:r>
            <a:r>
              <a:rPr lang="en-US" dirty="0">
                <a:solidFill>
                  <a:srgbClr val="FF4500"/>
                </a:solidFill>
                <a:latin typeface="Lucida Console" panose="020B0609040504020204" pitchFamily="49" charset="0"/>
              </a:rPr>
              <a:t>$global:TextboxToken</a:t>
            </a:r>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pPr marL="0" indent="0">
              <a:buNone/>
            </a:pPr>
            <a:r>
              <a:rPr lang="en-US" dirty="0">
                <a:solidFill>
                  <a:srgbClr val="006400"/>
                </a:solidFill>
                <a:latin typeface="Lucida Console" panose="020B0609040504020204" pitchFamily="49" charset="0"/>
              </a:rPr>
              <a:t>#Textbox Value</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$global:TextboxToken</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Text </a:t>
            </a:r>
          </a:p>
          <a:p>
            <a:pPr marL="0" indent="0">
              <a:buNone/>
            </a:pPr>
            <a:endParaRPr lang="en-US" dirty="0"/>
          </a:p>
        </p:txBody>
      </p:sp>
    </p:spTree>
    <p:extLst>
      <p:ext uri="{BB962C8B-B14F-4D97-AF65-F5344CB8AC3E}">
        <p14:creationId xmlns:p14="http://schemas.microsoft.com/office/powerpoint/2010/main" val="273703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 Items</a:t>
            </a:r>
            <a:endParaRPr lang="en-US" dirty="0"/>
          </a:p>
        </p:txBody>
      </p:sp>
      <p:sp>
        <p:nvSpPr>
          <p:cNvPr id="3" name="Content Placeholder 2"/>
          <p:cNvSpPr>
            <a:spLocks noGrp="1"/>
          </p:cNvSpPr>
          <p:nvPr>
            <p:ph idx="1"/>
          </p:nvPr>
        </p:nvSpPr>
        <p:spPr>
          <a:xfrm>
            <a:off x="1141412" y="1885556"/>
            <a:ext cx="9905999" cy="4155790"/>
          </a:xfrm>
          <a:solidFill>
            <a:schemeClr val="accent1">
              <a:lumMod val="40000"/>
              <a:lumOff val="60000"/>
            </a:schemeClr>
          </a:solidFill>
        </p:spPr>
        <p:txBody>
          <a:bodyPr>
            <a:normAutofit fontScale="85000" lnSpcReduction="10000"/>
          </a:bodyPr>
          <a:lstStyle/>
          <a:p>
            <a:pPr marL="0" indent="0">
              <a:buNone/>
            </a:pPr>
            <a:r>
              <a:rPr lang="en-US" dirty="0" smtClean="0">
                <a:solidFill>
                  <a:srgbClr val="006400"/>
                </a:solidFill>
                <a:latin typeface="Lucida Console" panose="020B0609040504020204" pitchFamily="49" charset="0"/>
              </a:rPr>
              <a:t>#</a:t>
            </a:r>
            <a:r>
              <a:rPr lang="en-US" dirty="0">
                <a:solidFill>
                  <a:srgbClr val="006400"/>
                </a:solidFill>
                <a:latin typeface="Lucida Console" panose="020B0609040504020204" pitchFamily="49" charset="0"/>
              </a:rPr>
              <a:t>Button</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$Button1</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New-Object</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System.Windows.Forms.Button</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$Button1</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Text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"Clear"</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$Button1</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Location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New-Object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System.Drawing.Size</a:t>
            </a:r>
            <a:r>
              <a:rPr lang="en-US" dirty="0">
                <a:solidFill>
                  <a:prstClr val="black"/>
                </a:solidFill>
                <a:latin typeface="Lucida Console" panose="020B0609040504020204" pitchFamily="49" charset="0"/>
              </a:rPr>
              <a:t>(</a:t>
            </a:r>
            <a:r>
              <a:rPr lang="en-US" dirty="0">
                <a:solidFill>
                  <a:srgbClr val="800080"/>
                </a:solidFill>
                <a:latin typeface="Lucida Console" panose="020B0609040504020204" pitchFamily="49" charset="0"/>
              </a:rPr>
              <a:t>300</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20</a:t>
            </a:r>
            <a:r>
              <a:rPr lang="en-US" dirty="0">
                <a:solidFill>
                  <a:prstClr val="black"/>
                </a:solidFill>
                <a:latin typeface="Lucida Console" panose="020B0609040504020204" pitchFamily="49" charset="0"/>
              </a:rPr>
              <a:t>)</a:t>
            </a:r>
          </a:p>
          <a:p>
            <a:pPr marL="0" indent="0">
              <a:buNone/>
            </a:pPr>
            <a:r>
              <a:rPr lang="en-US" dirty="0">
                <a:solidFill>
                  <a:srgbClr val="FF4500"/>
                </a:solidFill>
                <a:latin typeface="Lucida Console" panose="020B0609040504020204" pitchFamily="49" charset="0"/>
              </a:rPr>
              <a:t>$Button1</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Size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New-Object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System.Drawing.Size</a:t>
            </a:r>
            <a:r>
              <a:rPr lang="en-US" dirty="0">
                <a:solidFill>
                  <a:prstClr val="black"/>
                </a:solidFill>
                <a:latin typeface="Lucida Console" panose="020B0609040504020204" pitchFamily="49" charset="0"/>
              </a:rPr>
              <a:t>(</a:t>
            </a:r>
            <a:r>
              <a:rPr lang="en-US" dirty="0">
                <a:solidFill>
                  <a:srgbClr val="800080"/>
                </a:solidFill>
                <a:latin typeface="Lucida Console" panose="020B0609040504020204" pitchFamily="49" charset="0"/>
              </a:rPr>
              <a:t>100</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20</a:t>
            </a:r>
            <a:r>
              <a:rPr lang="en-US" dirty="0">
                <a:solidFill>
                  <a:prstClr val="black"/>
                </a:solidFill>
                <a:latin typeface="Lucida Console" panose="020B0609040504020204" pitchFamily="49" charset="0"/>
              </a:rPr>
              <a:t>)</a:t>
            </a:r>
          </a:p>
          <a:p>
            <a:pPr marL="0" indent="0">
              <a:buNone/>
            </a:pPr>
            <a:r>
              <a:rPr lang="en-US" dirty="0">
                <a:solidFill>
                  <a:srgbClr val="FF4500"/>
                </a:solidFill>
                <a:latin typeface="Lucida Console" panose="020B0609040504020204" pitchFamily="49" charset="0"/>
              </a:rPr>
              <a:t>$Form</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Controls</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Add(</a:t>
            </a:r>
            <a:r>
              <a:rPr lang="en-US" dirty="0">
                <a:solidFill>
                  <a:srgbClr val="FF4500"/>
                </a:solidFill>
                <a:latin typeface="Lucida Console" panose="020B0609040504020204" pitchFamily="49" charset="0"/>
              </a:rPr>
              <a:t>$Button1</a:t>
            </a:r>
            <a:r>
              <a:rPr lang="en-US" dirty="0">
                <a:solidFill>
                  <a:prstClr val="black"/>
                </a:solidFill>
                <a:latin typeface="Lucida Console" panose="020B0609040504020204" pitchFamily="49" charset="0"/>
              </a:rPr>
              <a:t>)</a:t>
            </a:r>
          </a:p>
          <a:p>
            <a:pPr marL="0" indent="0">
              <a:buNone/>
            </a:pPr>
            <a:endParaRPr lang="en-US" dirty="0">
              <a:solidFill>
                <a:prstClr val="black"/>
              </a:solidFill>
              <a:latin typeface="Lucida Console" panose="020B0609040504020204" pitchFamily="49" charset="0"/>
            </a:endParaRPr>
          </a:p>
          <a:p>
            <a:pPr marL="0" indent="0">
              <a:buNone/>
            </a:pPr>
            <a:r>
              <a:rPr lang="en-US" dirty="0">
                <a:solidFill>
                  <a:srgbClr val="006400"/>
                </a:solidFill>
                <a:latin typeface="Lucida Console" panose="020B0609040504020204" pitchFamily="49" charset="0"/>
              </a:rPr>
              <a:t>#Button Click Action</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$Button1</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add_click({</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global:TextboxToken</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Clear</a:t>
            </a:r>
            <a:r>
              <a:rPr lang="en-US" dirty="0">
                <a:solidFill>
                  <a:prstClr val="black"/>
                </a:solidFill>
                <a:latin typeface="Lucida Console" panose="020B0609040504020204" pitchFamily="49" charset="0"/>
              </a:rPr>
              <a:t>()}) </a:t>
            </a:r>
          </a:p>
        </p:txBody>
      </p:sp>
    </p:spTree>
    <p:extLst>
      <p:ext uri="{BB962C8B-B14F-4D97-AF65-F5344CB8AC3E}">
        <p14:creationId xmlns:p14="http://schemas.microsoft.com/office/powerpoint/2010/main" val="4185719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 Items</a:t>
            </a:r>
            <a:endParaRPr lang="en-US" dirty="0"/>
          </a:p>
        </p:txBody>
      </p:sp>
      <p:sp>
        <p:nvSpPr>
          <p:cNvPr id="3" name="Content Placeholder 2"/>
          <p:cNvSpPr>
            <a:spLocks noGrp="1"/>
          </p:cNvSpPr>
          <p:nvPr>
            <p:ph idx="1"/>
          </p:nvPr>
        </p:nvSpPr>
        <p:spPr>
          <a:xfrm>
            <a:off x="1141412" y="1715288"/>
            <a:ext cx="9957512" cy="4912535"/>
          </a:xfrm>
          <a:solidFill>
            <a:schemeClr val="accent1">
              <a:lumMod val="40000"/>
              <a:lumOff val="60000"/>
            </a:schemeClr>
          </a:solidFill>
        </p:spPr>
        <p:txBody>
          <a:bodyPr>
            <a:normAutofit fontScale="55000" lnSpcReduction="20000"/>
          </a:bodyPr>
          <a:lstStyle/>
          <a:p>
            <a:pPr marL="0" indent="0">
              <a:buNone/>
            </a:pPr>
            <a:r>
              <a:rPr lang="en-US" dirty="0"/>
              <a:t> </a:t>
            </a:r>
            <a:r>
              <a:rPr lang="en-US" dirty="0">
                <a:solidFill>
                  <a:srgbClr val="006400"/>
                </a:solidFill>
                <a:latin typeface="Lucida Console" panose="020B0609040504020204" pitchFamily="49" charset="0"/>
              </a:rPr>
              <a:t>#Combo Box a.k.a. Dropdown list</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DropDownDay</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new-object</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System.Windows.Forms.ComboBox</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DropDownDay</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Location</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new-object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System.Drawing.Size</a:t>
            </a:r>
            <a:r>
              <a:rPr lang="en-US" dirty="0">
                <a:solidFill>
                  <a:prstClr val="black"/>
                </a:solidFill>
                <a:latin typeface="Lucida Console" panose="020B0609040504020204" pitchFamily="49" charset="0"/>
              </a:rPr>
              <a:t>(</a:t>
            </a:r>
            <a:r>
              <a:rPr lang="en-US" dirty="0">
                <a:solidFill>
                  <a:srgbClr val="800080"/>
                </a:solidFill>
                <a:latin typeface="Lucida Console" panose="020B0609040504020204" pitchFamily="49" charset="0"/>
              </a:rPr>
              <a:t>15</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200</a:t>
            </a:r>
            <a:r>
              <a:rPr lang="en-US" dirty="0">
                <a:solidFill>
                  <a:prstClr val="black"/>
                </a:solidFill>
                <a:latin typeface="Lucida Console" panose="020B0609040504020204" pitchFamily="49" charset="0"/>
              </a:rPr>
              <a:t>)</a:t>
            </a:r>
          </a:p>
          <a:p>
            <a:pPr marL="0" indent="0">
              <a:buNone/>
            </a:pP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DropDownDay</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Size</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new-object</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System.Drawing.Size</a:t>
            </a:r>
            <a:r>
              <a:rPr lang="en-US" dirty="0">
                <a:solidFill>
                  <a:prstClr val="black"/>
                </a:solidFill>
                <a:latin typeface="Lucida Console" panose="020B0609040504020204" pitchFamily="49" charset="0"/>
              </a:rPr>
              <a:t>(</a:t>
            </a:r>
            <a:r>
              <a:rPr lang="en-US" dirty="0">
                <a:solidFill>
                  <a:srgbClr val="800080"/>
                </a:solidFill>
                <a:latin typeface="Lucida Console" panose="020B0609040504020204" pitchFamily="49" charset="0"/>
              </a:rPr>
              <a:t>130</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30</a:t>
            </a:r>
            <a:r>
              <a:rPr lang="en-US" dirty="0">
                <a:solidFill>
                  <a:prstClr val="black"/>
                </a:solidFill>
                <a:latin typeface="Lucida Console" panose="020B0609040504020204" pitchFamily="49" charset="0"/>
              </a:rPr>
              <a:t>)</a:t>
            </a:r>
          </a:p>
          <a:p>
            <a:pPr marL="0" indent="0">
              <a:buNone/>
            </a:pP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form</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controls</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Add</a:t>
            </a:r>
            <a:r>
              <a:rPr lang="en-US" dirty="0">
                <a:solidFill>
                  <a:prstClr val="black"/>
                </a:solidFill>
                <a:latin typeface="Lucida Console" panose="020B0609040504020204" pitchFamily="49" charset="0"/>
              </a:rPr>
              <a:t>(</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DropDownDay</a:t>
            </a:r>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pPr marL="0" indent="0">
              <a:buNone/>
            </a:pPr>
            <a:r>
              <a:rPr lang="en-US" dirty="0">
                <a:solidFill>
                  <a:srgbClr val="006400"/>
                </a:solidFill>
                <a:latin typeface="Lucida Console" panose="020B0609040504020204" pitchFamily="49" charset="0"/>
              </a:rPr>
              <a:t>#Populate the dropdown list</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DropDownArrayDay</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"Sunday"</a:t>
            </a:r>
            <a:r>
              <a:rPr lang="en-US" dirty="0">
                <a:solidFill>
                  <a:srgbClr val="A9A9A9"/>
                </a:solidFill>
                <a:latin typeface="Lucida Console" panose="020B0609040504020204" pitchFamily="49" charset="0"/>
              </a:rPr>
              <a:t>,</a:t>
            </a:r>
            <a:r>
              <a:rPr lang="en-US" dirty="0">
                <a:solidFill>
                  <a:srgbClr val="8B0000"/>
                </a:solidFill>
                <a:latin typeface="Lucida Console" panose="020B0609040504020204" pitchFamily="49" charset="0"/>
              </a:rPr>
              <a:t>"Monday"</a:t>
            </a:r>
            <a:r>
              <a:rPr lang="en-US" dirty="0">
                <a:solidFill>
                  <a:srgbClr val="A9A9A9"/>
                </a:solidFill>
                <a:latin typeface="Lucida Console" panose="020B0609040504020204" pitchFamily="49" charset="0"/>
              </a:rPr>
              <a:t>,</a:t>
            </a:r>
            <a:r>
              <a:rPr lang="en-US" dirty="0">
                <a:solidFill>
                  <a:srgbClr val="8B0000"/>
                </a:solidFill>
                <a:latin typeface="Lucida Console" panose="020B0609040504020204" pitchFamily="49" charset="0"/>
              </a:rPr>
              <a:t>"Tuesday"</a:t>
            </a:r>
            <a:r>
              <a:rPr lang="en-US" dirty="0">
                <a:solidFill>
                  <a:srgbClr val="A9A9A9"/>
                </a:solidFill>
                <a:latin typeface="Lucida Console" panose="020B0609040504020204" pitchFamily="49" charset="0"/>
              </a:rPr>
              <a:t>,</a:t>
            </a:r>
            <a:r>
              <a:rPr lang="en-US" dirty="0">
                <a:solidFill>
                  <a:srgbClr val="8B0000"/>
                </a:solidFill>
                <a:latin typeface="Lucida Console" panose="020B0609040504020204" pitchFamily="49" charset="0"/>
              </a:rPr>
              <a:t>"Wednesday"</a:t>
            </a:r>
            <a:r>
              <a:rPr lang="en-US" dirty="0">
                <a:solidFill>
                  <a:srgbClr val="A9A9A9"/>
                </a:solidFill>
                <a:latin typeface="Lucida Console" panose="020B0609040504020204" pitchFamily="49" charset="0"/>
              </a:rPr>
              <a:t>,</a:t>
            </a:r>
            <a:r>
              <a:rPr lang="en-US" dirty="0">
                <a:solidFill>
                  <a:srgbClr val="8B0000"/>
                </a:solidFill>
                <a:latin typeface="Lucida Console" panose="020B0609040504020204" pitchFamily="49" charset="0"/>
              </a:rPr>
              <a:t>"Thursday"</a:t>
            </a:r>
            <a:r>
              <a:rPr lang="en-US" dirty="0">
                <a:solidFill>
                  <a:srgbClr val="A9A9A9"/>
                </a:solidFill>
                <a:latin typeface="Lucida Console" panose="020B0609040504020204" pitchFamily="49" charset="0"/>
              </a:rPr>
              <a:t>,</a:t>
            </a:r>
            <a:r>
              <a:rPr lang="en-US" dirty="0">
                <a:solidFill>
                  <a:srgbClr val="8B0000"/>
                </a:solidFill>
                <a:latin typeface="Lucida Console" panose="020B0609040504020204" pitchFamily="49" charset="0"/>
              </a:rPr>
              <a:t>"Friday"</a:t>
            </a:r>
            <a:r>
              <a:rPr lang="en-US" dirty="0">
                <a:solidFill>
                  <a:srgbClr val="A9A9A9"/>
                </a:solidFill>
                <a:latin typeface="Lucida Console" panose="020B0609040504020204" pitchFamily="49" charset="0"/>
              </a:rPr>
              <a:t>,</a:t>
            </a:r>
            <a:r>
              <a:rPr lang="en-US" dirty="0">
                <a:solidFill>
                  <a:srgbClr val="8B0000"/>
                </a:solidFill>
                <a:latin typeface="Lucida Console" panose="020B0609040504020204" pitchFamily="49" charset="0"/>
              </a:rPr>
              <a:t>"Saturday"</a:t>
            </a:r>
            <a:r>
              <a:rPr lang="en-US" dirty="0">
                <a:solidFill>
                  <a:prstClr val="black"/>
                </a:solidFill>
                <a:latin typeface="Lucida Console" panose="020B0609040504020204" pitchFamily="49" charset="0"/>
              </a:rPr>
              <a:t>)</a:t>
            </a:r>
          </a:p>
          <a:p>
            <a:pPr marL="0" indent="0">
              <a:buNone/>
            </a:pPr>
            <a:r>
              <a:rPr lang="en-US" dirty="0" err="1">
                <a:solidFill>
                  <a:srgbClr val="00008B"/>
                </a:solidFill>
                <a:latin typeface="Lucida Console" panose="020B0609040504020204" pitchFamily="49" charset="0"/>
              </a:rPr>
              <a:t>ForEach</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$Item</a:t>
            </a:r>
            <a:r>
              <a:rPr lang="en-US" dirty="0">
                <a:solidFill>
                  <a:prstClr val="black"/>
                </a:solidFill>
                <a:latin typeface="Lucida Console" panose="020B0609040504020204" pitchFamily="49" charset="0"/>
              </a:rPr>
              <a:t> </a:t>
            </a:r>
            <a:r>
              <a:rPr lang="en-US" dirty="0">
                <a:solidFill>
                  <a:srgbClr val="00008B"/>
                </a:solidFill>
                <a:latin typeface="Lucida Console" panose="020B0609040504020204" pitchFamily="49" charset="0"/>
              </a:rPr>
              <a:t>in</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DropDownArrayDay</a:t>
            </a:r>
            <a:r>
              <a:rPr lang="en-US" dirty="0">
                <a:solidFill>
                  <a:prstClr val="black"/>
                </a:solidFill>
                <a:latin typeface="Lucida Console" panose="020B0609040504020204" pitchFamily="49" charset="0"/>
              </a:rPr>
              <a:t>) {</a:t>
            </a:r>
          </a:p>
          <a:p>
            <a:pPr marL="0" indent="0">
              <a:buNone/>
            </a:pP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DropDownDay</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Items</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Add</a:t>
            </a:r>
            <a:r>
              <a:rPr lang="en-US" dirty="0">
                <a:solidFill>
                  <a:prstClr val="black"/>
                </a:solidFill>
                <a:latin typeface="Lucida Console" panose="020B0609040504020204" pitchFamily="49" charset="0"/>
              </a:rPr>
              <a:t>(</a:t>
            </a:r>
            <a:r>
              <a:rPr lang="en-US" dirty="0">
                <a:solidFill>
                  <a:srgbClr val="FF4500"/>
                </a:solidFill>
                <a:latin typeface="Lucida Console" panose="020B0609040504020204" pitchFamily="49" charset="0"/>
              </a:rPr>
              <a:t>$Item</a:t>
            </a:r>
            <a:r>
              <a:rPr lang="en-US" dirty="0">
                <a:solidFill>
                  <a:prstClr val="black"/>
                </a:solidFill>
                <a:latin typeface="Lucida Console" panose="020B0609040504020204" pitchFamily="49" charset="0"/>
              </a:rPr>
              <a:t>)</a:t>
            </a:r>
          </a:p>
          <a:p>
            <a:pPr marL="0" indent="0">
              <a:buNone/>
            </a:pPr>
            <a:r>
              <a:rPr lang="en-US" dirty="0">
                <a:solidFill>
                  <a:prstClr val="black"/>
                </a:solidFill>
                <a:latin typeface="Lucida Console" panose="020B0609040504020204" pitchFamily="49" charset="0"/>
              </a:rPr>
              <a:t>}</a:t>
            </a:r>
          </a:p>
          <a:p>
            <a:endParaRPr lang="en-US" dirty="0">
              <a:solidFill>
                <a:prstClr val="black"/>
              </a:solidFill>
              <a:latin typeface="Lucida Console" panose="020B0609040504020204" pitchFamily="49" charset="0"/>
            </a:endParaRPr>
          </a:p>
          <a:p>
            <a:pPr marL="0" indent="0">
              <a:buNone/>
            </a:pPr>
            <a:r>
              <a:rPr lang="en-US" dirty="0">
                <a:solidFill>
                  <a:srgbClr val="006400"/>
                </a:solidFill>
                <a:latin typeface="Lucida Console" panose="020B0609040504020204" pitchFamily="49" charset="0"/>
              </a:rPr>
              <a:t>#Selected Dropdown value</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$Day</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DropdownDay</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SelectedItem</a:t>
            </a:r>
            <a:r>
              <a:rPr lang="en-US" dirty="0">
                <a:solidFill>
                  <a:prstClr val="black"/>
                </a:solidFill>
                <a:latin typeface="Lucida Console" panose="020B0609040504020204" pitchFamily="49" charset="0"/>
              </a:rPr>
              <a:t> </a:t>
            </a:r>
          </a:p>
          <a:p>
            <a:pPr marL="0" indent="0">
              <a:buNone/>
            </a:pPr>
            <a:endParaRPr lang="en-US" dirty="0" smtClean="0"/>
          </a:p>
        </p:txBody>
      </p:sp>
    </p:spTree>
    <p:extLst>
      <p:ext uri="{BB962C8B-B14F-4D97-AF65-F5344CB8AC3E}">
        <p14:creationId xmlns:p14="http://schemas.microsoft.com/office/powerpoint/2010/main" val="1580712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 Items</a:t>
            </a:r>
            <a:endParaRPr lang="en-US" dirty="0"/>
          </a:p>
        </p:txBody>
      </p:sp>
      <p:sp>
        <p:nvSpPr>
          <p:cNvPr id="3" name="Content Placeholder 2"/>
          <p:cNvSpPr>
            <a:spLocks noGrp="1"/>
          </p:cNvSpPr>
          <p:nvPr>
            <p:ph idx="1"/>
          </p:nvPr>
        </p:nvSpPr>
        <p:spPr>
          <a:solidFill>
            <a:schemeClr val="accent1">
              <a:lumMod val="40000"/>
              <a:lumOff val="60000"/>
            </a:schemeClr>
          </a:solidFill>
        </p:spPr>
        <p:txBody>
          <a:bodyPr>
            <a:normAutofit fontScale="62500" lnSpcReduction="20000"/>
          </a:bodyPr>
          <a:lstStyle/>
          <a:p>
            <a:pPr marL="0" indent="0">
              <a:buNone/>
            </a:pPr>
            <a:r>
              <a:rPr lang="en-US" dirty="0" smtClean="0">
                <a:solidFill>
                  <a:srgbClr val="006400"/>
                </a:solidFill>
                <a:latin typeface="Lucida Console" panose="020B0609040504020204" pitchFamily="49" charset="0"/>
              </a:rPr>
              <a:t>#</a:t>
            </a:r>
            <a:r>
              <a:rPr lang="en-US" dirty="0">
                <a:solidFill>
                  <a:srgbClr val="006400"/>
                </a:solidFill>
                <a:latin typeface="Lucida Console" panose="020B0609040504020204" pitchFamily="49" charset="0"/>
              </a:rPr>
              <a:t>Message Box</a:t>
            </a:r>
            <a:endParaRPr lang="en-US" dirty="0">
              <a:solidFill>
                <a:prstClr val="black"/>
              </a:solidFill>
              <a:latin typeface="Lucida Console" panose="020B0609040504020204" pitchFamily="49" charset="0"/>
            </a:endParaRPr>
          </a:p>
          <a:p>
            <a:pPr marL="0" indent="0">
              <a:buNone/>
            </a:pPr>
            <a:r>
              <a:rPr lang="en-US" dirty="0">
                <a:solidFill>
                  <a:srgbClr val="00008B"/>
                </a:solidFill>
                <a:latin typeface="Lucida Console" panose="020B0609040504020204" pitchFamily="49" charset="0"/>
              </a:rPr>
              <a:t>function</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message_box</a:t>
            </a:r>
            <a:r>
              <a:rPr lang="en-US" dirty="0">
                <a:solidFill>
                  <a:prstClr val="black"/>
                </a:solidFill>
                <a:latin typeface="Lucida Console" panose="020B0609040504020204" pitchFamily="49" charset="0"/>
              </a:rPr>
              <a:t>()</a:t>
            </a:r>
          </a:p>
          <a:p>
            <a:pPr marL="0" indent="0">
              <a:buNone/>
            </a:pPr>
            <a:r>
              <a:rPr lang="en-US" dirty="0">
                <a:solidFill>
                  <a:prstClr val="black"/>
                </a:solidFill>
                <a:latin typeface="Lucida Console" panose="020B0609040504020204" pitchFamily="49" charset="0"/>
              </a:rPr>
              <a:t>{</a:t>
            </a:r>
          </a:p>
          <a:p>
            <a:pPr marL="0" indent="0">
              <a:buNone/>
            </a:pPr>
            <a:r>
              <a:rPr lang="en-US" dirty="0">
                <a:solidFill>
                  <a:srgbClr val="A9A9A9"/>
                </a:solidFill>
                <a:latin typeface="Lucida Console" panose="020B0609040504020204" pitchFamily="49" charset="0"/>
              </a:rPr>
              <a:t>[</a:t>
            </a:r>
            <a:r>
              <a:rPr lang="en-US" dirty="0" err="1">
                <a:solidFill>
                  <a:srgbClr val="008080"/>
                </a:solidFill>
                <a:latin typeface="Lucida Console" panose="020B0609040504020204" pitchFamily="49" charset="0"/>
              </a:rPr>
              <a:t>System.Windows.MessageBox</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Show(</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global:message</a:t>
            </a:r>
            <a:r>
              <a:rPr lang="en-US" dirty="0">
                <a:solidFill>
                  <a:srgbClr val="A9A9A9"/>
                </a:solidFill>
                <a:latin typeface="Lucida Console" panose="020B0609040504020204" pitchFamily="49" charset="0"/>
              </a:rPr>
              <a:t>,</a:t>
            </a:r>
            <a:r>
              <a:rPr lang="en-US" dirty="0">
                <a:solidFill>
                  <a:srgbClr val="8B0000"/>
                </a:solidFill>
                <a:latin typeface="Lucida Console" panose="020B0609040504020204" pitchFamily="49" charset="0"/>
              </a:rPr>
              <a:t>'Action </a:t>
            </a:r>
            <a:r>
              <a:rPr lang="en-US" dirty="0" err="1">
                <a:solidFill>
                  <a:srgbClr val="8B0000"/>
                </a:solidFill>
                <a:latin typeface="Lucida Console" panose="020B0609040504020204" pitchFamily="49" charset="0"/>
              </a:rPr>
              <a:t>Completed!'</a:t>
            </a:r>
            <a:r>
              <a:rPr lang="en-US" dirty="0" err="1">
                <a:solidFill>
                  <a:srgbClr val="A9A9A9"/>
                </a:solidFill>
                <a:latin typeface="Lucida Console" panose="020B0609040504020204" pitchFamily="49" charset="0"/>
              </a:rPr>
              <a:t>,</a:t>
            </a:r>
            <a:r>
              <a:rPr lang="en-US" dirty="0" err="1">
                <a:solidFill>
                  <a:srgbClr val="8B0000"/>
                </a:solidFill>
                <a:latin typeface="Lucida Console" panose="020B0609040504020204" pitchFamily="49" charset="0"/>
              </a:rPr>
              <a:t>'OK'</a:t>
            </a:r>
            <a:r>
              <a:rPr lang="en-US" dirty="0" err="1">
                <a:solidFill>
                  <a:srgbClr val="A9A9A9"/>
                </a:solidFill>
                <a:latin typeface="Lucida Console" panose="020B0609040504020204" pitchFamily="49" charset="0"/>
              </a:rPr>
              <a:t>,</a:t>
            </a:r>
            <a:r>
              <a:rPr lang="en-US" dirty="0" err="1">
                <a:solidFill>
                  <a:srgbClr val="8B0000"/>
                </a:solidFill>
                <a:latin typeface="Lucida Console" panose="020B0609040504020204" pitchFamily="49" charset="0"/>
              </a:rPr>
              <a:t>'Information</a:t>
            </a:r>
            <a:r>
              <a:rPr lang="en-US" dirty="0">
                <a:solidFill>
                  <a:srgbClr val="8B0000"/>
                </a:solidFill>
                <a:latin typeface="Lucida Console" panose="020B0609040504020204" pitchFamily="49" charset="0"/>
              </a:rPr>
              <a:t>'</a:t>
            </a:r>
            <a:r>
              <a:rPr lang="en-US" dirty="0">
                <a:solidFill>
                  <a:prstClr val="black"/>
                </a:solidFill>
                <a:latin typeface="Lucida Console" panose="020B0609040504020204" pitchFamily="49" charset="0"/>
              </a:rPr>
              <a:t>)</a:t>
            </a:r>
          </a:p>
          <a:p>
            <a:pPr marL="0" indent="0">
              <a:buNone/>
            </a:pPr>
            <a:r>
              <a:rPr lang="en-US" dirty="0">
                <a:solidFill>
                  <a:prstClr val="black"/>
                </a:solidFill>
                <a:latin typeface="Lucida Console" panose="020B0609040504020204" pitchFamily="49" charset="0"/>
              </a:rPr>
              <a:t>}</a:t>
            </a:r>
          </a:p>
          <a:p>
            <a:pPr marL="0" indent="0">
              <a:buNone/>
            </a:pPr>
            <a:endParaRPr lang="en-US" dirty="0">
              <a:solidFill>
                <a:prstClr val="black"/>
              </a:solidFill>
              <a:latin typeface="Lucida Console" panose="020B0609040504020204" pitchFamily="49" charset="0"/>
            </a:endParaRPr>
          </a:p>
          <a:p>
            <a:pPr marL="0" indent="0">
              <a:buNone/>
            </a:pPr>
            <a:r>
              <a:rPr lang="en-US" dirty="0">
                <a:solidFill>
                  <a:srgbClr val="006400"/>
                </a:solidFill>
                <a:latin typeface="Lucida Console" panose="020B0609040504020204" pitchFamily="49" charset="0"/>
              </a:rPr>
              <a:t>#Call Message Box</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global:message</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"Cool Demo!"</a:t>
            </a:r>
            <a:endParaRPr lang="en-US" dirty="0">
              <a:solidFill>
                <a:prstClr val="black"/>
              </a:solidFill>
              <a:latin typeface="Lucida Console" panose="020B0609040504020204" pitchFamily="49" charset="0"/>
            </a:endParaRPr>
          </a:p>
          <a:p>
            <a:pPr marL="0" indent="0">
              <a:buNone/>
            </a:pPr>
            <a:r>
              <a:rPr lang="en-US" dirty="0" err="1" smtClean="0">
                <a:solidFill>
                  <a:schemeClr val="bg2">
                    <a:lumMod val="75000"/>
                  </a:schemeClr>
                </a:solidFill>
                <a:latin typeface="Lucida Console" panose="020B0609040504020204" pitchFamily="49" charset="0"/>
              </a:rPr>
              <a:t>message_box</a:t>
            </a:r>
            <a:r>
              <a:rPr lang="en-US" dirty="0" smtClean="0">
                <a:solidFill>
                  <a:schemeClr val="bg2">
                    <a:lumMod val="75000"/>
                  </a:schemeClr>
                </a:solidFill>
                <a:latin typeface="Lucida Console" panose="020B0609040504020204" pitchFamily="49" charset="0"/>
              </a:rPr>
              <a:t> </a:t>
            </a:r>
            <a:endParaRPr lang="en-US" dirty="0">
              <a:solidFill>
                <a:schemeClr val="bg2">
                  <a:lumMod val="75000"/>
                </a:schemeClr>
              </a:solidFill>
              <a:latin typeface="Lucida Console" panose="020B0609040504020204" pitchFamily="49" charset="0"/>
            </a:endParaRPr>
          </a:p>
          <a:p>
            <a:endParaRPr lang="en-US" dirty="0"/>
          </a:p>
        </p:txBody>
      </p:sp>
    </p:spTree>
    <p:extLst>
      <p:ext uri="{BB962C8B-B14F-4D97-AF65-F5344CB8AC3E}">
        <p14:creationId xmlns:p14="http://schemas.microsoft.com/office/powerpoint/2010/main" val="462964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Api</a:t>
            </a:r>
            <a:r>
              <a:rPr lang="en-US" dirty="0" smtClean="0"/>
              <a:t> calls from within forms</a:t>
            </a:r>
            <a:endParaRPr lang="en-US" dirty="0"/>
          </a:p>
        </p:txBody>
      </p:sp>
      <p:sp>
        <p:nvSpPr>
          <p:cNvPr id="3" name="Content Placeholder 2"/>
          <p:cNvSpPr>
            <a:spLocks noGrp="1"/>
          </p:cNvSpPr>
          <p:nvPr>
            <p:ph idx="1"/>
          </p:nvPr>
        </p:nvSpPr>
        <p:spPr>
          <a:xfrm>
            <a:off x="1141413" y="2036905"/>
            <a:ext cx="9705264" cy="4199934"/>
          </a:xfrm>
          <a:solidFill>
            <a:schemeClr val="accent1">
              <a:lumMod val="20000"/>
              <a:lumOff val="80000"/>
            </a:schemeClr>
          </a:solidFill>
        </p:spPr>
        <p:txBody>
          <a:bodyPr>
            <a:normAutofit fontScale="70000" lnSpcReduction="20000"/>
          </a:bodyPr>
          <a:lstStyle/>
          <a:p>
            <a:pPr marL="0" indent="0">
              <a:buNone/>
            </a:pPr>
            <a:r>
              <a:rPr lang="en-US" dirty="0" smtClean="0">
                <a:solidFill>
                  <a:srgbClr val="FF4500"/>
                </a:solidFill>
                <a:latin typeface="Lucida Console" panose="020B0609040504020204" pitchFamily="49" charset="0"/>
              </a:rPr>
              <a:t>$</a:t>
            </a:r>
            <a:r>
              <a:rPr lang="en-US" dirty="0">
                <a:solidFill>
                  <a:srgbClr val="FF4500"/>
                </a:solidFill>
                <a:latin typeface="Lucida Console" panose="020B0609040504020204" pitchFamily="49" charset="0"/>
              </a:rPr>
              <a:t>body</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p>
          <a:p>
            <a:pPr marL="0" indent="0">
              <a:buNone/>
            </a:pPr>
            <a:r>
              <a:rPr lang="en-US" dirty="0" smtClean="0">
                <a:solidFill>
                  <a:prstClr val="black"/>
                </a:solidFill>
                <a:latin typeface="Lucida Console" panose="020B0609040504020204" pitchFamily="49" charset="0"/>
              </a:rPr>
              <a:t> </a:t>
            </a:r>
            <a:r>
              <a:rPr lang="en-US" dirty="0" err="1" smtClean="0">
                <a:solidFill>
                  <a:prstClr val="black"/>
                </a:solidFill>
                <a:latin typeface="Lucida Console" panose="020B0609040504020204" pitchFamily="49" charset="0"/>
              </a:rPr>
              <a:t>collection_name</a:t>
            </a:r>
            <a:r>
              <a:rPr lang="en-US" dirty="0" smtClean="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global:collection_name</a:t>
            </a:r>
            <a:endParaRPr lang="en-US" dirty="0">
              <a:solidFill>
                <a:prstClr val="black"/>
              </a:solidFill>
              <a:latin typeface="Lucida Console" panose="020B0609040504020204" pitchFamily="49" charset="0"/>
            </a:endParaRPr>
          </a:p>
          <a:p>
            <a:pPr marL="0" indent="0">
              <a:buNone/>
            </a:pPr>
            <a:r>
              <a:rPr lang="en-US" dirty="0">
                <a:solidFill>
                  <a:prstClr val="black"/>
                </a:solidFill>
                <a:latin typeface="Lucida Console" panose="020B0609040504020204" pitchFamily="49" charset="0"/>
              </a:rPr>
              <a:t> </a:t>
            </a:r>
            <a:r>
              <a:rPr lang="en-US" dirty="0" err="1" smtClean="0">
                <a:solidFill>
                  <a:prstClr val="black"/>
                </a:solidFill>
                <a:latin typeface="Lucida Console" panose="020B0609040504020204" pitchFamily="49" charset="0"/>
              </a:rPr>
              <a:t>limit_to_collection_id</a:t>
            </a:r>
            <a:r>
              <a:rPr lang="en-US" dirty="0" smtClean="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global:servers_collection_id</a:t>
            </a:r>
            <a:endParaRPr lang="en-US" dirty="0">
              <a:solidFill>
                <a:prstClr val="black"/>
              </a:solidFill>
              <a:latin typeface="Lucida Console" panose="020B0609040504020204" pitchFamily="49" charset="0"/>
            </a:endParaRPr>
          </a:p>
          <a:p>
            <a:pPr marL="0" indent="0">
              <a:buNone/>
            </a:pPr>
            <a:r>
              <a:rPr lang="en-US" dirty="0">
                <a:solidFill>
                  <a:prstClr val="black"/>
                </a:solidFill>
                <a:latin typeface="Lucida Console" panose="020B0609040504020204" pitchFamily="49" charset="0"/>
              </a:rPr>
              <a:t> </a:t>
            </a:r>
            <a:r>
              <a:rPr lang="en-US" dirty="0" err="1" smtClean="0">
                <a:solidFill>
                  <a:prstClr val="black"/>
                </a:solidFill>
                <a:latin typeface="Lucida Console" panose="020B0609040504020204" pitchFamily="49" charset="0"/>
              </a:rPr>
              <a:t>device_list</a:t>
            </a:r>
            <a:r>
              <a:rPr lang="en-US" dirty="0" smtClean="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device_list</a:t>
            </a:r>
            <a:endParaRPr lang="en-US" dirty="0">
              <a:solidFill>
                <a:prstClr val="black"/>
              </a:solidFill>
              <a:latin typeface="Lucida Console" panose="020B0609040504020204" pitchFamily="49" charset="0"/>
            </a:endParaRPr>
          </a:p>
          <a:p>
            <a:pPr marL="0" indent="0">
              <a:buNone/>
            </a:pPr>
            <a:r>
              <a:rPr lang="en-US" dirty="0">
                <a:solidFill>
                  <a:prstClr val="black"/>
                </a:solidFill>
                <a:latin typeface="Lucida Console" panose="020B0609040504020204" pitchFamily="49" charset="0"/>
              </a:rPr>
              <a:t> </a:t>
            </a:r>
            <a:r>
              <a:rPr lang="en-US" dirty="0" err="1" smtClean="0">
                <a:solidFill>
                  <a:prstClr val="black"/>
                </a:solidFill>
                <a:latin typeface="Lucida Console" panose="020B0609040504020204" pitchFamily="49" charset="0"/>
              </a:rPr>
              <a:t>folder_id</a:t>
            </a:r>
            <a:r>
              <a:rPr lang="en-US" dirty="0" smtClean="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global:folder_id</a:t>
            </a:r>
            <a:endParaRPr lang="en-US" dirty="0">
              <a:solidFill>
                <a:prstClr val="black"/>
              </a:solidFill>
              <a:latin typeface="Lucida Console" panose="020B0609040504020204" pitchFamily="49" charset="0"/>
            </a:endParaRPr>
          </a:p>
          <a:p>
            <a:pPr marL="0" indent="0">
              <a:buNone/>
            </a:pPr>
            <a:r>
              <a:rPr lang="en-US" dirty="0">
                <a:solidFill>
                  <a:prstClr val="black"/>
                </a:solidFill>
                <a:latin typeface="Lucida Console" panose="020B0609040504020204" pitchFamily="49" charset="0"/>
              </a:rPr>
              <a:t> </a:t>
            </a:r>
            <a:r>
              <a:rPr lang="en-US" dirty="0" err="1" smtClean="0">
                <a:solidFill>
                  <a:prstClr val="black"/>
                </a:solidFill>
                <a:latin typeface="Lucida Console" panose="020B0609040504020204" pitchFamily="49" charset="0"/>
              </a:rPr>
              <a:t>rule_name</a:t>
            </a:r>
            <a:r>
              <a:rPr lang="en-US" dirty="0" smtClean="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global:collection_name</a:t>
            </a:r>
            <a:endParaRPr lang="en-US" dirty="0">
              <a:solidFill>
                <a:prstClr val="black"/>
              </a:solidFill>
              <a:latin typeface="Lucida Console" panose="020B0609040504020204" pitchFamily="49" charset="0"/>
            </a:endParaRPr>
          </a:p>
          <a:p>
            <a:pPr marL="0" indent="0">
              <a:buNone/>
            </a:pPr>
            <a:r>
              <a:rPr lang="en-US" dirty="0">
                <a:solidFill>
                  <a:prstClr val="black"/>
                </a:solidFill>
                <a:latin typeface="Lucida Console" panose="020B0609040504020204" pitchFamily="49" charset="0"/>
              </a:rPr>
              <a:t> </a:t>
            </a:r>
            <a:r>
              <a:rPr lang="en-US" dirty="0" smtClean="0">
                <a:solidFill>
                  <a:prstClr val="black"/>
                </a:solidFill>
                <a:latin typeface="Lucida Console" panose="020B0609040504020204" pitchFamily="49" charset="0"/>
              </a:rPr>
              <a:t>comment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smtClean="0">
                <a:solidFill>
                  <a:srgbClr val="8B0000"/>
                </a:solidFill>
                <a:latin typeface="Lucida Console" panose="020B0609040504020204" pitchFamily="49" charset="0"/>
              </a:rPr>
              <a:t>""</a:t>
            </a:r>
            <a:r>
              <a:rPr lang="en-US" dirty="0" smtClean="0">
                <a:solidFill>
                  <a:prstClr val="black"/>
                </a:solidFill>
                <a:latin typeface="Lucida Console" panose="020B0609040504020204" pitchFamily="49" charset="0"/>
              </a:rPr>
              <a:t>}</a:t>
            </a:r>
            <a:endParaRPr lang="en-US" dirty="0">
              <a:solidFill>
                <a:prstClr val="black"/>
              </a:solidFill>
              <a:latin typeface="Lucida Console" panose="020B0609040504020204" pitchFamily="49" charset="0"/>
            </a:endParaRPr>
          </a:p>
          <a:p>
            <a:pPr marL="0" indent="0">
              <a:buNone/>
            </a:pPr>
            <a:r>
              <a:rPr lang="en-US" dirty="0" smtClean="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json</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$body</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err="1" smtClean="0">
                <a:solidFill>
                  <a:srgbClr val="0000FF"/>
                </a:solidFill>
                <a:latin typeface="Lucida Console" panose="020B0609040504020204" pitchFamily="49" charset="0"/>
              </a:rPr>
              <a:t>ConvertTo-Json</a:t>
            </a:r>
            <a:endParaRPr lang="en-US" dirty="0" smtClean="0">
              <a:solidFill>
                <a:prstClr val="black"/>
              </a:solidFill>
              <a:latin typeface="Lucida Console" panose="020B0609040504020204" pitchFamily="49" charset="0"/>
            </a:endParaRPr>
          </a:p>
          <a:p>
            <a:pPr marL="0" indent="0">
              <a:buNone/>
            </a:pPr>
            <a:r>
              <a:rPr lang="en-US" dirty="0" smtClean="0">
                <a:solidFill>
                  <a:srgbClr val="FF4500"/>
                </a:solidFill>
                <a:latin typeface="Lucida Console" panose="020B0609040504020204" pitchFamily="49" charset="0"/>
              </a:rPr>
              <a:t>$</a:t>
            </a:r>
            <a:r>
              <a:rPr lang="en-US" dirty="0">
                <a:solidFill>
                  <a:srgbClr val="FF4500"/>
                </a:solidFill>
                <a:latin typeface="Lucida Console" panose="020B0609040504020204" pitchFamily="49" charset="0"/>
              </a:rPr>
              <a:t>deploy</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Invoke-</a:t>
            </a:r>
            <a:r>
              <a:rPr lang="en-US" dirty="0" err="1">
                <a:solidFill>
                  <a:srgbClr val="0000FF"/>
                </a:solidFill>
                <a:latin typeface="Lucida Console" panose="020B0609040504020204" pitchFamily="49" charset="0"/>
              </a:rPr>
              <a:t>RestMethod</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-Uri</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https://API-URL/sccm_patch_deployments/v1/device_collections</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-Method</a:t>
            </a:r>
            <a:r>
              <a:rPr lang="en-US" dirty="0">
                <a:solidFill>
                  <a:prstClr val="black"/>
                </a:solidFill>
                <a:latin typeface="Lucida Console" panose="020B0609040504020204" pitchFamily="49" charset="0"/>
              </a:rPr>
              <a:t> </a:t>
            </a:r>
            <a:r>
              <a:rPr lang="en-US" dirty="0">
                <a:solidFill>
                  <a:srgbClr val="8A2BE2"/>
                </a:solidFill>
                <a:latin typeface="Lucida Console" panose="020B0609040504020204" pitchFamily="49" charset="0"/>
              </a:rPr>
              <a:t>Post</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-Body</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json</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a:t>
            </a:r>
            <a:r>
              <a:rPr lang="en-US" dirty="0" err="1">
                <a:solidFill>
                  <a:srgbClr val="000080"/>
                </a:solidFill>
                <a:latin typeface="Lucida Console" panose="020B0609040504020204" pitchFamily="49" charset="0"/>
              </a:rPr>
              <a:t>ContentType</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'application/</a:t>
            </a:r>
            <a:r>
              <a:rPr lang="en-US" dirty="0" err="1">
                <a:solidFill>
                  <a:srgbClr val="8B0000"/>
                </a:solidFill>
                <a:latin typeface="Lucida Console" panose="020B0609040504020204" pitchFamily="49" charset="0"/>
              </a:rPr>
              <a:t>json</a:t>
            </a:r>
            <a:r>
              <a:rPr lang="en-US" dirty="0">
                <a:solidFill>
                  <a:srgbClr val="8B0000"/>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80"/>
                </a:solidFill>
                <a:latin typeface="Lucida Console" panose="020B0609040504020204" pitchFamily="49" charset="0"/>
              </a:rPr>
              <a:t>-Headers</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global:headers</a:t>
            </a:r>
            <a:r>
              <a:rPr lang="en-US" dirty="0">
                <a:solidFill>
                  <a:srgbClr val="FF4500"/>
                </a:solidFill>
                <a:latin typeface="Lucida Console" panose="020B0609040504020204" pitchFamily="49" charset="0"/>
              </a:rPr>
              <a:t> </a:t>
            </a:r>
            <a:endParaRPr lang="en-US" dirty="0"/>
          </a:p>
        </p:txBody>
      </p:sp>
    </p:spTree>
    <p:extLst>
      <p:ext uri="{BB962C8B-B14F-4D97-AF65-F5344CB8AC3E}">
        <p14:creationId xmlns:p14="http://schemas.microsoft.com/office/powerpoint/2010/main" val="298336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638" y="2831997"/>
            <a:ext cx="9905998" cy="1478570"/>
          </a:xfrm>
        </p:spPr>
        <p:txBody>
          <a:bodyPr/>
          <a:lstStyle/>
          <a:p>
            <a:pPr algn="ctr"/>
            <a:r>
              <a:rPr lang="en-US" dirty="0" smtClean="0"/>
              <a:t>Questions?</a:t>
            </a:r>
            <a:endParaRPr lang="en-US" dirty="0"/>
          </a:p>
        </p:txBody>
      </p:sp>
    </p:spTree>
    <p:extLst>
      <p:ext uri="{BB962C8B-B14F-4D97-AF65-F5344CB8AC3E}">
        <p14:creationId xmlns:p14="http://schemas.microsoft.com/office/powerpoint/2010/main" val="1072234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210792"/>
            <a:ext cx="9906000" cy="990075"/>
          </a:xfrm>
        </p:spPr>
        <p:txBody>
          <a:bodyPr>
            <a:noAutofit/>
          </a:bodyPr>
          <a:lstStyle/>
          <a:p>
            <a:pPr algn="ctr"/>
            <a:r>
              <a:rPr lang="en-US" sz="6000" dirty="0" smtClean="0"/>
              <a:t>Connect with me</a:t>
            </a:r>
            <a:endParaRPr lang="en-US" sz="6000" dirty="0"/>
          </a:p>
        </p:txBody>
      </p:sp>
      <p:sp>
        <p:nvSpPr>
          <p:cNvPr id="4" name="Text Placeholder 3"/>
          <p:cNvSpPr>
            <a:spLocks noGrp="1"/>
          </p:cNvSpPr>
          <p:nvPr>
            <p:ph type="body" idx="1"/>
          </p:nvPr>
        </p:nvSpPr>
        <p:spPr/>
        <p:txBody>
          <a:bodyPr/>
          <a:lstStyle/>
          <a:p>
            <a:pPr algn="ctr"/>
            <a:r>
              <a:rPr lang="en-US" dirty="0"/>
              <a:t/>
            </a:r>
            <a:br>
              <a:rPr lang="en-US" dirty="0"/>
            </a:br>
            <a:r>
              <a:rPr lang="en-US" sz="3200" dirty="0"/>
              <a:t>https://www.linkedin.com/in/vadimteosyan/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812" y="3135975"/>
            <a:ext cx="2573246" cy="637090"/>
          </a:xfrm>
          <a:prstGeom prst="rect">
            <a:avLst/>
          </a:prstGeom>
        </p:spPr>
      </p:pic>
    </p:spTree>
    <p:extLst>
      <p:ext uri="{BB962C8B-B14F-4D97-AF65-F5344CB8AC3E}">
        <p14:creationId xmlns:p14="http://schemas.microsoft.com/office/powerpoint/2010/main" val="986351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092" y="2700815"/>
            <a:ext cx="9905998" cy="1478570"/>
          </a:xfrm>
        </p:spPr>
        <p:txBody>
          <a:bodyPr/>
          <a:lstStyle/>
          <a:p>
            <a:pPr algn="ctr"/>
            <a:r>
              <a:rPr lang="en-US" dirty="0" smtClean="0"/>
              <a:t>SCCM and Patching Background</a:t>
            </a:r>
            <a:endParaRPr lang="en-US" dirty="0"/>
          </a:p>
        </p:txBody>
      </p:sp>
    </p:spTree>
    <p:extLst>
      <p:ext uri="{BB962C8B-B14F-4D97-AF65-F5344CB8AC3E}">
        <p14:creationId xmlns:p14="http://schemas.microsoft.com/office/powerpoint/2010/main" val="608821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947" y="2610280"/>
            <a:ext cx="9905998" cy="1478570"/>
          </a:xfrm>
        </p:spPr>
        <p:txBody>
          <a:bodyPr/>
          <a:lstStyle/>
          <a:p>
            <a:pPr algn="ctr"/>
            <a:r>
              <a:rPr lang="en-US" dirty="0" smtClean="0"/>
              <a:t>Introduction</a:t>
            </a:r>
            <a:endParaRPr lang="en-US" dirty="0"/>
          </a:p>
        </p:txBody>
      </p:sp>
    </p:spTree>
    <p:extLst>
      <p:ext uri="{BB962C8B-B14F-4D97-AF65-F5344CB8AC3E}">
        <p14:creationId xmlns:p14="http://schemas.microsoft.com/office/powerpoint/2010/main" val="1775284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3429" y="2682708"/>
            <a:ext cx="9905998" cy="1478570"/>
          </a:xfrm>
        </p:spPr>
        <p:txBody>
          <a:bodyPr/>
          <a:lstStyle/>
          <a:p>
            <a:pPr algn="ctr"/>
            <a:r>
              <a:rPr lang="en-US" dirty="0" smtClean="0"/>
              <a:t>Patching API background</a:t>
            </a:r>
            <a:endParaRPr lang="en-US" dirty="0"/>
          </a:p>
        </p:txBody>
      </p:sp>
    </p:spTree>
    <p:extLst>
      <p:ext uri="{BB962C8B-B14F-4D97-AF65-F5344CB8AC3E}">
        <p14:creationId xmlns:p14="http://schemas.microsoft.com/office/powerpoint/2010/main" val="11906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GUI Script overview</a:t>
            </a:r>
            <a:endParaRPr lang="en-US" dirty="0"/>
          </a:p>
        </p:txBody>
      </p:sp>
    </p:spTree>
    <p:extLst>
      <p:ext uri="{BB962C8B-B14F-4D97-AF65-F5344CB8AC3E}">
        <p14:creationId xmlns:p14="http://schemas.microsoft.com/office/powerpoint/2010/main" val="1427639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Live script demonstration</a:t>
            </a:r>
            <a:endParaRPr lang="en-US" dirty="0"/>
          </a:p>
        </p:txBody>
      </p:sp>
      <p:pic>
        <p:nvPicPr>
          <p:cNvPr id="4" name="Content Placeholder 3"/>
          <p:cNvPicPr>
            <a:picLocks noGrp="1" noChangeAspect="1"/>
          </p:cNvPicPr>
          <p:nvPr>
            <p:ph idx="1"/>
          </p:nvPr>
        </p:nvPicPr>
        <p:blipFill>
          <a:blip r:embed="rId3"/>
          <a:stretch>
            <a:fillRect/>
          </a:stretch>
        </p:blipFill>
        <p:spPr>
          <a:xfrm>
            <a:off x="2664131" y="2680012"/>
            <a:ext cx="7455786" cy="2371259"/>
          </a:xfrm>
          <a:prstGeom prst="rect">
            <a:avLst/>
          </a:prstGeom>
        </p:spPr>
      </p:pic>
    </p:spTree>
    <p:extLst>
      <p:ext uri="{BB962C8B-B14F-4D97-AF65-F5344CB8AC3E}">
        <p14:creationId xmlns:p14="http://schemas.microsoft.com/office/powerpoint/2010/main" val="3591788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 Items</a:t>
            </a:r>
            <a:endParaRPr lang="en-US" dirty="0"/>
          </a:p>
        </p:txBody>
      </p:sp>
      <p:sp>
        <p:nvSpPr>
          <p:cNvPr id="4" name="Content Placeholder 3"/>
          <p:cNvSpPr>
            <a:spLocks noGrp="1"/>
          </p:cNvSpPr>
          <p:nvPr>
            <p:ph idx="1"/>
          </p:nvPr>
        </p:nvSpPr>
        <p:spPr/>
        <p:txBody>
          <a:bodyPr/>
          <a:lstStyle/>
          <a:p>
            <a:r>
              <a:rPr lang="en-US" dirty="0" smtClean="0"/>
              <a:t>Main Form</a:t>
            </a:r>
          </a:p>
          <a:p>
            <a:r>
              <a:rPr lang="en-US" dirty="0" smtClean="0"/>
              <a:t>Text Label</a:t>
            </a:r>
          </a:p>
          <a:p>
            <a:r>
              <a:rPr lang="en-US" dirty="0" smtClean="0"/>
              <a:t>Text Box</a:t>
            </a:r>
          </a:p>
          <a:p>
            <a:r>
              <a:rPr lang="en-US" dirty="0" smtClean="0"/>
              <a:t>Button</a:t>
            </a:r>
          </a:p>
          <a:p>
            <a:r>
              <a:rPr lang="en-US" dirty="0" smtClean="0"/>
              <a:t>Combo box</a:t>
            </a:r>
          </a:p>
          <a:p>
            <a:r>
              <a:rPr lang="en-US" dirty="0" smtClean="0"/>
              <a:t>Message Box</a:t>
            </a:r>
          </a:p>
          <a:p>
            <a:endParaRPr lang="en-US" dirty="0" smtClean="0"/>
          </a:p>
          <a:p>
            <a:endParaRPr lang="en-US" dirty="0"/>
          </a:p>
        </p:txBody>
      </p:sp>
    </p:spTree>
    <p:extLst>
      <p:ext uri="{BB962C8B-B14F-4D97-AF65-F5344CB8AC3E}">
        <p14:creationId xmlns:p14="http://schemas.microsoft.com/office/powerpoint/2010/main" val="3488824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 Items</a:t>
            </a:r>
            <a:endParaRPr lang="en-US" dirty="0"/>
          </a:p>
        </p:txBody>
      </p:sp>
      <p:sp>
        <p:nvSpPr>
          <p:cNvPr id="3" name="Content Placeholder 2"/>
          <p:cNvSpPr>
            <a:spLocks noGrp="1"/>
          </p:cNvSpPr>
          <p:nvPr>
            <p:ph idx="1"/>
          </p:nvPr>
        </p:nvSpPr>
        <p:spPr>
          <a:xfrm>
            <a:off x="1141412" y="1860332"/>
            <a:ext cx="9905999" cy="4723348"/>
          </a:xfrm>
          <a:solidFill>
            <a:schemeClr val="accent1">
              <a:lumMod val="40000"/>
              <a:lumOff val="60000"/>
            </a:schemeClr>
          </a:solidFill>
        </p:spPr>
        <p:txBody>
          <a:bodyPr>
            <a:normAutofit fontScale="92500" lnSpcReduction="20000"/>
          </a:bodyPr>
          <a:lstStyle/>
          <a:p>
            <a:pPr marL="0" indent="0">
              <a:buNone/>
            </a:pPr>
            <a:r>
              <a:rPr lang="en-US" dirty="0" smtClean="0">
                <a:solidFill>
                  <a:srgbClr val="006400"/>
                </a:solidFill>
                <a:latin typeface="Lucida Console" panose="020B0609040504020204" pitchFamily="49" charset="0"/>
              </a:rPr>
              <a:t>#</a:t>
            </a:r>
            <a:r>
              <a:rPr lang="en-US" dirty="0">
                <a:solidFill>
                  <a:srgbClr val="006400"/>
                </a:solidFill>
                <a:latin typeface="Lucida Console" panose="020B0609040504020204" pitchFamily="49" charset="0"/>
              </a:rPr>
              <a:t>Main Form</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$Form</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New-Object</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Windows.Forms.Form</a:t>
            </a:r>
            <a:endParaRPr lang="en-US" dirty="0">
              <a:solidFill>
                <a:prstClr val="black"/>
              </a:solidFill>
              <a:latin typeface="Lucida Console" panose="020B0609040504020204" pitchFamily="49" charset="0"/>
            </a:endParaRPr>
          </a:p>
          <a:p>
            <a:pPr marL="0" indent="0">
              <a:buNone/>
            </a:pPr>
            <a:r>
              <a:rPr lang="en-US" dirty="0" smtClean="0">
                <a:solidFill>
                  <a:srgbClr val="FF4500"/>
                </a:solidFill>
                <a:latin typeface="Lucida Console" panose="020B0609040504020204" pitchFamily="49" charset="0"/>
              </a:rPr>
              <a:t>$</a:t>
            </a:r>
            <a:r>
              <a:rPr lang="en-US" dirty="0" err="1" smtClean="0">
                <a:solidFill>
                  <a:srgbClr val="FF4500"/>
                </a:solidFill>
                <a:latin typeface="Lucida Console" panose="020B0609040504020204" pitchFamily="49" charset="0"/>
              </a:rPr>
              <a:t>Form</a:t>
            </a:r>
            <a:r>
              <a:rPr lang="en-US" dirty="0" err="1" smtClean="0">
                <a:solidFill>
                  <a:srgbClr val="A9A9A9"/>
                </a:solidFill>
                <a:latin typeface="Lucida Console" panose="020B0609040504020204" pitchFamily="49" charset="0"/>
              </a:rPr>
              <a:t>.</a:t>
            </a:r>
            <a:r>
              <a:rPr lang="en-US" dirty="0" err="1" smtClean="0">
                <a:solidFill>
                  <a:prstClr val="black"/>
                </a:solidFill>
                <a:latin typeface="Lucida Console" panose="020B0609040504020204" pitchFamily="49" charset="0"/>
              </a:rPr>
              <a:t>Size</a:t>
            </a:r>
            <a:r>
              <a:rPr lang="en-US" dirty="0" smtClean="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New-Object</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Drawing.Size</a:t>
            </a:r>
            <a:r>
              <a:rPr lang="en-US" dirty="0">
                <a:solidFill>
                  <a:prstClr val="black"/>
                </a:solidFill>
                <a:latin typeface="Lucida Console" panose="020B0609040504020204" pitchFamily="49" charset="0"/>
              </a:rPr>
              <a:t> @(</a:t>
            </a:r>
            <a:r>
              <a:rPr lang="en-US" dirty="0" smtClean="0">
                <a:solidFill>
                  <a:srgbClr val="800080"/>
                </a:solidFill>
                <a:latin typeface="Lucida Console" panose="020B0609040504020204" pitchFamily="49" charset="0"/>
              </a:rPr>
              <a:t>600</a:t>
            </a:r>
            <a:r>
              <a:rPr lang="en-US" dirty="0" smtClean="0">
                <a:solidFill>
                  <a:srgbClr val="A9A9A9"/>
                </a:solidFill>
                <a:latin typeface="Lucida Console" panose="020B0609040504020204" pitchFamily="49" charset="0"/>
              </a:rPr>
              <a:t>,</a:t>
            </a:r>
            <a:r>
              <a:rPr lang="en-US" dirty="0" smtClean="0">
                <a:solidFill>
                  <a:srgbClr val="800080"/>
                </a:solidFill>
                <a:latin typeface="Lucida Console" panose="020B0609040504020204" pitchFamily="49" charset="0"/>
              </a:rPr>
              <a:t>900</a:t>
            </a:r>
            <a:r>
              <a:rPr lang="en-US" dirty="0">
                <a:solidFill>
                  <a:prstClr val="black"/>
                </a:solidFill>
                <a:latin typeface="Lucida Console" panose="020B0609040504020204" pitchFamily="49" charset="0"/>
              </a:rPr>
              <a:t>)</a:t>
            </a:r>
          </a:p>
          <a:p>
            <a:pPr marL="0" indent="0">
              <a:buNone/>
            </a:pP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Form</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MaximizeBox</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"false"</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Form</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MinimumSize</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smtClean="0">
                <a:solidFill>
                  <a:srgbClr val="8B0000"/>
                </a:solidFill>
                <a:latin typeface="Lucida Console" panose="020B0609040504020204" pitchFamily="49" charset="0"/>
              </a:rPr>
              <a:t>600,900</a:t>
            </a:r>
            <a:r>
              <a:rPr lang="en-US" dirty="0">
                <a:solidFill>
                  <a:srgbClr val="8B0000"/>
                </a:solidFill>
                <a:latin typeface="Lucida Console" panose="020B0609040504020204" pitchFamily="49" charset="0"/>
              </a:rPr>
              <a:t>"</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Form</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MaximumSize</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smtClean="0">
                <a:solidFill>
                  <a:srgbClr val="8B0000"/>
                </a:solidFill>
                <a:latin typeface="Lucida Console" panose="020B0609040504020204" pitchFamily="49" charset="0"/>
              </a:rPr>
              <a:t>600,900</a:t>
            </a:r>
            <a:r>
              <a:rPr lang="en-US" dirty="0">
                <a:solidFill>
                  <a:srgbClr val="8B0000"/>
                </a:solidFill>
                <a:latin typeface="Lucida Console" panose="020B0609040504020204" pitchFamily="49" charset="0"/>
              </a:rPr>
              <a:t>"</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Form</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StartPosition</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CenterScreen</a:t>
            </a:r>
            <a:r>
              <a:rPr lang="en-US" dirty="0">
                <a:solidFill>
                  <a:srgbClr val="8B0000"/>
                </a:solidFill>
                <a:latin typeface="Lucida Console" panose="020B0609040504020204" pitchFamily="49" charset="0"/>
              </a:rPr>
              <a:t>"</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Form</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Text</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a:t>
            </a:r>
            <a:r>
              <a:rPr lang="en-US" dirty="0" err="1">
                <a:solidFill>
                  <a:srgbClr val="8B0000"/>
                </a:solidFill>
                <a:latin typeface="Lucida Console" panose="020B0609040504020204" pitchFamily="49" charset="0"/>
              </a:rPr>
              <a:t>iPatch</a:t>
            </a:r>
            <a:r>
              <a:rPr lang="en-US" dirty="0">
                <a:solidFill>
                  <a:srgbClr val="8B0000"/>
                </a:solidFill>
                <a:latin typeface="Lucida Console" panose="020B0609040504020204" pitchFamily="49" charset="0"/>
              </a:rPr>
              <a:t> GUI"</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Form</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AutoSize</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$True</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Form</a:t>
            </a:r>
            <a:r>
              <a:rPr lang="en-US" dirty="0" err="1">
                <a:solidFill>
                  <a:srgbClr val="A9A9A9"/>
                </a:solidFill>
                <a:latin typeface="Lucida Console" panose="020B0609040504020204" pitchFamily="49" charset="0"/>
              </a:rPr>
              <a:t>.</a:t>
            </a:r>
            <a:r>
              <a:rPr lang="en-US" dirty="0" err="1">
                <a:solidFill>
                  <a:prstClr val="black"/>
                </a:solidFill>
                <a:latin typeface="Lucida Console" panose="020B0609040504020204" pitchFamily="49" charset="0"/>
              </a:rPr>
              <a:t>ShowDialog</a:t>
            </a:r>
            <a:r>
              <a:rPr lang="en-US" dirty="0">
                <a:solidFill>
                  <a:prstClr val="black"/>
                </a:solidFill>
                <a:latin typeface="Lucida Console" panose="020B0609040504020204" pitchFamily="49" charset="0"/>
              </a:rPr>
              <a:t>() </a:t>
            </a:r>
          </a:p>
          <a:p>
            <a:endParaRPr lang="en-US" dirty="0" smtClean="0"/>
          </a:p>
          <a:p>
            <a:endParaRPr lang="en-US" dirty="0" smtClean="0"/>
          </a:p>
        </p:txBody>
      </p:sp>
    </p:spTree>
    <p:extLst>
      <p:ext uri="{BB962C8B-B14F-4D97-AF65-F5344CB8AC3E}">
        <p14:creationId xmlns:p14="http://schemas.microsoft.com/office/powerpoint/2010/main" val="3143734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Form Items</a:t>
            </a:r>
            <a:endParaRPr lang="en-US" dirty="0"/>
          </a:p>
        </p:txBody>
      </p:sp>
      <p:sp>
        <p:nvSpPr>
          <p:cNvPr id="3" name="Content Placeholder 2"/>
          <p:cNvSpPr>
            <a:spLocks noGrp="1"/>
          </p:cNvSpPr>
          <p:nvPr>
            <p:ph idx="1"/>
          </p:nvPr>
        </p:nvSpPr>
        <p:spPr>
          <a:solidFill>
            <a:schemeClr val="accent1">
              <a:lumMod val="40000"/>
              <a:lumOff val="60000"/>
            </a:schemeClr>
          </a:solidFill>
        </p:spPr>
        <p:txBody>
          <a:bodyPr>
            <a:normAutofit fontScale="92500"/>
          </a:bodyPr>
          <a:lstStyle/>
          <a:p>
            <a:pPr marL="0" indent="0">
              <a:buNone/>
            </a:pPr>
            <a:r>
              <a:rPr lang="en-US" dirty="0" smtClean="0">
                <a:solidFill>
                  <a:srgbClr val="006400"/>
                </a:solidFill>
                <a:latin typeface="Lucida Console" panose="020B0609040504020204" pitchFamily="49" charset="0"/>
              </a:rPr>
              <a:t>#Text Label</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$Label1</a:t>
            </a:r>
            <a:r>
              <a:rPr lang="en-US" dirty="0">
                <a:solidFill>
                  <a:prstClr val="black"/>
                </a:solidFill>
                <a:latin typeface="Lucida Console" panose="020B0609040504020204" pitchFamily="49" charset="0"/>
              </a:rPr>
              <a: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New-Object</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System.Windows.Forms.Label</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$Label1</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Text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8B0000"/>
                </a:solidFill>
                <a:latin typeface="Lucida Console" panose="020B0609040504020204" pitchFamily="49" charset="0"/>
              </a:rPr>
              <a:t>"This is a sample GUI form."</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$Label1</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AutoSize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FF4500"/>
                </a:solidFill>
                <a:latin typeface="Lucida Console" panose="020B0609040504020204" pitchFamily="49" charset="0"/>
              </a:rPr>
              <a:t>$True</a:t>
            </a:r>
            <a:endParaRPr lang="en-US" dirty="0">
              <a:solidFill>
                <a:prstClr val="black"/>
              </a:solidFill>
              <a:latin typeface="Lucida Console" panose="020B0609040504020204" pitchFamily="49" charset="0"/>
            </a:endParaRPr>
          </a:p>
          <a:p>
            <a:pPr marL="0" indent="0">
              <a:buNone/>
            </a:pPr>
            <a:r>
              <a:rPr lang="en-US" dirty="0">
                <a:solidFill>
                  <a:srgbClr val="FF4500"/>
                </a:solidFill>
                <a:latin typeface="Lucida Console" panose="020B0609040504020204" pitchFamily="49" charset="0"/>
              </a:rPr>
              <a:t>$Label1</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Location </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 </a:t>
            </a:r>
            <a:r>
              <a:rPr lang="en-US" dirty="0">
                <a:solidFill>
                  <a:srgbClr val="0000FF"/>
                </a:solidFill>
                <a:latin typeface="Lucida Console" panose="020B0609040504020204" pitchFamily="49" charset="0"/>
              </a:rPr>
              <a:t>new-object</a:t>
            </a:r>
            <a:r>
              <a:rPr lang="en-US" dirty="0">
                <a:solidFill>
                  <a:prstClr val="black"/>
                </a:solidFill>
                <a:latin typeface="Lucida Console" panose="020B0609040504020204" pitchFamily="49" charset="0"/>
              </a:rPr>
              <a:t> </a:t>
            </a:r>
            <a:r>
              <a:rPr lang="en-US" dirty="0" err="1">
                <a:solidFill>
                  <a:srgbClr val="8A2BE2"/>
                </a:solidFill>
                <a:latin typeface="Lucida Console" panose="020B0609040504020204" pitchFamily="49" charset="0"/>
              </a:rPr>
              <a:t>system.drawing.size</a:t>
            </a:r>
            <a:r>
              <a:rPr lang="en-US" dirty="0">
                <a:solidFill>
                  <a:prstClr val="black"/>
                </a:solidFill>
                <a:latin typeface="Lucida Console" panose="020B0609040504020204" pitchFamily="49" charset="0"/>
              </a:rPr>
              <a:t>(</a:t>
            </a:r>
            <a:r>
              <a:rPr lang="en-US" dirty="0">
                <a:solidFill>
                  <a:srgbClr val="800080"/>
                </a:solidFill>
                <a:latin typeface="Lucida Console" panose="020B0609040504020204" pitchFamily="49" charset="0"/>
              </a:rPr>
              <a:t>5</a:t>
            </a:r>
            <a:r>
              <a:rPr lang="en-US" dirty="0">
                <a:solidFill>
                  <a:srgbClr val="A9A9A9"/>
                </a:solidFill>
                <a:latin typeface="Lucida Console" panose="020B0609040504020204" pitchFamily="49" charset="0"/>
              </a:rPr>
              <a:t>,</a:t>
            </a:r>
            <a:r>
              <a:rPr lang="en-US" dirty="0">
                <a:solidFill>
                  <a:srgbClr val="800080"/>
                </a:solidFill>
                <a:latin typeface="Lucida Console" panose="020B0609040504020204" pitchFamily="49" charset="0"/>
              </a:rPr>
              <a:t>1</a:t>
            </a:r>
            <a:r>
              <a:rPr lang="en-US" dirty="0">
                <a:solidFill>
                  <a:prstClr val="black"/>
                </a:solidFill>
                <a:latin typeface="Lucida Console" panose="020B0609040504020204" pitchFamily="49" charset="0"/>
              </a:rPr>
              <a:t>)</a:t>
            </a:r>
          </a:p>
          <a:p>
            <a:pPr marL="0" indent="0">
              <a:buNone/>
            </a:pPr>
            <a:r>
              <a:rPr lang="en-US" dirty="0">
                <a:solidFill>
                  <a:srgbClr val="FF4500"/>
                </a:solidFill>
                <a:latin typeface="Lucida Console" panose="020B0609040504020204" pitchFamily="49" charset="0"/>
              </a:rPr>
              <a:t>$Form</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Controls</a:t>
            </a:r>
            <a:r>
              <a:rPr lang="en-US" dirty="0">
                <a:solidFill>
                  <a:srgbClr val="A9A9A9"/>
                </a:solidFill>
                <a:latin typeface="Lucida Console" panose="020B0609040504020204" pitchFamily="49" charset="0"/>
              </a:rPr>
              <a:t>.</a:t>
            </a:r>
            <a:r>
              <a:rPr lang="en-US" dirty="0">
                <a:solidFill>
                  <a:prstClr val="black"/>
                </a:solidFill>
                <a:latin typeface="Lucida Console" panose="020B0609040504020204" pitchFamily="49" charset="0"/>
              </a:rPr>
              <a:t>Add(</a:t>
            </a:r>
            <a:r>
              <a:rPr lang="en-US" dirty="0">
                <a:solidFill>
                  <a:srgbClr val="FF4500"/>
                </a:solidFill>
                <a:latin typeface="Lucida Console" panose="020B0609040504020204" pitchFamily="49" charset="0"/>
              </a:rPr>
              <a:t>$Label1</a:t>
            </a:r>
            <a:r>
              <a:rPr lang="en-US" dirty="0">
                <a:solidFill>
                  <a:prstClr val="black"/>
                </a:solidFill>
                <a:latin typeface="Lucida Console" panose="020B0609040504020204" pitchFamily="49" charset="0"/>
              </a:rPr>
              <a:t>) </a:t>
            </a:r>
          </a:p>
          <a:p>
            <a:pPr marL="0" indent="0">
              <a:buNone/>
            </a:pPr>
            <a:endParaRPr lang="en-US" dirty="0"/>
          </a:p>
        </p:txBody>
      </p:sp>
    </p:spTree>
    <p:extLst>
      <p:ext uri="{BB962C8B-B14F-4D97-AF65-F5344CB8AC3E}">
        <p14:creationId xmlns:p14="http://schemas.microsoft.com/office/powerpoint/2010/main" val="15812023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6069</TotalTime>
  <Words>849</Words>
  <Application>Microsoft Office PowerPoint</Application>
  <PresentationFormat>Widescreen</PresentationFormat>
  <Paragraphs>137</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Lucida Console</vt:lpstr>
      <vt:lpstr>Trebuchet MS</vt:lpstr>
      <vt:lpstr>Tw Cen MT</vt:lpstr>
      <vt:lpstr>Circuit</vt:lpstr>
      <vt:lpstr>PowerShell Forms by Vadim Teosyan  </vt:lpstr>
      <vt:lpstr>SCCM and Patching Background</vt:lpstr>
      <vt:lpstr>Introduction</vt:lpstr>
      <vt:lpstr>Patching API background</vt:lpstr>
      <vt:lpstr>GUI Script overview</vt:lpstr>
      <vt:lpstr>Live script demonstration</vt:lpstr>
      <vt:lpstr>Form Items</vt:lpstr>
      <vt:lpstr>Form Items</vt:lpstr>
      <vt:lpstr>Form Items</vt:lpstr>
      <vt:lpstr>Form Items</vt:lpstr>
      <vt:lpstr>Form Items</vt:lpstr>
      <vt:lpstr>Form Items</vt:lpstr>
      <vt:lpstr>Form Items</vt:lpstr>
      <vt:lpstr>Api calls from within forms</vt:lpstr>
      <vt:lpstr>Questions?</vt:lpstr>
      <vt:lpstr>Connect with me</vt:lpstr>
    </vt:vector>
  </TitlesOfParts>
  <Company>Target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Forms by Vadim Teosyan  Target Corp.</dc:title>
  <dc:creator>Vadim.Teosyan</dc:creator>
  <cp:lastModifiedBy>Vadim.Teosyan</cp:lastModifiedBy>
  <cp:revision>38</cp:revision>
  <dcterms:created xsi:type="dcterms:W3CDTF">2018-06-22T15:39:40Z</dcterms:created>
  <dcterms:modified xsi:type="dcterms:W3CDTF">2018-07-10T23:49:16Z</dcterms:modified>
</cp:coreProperties>
</file>