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75" r:id="rId5"/>
    <p:sldId id="298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60"/>
  </p:normalViewPr>
  <p:slideViewPr>
    <p:cSldViewPr snapToGrid="0">
      <p:cViewPr varScale="1">
        <p:scale>
          <a:sx n="88" d="100"/>
          <a:sy n="88" d="100"/>
        </p:scale>
        <p:origin x="2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E142-DB2A-4BE4-981E-C18F2970A61E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5D81E-0501-4EB2-A9F5-95217549C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4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E142-DB2A-4BE4-981E-C18F2970A61E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5D81E-0501-4EB2-A9F5-95217549C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34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E142-DB2A-4BE4-981E-C18F2970A61E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5D81E-0501-4EB2-A9F5-95217549C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E142-DB2A-4BE4-981E-C18F2970A61E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5D81E-0501-4EB2-A9F5-95217549C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58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E142-DB2A-4BE4-981E-C18F2970A61E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5D81E-0501-4EB2-A9F5-95217549C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9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E142-DB2A-4BE4-981E-C18F2970A61E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5D81E-0501-4EB2-A9F5-95217549C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18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E142-DB2A-4BE4-981E-C18F2970A61E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5D81E-0501-4EB2-A9F5-95217549C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E142-DB2A-4BE4-981E-C18F2970A61E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5D81E-0501-4EB2-A9F5-95217549C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32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E142-DB2A-4BE4-981E-C18F2970A61E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5D81E-0501-4EB2-A9F5-95217549C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91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E142-DB2A-4BE4-981E-C18F2970A61E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5D81E-0501-4EB2-A9F5-95217549C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03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E142-DB2A-4BE4-981E-C18F2970A61E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5D81E-0501-4EB2-A9F5-95217549C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52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1E142-DB2A-4BE4-981E-C18F2970A61E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5D81E-0501-4EB2-A9F5-95217549C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37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MadWithPowerShell@gmail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Autofit/>
          </a:bodyPr>
          <a:lstStyle/>
          <a:p>
            <a:r>
              <a:rPr lang="en-US" sz="8800" b="1" dirty="0"/>
              <a:t>MN PowerShell Automation Group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4563091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Our sponsors</a:t>
            </a:r>
          </a:p>
          <a:p>
            <a:endParaRPr lang="en-US" dirty="0"/>
          </a:p>
          <a:p>
            <a:r>
              <a:rPr lang="en-US" dirty="0" smtClean="0"/>
              <a:t>RBA</a:t>
            </a:r>
          </a:p>
          <a:p>
            <a:r>
              <a:rPr lang="en-US" dirty="0" smtClean="0"/>
              <a:t>Microsoft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742" y="5060280"/>
            <a:ext cx="1435351" cy="14624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683" y="5023990"/>
            <a:ext cx="4105599" cy="151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45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780155"/>
          </a:xfrm>
        </p:spPr>
        <p:txBody>
          <a:bodyPr>
            <a:normAutofit fontScale="90000"/>
          </a:bodyPr>
          <a:lstStyle/>
          <a:p>
            <a:r>
              <a:rPr lang="en-US" sz="6600" b="1" dirty="0" smtClean="0"/>
              <a:t>Hashtable </a:t>
            </a:r>
            <a:r>
              <a:rPr lang="en-US" sz="5300" b="1" dirty="0" smtClean="0"/>
              <a:t>for single property query against large arrays</a:t>
            </a:r>
            <a:r>
              <a:rPr lang="en-US" sz="7200" dirty="0" smtClean="0"/>
              <a:t/>
            </a:r>
            <a:br>
              <a:rPr lang="en-US" sz="7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4900" dirty="0" smtClean="0"/>
              <a:t>Given an array of 100,000 users</a:t>
            </a:r>
            <a:br>
              <a:rPr lang="en-US" sz="4900" dirty="0" smtClean="0"/>
            </a:br>
            <a:r>
              <a:rPr lang="en-US" sz="4900" dirty="0" smtClean="0"/>
              <a:t>Loop through 10 departments</a:t>
            </a:r>
            <a:br>
              <a:rPr lang="en-US" sz="4900" dirty="0" smtClean="0"/>
            </a:br>
            <a:r>
              <a:rPr lang="en-US" sz="4900" dirty="0"/>
              <a:t> </a:t>
            </a:r>
            <a:r>
              <a:rPr lang="en-US" sz="4900" dirty="0" smtClean="0"/>
              <a:t>   Get the users in each department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5086482"/>
              </p:ext>
            </p:extLst>
          </p:nvPr>
        </p:nvGraphicFramePr>
        <p:xfrm>
          <a:off x="838200" y="4531360"/>
          <a:ext cx="10515600" cy="1742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87160">
                  <a:extLst>
                    <a:ext uri="{9D8B030D-6E8A-4147-A177-3AD203B41FA5}">
                      <a16:colId xmlns:a16="http://schemas.microsoft.com/office/drawing/2014/main" val="3980012460"/>
                    </a:ext>
                  </a:extLst>
                </a:gridCol>
                <a:gridCol w="4028440">
                  <a:extLst>
                    <a:ext uri="{9D8B030D-6E8A-4147-A177-3AD203B41FA5}">
                      <a16:colId xmlns:a16="http://schemas.microsoft.com/office/drawing/2014/main" val="2934154023"/>
                    </a:ext>
                  </a:extLst>
                </a:gridCol>
              </a:tblGrid>
              <a:tr h="871220">
                <a:tc>
                  <a:txBody>
                    <a:bodyPr/>
                    <a:lstStyle/>
                    <a:p>
                      <a:pPr algn="l"/>
                      <a:r>
                        <a:rPr lang="en-US" sz="4400" dirty="0" smtClean="0"/>
                        <a:t>Where-Object</a:t>
                      </a:r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400" dirty="0" smtClean="0"/>
                        <a:t>28.4 seconds</a:t>
                      </a:r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6170731"/>
                  </a:ext>
                </a:extLst>
              </a:tr>
              <a:tr h="871220">
                <a:tc>
                  <a:txBody>
                    <a:bodyPr/>
                    <a:lstStyle/>
                    <a:p>
                      <a:pPr algn="l"/>
                      <a:r>
                        <a:rPr lang="en-US" sz="4400" dirty="0" smtClean="0"/>
                        <a:t>Group-Object/Hashtable</a:t>
                      </a:r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400" dirty="0" smtClean="0"/>
                        <a:t>1.4 seconds</a:t>
                      </a:r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9681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5850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780155"/>
          </a:xfrm>
        </p:spPr>
        <p:txBody>
          <a:bodyPr>
            <a:normAutofit fontScale="90000"/>
          </a:bodyPr>
          <a:lstStyle/>
          <a:p>
            <a:r>
              <a:rPr lang="en-US" sz="6600" b="1" dirty="0" smtClean="0"/>
              <a:t>Hashtable </a:t>
            </a:r>
            <a:r>
              <a:rPr lang="en-US" sz="5300" b="1" dirty="0" smtClean="0"/>
              <a:t>for multi-property query against large arrays</a:t>
            </a:r>
            <a:r>
              <a:rPr lang="en-US" sz="7200" dirty="0" smtClean="0"/>
              <a:t/>
            </a:r>
            <a:br>
              <a:rPr lang="en-US" sz="7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4900" dirty="0" smtClean="0"/>
              <a:t>Given an array of 100,000 users</a:t>
            </a:r>
            <a:br>
              <a:rPr lang="en-US" sz="4900" dirty="0" smtClean="0"/>
            </a:br>
            <a:r>
              <a:rPr lang="en-US" sz="4900" dirty="0" smtClean="0"/>
              <a:t>Loop through 10 departments and 10 cities</a:t>
            </a:r>
            <a:br>
              <a:rPr lang="en-US" sz="4900" dirty="0" smtClean="0"/>
            </a:br>
            <a:r>
              <a:rPr lang="en-US" sz="4900" dirty="0"/>
              <a:t> </a:t>
            </a:r>
            <a:r>
              <a:rPr lang="en-US" sz="4900" dirty="0" smtClean="0"/>
              <a:t>   Get the users in each department/city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5895265"/>
              </p:ext>
            </p:extLst>
          </p:nvPr>
        </p:nvGraphicFramePr>
        <p:xfrm>
          <a:off x="838200" y="4531360"/>
          <a:ext cx="10515600" cy="1742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87160">
                  <a:extLst>
                    <a:ext uri="{9D8B030D-6E8A-4147-A177-3AD203B41FA5}">
                      <a16:colId xmlns:a16="http://schemas.microsoft.com/office/drawing/2014/main" val="3980012460"/>
                    </a:ext>
                  </a:extLst>
                </a:gridCol>
                <a:gridCol w="4028440">
                  <a:extLst>
                    <a:ext uri="{9D8B030D-6E8A-4147-A177-3AD203B41FA5}">
                      <a16:colId xmlns:a16="http://schemas.microsoft.com/office/drawing/2014/main" val="2934154023"/>
                    </a:ext>
                  </a:extLst>
                </a:gridCol>
              </a:tblGrid>
              <a:tr h="871220">
                <a:tc>
                  <a:txBody>
                    <a:bodyPr/>
                    <a:lstStyle/>
                    <a:p>
                      <a:pPr algn="l"/>
                      <a:r>
                        <a:rPr lang="en-US" sz="4400" dirty="0" smtClean="0"/>
                        <a:t>Where-Object</a:t>
                      </a:r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400" dirty="0" smtClean="0"/>
                        <a:t>337.5 seconds</a:t>
                      </a:r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6170731"/>
                  </a:ext>
                </a:extLst>
              </a:tr>
              <a:tr h="871220">
                <a:tc>
                  <a:txBody>
                    <a:bodyPr/>
                    <a:lstStyle/>
                    <a:p>
                      <a:pPr algn="l"/>
                      <a:r>
                        <a:rPr lang="en-US" sz="4400" dirty="0" smtClean="0"/>
                        <a:t>Group-Object/Hashtable</a:t>
                      </a:r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400" dirty="0" smtClean="0"/>
                        <a:t>4.0 seconds</a:t>
                      </a:r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9681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1184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err="1" smtClean="0"/>
              <a:t>Hashset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Fast deduplication</a:t>
            </a:r>
            <a:endParaRPr lang="en-US" sz="4000" dirty="0"/>
          </a:p>
          <a:p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842270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333115"/>
          </a:xfrm>
        </p:spPr>
        <p:txBody>
          <a:bodyPr>
            <a:normAutofit fontScale="90000"/>
          </a:bodyPr>
          <a:lstStyle/>
          <a:p>
            <a:r>
              <a:rPr lang="en-US" sz="6600" b="1" dirty="0" err="1" smtClean="0"/>
              <a:t>Hashset</a:t>
            </a:r>
            <a:r>
              <a:rPr lang="en-US" sz="6600" b="1" dirty="0" smtClean="0"/>
              <a:t> </a:t>
            </a:r>
            <a:r>
              <a:rPr lang="en-US" sz="5300" b="1" dirty="0" smtClean="0"/>
              <a:t>for deduplication of large arrays</a:t>
            </a:r>
            <a:r>
              <a:rPr lang="en-US" sz="7200" dirty="0" smtClean="0"/>
              <a:t/>
            </a:r>
            <a:br>
              <a:rPr lang="en-US" sz="7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4900" dirty="0" err="1" smtClean="0"/>
              <a:t>Deduplicate</a:t>
            </a:r>
            <a:r>
              <a:rPr lang="en-US" sz="4900" dirty="0" smtClean="0"/>
              <a:t> list of 107,558 group memberships of 4,510 users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5430128"/>
              </p:ext>
            </p:extLst>
          </p:nvPr>
        </p:nvGraphicFramePr>
        <p:xfrm>
          <a:off x="838200" y="3698240"/>
          <a:ext cx="10515600" cy="2651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87160">
                  <a:extLst>
                    <a:ext uri="{9D8B030D-6E8A-4147-A177-3AD203B41FA5}">
                      <a16:colId xmlns:a16="http://schemas.microsoft.com/office/drawing/2014/main" val="3980012460"/>
                    </a:ext>
                  </a:extLst>
                </a:gridCol>
                <a:gridCol w="4028440">
                  <a:extLst>
                    <a:ext uri="{9D8B030D-6E8A-4147-A177-3AD203B41FA5}">
                      <a16:colId xmlns:a16="http://schemas.microsoft.com/office/drawing/2014/main" val="2934154023"/>
                    </a:ext>
                  </a:extLst>
                </a:gridCol>
              </a:tblGrid>
              <a:tr h="883920">
                <a:tc>
                  <a:txBody>
                    <a:bodyPr/>
                    <a:lstStyle/>
                    <a:p>
                      <a:pPr algn="l"/>
                      <a:r>
                        <a:rPr lang="en-US" sz="4400" dirty="0" smtClean="0"/>
                        <a:t>Select-Object -Unique</a:t>
                      </a:r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400" dirty="0" smtClean="0"/>
                        <a:t>111.21 seconds</a:t>
                      </a:r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6170731"/>
                  </a:ext>
                </a:extLst>
              </a:tr>
              <a:tr h="883920">
                <a:tc>
                  <a:txBody>
                    <a:bodyPr/>
                    <a:lstStyle/>
                    <a:p>
                      <a:pPr algn="l"/>
                      <a:r>
                        <a:rPr lang="en-US" sz="4400" dirty="0" smtClean="0"/>
                        <a:t>Sort-Object -Unique</a:t>
                      </a:r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400" dirty="0" smtClean="0"/>
                        <a:t>7.77 seconds</a:t>
                      </a:r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9681635"/>
                  </a:ext>
                </a:extLst>
              </a:tr>
              <a:tr h="883920">
                <a:tc>
                  <a:txBody>
                    <a:bodyPr/>
                    <a:lstStyle/>
                    <a:p>
                      <a:pPr algn="l"/>
                      <a:r>
                        <a:rPr lang="en-US" sz="4400" dirty="0" smtClean="0"/>
                        <a:t>Convert to </a:t>
                      </a:r>
                      <a:r>
                        <a:rPr lang="en-US" sz="4400" dirty="0" err="1" smtClean="0"/>
                        <a:t>Hashset</a:t>
                      </a:r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400" dirty="0" smtClean="0"/>
                        <a:t>0.07 seconds</a:t>
                      </a:r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2993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2603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17202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 smtClean="0"/>
              <a:t>Techniques for working with large data sets in PowerShell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1791239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88491"/>
            <a:ext cx="10515600" cy="34884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800" b="1" dirty="0"/>
              <a:t>Tim Curwick</a:t>
            </a:r>
          </a:p>
          <a:p>
            <a:pPr marL="0" indent="0">
              <a:buNone/>
            </a:pPr>
            <a:r>
              <a:rPr lang="en-US" dirty="0"/>
              <a:t>Group </a:t>
            </a:r>
            <a:r>
              <a:rPr lang="en-US" dirty="0" smtClean="0"/>
              <a:t>vice president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Microsoft </a:t>
            </a:r>
            <a:r>
              <a:rPr lang="en-US" dirty="0" smtClean="0"/>
              <a:t>MVP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Blog </a:t>
            </a:r>
            <a:r>
              <a:rPr lang="en-US" dirty="0"/>
              <a:t>- MadWithPowerShell.com</a:t>
            </a:r>
          </a:p>
          <a:p>
            <a:pPr marL="0" indent="0">
              <a:buNone/>
            </a:pPr>
            <a:r>
              <a:rPr lang="en-US" dirty="0"/>
              <a:t>Email </a:t>
            </a:r>
            <a:r>
              <a:rPr lang="en-US" dirty="0">
                <a:hlinkClick r:id="rId2"/>
              </a:rPr>
              <a:t>MadWithPowerShell@gmail.com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Twitter @</a:t>
            </a:r>
            <a:r>
              <a:rPr lang="en-US" dirty="0" err="1"/>
              <a:t>MadWPowerShell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19731"/>
            <a:ext cx="38100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393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/>
              <a:t>Improve the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Don’t do what doesn’t need to be done</a:t>
            </a:r>
          </a:p>
          <a:p>
            <a:r>
              <a:rPr lang="en-US" sz="4000" dirty="0" smtClean="0"/>
              <a:t>Don’t redo work</a:t>
            </a:r>
          </a:p>
          <a:p>
            <a:r>
              <a:rPr lang="en-US" sz="4000" dirty="0" smtClean="0"/>
              <a:t>Improve the algorithm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44450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/>
              <a:t>Use faster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PowerShell 6</a:t>
            </a:r>
          </a:p>
          <a:p>
            <a:r>
              <a:rPr lang="en-US" sz="4000" dirty="0" err="1" smtClean="0"/>
              <a:t>Avoide</a:t>
            </a:r>
            <a:r>
              <a:rPr lang="en-US" sz="4000" dirty="0" smtClean="0"/>
              <a:t> pipelines</a:t>
            </a:r>
          </a:p>
          <a:p>
            <a:r>
              <a:rPr lang="en-US" sz="4000" dirty="0" smtClean="0"/>
              <a:t>Use fastest loops</a:t>
            </a:r>
          </a:p>
          <a:p>
            <a:r>
              <a:rPr lang="en-US" sz="4000" dirty="0" smtClean="0"/>
              <a:t>Check your assumptions</a:t>
            </a:r>
          </a:p>
          <a:p>
            <a:r>
              <a:rPr lang="en-US" sz="4000" dirty="0" smtClean="0"/>
              <a:t>Use arraylists for build arrays</a:t>
            </a:r>
          </a:p>
          <a:p>
            <a:r>
              <a:rPr lang="en-US" sz="4000" dirty="0" smtClean="0"/>
              <a:t>Filter at source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84983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33641"/>
          </a:xfrm>
        </p:spPr>
        <p:txBody>
          <a:bodyPr>
            <a:normAutofit/>
          </a:bodyPr>
          <a:lstStyle/>
          <a:p>
            <a:r>
              <a:rPr lang="en-US" sz="6600" b="1" dirty="0" smtClean="0"/>
              <a:t>Array </a:t>
            </a:r>
            <a:r>
              <a:rPr lang="en-US" sz="6600" b="1" dirty="0"/>
              <a:t>vs </a:t>
            </a:r>
            <a:r>
              <a:rPr lang="en-US" sz="6600" b="1" dirty="0" err="1"/>
              <a:t>ArrayList</a:t>
            </a:r>
            <a:r>
              <a:rPr lang="en-US" sz="7200" dirty="0" smtClean="0"/>
              <a:t/>
            </a:r>
            <a:br>
              <a:rPr lang="en-US" sz="7200" dirty="0" smtClean="0"/>
            </a:br>
            <a:r>
              <a:rPr lang="en-US" sz="4900" dirty="0" smtClean="0"/>
              <a:t>Build a collection of users, one at a time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4869098"/>
              </p:ext>
            </p:extLst>
          </p:nvPr>
        </p:nvGraphicFramePr>
        <p:xfrm>
          <a:off x="838200" y="2531020"/>
          <a:ext cx="1051560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98001246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1685453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934154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 smtClean="0">
                          <a:solidFill>
                            <a:schemeClr val="tx1"/>
                          </a:solidFill>
                        </a:rPr>
                        <a:t>Array</a:t>
                      </a:r>
                      <a:endParaRPr lang="en-US" sz="4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 err="1" smtClean="0">
                          <a:solidFill>
                            <a:schemeClr val="tx1"/>
                          </a:solidFill>
                        </a:rPr>
                        <a:t>ArrayList</a:t>
                      </a:r>
                      <a:endParaRPr lang="en-US" sz="4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728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100 users</a:t>
                      </a:r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&lt; 1 second</a:t>
                      </a:r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&lt; 1 second</a:t>
                      </a:r>
                      <a:endParaRPr lang="en-US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170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1,000 users</a:t>
                      </a:r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1 seconds</a:t>
                      </a:r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&lt; 1 second</a:t>
                      </a:r>
                      <a:endParaRPr lang="en-US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681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10,000 users</a:t>
                      </a:r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11 seconds</a:t>
                      </a:r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&lt; 1 second</a:t>
                      </a:r>
                      <a:endParaRPr lang="en-US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382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100,000 users</a:t>
                      </a:r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465 seconds</a:t>
                      </a:r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&lt; 1 second</a:t>
                      </a:r>
                      <a:endParaRPr lang="en-US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721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207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33641"/>
          </a:xfrm>
        </p:spPr>
        <p:txBody>
          <a:bodyPr>
            <a:normAutofit/>
          </a:bodyPr>
          <a:lstStyle/>
          <a:p>
            <a:r>
              <a:rPr lang="en-US" sz="6600" b="1" dirty="0" smtClean="0"/>
              <a:t>Filter at database</a:t>
            </a:r>
            <a:r>
              <a:rPr lang="en-US" sz="7200" dirty="0" smtClean="0"/>
              <a:t/>
            </a:r>
            <a:br>
              <a:rPr lang="en-US" sz="7200" dirty="0" smtClean="0"/>
            </a:br>
            <a:r>
              <a:rPr lang="en-US" sz="4900" dirty="0" smtClean="0"/>
              <a:t>Get 1,000 specific users from AD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5893399"/>
              </p:ext>
            </p:extLst>
          </p:nvPr>
        </p:nvGraphicFramePr>
        <p:xfrm>
          <a:off x="508000" y="2641600"/>
          <a:ext cx="11094720" cy="3484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476806">
                  <a:extLst>
                    <a:ext uri="{9D8B030D-6E8A-4147-A177-3AD203B41FA5}">
                      <a16:colId xmlns:a16="http://schemas.microsoft.com/office/drawing/2014/main" val="3980012460"/>
                    </a:ext>
                  </a:extLst>
                </a:gridCol>
                <a:gridCol w="2617914">
                  <a:extLst>
                    <a:ext uri="{9D8B030D-6E8A-4147-A177-3AD203B41FA5}">
                      <a16:colId xmlns:a16="http://schemas.microsoft.com/office/drawing/2014/main" val="2934154023"/>
                    </a:ext>
                  </a:extLst>
                </a:gridCol>
              </a:tblGrid>
              <a:tr h="871220"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Get-</a:t>
                      </a:r>
                      <a:r>
                        <a:rPr lang="en-US" sz="3200" dirty="0" err="1" smtClean="0"/>
                        <a:t>ADUser</a:t>
                      </a:r>
                      <a:r>
                        <a:rPr lang="en-US" sz="3200" dirty="0" smtClean="0"/>
                        <a:t> for each user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/>
                        <a:t>15.42 seconds</a:t>
                      </a:r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6170731"/>
                  </a:ext>
                </a:extLst>
              </a:tr>
              <a:tr h="871220"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Get-</a:t>
                      </a:r>
                      <a:r>
                        <a:rPr lang="en-US" sz="3200" dirty="0" err="1" smtClean="0"/>
                        <a:t>ADUser</a:t>
                      </a:r>
                      <a:r>
                        <a:rPr lang="en-US" sz="3200" dirty="0" smtClean="0"/>
                        <a:t> for all users,</a:t>
                      </a:r>
                      <a:r>
                        <a:rPr lang="en-US" sz="3200" baseline="0" dirty="0" smtClean="0"/>
                        <a:t> </a:t>
                      </a:r>
                      <a:r>
                        <a:rPr lang="en-US" sz="3200" dirty="0" smtClean="0"/>
                        <a:t>filter with Where-Object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/>
                        <a:t>6.36 seconds</a:t>
                      </a:r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9681635"/>
                  </a:ext>
                </a:extLst>
              </a:tr>
              <a:tr h="871220"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Get-</a:t>
                      </a:r>
                      <a:r>
                        <a:rPr lang="en-US" sz="3200" dirty="0" err="1" smtClean="0"/>
                        <a:t>ADUser</a:t>
                      </a:r>
                      <a:r>
                        <a:rPr lang="en-US" sz="3200" dirty="0" smtClean="0"/>
                        <a:t> for all users, filter with hashtable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/>
                        <a:t>5.54 seconds</a:t>
                      </a:r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0382967"/>
                  </a:ext>
                </a:extLst>
              </a:tr>
              <a:tr h="871220"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Dynamically build AD filter, Get-</a:t>
                      </a:r>
                      <a:r>
                        <a:rPr lang="en-US" sz="3200" dirty="0" err="1" smtClean="0"/>
                        <a:t>ADUser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/>
                        <a:t>0.03 seconds</a:t>
                      </a:r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1721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8818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err="1" smtClean="0"/>
              <a:t>Hashtables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Array to hashtable</a:t>
            </a:r>
          </a:p>
          <a:p>
            <a:r>
              <a:rPr lang="en-US" sz="4000" dirty="0" smtClean="0"/>
              <a:t>Hashtable index</a:t>
            </a:r>
          </a:p>
          <a:p>
            <a:r>
              <a:rPr lang="en-US" sz="4000" dirty="0" smtClean="0"/>
              <a:t>Hashtable query, single property</a:t>
            </a:r>
          </a:p>
          <a:p>
            <a:r>
              <a:rPr lang="en-US" sz="4000" dirty="0"/>
              <a:t>Hashtable query, </a:t>
            </a:r>
            <a:r>
              <a:rPr lang="en-US" sz="4000" dirty="0" smtClean="0"/>
              <a:t>multiple properties</a:t>
            </a:r>
            <a:endParaRPr lang="en-US" sz="4000" dirty="0"/>
          </a:p>
          <a:p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328387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780155"/>
          </a:xfrm>
        </p:spPr>
        <p:txBody>
          <a:bodyPr>
            <a:normAutofit fontScale="90000"/>
          </a:bodyPr>
          <a:lstStyle/>
          <a:p>
            <a:r>
              <a:rPr lang="en-US" sz="6600" b="1" dirty="0" smtClean="0"/>
              <a:t>Convert Array to Hashtable</a:t>
            </a:r>
            <a:br>
              <a:rPr lang="en-US" sz="6600" b="1" dirty="0" smtClean="0"/>
            </a:br>
            <a:r>
              <a:rPr lang="en-US" sz="5300" b="1" dirty="0" smtClean="0"/>
              <a:t>for quick reference against large arrays</a:t>
            </a:r>
            <a:r>
              <a:rPr lang="en-US" sz="7200" dirty="0" smtClean="0"/>
              <a:t/>
            </a:r>
            <a:br>
              <a:rPr lang="en-US" sz="7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4900" dirty="0" smtClean="0"/>
              <a:t>Given an array of 10,000 groups</a:t>
            </a:r>
            <a:br>
              <a:rPr lang="en-US" sz="4900" dirty="0" smtClean="0"/>
            </a:br>
            <a:r>
              <a:rPr lang="en-US" sz="4900" dirty="0" smtClean="0"/>
              <a:t>Loop through 1,000 users</a:t>
            </a:r>
            <a:br>
              <a:rPr lang="en-US" sz="4900" dirty="0" smtClean="0"/>
            </a:br>
            <a:r>
              <a:rPr lang="en-US" sz="4900" dirty="0"/>
              <a:t> </a:t>
            </a:r>
            <a:r>
              <a:rPr lang="en-US" sz="4900" dirty="0" smtClean="0"/>
              <a:t>   Get the primary group for each user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5236264"/>
              </p:ext>
            </p:extLst>
          </p:nvPr>
        </p:nvGraphicFramePr>
        <p:xfrm>
          <a:off x="838200" y="4531360"/>
          <a:ext cx="10515600" cy="1742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87160">
                  <a:extLst>
                    <a:ext uri="{9D8B030D-6E8A-4147-A177-3AD203B41FA5}">
                      <a16:colId xmlns:a16="http://schemas.microsoft.com/office/drawing/2014/main" val="3980012460"/>
                    </a:ext>
                  </a:extLst>
                </a:gridCol>
                <a:gridCol w="4028440">
                  <a:extLst>
                    <a:ext uri="{9D8B030D-6E8A-4147-A177-3AD203B41FA5}">
                      <a16:colId xmlns:a16="http://schemas.microsoft.com/office/drawing/2014/main" val="2934154023"/>
                    </a:ext>
                  </a:extLst>
                </a:gridCol>
              </a:tblGrid>
              <a:tr h="871220">
                <a:tc>
                  <a:txBody>
                    <a:bodyPr/>
                    <a:lstStyle/>
                    <a:p>
                      <a:pPr algn="l"/>
                      <a:r>
                        <a:rPr lang="en-US" sz="4400" dirty="0" smtClean="0"/>
                        <a:t>Where-Object</a:t>
                      </a:r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400" dirty="0" smtClean="0"/>
                        <a:t>112.42 seconds</a:t>
                      </a:r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6170731"/>
                  </a:ext>
                </a:extLst>
              </a:tr>
              <a:tr h="871220">
                <a:tc>
                  <a:txBody>
                    <a:bodyPr/>
                    <a:lstStyle/>
                    <a:p>
                      <a:pPr algn="l"/>
                      <a:r>
                        <a:rPr lang="en-US" sz="4400" dirty="0" smtClean="0"/>
                        <a:t>Hashtable</a:t>
                      </a:r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400" dirty="0" smtClean="0"/>
                        <a:t>0.11 seconds</a:t>
                      </a:r>
                      <a:endParaRPr lang="en-US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9681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241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7250</TotalTime>
  <Words>218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MN PowerShell Automation Group</vt:lpstr>
      <vt:lpstr>Techniques for working with large data sets in PowerShell</vt:lpstr>
      <vt:lpstr>PowerPoint Presentation</vt:lpstr>
      <vt:lpstr>Improve the algorithm</vt:lpstr>
      <vt:lpstr>Use faster techniques</vt:lpstr>
      <vt:lpstr>Array vs ArrayList Build a collection of users, one at a time</vt:lpstr>
      <vt:lpstr>Filter at database Get 1,000 specific users from AD</vt:lpstr>
      <vt:lpstr>Hashtables</vt:lpstr>
      <vt:lpstr>Convert Array to Hashtable for quick reference against large arrays  Given an array of 10,000 groups Loop through 1,000 users     Get the primary group for each user</vt:lpstr>
      <vt:lpstr>Hashtable for single property query against large arrays  Given an array of 100,000 users Loop through 10 departments     Get the users in each department</vt:lpstr>
      <vt:lpstr>Hashtable for multi-property query against large arrays  Given an array of 100,000 users Loop through 10 departments and 10 cities     Get the users in each department/city</vt:lpstr>
      <vt:lpstr>Hashset</vt:lpstr>
      <vt:lpstr>Hashset for deduplication of large arrays  Deduplicate list of 107,558 group memberships of 4,510 users</vt:lpstr>
    </vt:vector>
  </TitlesOfParts>
  <Company>Target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Twin Cities PowerShell Automation Group</dc:title>
  <dc:creator>Tim Curwick</dc:creator>
  <cp:lastModifiedBy>Tim Curwick</cp:lastModifiedBy>
  <cp:revision>64</cp:revision>
  <dcterms:created xsi:type="dcterms:W3CDTF">2015-10-12T15:50:47Z</dcterms:created>
  <dcterms:modified xsi:type="dcterms:W3CDTF">2017-11-14T23:47:54Z</dcterms:modified>
</cp:coreProperties>
</file>