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7C0833-91B5-4700-ADB1-0A0001E98816}">
  <a:tblStyle styleId="{347C0833-91B5-4700-ADB1-0A0001E988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b0d155e9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b0d155e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b0d155e9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b0d155e9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b0d155e9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b0d155e9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b0d155e9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b0d155e9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b0d155e9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b0d155e9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b0d155e9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b0d155e9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b0d155e9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b0d155e9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0d155e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b0d155e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312575"/>
            <a:ext cx="8520600" cy="62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OLED Display </a:t>
            </a:r>
            <a:endParaRPr sz="3000"/>
          </a:p>
        </p:txBody>
      </p:sp>
      <p:graphicFrame>
        <p:nvGraphicFramePr>
          <p:cNvPr id="55" name="Google Shape;55;p13"/>
          <p:cNvGraphicFramePr/>
          <p:nvPr/>
        </p:nvGraphicFramePr>
        <p:xfrm>
          <a:off x="952500" y="1047750"/>
          <a:ext cx="7239000" cy="3169680"/>
        </p:xfrm>
        <a:graphic>
          <a:graphicData uri="http://schemas.openxmlformats.org/drawingml/2006/table">
            <a:tbl>
              <a:tblPr>
                <a:noFill/>
                <a:tableStyleId>{347C0833-91B5-4700-ADB1-0A0001E98816}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Pin</a:t>
                      </a:r>
                      <a:endParaRPr/>
                    </a:p>
                  </a:txBody>
                  <a:tcPr marL="91425" marR="91425" marT="91425" marB="91425"/>
                </a:tc>
                <a:tc>
                  <a:txBody>
                    <a:bodyPr/>
                    <a:lstStyle/>
                    <a:p>
                      <a:pPr marL="0" lvl="0" indent="0" algn="l" rtl="0">
                        <a:spcBef>
                          <a:spcPts val="0"/>
                        </a:spcBef>
                        <a:spcAft>
                          <a:spcPts val="0"/>
                        </a:spcAft>
                        <a:buNone/>
                      </a:pPr>
                      <a:r>
                        <a:rPr lang="en"/>
                        <a:t>Description </a:t>
                      </a:r>
                      <a:endParaRPr/>
                    </a:p>
                  </a:txBody>
                  <a:tcPr marL="91425" marR="91425" marT="91425" marB="91425"/>
                </a:tc>
                <a:tc>
                  <a:txBody>
                    <a:bodyPr/>
                    <a:lstStyle/>
                    <a:p>
                      <a:pPr marL="0" lvl="0" indent="0" algn="l" rtl="0">
                        <a:spcBef>
                          <a:spcPts val="0"/>
                        </a:spcBef>
                        <a:spcAft>
                          <a:spcPts val="0"/>
                        </a:spcAft>
                        <a:buNone/>
                      </a:pPr>
                      <a:r>
                        <a:rPr lang="en"/>
                        <a:t>Attached to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Ground</a:t>
                      </a:r>
                      <a:endParaRPr/>
                    </a:p>
                  </a:txBody>
                  <a:tcPr marL="91425" marR="91425" marT="91425" marB="91425"/>
                </a:tc>
                <a:tc>
                  <a:txBody>
                    <a:bodyPr/>
                    <a:lstStyle/>
                    <a:p>
                      <a:pPr marL="0" lvl="0" indent="0" algn="l" rtl="0">
                        <a:spcBef>
                          <a:spcPts val="0"/>
                        </a:spcBef>
                        <a:spcAft>
                          <a:spcPts val="0"/>
                        </a:spcAft>
                        <a:buNone/>
                      </a:pPr>
                      <a:r>
                        <a:rPr lang="en"/>
                        <a:t>ground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Vin</a:t>
                      </a:r>
                      <a:endParaRPr/>
                    </a:p>
                  </a:txBody>
                  <a:tcPr marL="91425" marR="91425" marT="91425" marB="91425"/>
                </a:tc>
                <a:tc>
                  <a:txBody>
                    <a:bodyPr/>
                    <a:lstStyle/>
                    <a:p>
                      <a:pPr marL="0" lvl="0" indent="0" algn="l" rtl="0">
                        <a:spcBef>
                          <a:spcPts val="0"/>
                        </a:spcBef>
                        <a:spcAft>
                          <a:spcPts val="0"/>
                        </a:spcAft>
                        <a:buNone/>
                      </a:pPr>
                      <a:r>
                        <a:rPr lang="en"/>
                        <a:t>power</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CS</a:t>
                      </a:r>
                      <a:endParaRPr/>
                    </a:p>
                  </a:txBody>
                  <a:tcPr marL="91425" marR="91425" marT="91425" marB="91425"/>
                </a:tc>
                <a:tc>
                  <a:txBody>
                    <a:bodyPr/>
                    <a:lstStyle/>
                    <a:p>
                      <a:pPr marL="0" lvl="0" indent="0" algn="l" rtl="0">
                        <a:spcBef>
                          <a:spcPts val="0"/>
                        </a:spcBef>
                        <a:spcAft>
                          <a:spcPts val="0"/>
                        </a:spcAft>
                        <a:buNone/>
                      </a:pPr>
                      <a:r>
                        <a:rPr lang="en"/>
                        <a:t>Chip select</a:t>
                      </a:r>
                      <a:endParaRPr/>
                    </a:p>
                  </a:txBody>
                  <a:tcPr marL="91425" marR="91425" marT="91425" marB="91425"/>
                </a:tc>
                <a:tc>
                  <a:txBody>
                    <a:bodyPr/>
                    <a:lstStyle/>
                    <a:p>
                      <a:pPr marL="0" lvl="0" indent="0" algn="l" rtl="0">
                        <a:spcBef>
                          <a:spcPts val="0"/>
                        </a:spcBef>
                        <a:spcAft>
                          <a:spcPts val="0"/>
                        </a:spcAft>
                        <a:buNone/>
                      </a:pPr>
                      <a:r>
                        <a:rPr lang="en"/>
                        <a:t>D3 (Digital)</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RST</a:t>
                      </a:r>
                      <a:endParaRPr/>
                    </a:p>
                  </a:txBody>
                  <a:tcPr marL="91425" marR="91425" marT="91425" marB="91425"/>
                </a:tc>
                <a:tc>
                  <a:txBody>
                    <a:bodyPr/>
                    <a:lstStyle/>
                    <a:p>
                      <a:pPr marL="0" lvl="0" indent="0" algn="l" rtl="0">
                        <a:spcBef>
                          <a:spcPts val="0"/>
                        </a:spcBef>
                        <a:spcAft>
                          <a:spcPts val="0"/>
                        </a:spcAft>
                        <a:buNone/>
                      </a:pPr>
                      <a:r>
                        <a:rPr lang="en"/>
                        <a:t>reset</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D/C</a:t>
                      </a:r>
                      <a:endParaRPr/>
                    </a:p>
                  </a:txBody>
                  <a:tcPr marL="91425" marR="91425" marT="91425" marB="91425"/>
                </a:tc>
                <a:tc>
                  <a:txBody>
                    <a:bodyPr/>
                    <a:lstStyle/>
                    <a:p>
                      <a:pPr marL="0" lvl="0" indent="0" algn="l" rtl="0">
                        <a:spcBef>
                          <a:spcPts val="0"/>
                        </a:spcBef>
                        <a:spcAft>
                          <a:spcPts val="0"/>
                        </a:spcAft>
                        <a:buNone/>
                      </a:pPr>
                      <a:r>
                        <a:rPr lang="en"/>
                        <a:t>Not sure</a:t>
                      </a:r>
                      <a:endParaRPr/>
                    </a:p>
                  </a:txBody>
                  <a:tcPr marL="91425" marR="91425" marT="91425" marB="91425"/>
                </a:tc>
                <a:tc>
                  <a:txBody>
                    <a:bodyPr/>
                    <a:lstStyle/>
                    <a:p>
                      <a:pPr marL="0" lvl="0" indent="0" algn="l" rtl="0">
                        <a:spcBef>
                          <a:spcPts val="0"/>
                        </a:spcBef>
                        <a:spcAft>
                          <a:spcPts val="0"/>
                        </a:spcAft>
                        <a:buNone/>
                      </a:pPr>
                      <a:r>
                        <a:rPr lang="en"/>
                        <a:t>D5</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CLK</a:t>
                      </a:r>
                      <a:endParaRPr/>
                    </a:p>
                  </a:txBody>
                  <a:tcPr marL="91425" marR="91425" marT="91425" marB="91425"/>
                </a:tc>
                <a:tc>
                  <a:txBody>
                    <a:bodyPr/>
                    <a:lstStyle/>
                    <a:p>
                      <a:pPr marL="0" lvl="0" indent="0" algn="l" rtl="0">
                        <a:spcBef>
                          <a:spcPts val="0"/>
                        </a:spcBef>
                        <a:spcAft>
                          <a:spcPts val="0"/>
                        </a:spcAft>
                        <a:buNone/>
                      </a:pPr>
                      <a:r>
                        <a:rPr lang="en"/>
                        <a:t>Not sure</a:t>
                      </a:r>
                      <a:endParaRPr/>
                    </a:p>
                  </a:txBody>
                  <a:tcPr marL="91425" marR="91425" marT="91425" marB="91425"/>
                </a:tc>
                <a:tc>
                  <a:txBody>
                    <a:bodyPr/>
                    <a:lstStyle/>
                    <a:p>
                      <a:pPr marL="0" lvl="0" indent="0" algn="l" rtl="0">
                        <a:spcBef>
                          <a:spcPts val="0"/>
                        </a:spcBef>
                        <a:spcAft>
                          <a:spcPts val="0"/>
                        </a:spcAft>
                        <a:buNone/>
                      </a:pPr>
                      <a:r>
                        <a:rPr lang="en"/>
                        <a:t>D6</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Data</a:t>
                      </a:r>
                      <a:endParaRPr/>
                    </a:p>
                  </a:txBody>
                  <a:tcPr marL="91425" marR="91425" marT="91425" marB="91425"/>
                </a:tc>
                <a:tc>
                  <a:txBody>
                    <a:bodyPr/>
                    <a:lstStyle/>
                    <a:p>
                      <a:pPr marL="0" lvl="0" indent="0" algn="l" rtl="0">
                        <a:spcBef>
                          <a:spcPts val="0"/>
                        </a:spcBef>
                        <a:spcAft>
                          <a:spcPts val="0"/>
                        </a:spcAft>
                        <a:buNone/>
                      </a:pPr>
                      <a:r>
                        <a:rPr lang="en"/>
                        <a:t>Data</a:t>
                      </a:r>
                      <a:endParaRPr/>
                    </a:p>
                  </a:txBody>
                  <a:tcPr marL="91425" marR="91425" marT="91425" marB="91425"/>
                </a:tc>
                <a:tc>
                  <a:txBody>
                    <a:bodyPr/>
                    <a:lstStyle/>
                    <a:p>
                      <a:pPr marL="0" lvl="0" indent="0" algn="l" rtl="0">
                        <a:spcBef>
                          <a:spcPts val="0"/>
                        </a:spcBef>
                        <a:spcAft>
                          <a:spcPts val="0"/>
                        </a:spcAft>
                        <a:buNone/>
                      </a:pPr>
                      <a:r>
                        <a:rPr lang="en"/>
                        <a:t>D7</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rot="-5400000">
            <a:off x="2375600" y="350525"/>
            <a:ext cx="3629027" cy="4838702"/>
          </a:xfrm>
          <a:prstGeom prst="rect">
            <a:avLst/>
          </a:prstGeom>
          <a:noFill/>
          <a:ln>
            <a:noFill/>
          </a:ln>
        </p:spPr>
      </p:pic>
      <p:sp>
        <p:nvSpPr>
          <p:cNvPr id="61" name="Google Shape;61;p14"/>
          <p:cNvSpPr txBox="1"/>
          <p:nvPr/>
        </p:nvSpPr>
        <p:spPr>
          <a:xfrm>
            <a:off x="352200" y="286150"/>
            <a:ext cx="78729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display of OLED Display (function) Display.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90250" y="450150"/>
            <a:ext cx="63678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Good to know:</a:t>
            </a:r>
            <a:endParaRPr sz="2400"/>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The OLED Display is an input material, menaing it takes it’s commands from the Arduino processor, so connecting it along the same pins with an output equipment such as various sensors causes issues.</a:t>
            </a:r>
            <a:endParaRPr sz="1200"/>
          </a:p>
          <a:p>
            <a:pPr marL="457200" lvl="0" indent="-304800" algn="l" rtl="0">
              <a:spcBef>
                <a:spcPts val="0"/>
              </a:spcBef>
              <a:spcAft>
                <a:spcPts val="0"/>
              </a:spcAft>
              <a:buSzPts val="1200"/>
              <a:buChar char="●"/>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t>OLED Display with an Accelerometer</a:t>
            </a:r>
            <a:endParaRPr sz="3000"/>
          </a:p>
          <a:p>
            <a:pPr marL="0" lvl="0" indent="0" algn="l" rtl="0">
              <a:spcBef>
                <a:spcPts val="0"/>
              </a:spcBef>
              <a:spcAft>
                <a:spcPts val="0"/>
              </a:spcAft>
              <a:buNone/>
            </a:pPr>
            <a:endParaRPr/>
          </a:p>
        </p:txBody>
      </p:sp>
      <p:graphicFrame>
        <p:nvGraphicFramePr>
          <p:cNvPr id="72" name="Google Shape;72;p16"/>
          <p:cNvGraphicFramePr/>
          <p:nvPr/>
        </p:nvGraphicFramePr>
        <p:xfrm>
          <a:off x="145750" y="1017725"/>
          <a:ext cx="3000000" cy="3000000"/>
        </p:xfrm>
        <a:graphic>
          <a:graphicData uri="http://schemas.openxmlformats.org/drawingml/2006/table">
            <a:tbl>
              <a:tblPr>
                <a:noFill/>
                <a:tableStyleId>{347C0833-91B5-4700-ADB1-0A0001E98816}</a:tableStyleId>
              </a:tblPr>
              <a:tblGrid>
                <a:gridCol w="908925">
                  <a:extLst>
                    <a:ext uri="{9D8B030D-6E8A-4147-A177-3AD203B41FA5}">
                      <a16:colId xmlns:a16="http://schemas.microsoft.com/office/drawing/2014/main" val="20000"/>
                    </a:ext>
                  </a:extLst>
                </a:gridCol>
                <a:gridCol w="5297375">
                  <a:extLst>
                    <a:ext uri="{9D8B030D-6E8A-4147-A177-3AD203B41FA5}">
                      <a16:colId xmlns:a16="http://schemas.microsoft.com/office/drawing/2014/main" val="20001"/>
                    </a:ext>
                  </a:extLst>
                </a:gridCol>
                <a:gridCol w="2289175">
                  <a:extLst>
                    <a:ext uri="{9D8B030D-6E8A-4147-A177-3AD203B41FA5}">
                      <a16:colId xmlns:a16="http://schemas.microsoft.com/office/drawing/2014/main" val="20002"/>
                    </a:ext>
                  </a:extLst>
                </a:gridCol>
              </a:tblGrid>
              <a:tr h="336425">
                <a:tc>
                  <a:txBody>
                    <a:bodyPr/>
                    <a:lstStyle/>
                    <a:p>
                      <a:pPr marL="0" lvl="0" indent="0" algn="l" rtl="0">
                        <a:spcBef>
                          <a:spcPts val="0"/>
                        </a:spcBef>
                        <a:spcAft>
                          <a:spcPts val="0"/>
                        </a:spcAft>
                        <a:buNone/>
                      </a:pPr>
                      <a:r>
                        <a:rPr lang="en"/>
                        <a:t>Pin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t>Description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t>Attached to</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442600">
                <a:tc>
                  <a:txBody>
                    <a:bodyPr/>
                    <a:lstStyle/>
                    <a:p>
                      <a:pPr marL="0" lvl="0" indent="0" algn="l" rtl="0">
                        <a:spcBef>
                          <a:spcPts val="0"/>
                        </a:spcBef>
                        <a:spcAft>
                          <a:spcPts val="0"/>
                        </a:spcAft>
                        <a:buNone/>
                      </a:pPr>
                      <a:r>
                        <a:rPr lang="en"/>
                        <a:t>GND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Ground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GND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42600">
                <a:tc>
                  <a:txBody>
                    <a:bodyPr/>
                    <a:lstStyle/>
                    <a:p>
                      <a:pPr marL="0" lvl="0" indent="0" algn="l" rtl="0">
                        <a:spcBef>
                          <a:spcPts val="0"/>
                        </a:spcBef>
                        <a:spcAft>
                          <a:spcPts val="0"/>
                        </a:spcAft>
                        <a:buNone/>
                      </a:pPr>
                      <a:r>
                        <a:rPr lang="en"/>
                        <a:t>VCC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Power input(3.3v)</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3.3V</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42600">
                <a:tc>
                  <a:txBody>
                    <a:bodyPr/>
                    <a:lstStyle/>
                    <a:p>
                      <a:pPr marL="0" lvl="0" indent="0" algn="l" rtl="0">
                        <a:spcBef>
                          <a:spcPts val="0"/>
                        </a:spcBef>
                        <a:spcAft>
                          <a:spcPts val="0"/>
                        </a:spcAft>
                        <a:buNone/>
                      </a:pPr>
                      <a:r>
                        <a:rPr lang="en"/>
                        <a:t>CS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Chip Select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D10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42600">
                <a:tc>
                  <a:txBody>
                    <a:bodyPr/>
                    <a:lstStyle/>
                    <a:p>
                      <a:pPr marL="0" lvl="0" indent="0" algn="l" rtl="0">
                        <a:spcBef>
                          <a:spcPts val="0"/>
                        </a:spcBef>
                        <a:spcAft>
                          <a:spcPts val="0"/>
                        </a:spcAft>
                        <a:buNone/>
                      </a:pPr>
                      <a:r>
                        <a:rPr lang="en"/>
                        <a:t>INT 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Interrupt 1 output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42600">
                <a:tc>
                  <a:txBody>
                    <a:bodyPr/>
                    <a:lstStyle/>
                    <a:p>
                      <a:pPr marL="0" lvl="0" indent="0" algn="l" rtl="0">
                        <a:spcBef>
                          <a:spcPts val="0"/>
                        </a:spcBef>
                        <a:spcAft>
                          <a:spcPts val="0"/>
                        </a:spcAft>
                        <a:buNone/>
                      </a:pPr>
                      <a:r>
                        <a:rPr lang="en"/>
                        <a:t>INT 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Interrupt 2 Output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42600">
                <a:tc>
                  <a:txBody>
                    <a:bodyPr/>
                    <a:lstStyle/>
                    <a:p>
                      <a:pPr marL="0" lvl="0" indent="0" algn="l" rtl="0">
                        <a:spcBef>
                          <a:spcPts val="0"/>
                        </a:spcBef>
                        <a:spcAft>
                          <a:spcPts val="0"/>
                        </a:spcAft>
                        <a:buNone/>
                      </a:pPr>
                      <a:r>
                        <a:rPr lang="en"/>
                        <a:t>SDO</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Serial Data Output (SCO)</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D12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42600">
                <a:tc>
                  <a:txBody>
                    <a:bodyPr/>
                    <a:lstStyle/>
                    <a:p>
                      <a:pPr marL="0" lvl="0" indent="0" algn="l" rtl="0">
                        <a:spcBef>
                          <a:spcPts val="0"/>
                        </a:spcBef>
                        <a:spcAft>
                          <a:spcPts val="0"/>
                        </a:spcAft>
                        <a:buNone/>
                      </a:pPr>
                      <a:r>
                        <a:rPr lang="en"/>
                        <a:t>SDA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Serial Data (SDA)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D11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42600">
                <a:tc>
                  <a:txBody>
                    <a:bodyPr/>
                    <a:lstStyle/>
                    <a:p>
                      <a:pPr marL="0" lvl="0" indent="0" algn="l" rtl="0">
                        <a:spcBef>
                          <a:spcPts val="0"/>
                        </a:spcBef>
                        <a:spcAft>
                          <a:spcPts val="0"/>
                        </a:spcAft>
                        <a:buNone/>
                      </a:pPr>
                      <a:r>
                        <a:rPr lang="en"/>
                        <a:t>SCL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Serial Communications Clock (SCL)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D13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rot="5400000">
            <a:off x="2389051" y="165802"/>
            <a:ext cx="4120676" cy="5494225"/>
          </a:xfrm>
          <a:prstGeom prst="rect">
            <a:avLst/>
          </a:prstGeom>
          <a:noFill/>
          <a:ln>
            <a:noFill/>
          </a:ln>
        </p:spPr>
      </p:pic>
      <p:sp>
        <p:nvSpPr>
          <p:cNvPr id="78" name="Google Shape;78;p17"/>
          <p:cNvSpPr txBox="1"/>
          <p:nvPr/>
        </p:nvSpPr>
        <p:spPr>
          <a:xfrm>
            <a:off x="157350" y="202600"/>
            <a:ext cx="7241400" cy="2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OLED Display with accelerometer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aphicFrame>
        <p:nvGraphicFramePr>
          <p:cNvPr id="83" name="Google Shape;83;p18"/>
          <p:cNvGraphicFramePr/>
          <p:nvPr/>
        </p:nvGraphicFramePr>
        <p:xfrm>
          <a:off x="952500" y="1809750"/>
          <a:ext cx="3000000" cy="3000000"/>
        </p:xfrm>
        <a:graphic>
          <a:graphicData uri="http://schemas.openxmlformats.org/drawingml/2006/table">
            <a:tbl>
              <a:tblPr>
                <a:noFill/>
                <a:tableStyleId>{347C0833-91B5-4700-ADB1-0A0001E98816}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Pin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t>Description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t>Attached to</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Ground</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GND Pin</a:t>
                      </a:r>
                      <a:endParaRPr/>
                    </a:p>
                  </a:txBody>
                  <a:tcPr marL="91425" marR="91425" marT="91425" marB="914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Analog Output</a:t>
                      </a:r>
                      <a:endParaRPr/>
                    </a:p>
                  </a:txBody>
                  <a:tcPr marL="91425" marR="91425" marT="91425" marB="91425"/>
                </a:tc>
                <a:tc>
                  <a:txBody>
                    <a:bodyPr/>
                    <a:lstStyle/>
                    <a:p>
                      <a:pPr marL="0" lvl="0" indent="0" algn="l" rtl="0">
                        <a:spcBef>
                          <a:spcPts val="0"/>
                        </a:spcBef>
                        <a:spcAft>
                          <a:spcPts val="0"/>
                        </a:spcAft>
                        <a:buNone/>
                      </a:pPr>
                      <a:r>
                        <a:rPr lang="en"/>
                        <a:t>Pin A2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Ground</a:t>
                      </a:r>
                      <a:endParaRPr/>
                    </a:p>
                  </a:txBody>
                  <a:tcPr marL="91425" marR="91425" marT="91425" marB="91425"/>
                </a:tc>
                <a:tc>
                  <a:txBody>
                    <a:bodyPr/>
                    <a:lstStyle/>
                    <a:p>
                      <a:pPr marL="0" lvl="0" indent="0" algn="l" rtl="0">
                        <a:spcBef>
                          <a:spcPts val="0"/>
                        </a:spcBef>
                        <a:spcAft>
                          <a:spcPts val="0"/>
                        </a:spcAft>
                        <a:buNone/>
                      </a:pPr>
                      <a:r>
                        <a:rPr lang="en"/>
                        <a:t>GND pin</a:t>
                      </a:r>
                      <a:endParaRPr/>
                    </a:p>
                  </a:txBody>
                  <a:tcPr marL="91425" marR="91425" marT="91425" marB="91425"/>
                </a:tc>
                <a:extLst>
                  <a:ext uri="{0D108BD9-81ED-4DB2-BD59-A6C34878D82A}">
                    <a16:rowId xmlns:a16="http://schemas.microsoft.com/office/drawing/2014/main" val="10003"/>
                  </a:ext>
                </a:extLst>
              </a:tr>
            </a:tbl>
          </a:graphicData>
        </a:graphic>
      </p:graphicFrame>
      <p:sp>
        <p:nvSpPr>
          <p:cNvPr id="84" name="Google Shape;84;p18"/>
          <p:cNvSpPr txBox="1"/>
          <p:nvPr/>
        </p:nvSpPr>
        <p:spPr>
          <a:xfrm>
            <a:off x="336500" y="467475"/>
            <a:ext cx="77961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OLED Display with Analogl temp sensor</a:t>
            </a:r>
            <a:endParaRPr/>
          </a:p>
        </p:txBody>
      </p:sp>
      <p:sp>
        <p:nvSpPr>
          <p:cNvPr id="85" name="Google Shape;85;p18"/>
          <p:cNvSpPr txBox="1"/>
          <p:nvPr/>
        </p:nvSpPr>
        <p:spPr>
          <a:xfrm>
            <a:off x="371175" y="3802075"/>
            <a:ext cx="55191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8"/>
          <p:cNvSpPr txBox="1"/>
          <p:nvPr/>
        </p:nvSpPr>
        <p:spPr>
          <a:xfrm>
            <a:off x="477925" y="4377125"/>
            <a:ext cx="74523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the flat side facing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rot="5400000">
            <a:off x="2757487" y="152388"/>
            <a:ext cx="3629027" cy="4838702"/>
          </a:xfrm>
          <a:prstGeom prst="rect">
            <a:avLst/>
          </a:prstGeom>
          <a:noFill/>
          <a:ln>
            <a:noFill/>
          </a:ln>
        </p:spPr>
      </p:pic>
      <p:sp>
        <p:nvSpPr>
          <p:cNvPr id="92" name="Google Shape;92;p19"/>
          <p:cNvSpPr txBox="1"/>
          <p:nvPr/>
        </p:nvSpPr>
        <p:spPr>
          <a:xfrm>
            <a:off x="245750" y="111050"/>
            <a:ext cx="52962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OLED Display with aa temp sensor picture: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OLED Display with analog pressure sensor</a:t>
            </a:r>
            <a:endParaRPr/>
          </a:p>
        </p:txBody>
      </p:sp>
      <p:graphicFrame>
        <p:nvGraphicFramePr>
          <p:cNvPr id="98" name="Google Shape;98;p20"/>
          <p:cNvGraphicFramePr/>
          <p:nvPr/>
        </p:nvGraphicFramePr>
        <p:xfrm>
          <a:off x="952500" y="1619250"/>
          <a:ext cx="3000000" cy="3000000"/>
        </p:xfrm>
        <a:graphic>
          <a:graphicData uri="http://schemas.openxmlformats.org/drawingml/2006/table">
            <a:tbl>
              <a:tblPr>
                <a:noFill/>
                <a:tableStyleId>{347C0833-91B5-4700-ADB1-0A0001E98816}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Pin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t>Description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t>Attached to</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nothing</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Not connected</a:t>
                      </a:r>
                      <a:endParaRPr/>
                    </a:p>
                  </a:txBody>
                  <a:tcPr marL="91425" marR="91425" marT="91425" marB="914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5V (Power)</a:t>
                      </a:r>
                      <a:endParaRPr/>
                    </a:p>
                  </a:txBody>
                  <a:tcPr marL="91425" marR="91425" marT="91425" marB="91425"/>
                </a:tc>
                <a:tc>
                  <a:txBody>
                    <a:bodyPr/>
                    <a:lstStyle/>
                    <a:p>
                      <a:pPr marL="0" lvl="0" indent="0" algn="l" rtl="0">
                        <a:spcBef>
                          <a:spcPts val="0"/>
                        </a:spcBef>
                        <a:spcAft>
                          <a:spcPts val="0"/>
                        </a:spcAft>
                        <a:buNone/>
                      </a:pPr>
                      <a:r>
                        <a:rPr lang="en"/>
                        <a:t>5V pin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Analog output</a:t>
                      </a:r>
                      <a:endParaRPr/>
                    </a:p>
                  </a:txBody>
                  <a:tcPr marL="91425" marR="91425" marT="91425" marB="91425"/>
                </a:tc>
                <a:tc>
                  <a:txBody>
                    <a:bodyPr/>
                    <a:lstStyle/>
                    <a:p>
                      <a:pPr marL="0" lvl="0" indent="0" algn="l" rtl="0">
                        <a:spcBef>
                          <a:spcPts val="0"/>
                        </a:spcBef>
                        <a:spcAft>
                          <a:spcPts val="0"/>
                        </a:spcAft>
                        <a:buNone/>
                      </a:pPr>
                      <a:r>
                        <a:rPr lang="en"/>
                        <a:t>Pin A0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Ground</a:t>
                      </a:r>
                      <a:endParaRPr/>
                    </a:p>
                  </a:txBody>
                  <a:tcPr marL="91425" marR="91425" marT="91425" marB="91425"/>
                </a:tc>
                <a:tc>
                  <a:txBody>
                    <a:bodyPr/>
                    <a:lstStyle/>
                    <a:p>
                      <a:pPr marL="0" lvl="0" indent="0" algn="l" rtl="0">
                        <a:spcBef>
                          <a:spcPts val="0"/>
                        </a:spcBef>
                        <a:spcAft>
                          <a:spcPts val="0"/>
                        </a:spcAft>
                        <a:buNone/>
                      </a:pPr>
                      <a:r>
                        <a:rPr lang="en"/>
                        <a:t>GND pin</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OLED Display with a pressure sensor</a:t>
            </a:r>
            <a:endParaRPr/>
          </a:p>
        </p:txBody>
      </p:sp>
      <p:pic>
        <p:nvPicPr>
          <p:cNvPr id="104" name="Google Shape;104;p21"/>
          <p:cNvPicPr preferRelativeResize="0"/>
          <p:nvPr/>
        </p:nvPicPr>
        <p:blipFill>
          <a:blip r:embed="rId3">
            <a:alphaModFix/>
          </a:blip>
          <a:stretch>
            <a:fillRect/>
          </a:stretch>
        </p:blipFill>
        <p:spPr>
          <a:xfrm rot="5400000">
            <a:off x="2582977" y="624999"/>
            <a:ext cx="3342450" cy="4456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On-screen Show (16:9)</PresentationFormat>
  <Paragraphs>90</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OLED Display </vt:lpstr>
      <vt:lpstr>PowerPoint Presentation</vt:lpstr>
      <vt:lpstr>Good to know:  The OLED Display is an input material, menaing it takes it’s commands from the Arduino processor, so connecting it along the same pins with an output equipment such as various sensors causes issues. </vt:lpstr>
      <vt:lpstr>OLED Display with an Accelerometer </vt:lpstr>
      <vt:lpstr>PowerPoint Presentation</vt:lpstr>
      <vt:lpstr>PowerPoint Presentation</vt:lpstr>
      <vt:lpstr>PowerPoint Presentation</vt:lpstr>
      <vt:lpstr>OLED Display with analog pressure sensor</vt:lpstr>
      <vt:lpstr>OLED Display with a pressure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OLED Display </dc:title>
  <cp:lastModifiedBy>Adeyinka A Omotoyinbo</cp:lastModifiedBy>
  <cp:revision>1</cp:revision>
  <dcterms:modified xsi:type="dcterms:W3CDTF">2019-06-04T18:51:52Z</dcterms:modified>
</cp:coreProperties>
</file>