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5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1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3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9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0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2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0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8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9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5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9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9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5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7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010E46-E2C9-408A-805B-B9D69173FB97}" type="datetimeFigureOut">
              <a:rPr lang="en-IN" smtClean="0"/>
              <a:t>22/04/25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157FAF-51D2-442F-AB0A-B8B3D2113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B02C-54D1-439B-8D41-2F1FAF534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Healthcare Predictive Analytics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9BC49-2A5A-4F5F-CB36-DDAD9D1171B6}"/>
              </a:ext>
            </a:extLst>
          </p:cNvPr>
          <p:cNvSpPr txBox="1"/>
          <p:nvPr/>
        </p:nvSpPr>
        <p:spPr>
          <a:xfrm>
            <a:off x="7634177" y="5337543"/>
            <a:ext cx="361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 N S POOJAN KUMAR – U00954242</a:t>
            </a:r>
          </a:p>
        </p:txBody>
      </p:sp>
    </p:spTree>
    <p:extLst>
      <p:ext uri="{BB962C8B-B14F-4D97-AF65-F5344CB8AC3E}">
        <p14:creationId xmlns:p14="http://schemas.microsoft.com/office/powerpoint/2010/main" val="414145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E21C-900B-4215-9D6B-CBB1F938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208552-F731-4ED7-B20F-A2EB4D83A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16199"/>
            <a:ext cx="10942468" cy="571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Importance of Mental Health: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Mental health is a critical global concern, affecting personal well-being, productivity, and social relationships.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Utilizing Data for Insights: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Harnessing data analytics and machine learning to uncover patterns, correlations, and predictors in mental health challenges.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Decision-Making: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actionable insights to aid policymakers, healthcare professionals, and organizations in addressing mental health issues.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Techniques: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advanced models like Random Forests and Gradient Boosting to improve classification and predictive accuracy for better intervention strategies.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Focus: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gender, occupation, family history, and treatment-seeking behaviors to identify high-risk groups.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Encouraging Awareness and Prevention: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early intervention by visualizing trends and educating communities through data-driven narratives.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6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85A3-4A32-4277-984C-5033D1A9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4DE728-F1F7-4FB7-859A-45D3BD12E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664" y="2184016"/>
            <a:ext cx="91401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Classes: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 categories, such as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Mood_Swings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," may have skewed distributions, affecting model performance.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Encoding: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Properly encoding categorical variables without losing it’s importance.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Overfitting: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Avoiding overfitting in complex models like Random Forests or Gradient Boosting, especially with limited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5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1842-FF53-497D-A097-9C966D29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1BBD-C1F5-41DE-9EE5-79C84B78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Data Pre-processing Path: </a:t>
            </a:r>
          </a:p>
          <a:p>
            <a:pPr lvl="1"/>
            <a:r>
              <a:rPr lang="en-IN" dirty="0"/>
              <a:t>Addressed missing values, duplicates, and outliers to ensure data integrity.</a:t>
            </a:r>
          </a:p>
          <a:p>
            <a:pPr lvl="1"/>
            <a:r>
              <a:rPr lang="en-IN" dirty="0"/>
              <a:t>Categorical variables were encoded using Label Encoder, ensuring compatibility with machine learning algorithms.</a:t>
            </a:r>
          </a:p>
          <a:p>
            <a:r>
              <a:rPr lang="en-IN" dirty="0"/>
              <a:t>Exploratory Data Analysis (EDA):</a:t>
            </a:r>
          </a:p>
          <a:p>
            <a:pPr lvl="1"/>
            <a:r>
              <a:rPr lang="en-IN" dirty="0"/>
              <a:t>Used visualizations and statistical summaries to understand distributions and relationships.</a:t>
            </a:r>
          </a:p>
          <a:p>
            <a:pPr lvl="1"/>
            <a:r>
              <a:rPr lang="en-IN" dirty="0"/>
              <a:t>Insights from EDA guided feature engineering and model selection.</a:t>
            </a:r>
          </a:p>
          <a:p>
            <a:r>
              <a:rPr lang="en-IN" dirty="0"/>
              <a:t>Model Selection and Comparison:</a:t>
            </a:r>
          </a:p>
          <a:p>
            <a:pPr lvl="1"/>
            <a:r>
              <a:rPr lang="en-IN" dirty="0"/>
              <a:t>Chose multiple models (Logistic Regression, Decision Tree, Random Forest, Gradient Boosting) to evaluate diverse learning strategies.</a:t>
            </a:r>
          </a:p>
          <a:p>
            <a:pPr lvl="1"/>
            <a:r>
              <a:rPr lang="en-IN" dirty="0"/>
              <a:t>Leveraged pipelines for streamlined pre-processing and model training.</a:t>
            </a:r>
          </a:p>
          <a:p>
            <a:r>
              <a:rPr lang="en-IN" dirty="0"/>
              <a:t>Cross-Validation for Robustness:</a:t>
            </a:r>
          </a:p>
          <a:p>
            <a:pPr lvl="1"/>
            <a:r>
              <a:rPr lang="en-IN" dirty="0"/>
              <a:t>Used K-Fold cross-validation to prevent overfitting and assess generalization.</a:t>
            </a:r>
          </a:p>
          <a:p>
            <a:r>
              <a:rPr lang="en-IN" dirty="0"/>
              <a:t>Metrics and Evaluation:</a:t>
            </a:r>
          </a:p>
          <a:p>
            <a:pPr lvl="1"/>
            <a:r>
              <a:rPr lang="en-IN" dirty="0"/>
              <a:t>Chose metrics like accuracy, precision, recall, and F1-score to evaluate models comprehensively.</a:t>
            </a:r>
          </a:p>
        </p:txBody>
      </p:sp>
    </p:spTree>
    <p:extLst>
      <p:ext uri="{BB962C8B-B14F-4D97-AF65-F5344CB8AC3E}">
        <p14:creationId xmlns:p14="http://schemas.microsoft.com/office/powerpoint/2010/main" val="85072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7CB6-8993-4443-A396-1AB8A4DB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38B9-712D-40EB-8501-1627B1C4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4B221-C6A3-451F-AA46-B2A56336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90614"/>
            <a:ext cx="9001100" cy="3629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154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D4B8-413D-4DC3-A042-DF78476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97B7-60A0-4D57-8371-C8B7CF2D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500" b="1" dirty="0"/>
              <a:t>Logistic Regression: </a:t>
            </a:r>
            <a:r>
              <a:rPr lang="en-IN" sz="1500" dirty="0"/>
              <a:t>Accuracy and F1 Score are low at </a:t>
            </a:r>
            <a:r>
              <a:rPr lang="en-IN" sz="1500" b="1" dirty="0"/>
              <a:t>41.5%</a:t>
            </a:r>
            <a:r>
              <a:rPr lang="en-IN" sz="1500" dirty="0"/>
              <a:t>, suggesting this model is not well-suited for the data's complexity.</a:t>
            </a:r>
          </a:p>
          <a:p>
            <a:r>
              <a:rPr lang="en-IN" sz="1500" b="1" dirty="0"/>
              <a:t>Decision Tree and Random Forest: </a:t>
            </a:r>
            <a:r>
              <a:rPr lang="en-IN" sz="1500" dirty="0"/>
              <a:t>Achieved </a:t>
            </a:r>
            <a:r>
              <a:rPr lang="en-IN" sz="1500" b="1" dirty="0"/>
              <a:t>97.2% accuracy</a:t>
            </a:r>
            <a:r>
              <a:rPr lang="en-IN" sz="1500" dirty="0"/>
              <a:t> with strong precision, recall, and F1 scores. These results indicate these models handle the data's non-linear relationships effectively.</a:t>
            </a:r>
          </a:p>
          <a:p>
            <a:r>
              <a:rPr lang="en-IN" sz="1500" b="1" dirty="0"/>
              <a:t>Gradient Boosting: </a:t>
            </a:r>
            <a:r>
              <a:rPr lang="en-IN" sz="1500" dirty="0"/>
              <a:t>Performance at </a:t>
            </a:r>
            <a:r>
              <a:rPr lang="en-IN" sz="1500" b="1" dirty="0"/>
              <a:t>66.6% accuracy</a:t>
            </a:r>
            <a:r>
              <a:rPr lang="en-IN" sz="1500" dirty="0"/>
              <a:t> is better than Logistic Regression but significantly below Decision Tree and Random Forest. Gradient Boosting might be under-optimized or sensitive to hyperparameters.</a:t>
            </a:r>
          </a:p>
          <a:p>
            <a:r>
              <a:rPr lang="en-IN" sz="1500" b="1" dirty="0"/>
              <a:t>Observations vs. Expectations:</a:t>
            </a:r>
          </a:p>
          <a:p>
            <a:pPr lvl="1"/>
            <a:r>
              <a:rPr lang="en-IN" sz="1500" dirty="0"/>
              <a:t>The Decision Tree and Random Forest outperform Logistic Regression, consistent with expectations given their ability to handle non-linear patterns and categorical data.</a:t>
            </a:r>
          </a:p>
          <a:p>
            <a:pPr lvl="1"/>
            <a:r>
              <a:rPr lang="en-IN" sz="1500" dirty="0"/>
              <a:t>Gradient Boosting underperforms relative to its potential, possibly due to:</a:t>
            </a:r>
          </a:p>
          <a:p>
            <a:pPr marL="1200150" lvl="2" indent="-285750"/>
            <a:r>
              <a:rPr lang="en-IN" sz="1500" dirty="0"/>
              <a:t>Limited hyperparameter tuning.</a:t>
            </a:r>
          </a:p>
          <a:p>
            <a:pPr marL="1200150" lvl="2" indent="-285750"/>
            <a:r>
              <a:rPr lang="en-IN" sz="1500" dirty="0"/>
              <a:t>Insufficient training iterations or suboptimal learning rate.</a:t>
            </a:r>
          </a:p>
          <a:p>
            <a:r>
              <a:rPr lang="en-IN" sz="1500" b="1" dirty="0"/>
              <a:t>Insights:</a:t>
            </a:r>
          </a:p>
          <a:p>
            <a:pPr lvl="1"/>
            <a:r>
              <a:rPr lang="en-IN" sz="1500" dirty="0"/>
              <a:t>Decision Tree and Random Forest deliver excellent results due to their robustness to feature interactions and categorical data handling.</a:t>
            </a:r>
          </a:p>
          <a:p>
            <a:pPr lvl="1"/>
            <a:r>
              <a:rPr lang="en-IN" sz="1500" dirty="0"/>
              <a:t>Gradient Boosting requires further tuning to match its theoretical potential.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31502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248-B9E1-4F6F-B3A3-0B516467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EAEBC-EAF4-4F96-A7A9-B49F3C687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458" y="2136338"/>
            <a:ext cx="92764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and Random Forest models consistently achieved the highest accuracy (97.2%) and overall metrics, confirming their suitability for this dataset.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underperformed due to its inability to effectively capture non-linear patterns in the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showed moderate performance but requires hyperparameter tuning to enhance its efficacy.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methods like Random Forest prove robust and reliable for complex datasets, aligning with expectations of handling non-linear features and diverse variable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1167967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588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Healthcare Predictive Analytics  </vt:lpstr>
      <vt:lpstr>Project Motivation</vt:lpstr>
      <vt:lpstr>Technical Challenges</vt:lpstr>
      <vt:lpstr>Solution path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Trends: Unveiling Insights with Machine Learning</dc:title>
  <dc:creator>hp</dc:creator>
  <cp:lastModifiedBy>Vishal Borra (vborra)</cp:lastModifiedBy>
  <cp:revision>4</cp:revision>
  <dcterms:created xsi:type="dcterms:W3CDTF">2024-11-17T03:19:57Z</dcterms:created>
  <dcterms:modified xsi:type="dcterms:W3CDTF">2025-04-23T02:32:09Z</dcterms:modified>
</cp:coreProperties>
</file>