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7556500" cy="10693400"/>
  <p:notesSz cx="6858000" cy="9144000"/>
  <p:embeddedFontLst>
    <p:embeddedFont>
      <p:font typeface="Aileron Bold" panose="020B0604020202020204" charset="0"/>
      <p:regular r:id="rId10"/>
    </p:embeddedFont>
    <p:embeddedFont>
      <p:font typeface="Britannic Bold" panose="020B0903060703020204" pitchFamily="34" charset="0"/>
      <p:regular r:id="rId11"/>
    </p:embeddedFont>
    <p:embeddedFont>
      <p:font typeface="Calibri" panose="020F0502020204030204" pitchFamily="34" charset="0"/>
      <p:regular r:id="rId12"/>
      <p:bold r:id="rId13"/>
      <p:italic r:id="rId14"/>
      <p:boldItalic r:id="rId15"/>
    </p:embeddedFont>
    <p:embeddedFont>
      <p:font typeface="Canva Sans" panose="020B0604020202020204" charset="0"/>
      <p:regular r:id="rId16"/>
    </p:embeddedFont>
    <p:embeddedFont>
      <p:font typeface="Canva Sans Bold" panose="020B0604020202020204" charset="0"/>
      <p:regular r:id="rId17"/>
    </p:embeddedFont>
    <p:embeddedFont>
      <p:font typeface="Sitka Heading Semibold" pitchFamily="2" charset="0"/>
      <p:bold r:id="rId18"/>
      <p:boldItalic r:id="rId19"/>
    </p:embeddedFont>
    <p:embeddedFont>
      <p:font typeface="Sitka Small Semibold" pitchFamily="2" charset="0"/>
      <p:bold r:id="rId20"/>
      <p:boldItalic r:id="rId21"/>
    </p:embeddedFont>
    <p:embeddedFont>
      <p:font typeface="The Seasons Bold" panose="020B0604020202020204" charset="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50" d="100"/>
          <a:sy n="50" d="100"/>
        </p:scale>
        <p:origin x="1529" y="-98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presProps" Target="presProp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5.fntdata"/><Relationship Id="rId22" Type="http://schemas.openxmlformats.org/officeDocument/2006/relationships/font" Target="fonts/font13.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6.sv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6.svg"/><Relationship Id="rId3" Type="http://schemas.openxmlformats.org/officeDocument/2006/relationships/image" Target="../media/image10.svg"/><Relationship Id="rId7" Type="http://schemas.openxmlformats.org/officeDocument/2006/relationships/image" Target="../media/image14.svg"/><Relationship Id="rId12"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11" Type="http://schemas.openxmlformats.org/officeDocument/2006/relationships/image" Target="../media/image18.svg"/><Relationship Id="rId5" Type="http://schemas.openxmlformats.org/officeDocument/2006/relationships/image" Target="../media/image12.sv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1EBD0"/>
        </a:solidFill>
        <a:effectLst/>
      </p:bgPr>
    </p:bg>
    <p:spTree>
      <p:nvGrpSpPr>
        <p:cNvPr id="1" name=""/>
        <p:cNvGrpSpPr/>
        <p:nvPr/>
      </p:nvGrpSpPr>
      <p:grpSpPr>
        <a:xfrm>
          <a:off x="0" y="0"/>
          <a:ext cx="0" cy="0"/>
          <a:chOff x="0" y="0"/>
          <a:chExt cx="0" cy="0"/>
        </a:xfrm>
      </p:grpSpPr>
      <p:grpSp>
        <p:nvGrpSpPr>
          <p:cNvPr id="2" name="Group 2"/>
          <p:cNvGrpSpPr/>
          <p:nvPr/>
        </p:nvGrpSpPr>
        <p:grpSpPr>
          <a:xfrm>
            <a:off x="794558" y="6346794"/>
            <a:ext cx="5943600" cy="1619789"/>
            <a:chOff x="0" y="0"/>
            <a:chExt cx="969945" cy="310951"/>
          </a:xfrm>
        </p:grpSpPr>
        <p:sp>
          <p:nvSpPr>
            <p:cNvPr id="3" name="Freeform 3"/>
            <p:cNvSpPr/>
            <p:nvPr/>
          </p:nvSpPr>
          <p:spPr>
            <a:xfrm>
              <a:off x="0" y="0"/>
              <a:ext cx="969945" cy="310951"/>
            </a:xfrm>
            <a:custGeom>
              <a:avLst/>
              <a:gdLst/>
              <a:ahLst/>
              <a:cxnLst/>
              <a:rect l="l" t="t" r="r" b="b"/>
              <a:pathLst>
                <a:path w="969945" h="310951">
                  <a:moveTo>
                    <a:pt x="766745" y="0"/>
                  </a:moveTo>
                  <a:cubicBezTo>
                    <a:pt x="878969" y="0"/>
                    <a:pt x="969945" y="69609"/>
                    <a:pt x="969945" y="155476"/>
                  </a:cubicBezTo>
                  <a:cubicBezTo>
                    <a:pt x="969945" y="241343"/>
                    <a:pt x="878969" y="310951"/>
                    <a:pt x="766745" y="310951"/>
                  </a:cubicBezTo>
                  <a:lnTo>
                    <a:pt x="203200" y="310951"/>
                  </a:lnTo>
                  <a:cubicBezTo>
                    <a:pt x="90976" y="310951"/>
                    <a:pt x="0" y="241343"/>
                    <a:pt x="0" y="155476"/>
                  </a:cubicBezTo>
                  <a:cubicBezTo>
                    <a:pt x="0" y="69609"/>
                    <a:pt x="90976" y="0"/>
                    <a:pt x="203200" y="0"/>
                  </a:cubicBezTo>
                  <a:close/>
                </a:path>
              </a:pathLst>
            </a:custGeom>
            <a:solidFill>
              <a:srgbClr val="A5957A"/>
            </a:solidFill>
          </p:spPr>
        </p:sp>
        <p:sp>
          <p:nvSpPr>
            <p:cNvPr id="4" name="TextBox 4"/>
            <p:cNvSpPr txBox="1"/>
            <p:nvPr/>
          </p:nvSpPr>
          <p:spPr>
            <a:xfrm>
              <a:off x="0" y="-28575"/>
              <a:ext cx="969945" cy="339526"/>
            </a:xfrm>
            <a:prstGeom prst="rect">
              <a:avLst/>
            </a:prstGeom>
          </p:spPr>
          <p:txBody>
            <a:bodyPr lIns="50800" tIns="50800" rIns="50800" bIns="50800" rtlCol="0" anchor="ctr"/>
            <a:lstStyle/>
            <a:p>
              <a:pPr algn="ctr">
                <a:lnSpc>
                  <a:spcPts val="1960"/>
                </a:lnSpc>
                <a:spcBef>
                  <a:spcPct val="0"/>
                </a:spcBef>
              </a:pPr>
              <a:endParaRPr/>
            </a:p>
          </p:txBody>
        </p:sp>
      </p:grpSp>
      <p:sp>
        <p:nvSpPr>
          <p:cNvPr id="10" name="TextBox 10"/>
          <p:cNvSpPr txBox="1"/>
          <p:nvPr/>
        </p:nvSpPr>
        <p:spPr>
          <a:xfrm>
            <a:off x="602718" y="1678038"/>
            <a:ext cx="6573465" cy="2901372"/>
          </a:xfrm>
          <a:prstGeom prst="rect">
            <a:avLst/>
          </a:prstGeom>
        </p:spPr>
        <p:txBody>
          <a:bodyPr lIns="0" tIns="0" rIns="0" bIns="0" rtlCol="0" anchor="t">
            <a:spAutoFit/>
          </a:bodyPr>
          <a:lstStyle/>
          <a:p>
            <a:pPr algn="ctr">
              <a:lnSpc>
                <a:spcPts val="11846"/>
              </a:lnSpc>
              <a:spcBef>
                <a:spcPct val="0"/>
              </a:spcBef>
            </a:pPr>
            <a:r>
              <a:rPr lang="en-US" sz="8461" b="1" dirty="0">
                <a:solidFill>
                  <a:srgbClr val="865545"/>
                </a:solidFill>
                <a:latin typeface="Sitka Small Semibold" pitchFamily="2" charset="0"/>
                <a:ea typeface="The Seasons Bold"/>
                <a:cs typeface="The Seasons Bold"/>
                <a:sym typeface="The Seasons Bold"/>
              </a:rPr>
              <a:t>Digital Marketing</a:t>
            </a:r>
          </a:p>
        </p:txBody>
      </p:sp>
      <p:sp>
        <p:nvSpPr>
          <p:cNvPr id="11" name="TextBox 11"/>
          <p:cNvSpPr txBox="1"/>
          <p:nvPr/>
        </p:nvSpPr>
        <p:spPr>
          <a:xfrm>
            <a:off x="1203974" y="4312557"/>
            <a:ext cx="5258004" cy="1388137"/>
          </a:xfrm>
          <a:prstGeom prst="rect">
            <a:avLst/>
          </a:prstGeom>
        </p:spPr>
        <p:txBody>
          <a:bodyPr lIns="0" tIns="0" rIns="0" bIns="0" rtlCol="0" anchor="t">
            <a:spAutoFit/>
          </a:bodyPr>
          <a:lstStyle/>
          <a:p>
            <a:pPr algn="ctr">
              <a:lnSpc>
                <a:spcPts val="11846"/>
              </a:lnSpc>
              <a:spcBef>
                <a:spcPct val="0"/>
              </a:spcBef>
            </a:pPr>
            <a:r>
              <a:rPr lang="en-US" sz="8461" b="1" dirty="0">
                <a:solidFill>
                  <a:schemeClr val="bg2">
                    <a:lumMod val="25000"/>
                  </a:schemeClr>
                </a:solidFill>
                <a:latin typeface="Sitka Small Semibold" pitchFamily="2" charset="0"/>
                <a:ea typeface="The Seasons Bold"/>
                <a:cs typeface="The Seasons Bold"/>
                <a:sym typeface="The Seasons Bold"/>
              </a:rPr>
              <a:t>Portfolio</a:t>
            </a:r>
          </a:p>
        </p:txBody>
      </p:sp>
      <p:sp>
        <p:nvSpPr>
          <p:cNvPr id="12" name="TextBox 12"/>
          <p:cNvSpPr txBox="1"/>
          <p:nvPr/>
        </p:nvSpPr>
        <p:spPr>
          <a:xfrm>
            <a:off x="1203974" y="6618080"/>
            <a:ext cx="5474394" cy="1077218"/>
          </a:xfrm>
          <a:prstGeom prst="rect">
            <a:avLst/>
          </a:prstGeom>
        </p:spPr>
        <p:txBody>
          <a:bodyPr wrap="square" lIns="0" tIns="0" rIns="0" bIns="0" rtlCol="0" anchor="t">
            <a:spAutoFit/>
          </a:bodyPr>
          <a:lstStyle/>
          <a:p>
            <a:pPr algn="ctr">
              <a:lnSpc>
                <a:spcPts val="4209"/>
              </a:lnSpc>
              <a:spcBef>
                <a:spcPct val="0"/>
              </a:spcBef>
            </a:pPr>
            <a:r>
              <a:rPr lang="en-US" sz="4000" b="1" dirty="0" err="1">
                <a:solidFill>
                  <a:srgbClr val="000000"/>
                </a:solidFill>
                <a:latin typeface="Sitka Heading Semibold" pitchFamily="2" charset="0"/>
                <a:ea typeface="The Seasons Bold"/>
                <a:cs typeface="The Seasons Bold"/>
                <a:sym typeface="The Seasons Bold"/>
              </a:rPr>
              <a:t>Naimur</a:t>
            </a:r>
            <a:r>
              <a:rPr lang="en-US" sz="4000" b="1" dirty="0">
                <a:solidFill>
                  <a:srgbClr val="000000"/>
                </a:solidFill>
                <a:latin typeface="Sitka Heading Semibold" pitchFamily="2" charset="0"/>
                <a:ea typeface="The Seasons Bold"/>
                <a:cs typeface="The Seasons Bold"/>
                <a:sym typeface="The Seasons Bold"/>
              </a:rPr>
              <a:t> </a:t>
            </a:r>
            <a:r>
              <a:rPr lang="en-US" sz="4000" b="1" dirty="0" err="1">
                <a:solidFill>
                  <a:srgbClr val="000000"/>
                </a:solidFill>
                <a:latin typeface="Sitka Heading Semibold" pitchFamily="2" charset="0"/>
                <a:ea typeface="The Seasons Bold"/>
                <a:cs typeface="The Seasons Bold"/>
                <a:sym typeface="The Seasons Bold"/>
              </a:rPr>
              <a:t>Rahaman</a:t>
            </a:r>
            <a:r>
              <a:rPr lang="en-US" sz="4000" b="1" dirty="0">
                <a:solidFill>
                  <a:srgbClr val="000000"/>
                </a:solidFill>
                <a:latin typeface="Sitka Heading Semibold" pitchFamily="2" charset="0"/>
                <a:ea typeface="The Seasons Bold"/>
                <a:cs typeface="The Seasons Bold"/>
                <a:sym typeface="The Seasons Bold"/>
              </a:rPr>
              <a:t> Bhuiyan</a:t>
            </a:r>
          </a:p>
        </p:txBody>
      </p:sp>
      <p:sp>
        <p:nvSpPr>
          <p:cNvPr id="13" name="Freeform 13"/>
          <p:cNvSpPr/>
          <p:nvPr/>
        </p:nvSpPr>
        <p:spPr>
          <a:xfrm>
            <a:off x="-23783" y="3934"/>
            <a:ext cx="7580283" cy="842318"/>
          </a:xfrm>
          <a:custGeom>
            <a:avLst/>
            <a:gdLst/>
            <a:ahLst/>
            <a:cxnLst/>
            <a:rect l="l" t="t" r="r" b="b"/>
            <a:pathLst>
              <a:path w="7864664" h="707624">
                <a:moveTo>
                  <a:pt x="0" y="0"/>
                </a:moveTo>
                <a:lnTo>
                  <a:pt x="7864664" y="0"/>
                </a:lnTo>
                <a:lnTo>
                  <a:pt x="7864664" y="707624"/>
                </a:lnTo>
                <a:lnTo>
                  <a:pt x="0" y="707624"/>
                </a:lnTo>
                <a:lnTo>
                  <a:pt x="0" y="0"/>
                </a:lnTo>
                <a:close/>
              </a:path>
            </a:pathLst>
          </a:custGeom>
          <a:blipFill>
            <a:blip r:embed="rId2">
              <a:extLst>
                <a:ext uri="{96DAC541-7B7A-43D3-8B79-37D633B846F1}">
                  <asvg:svgBlip xmlns:asvg="http://schemas.microsoft.com/office/drawing/2016/SVG/main" r:embed="rId3"/>
                </a:ext>
              </a:extLst>
            </a:blip>
            <a:stretch>
              <a:fillRect t="-7100"/>
            </a:stretch>
          </a:blipFill>
        </p:spPr>
      </p:sp>
      <p:sp>
        <p:nvSpPr>
          <p:cNvPr id="14" name="Freeform 14"/>
          <p:cNvSpPr/>
          <p:nvPr/>
        </p:nvSpPr>
        <p:spPr>
          <a:xfrm flipV="1">
            <a:off x="11793" y="9893710"/>
            <a:ext cx="7580283" cy="667813"/>
          </a:xfrm>
          <a:custGeom>
            <a:avLst/>
            <a:gdLst/>
            <a:ahLst/>
            <a:cxnLst/>
            <a:rect l="l" t="t" r="r" b="b"/>
            <a:pathLst>
              <a:path w="7864664" h="707624">
                <a:moveTo>
                  <a:pt x="0" y="707624"/>
                </a:moveTo>
                <a:lnTo>
                  <a:pt x="7864664" y="707624"/>
                </a:lnTo>
                <a:lnTo>
                  <a:pt x="7864664" y="0"/>
                </a:lnTo>
                <a:lnTo>
                  <a:pt x="0" y="0"/>
                </a:lnTo>
                <a:lnTo>
                  <a:pt x="0" y="707624"/>
                </a:lnTo>
                <a:close/>
              </a:path>
            </a:pathLst>
          </a:custGeom>
          <a:blipFill>
            <a:blip r:embed="rId2">
              <a:extLst>
                <a:ext uri="{96DAC541-7B7A-43D3-8B79-37D633B846F1}">
                  <asvg:svgBlip xmlns:asvg="http://schemas.microsoft.com/office/drawing/2016/SVG/main" r:embed="rId3"/>
                </a:ext>
              </a:extLst>
            </a:blip>
            <a:stretch>
              <a:fillRect t="-7100"/>
            </a:stretch>
          </a:blipFill>
        </p:spPr>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1EBD0"/>
        </a:solidFill>
        <a:effectLst/>
      </p:bgPr>
    </p:bg>
    <p:spTree>
      <p:nvGrpSpPr>
        <p:cNvPr id="1" name=""/>
        <p:cNvGrpSpPr/>
        <p:nvPr/>
      </p:nvGrpSpPr>
      <p:grpSpPr>
        <a:xfrm>
          <a:off x="0" y="0"/>
          <a:ext cx="0" cy="0"/>
          <a:chOff x="0" y="0"/>
          <a:chExt cx="0" cy="0"/>
        </a:xfrm>
      </p:grpSpPr>
      <p:sp>
        <p:nvSpPr>
          <p:cNvPr id="2" name="Freeform 2"/>
          <p:cNvSpPr/>
          <p:nvPr/>
        </p:nvSpPr>
        <p:spPr>
          <a:xfrm>
            <a:off x="958850" y="2603500"/>
            <a:ext cx="5943599" cy="7346737"/>
          </a:xfrm>
          <a:custGeom>
            <a:avLst/>
            <a:gdLst/>
            <a:ahLst/>
            <a:cxnLst/>
            <a:rect l="l" t="t" r="r" b="b"/>
            <a:pathLst>
              <a:path w="5687455" h="5981071">
                <a:moveTo>
                  <a:pt x="0" y="0"/>
                </a:moveTo>
                <a:lnTo>
                  <a:pt x="5687454" y="0"/>
                </a:lnTo>
                <a:lnTo>
                  <a:pt x="5687454" y="5981071"/>
                </a:lnTo>
                <a:lnTo>
                  <a:pt x="0" y="598107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1435457" y="3188715"/>
            <a:ext cx="5194920" cy="6176306"/>
          </a:xfrm>
          <a:prstGeom prst="rect">
            <a:avLst/>
          </a:prstGeom>
        </p:spPr>
        <p:txBody>
          <a:bodyPr wrap="square" lIns="0" tIns="0" rIns="0" bIns="0" rtlCol="0" anchor="t">
            <a:spAutoFit/>
          </a:bodyPr>
          <a:lstStyle/>
          <a:p>
            <a:pPr algn="just">
              <a:lnSpc>
                <a:spcPts val="2100"/>
              </a:lnSpc>
            </a:pPr>
            <a:r>
              <a:rPr lang="en-US" sz="1500" dirty="0">
                <a:solidFill>
                  <a:srgbClr val="FFFFFF"/>
                </a:solidFill>
                <a:latin typeface="Canva Sans"/>
                <a:ea typeface="Canva Sans"/>
                <a:cs typeface="Canva Sans"/>
                <a:sym typeface="Canva Sans"/>
              </a:rPr>
              <a:t>I am a passionate digital marketing trainee, aspiring entrepreneur, and marketing enthusiast with a strong foundation in consumer behavior research and strategic branding. Currently pursuing my BBA, I am eager to explore innovative ways to connect businesses with their target audiences through data-driven marketing strategies. With hands-on experience in SEO, social media marketing, and content strategy, I am continuously learning how to leverage digital tools for brand growth and engagement. Additionally, my expertise in Microsoft Excel, PowerPoint, and Word helps me analyze data, create compelling presentations, and optimize workflows effectively. Beyond marketing, I am deeply committed to financial literacy advocacy, working as a promoter and advisor to educate and empower underprivileged communities. I also actively participate in volunteering and event coordination, having contributed to my university’s business club fresher reception program. I thrive on creativity, collaboration, and continuous learning, always seeking new opportunities to grow and make an impact in the digital marketing landscape. Let’s connect and explore the future of marketing together!</a:t>
            </a:r>
          </a:p>
        </p:txBody>
      </p:sp>
      <p:sp>
        <p:nvSpPr>
          <p:cNvPr id="5" name="TextBox 5"/>
          <p:cNvSpPr txBox="1"/>
          <p:nvPr/>
        </p:nvSpPr>
        <p:spPr>
          <a:xfrm>
            <a:off x="1672153" y="504750"/>
            <a:ext cx="4212194" cy="1093826"/>
          </a:xfrm>
          <a:prstGeom prst="rect">
            <a:avLst/>
          </a:prstGeom>
        </p:spPr>
        <p:txBody>
          <a:bodyPr wrap="square" lIns="0" tIns="0" rIns="0" bIns="0" rtlCol="0" anchor="t">
            <a:spAutoFit/>
          </a:bodyPr>
          <a:lstStyle/>
          <a:p>
            <a:pPr algn="ctr">
              <a:lnSpc>
                <a:spcPts val="9326"/>
              </a:lnSpc>
              <a:spcBef>
                <a:spcPct val="0"/>
              </a:spcBef>
            </a:pPr>
            <a:r>
              <a:rPr lang="en-US" sz="5400" b="1" dirty="0">
                <a:solidFill>
                  <a:srgbClr val="70593C"/>
                </a:solidFill>
                <a:latin typeface="Britannic Bold" panose="020B0903060703020204" pitchFamily="34" charset="0"/>
                <a:ea typeface="The Seasons Bold"/>
                <a:cs typeface="The Seasons Bold"/>
                <a:sym typeface="The Seasons Bold"/>
              </a:rPr>
              <a:t>About Me </a:t>
            </a: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1EBD0"/>
        </a:solidFill>
        <a:effectLst/>
      </p:bgPr>
    </p:bg>
    <p:spTree>
      <p:nvGrpSpPr>
        <p:cNvPr id="1" name=""/>
        <p:cNvGrpSpPr/>
        <p:nvPr/>
      </p:nvGrpSpPr>
      <p:grpSpPr>
        <a:xfrm>
          <a:off x="0" y="0"/>
          <a:ext cx="0" cy="0"/>
          <a:chOff x="0" y="0"/>
          <a:chExt cx="0" cy="0"/>
        </a:xfrm>
      </p:grpSpPr>
      <p:sp>
        <p:nvSpPr>
          <p:cNvPr id="2" name="AutoShape 2"/>
          <p:cNvSpPr/>
          <p:nvPr/>
        </p:nvSpPr>
        <p:spPr>
          <a:xfrm flipV="1">
            <a:off x="1611234" y="3633027"/>
            <a:ext cx="3768" cy="4496722"/>
          </a:xfrm>
          <a:custGeom>
            <a:avLst/>
            <a:gdLst>
              <a:gd name="connsiteX0" fmla="*/ 0 w 10000"/>
              <a:gd name="connsiteY0" fmla="*/ 0 h 10000"/>
              <a:gd name="connsiteX1" fmla="*/ 10000 w 10000"/>
              <a:gd name="connsiteY1" fmla="*/ 10000 h 10000"/>
              <a:gd name="connsiteX0" fmla="*/ 9722 w 10183"/>
              <a:gd name="connsiteY0" fmla="*/ 0 h 13406"/>
              <a:gd name="connsiteX1" fmla="*/ 462 w 10183"/>
              <a:gd name="connsiteY1" fmla="*/ 13406 h 13406"/>
              <a:gd name="connsiteX0" fmla="*/ 0 w 10000"/>
              <a:gd name="connsiteY0" fmla="*/ 0 h 13028"/>
              <a:gd name="connsiteX1" fmla="*/ 10000 w 10000"/>
              <a:gd name="connsiteY1" fmla="*/ 13028 h 13028"/>
            </a:gdLst>
            <a:ahLst/>
            <a:cxnLst>
              <a:cxn ang="0">
                <a:pos x="connsiteX0" y="connsiteY0"/>
              </a:cxn>
              <a:cxn ang="0">
                <a:pos x="connsiteX1" y="connsiteY1"/>
              </a:cxn>
            </a:cxnLst>
            <a:rect l="l" t="t" r="r" b="b"/>
            <a:pathLst>
              <a:path w="10000" h="13028">
                <a:moveTo>
                  <a:pt x="0" y="0"/>
                </a:moveTo>
                <a:cubicBezTo>
                  <a:pt x="3333" y="3333"/>
                  <a:pt x="6667" y="9695"/>
                  <a:pt x="10000" y="13028"/>
                </a:cubicBezTo>
              </a:path>
            </a:pathLst>
          </a:custGeom>
          <a:ln w="38100" cap="flat">
            <a:solidFill>
              <a:srgbClr val="FFFFFF"/>
            </a:solidFill>
            <a:prstDash val="solid"/>
            <a:headEnd type="none" w="sm" len="sm"/>
            <a:tailEnd type="none" w="sm" len="sm"/>
          </a:ln>
        </p:spPr>
      </p:sp>
      <p:grpSp>
        <p:nvGrpSpPr>
          <p:cNvPr id="3" name="Group 3"/>
          <p:cNvGrpSpPr/>
          <p:nvPr/>
        </p:nvGrpSpPr>
        <p:grpSpPr>
          <a:xfrm>
            <a:off x="1485894" y="3484026"/>
            <a:ext cx="250405" cy="251484"/>
            <a:chOff x="0" y="0"/>
            <a:chExt cx="80936" cy="81284"/>
          </a:xfrm>
        </p:grpSpPr>
        <p:sp>
          <p:nvSpPr>
            <p:cNvPr id="4" name="Freeform 4"/>
            <p:cNvSpPr/>
            <p:nvPr/>
          </p:nvSpPr>
          <p:spPr>
            <a:xfrm>
              <a:off x="0" y="0"/>
              <a:ext cx="80936" cy="81284"/>
            </a:xfrm>
            <a:custGeom>
              <a:avLst/>
              <a:gdLst/>
              <a:ahLst/>
              <a:cxnLst/>
              <a:rect l="l" t="t" r="r" b="b"/>
              <a:pathLst>
                <a:path w="80936" h="81284">
                  <a:moveTo>
                    <a:pt x="0" y="0"/>
                  </a:moveTo>
                  <a:lnTo>
                    <a:pt x="80936" y="0"/>
                  </a:lnTo>
                  <a:lnTo>
                    <a:pt x="80936" y="81284"/>
                  </a:lnTo>
                  <a:lnTo>
                    <a:pt x="0" y="81284"/>
                  </a:lnTo>
                  <a:close/>
                </a:path>
              </a:pathLst>
            </a:custGeom>
            <a:solidFill>
              <a:srgbClr val="70593C"/>
            </a:solidFill>
          </p:spPr>
        </p:sp>
        <p:sp>
          <p:nvSpPr>
            <p:cNvPr id="5" name="TextBox 5"/>
            <p:cNvSpPr txBox="1"/>
            <p:nvPr/>
          </p:nvSpPr>
          <p:spPr>
            <a:xfrm>
              <a:off x="0" y="-28575"/>
              <a:ext cx="80936" cy="109859"/>
            </a:xfrm>
            <a:prstGeom prst="rect">
              <a:avLst/>
            </a:prstGeom>
          </p:spPr>
          <p:txBody>
            <a:bodyPr lIns="50800" tIns="50800" rIns="50800" bIns="50800" rtlCol="0" anchor="ctr"/>
            <a:lstStyle/>
            <a:p>
              <a:pPr algn="ctr">
                <a:lnSpc>
                  <a:spcPts val="1960"/>
                </a:lnSpc>
              </a:pPr>
              <a:endParaRPr/>
            </a:p>
          </p:txBody>
        </p:sp>
      </p:grpSp>
      <p:sp>
        <p:nvSpPr>
          <p:cNvPr id="6" name="TextBox 6"/>
          <p:cNvSpPr txBox="1"/>
          <p:nvPr/>
        </p:nvSpPr>
        <p:spPr>
          <a:xfrm>
            <a:off x="2025678" y="3461301"/>
            <a:ext cx="4568204" cy="694421"/>
          </a:xfrm>
          <a:prstGeom prst="rect">
            <a:avLst/>
          </a:prstGeom>
        </p:spPr>
        <p:txBody>
          <a:bodyPr wrap="square" lIns="0" tIns="0" rIns="0" bIns="0" rtlCol="0" anchor="t">
            <a:spAutoFit/>
          </a:bodyPr>
          <a:lstStyle/>
          <a:p>
            <a:pPr algn="l">
              <a:lnSpc>
                <a:spcPts val="2794"/>
              </a:lnSpc>
              <a:spcBef>
                <a:spcPct val="0"/>
              </a:spcBef>
            </a:pPr>
            <a:r>
              <a:rPr lang="en-US" sz="1995" b="1" dirty="0">
                <a:solidFill>
                  <a:srgbClr val="000000"/>
                </a:solidFill>
                <a:latin typeface="Canva Sans "/>
                <a:ea typeface="Canva Sans Bold"/>
                <a:cs typeface="Canva Sans Bold"/>
                <a:sym typeface="Canva Sans Bold"/>
              </a:rPr>
              <a:t>Ideal Kindergarten pre-elementary School</a:t>
            </a:r>
          </a:p>
        </p:txBody>
      </p:sp>
      <p:sp>
        <p:nvSpPr>
          <p:cNvPr id="7" name="TextBox 7"/>
          <p:cNvSpPr txBox="1"/>
          <p:nvPr/>
        </p:nvSpPr>
        <p:spPr>
          <a:xfrm>
            <a:off x="1837942" y="1774319"/>
            <a:ext cx="3884116" cy="1224612"/>
          </a:xfrm>
          <a:prstGeom prst="rect">
            <a:avLst/>
          </a:prstGeom>
        </p:spPr>
        <p:txBody>
          <a:bodyPr lIns="0" tIns="0" rIns="0" bIns="0" rtlCol="0" anchor="t">
            <a:spAutoFit/>
          </a:bodyPr>
          <a:lstStyle/>
          <a:p>
            <a:pPr algn="ctr">
              <a:lnSpc>
                <a:spcPts val="9326"/>
              </a:lnSpc>
              <a:spcBef>
                <a:spcPct val="0"/>
              </a:spcBef>
            </a:pPr>
            <a:r>
              <a:rPr lang="en-US" sz="6661" b="1">
                <a:solidFill>
                  <a:srgbClr val="70593C"/>
                </a:solidFill>
                <a:latin typeface="The Seasons Bold"/>
                <a:ea typeface="The Seasons Bold"/>
                <a:cs typeface="The Seasons Bold"/>
                <a:sym typeface="The Seasons Bold"/>
              </a:rPr>
              <a:t>Education</a:t>
            </a:r>
          </a:p>
        </p:txBody>
      </p:sp>
      <p:grpSp>
        <p:nvGrpSpPr>
          <p:cNvPr id="8" name="Group 8"/>
          <p:cNvGrpSpPr/>
          <p:nvPr/>
        </p:nvGrpSpPr>
        <p:grpSpPr>
          <a:xfrm>
            <a:off x="1485894" y="4683326"/>
            <a:ext cx="250405" cy="251484"/>
            <a:chOff x="0" y="0"/>
            <a:chExt cx="80936" cy="81284"/>
          </a:xfrm>
        </p:grpSpPr>
        <p:sp>
          <p:nvSpPr>
            <p:cNvPr id="9" name="Freeform 9"/>
            <p:cNvSpPr/>
            <p:nvPr/>
          </p:nvSpPr>
          <p:spPr>
            <a:xfrm>
              <a:off x="0" y="0"/>
              <a:ext cx="80936" cy="81284"/>
            </a:xfrm>
            <a:custGeom>
              <a:avLst/>
              <a:gdLst/>
              <a:ahLst/>
              <a:cxnLst/>
              <a:rect l="l" t="t" r="r" b="b"/>
              <a:pathLst>
                <a:path w="80936" h="81284">
                  <a:moveTo>
                    <a:pt x="0" y="0"/>
                  </a:moveTo>
                  <a:lnTo>
                    <a:pt x="80936" y="0"/>
                  </a:lnTo>
                  <a:lnTo>
                    <a:pt x="80936" y="81284"/>
                  </a:lnTo>
                  <a:lnTo>
                    <a:pt x="0" y="81284"/>
                  </a:lnTo>
                  <a:close/>
                </a:path>
              </a:pathLst>
            </a:custGeom>
            <a:solidFill>
              <a:srgbClr val="70593C"/>
            </a:solidFill>
          </p:spPr>
        </p:sp>
        <p:sp>
          <p:nvSpPr>
            <p:cNvPr id="10" name="TextBox 10"/>
            <p:cNvSpPr txBox="1"/>
            <p:nvPr/>
          </p:nvSpPr>
          <p:spPr>
            <a:xfrm>
              <a:off x="0" y="-28575"/>
              <a:ext cx="80936" cy="109859"/>
            </a:xfrm>
            <a:prstGeom prst="rect">
              <a:avLst/>
            </a:prstGeom>
          </p:spPr>
          <p:txBody>
            <a:bodyPr lIns="50800" tIns="50800" rIns="50800" bIns="50800" rtlCol="0" anchor="ctr"/>
            <a:lstStyle/>
            <a:p>
              <a:pPr algn="ctr">
                <a:lnSpc>
                  <a:spcPts val="1960"/>
                </a:lnSpc>
              </a:pPr>
              <a:endParaRPr/>
            </a:p>
          </p:txBody>
        </p:sp>
      </p:grpSp>
      <p:grpSp>
        <p:nvGrpSpPr>
          <p:cNvPr id="11" name="Group 11"/>
          <p:cNvGrpSpPr/>
          <p:nvPr/>
        </p:nvGrpSpPr>
        <p:grpSpPr>
          <a:xfrm>
            <a:off x="1466786" y="5569612"/>
            <a:ext cx="250405" cy="251484"/>
            <a:chOff x="0" y="0"/>
            <a:chExt cx="80936" cy="81284"/>
          </a:xfrm>
        </p:grpSpPr>
        <p:sp>
          <p:nvSpPr>
            <p:cNvPr id="12" name="Freeform 12"/>
            <p:cNvSpPr/>
            <p:nvPr/>
          </p:nvSpPr>
          <p:spPr>
            <a:xfrm>
              <a:off x="0" y="0"/>
              <a:ext cx="80936" cy="81284"/>
            </a:xfrm>
            <a:custGeom>
              <a:avLst/>
              <a:gdLst/>
              <a:ahLst/>
              <a:cxnLst/>
              <a:rect l="l" t="t" r="r" b="b"/>
              <a:pathLst>
                <a:path w="80936" h="81284">
                  <a:moveTo>
                    <a:pt x="0" y="0"/>
                  </a:moveTo>
                  <a:lnTo>
                    <a:pt x="80936" y="0"/>
                  </a:lnTo>
                  <a:lnTo>
                    <a:pt x="80936" y="81284"/>
                  </a:lnTo>
                  <a:lnTo>
                    <a:pt x="0" y="81284"/>
                  </a:lnTo>
                  <a:close/>
                </a:path>
              </a:pathLst>
            </a:custGeom>
            <a:solidFill>
              <a:srgbClr val="70593C"/>
            </a:solidFill>
          </p:spPr>
        </p:sp>
        <p:sp>
          <p:nvSpPr>
            <p:cNvPr id="13" name="TextBox 13"/>
            <p:cNvSpPr txBox="1"/>
            <p:nvPr/>
          </p:nvSpPr>
          <p:spPr>
            <a:xfrm>
              <a:off x="0" y="-28575"/>
              <a:ext cx="80936" cy="109859"/>
            </a:xfrm>
            <a:prstGeom prst="rect">
              <a:avLst/>
            </a:prstGeom>
          </p:spPr>
          <p:txBody>
            <a:bodyPr lIns="50800" tIns="50800" rIns="50800" bIns="50800" rtlCol="0" anchor="ctr"/>
            <a:lstStyle/>
            <a:p>
              <a:pPr algn="ctr">
                <a:lnSpc>
                  <a:spcPts val="1960"/>
                </a:lnSpc>
              </a:pPr>
              <a:endParaRPr/>
            </a:p>
          </p:txBody>
        </p:sp>
      </p:grpSp>
      <p:grpSp>
        <p:nvGrpSpPr>
          <p:cNvPr id="14" name="Group 14"/>
          <p:cNvGrpSpPr/>
          <p:nvPr/>
        </p:nvGrpSpPr>
        <p:grpSpPr>
          <a:xfrm>
            <a:off x="1485894" y="6399777"/>
            <a:ext cx="250405" cy="251484"/>
            <a:chOff x="0" y="0"/>
            <a:chExt cx="80936" cy="81284"/>
          </a:xfrm>
        </p:grpSpPr>
        <p:sp>
          <p:nvSpPr>
            <p:cNvPr id="15" name="Freeform 15"/>
            <p:cNvSpPr/>
            <p:nvPr/>
          </p:nvSpPr>
          <p:spPr>
            <a:xfrm>
              <a:off x="0" y="0"/>
              <a:ext cx="80936" cy="81284"/>
            </a:xfrm>
            <a:custGeom>
              <a:avLst/>
              <a:gdLst/>
              <a:ahLst/>
              <a:cxnLst/>
              <a:rect l="l" t="t" r="r" b="b"/>
              <a:pathLst>
                <a:path w="80936" h="81284">
                  <a:moveTo>
                    <a:pt x="0" y="0"/>
                  </a:moveTo>
                  <a:lnTo>
                    <a:pt x="80936" y="0"/>
                  </a:lnTo>
                  <a:lnTo>
                    <a:pt x="80936" y="81284"/>
                  </a:lnTo>
                  <a:lnTo>
                    <a:pt x="0" y="81284"/>
                  </a:lnTo>
                  <a:close/>
                </a:path>
              </a:pathLst>
            </a:custGeom>
            <a:solidFill>
              <a:srgbClr val="70593C"/>
            </a:solidFill>
          </p:spPr>
        </p:sp>
        <p:sp>
          <p:nvSpPr>
            <p:cNvPr id="16" name="TextBox 16"/>
            <p:cNvSpPr txBox="1"/>
            <p:nvPr/>
          </p:nvSpPr>
          <p:spPr>
            <a:xfrm>
              <a:off x="0" y="-28575"/>
              <a:ext cx="80936" cy="109859"/>
            </a:xfrm>
            <a:prstGeom prst="rect">
              <a:avLst/>
            </a:prstGeom>
          </p:spPr>
          <p:txBody>
            <a:bodyPr lIns="50800" tIns="50800" rIns="50800" bIns="50800" rtlCol="0" anchor="ctr"/>
            <a:lstStyle/>
            <a:p>
              <a:pPr algn="ctr">
                <a:lnSpc>
                  <a:spcPts val="1960"/>
                </a:lnSpc>
              </a:pPr>
              <a:endParaRPr/>
            </a:p>
          </p:txBody>
        </p:sp>
      </p:grpSp>
      <p:sp>
        <p:nvSpPr>
          <p:cNvPr id="17" name="TextBox 17"/>
          <p:cNvSpPr txBox="1"/>
          <p:nvPr/>
        </p:nvSpPr>
        <p:spPr>
          <a:xfrm>
            <a:off x="2087960" y="4658048"/>
            <a:ext cx="4709128" cy="335348"/>
          </a:xfrm>
          <a:prstGeom prst="rect">
            <a:avLst/>
          </a:prstGeom>
        </p:spPr>
        <p:txBody>
          <a:bodyPr wrap="square" lIns="0" tIns="0" rIns="0" bIns="0" rtlCol="0" anchor="t">
            <a:spAutoFit/>
          </a:bodyPr>
          <a:lstStyle/>
          <a:p>
            <a:pPr lvl="0">
              <a:lnSpc>
                <a:spcPts val="2794"/>
              </a:lnSpc>
              <a:spcBef>
                <a:spcPct val="0"/>
              </a:spcBef>
            </a:pPr>
            <a:r>
              <a:rPr lang="en-US" sz="1995" b="1" dirty="0" err="1">
                <a:solidFill>
                  <a:srgbClr val="000000"/>
                </a:solidFill>
                <a:latin typeface="Canva Sans "/>
                <a:ea typeface="Canva Sans Bold"/>
                <a:cs typeface="Canva Sans Bold"/>
                <a:sym typeface="Canva Sans Bold"/>
              </a:rPr>
              <a:t>Mathiara</a:t>
            </a:r>
            <a:r>
              <a:rPr lang="en-US" sz="1995" b="1" dirty="0">
                <a:solidFill>
                  <a:srgbClr val="000000"/>
                </a:solidFill>
                <a:latin typeface="Canva Sans Bold"/>
                <a:ea typeface="Canva Sans Bold"/>
                <a:cs typeface="Canva Sans Bold"/>
                <a:sym typeface="Canva Sans Bold"/>
              </a:rPr>
              <a:t> </a:t>
            </a:r>
            <a:r>
              <a:rPr lang="en-US" sz="1995" b="1" dirty="0">
                <a:solidFill>
                  <a:srgbClr val="000000"/>
                </a:solidFill>
                <a:latin typeface="Canva Sans "/>
                <a:ea typeface="Canva Sans Bold"/>
                <a:cs typeface="Canva Sans Bold"/>
                <a:sym typeface="Canva Sans Bold"/>
              </a:rPr>
              <a:t>Government Primary School</a:t>
            </a:r>
          </a:p>
        </p:txBody>
      </p:sp>
      <p:sp>
        <p:nvSpPr>
          <p:cNvPr id="18" name="TextBox 18"/>
          <p:cNvSpPr txBox="1"/>
          <p:nvPr/>
        </p:nvSpPr>
        <p:spPr>
          <a:xfrm>
            <a:off x="2087960" y="5505346"/>
            <a:ext cx="4770256" cy="335348"/>
          </a:xfrm>
          <a:prstGeom prst="rect">
            <a:avLst/>
          </a:prstGeom>
        </p:spPr>
        <p:txBody>
          <a:bodyPr wrap="square" lIns="0" tIns="0" rIns="0" bIns="0" rtlCol="0" anchor="t">
            <a:spAutoFit/>
          </a:bodyPr>
          <a:lstStyle/>
          <a:p>
            <a:pPr lvl="0">
              <a:lnSpc>
                <a:spcPts val="2794"/>
              </a:lnSpc>
              <a:spcBef>
                <a:spcPct val="0"/>
              </a:spcBef>
            </a:pPr>
            <a:r>
              <a:rPr lang="en-US" sz="1995" b="1" dirty="0" err="1">
                <a:solidFill>
                  <a:srgbClr val="000000"/>
                </a:solidFill>
                <a:latin typeface="Canva Sans "/>
                <a:ea typeface="Canva Sans Bold"/>
                <a:cs typeface="Canva Sans Bold"/>
                <a:sym typeface="Canva Sans Bold"/>
              </a:rPr>
              <a:t>Feni</a:t>
            </a:r>
            <a:r>
              <a:rPr lang="en-US" sz="1995" b="1" dirty="0">
                <a:solidFill>
                  <a:srgbClr val="000000"/>
                </a:solidFill>
                <a:latin typeface="Canva Sans "/>
                <a:ea typeface="Canva Sans Bold"/>
                <a:cs typeface="Canva Sans Bold"/>
                <a:sym typeface="Canva Sans Bold"/>
              </a:rPr>
              <a:t> Government Pilot High School</a:t>
            </a:r>
          </a:p>
        </p:txBody>
      </p:sp>
      <p:sp>
        <p:nvSpPr>
          <p:cNvPr id="19" name="TextBox 19"/>
          <p:cNvSpPr txBox="1"/>
          <p:nvPr/>
        </p:nvSpPr>
        <p:spPr>
          <a:xfrm>
            <a:off x="2087960" y="6352644"/>
            <a:ext cx="4306620" cy="339832"/>
          </a:xfrm>
          <a:prstGeom prst="rect">
            <a:avLst/>
          </a:prstGeom>
        </p:spPr>
        <p:txBody>
          <a:bodyPr lIns="0" tIns="0" rIns="0" bIns="0" rtlCol="0" anchor="t">
            <a:spAutoFit/>
          </a:bodyPr>
          <a:lstStyle/>
          <a:p>
            <a:pPr algn="l">
              <a:lnSpc>
                <a:spcPts val="2794"/>
              </a:lnSpc>
              <a:spcBef>
                <a:spcPct val="0"/>
              </a:spcBef>
            </a:pPr>
            <a:r>
              <a:rPr lang="en-US" sz="1995" b="1" dirty="0" err="1">
                <a:solidFill>
                  <a:srgbClr val="000000"/>
                </a:solidFill>
                <a:latin typeface="Canva Sans "/>
                <a:ea typeface="Canva Sans Bold"/>
                <a:cs typeface="Canva Sans Bold"/>
                <a:sym typeface="Canva Sans Bold"/>
              </a:rPr>
              <a:t>Feni</a:t>
            </a:r>
            <a:r>
              <a:rPr lang="en-US" sz="1995" b="1" dirty="0">
                <a:solidFill>
                  <a:srgbClr val="000000"/>
                </a:solidFill>
                <a:latin typeface="Canva Sans "/>
                <a:ea typeface="Canva Sans Bold"/>
                <a:cs typeface="Canva Sans Bold"/>
                <a:sym typeface="Canva Sans Bold"/>
              </a:rPr>
              <a:t> Government College</a:t>
            </a:r>
          </a:p>
        </p:txBody>
      </p:sp>
      <p:sp>
        <p:nvSpPr>
          <p:cNvPr id="20" name="TextBox 20"/>
          <p:cNvSpPr txBox="1"/>
          <p:nvPr/>
        </p:nvSpPr>
        <p:spPr>
          <a:xfrm>
            <a:off x="2093144" y="7228733"/>
            <a:ext cx="5119290" cy="694421"/>
          </a:xfrm>
          <a:prstGeom prst="rect">
            <a:avLst/>
          </a:prstGeom>
        </p:spPr>
        <p:txBody>
          <a:bodyPr wrap="square" lIns="0" tIns="0" rIns="0" bIns="0" rtlCol="0" anchor="t">
            <a:spAutoFit/>
          </a:bodyPr>
          <a:lstStyle/>
          <a:p>
            <a:pPr algn="l">
              <a:lnSpc>
                <a:spcPts val="2794"/>
              </a:lnSpc>
              <a:spcBef>
                <a:spcPct val="0"/>
              </a:spcBef>
            </a:pPr>
            <a:r>
              <a:rPr lang="en-US" sz="1995" b="1" dirty="0">
                <a:solidFill>
                  <a:srgbClr val="000000"/>
                </a:solidFill>
                <a:latin typeface="Canva Sans"/>
                <a:ea typeface="Canva Sans"/>
                <a:cs typeface="Canva Sans"/>
                <a:sym typeface="Canva Sans"/>
              </a:rPr>
              <a:t>Bangladesh Army International University of Science &amp; Technology</a:t>
            </a:r>
          </a:p>
        </p:txBody>
      </p:sp>
      <p:sp>
        <p:nvSpPr>
          <p:cNvPr id="21" name="Freeform 21"/>
          <p:cNvSpPr/>
          <p:nvPr/>
        </p:nvSpPr>
        <p:spPr>
          <a:xfrm>
            <a:off x="1592212" y="268314"/>
            <a:ext cx="6121155" cy="550751"/>
          </a:xfrm>
          <a:custGeom>
            <a:avLst/>
            <a:gdLst/>
            <a:ahLst/>
            <a:cxnLst/>
            <a:rect l="l" t="t" r="r" b="b"/>
            <a:pathLst>
              <a:path w="6121155" h="550751">
                <a:moveTo>
                  <a:pt x="0" y="0"/>
                </a:moveTo>
                <a:lnTo>
                  <a:pt x="6121156" y="0"/>
                </a:lnTo>
                <a:lnTo>
                  <a:pt x="6121156" y="550752"/>
                </a:lnTo>
                <a:lnTo>
                  <a:pt x="0" y="550752"/>
                </a:lnTo>
                <a:lnTo>
                  <a:pt x="0" y="0"/>
                </a:lnTo>
                <a:close/>
              </a:path>
            </a:pathLst>
          </a:custGeom>
          <a:blipFill>
            <a:blip r:embed="rId2">
              <a:alphaModFix amt="50000"/>
              <a:extLst>
                <a:ext uri="{96DAC541-7B7A-43D3-8B79-37D633B846F1}">
                  <asvg:svgBlip xmlns:asvg="http://schemas.microsoft.com/office/drawing/2016/SVG/main" r:embed="rId3"/>
                </a:ext>
              </a:extLst>
            </a:blip>
            <a:stretch>
              <a:fillRect t="-7100"/>
            </a:stretch>
          </a:blipFill>
        </p:spPr>
      </p:sp>
      <p:sp>
        <p:nvSpPr>
          <p:cNvPr id="22" name="Freeform 22"/>
          <p:cNvSpPr/>
          <p:nvPr/>
        </p:nvSpPr>
        <p:spPr>
          <a:xfrm flipV="1">
            <a:off x="-151296" y="9889468"/>
            <a:ext cx="6121155" cy="550751"/>
          </a:xfrm>
          <a:custGeom>
            <a:avLst/>
            <a:gdLst/>
            <a:ahLst/>
            <a:cxnLst/>
            <a:rect l="l" t="t" r="r" b="b"/>
            <a:pathLst>
              <a:path w="6121155" h="550751">
                <a:moveTo>
                  <a:pt x="0" y="550751"/>
                </a:moveTo>
                <a:lnTo>
                  <a:pt x="6121156" y="550751"/>
                </a:lnTo>
                <a:lnTo>
                  <a:pt x="6121156" y="0"/>
                </a:lnTo>
                <a:lnTo>
                  <a:pt x="0" y="0"/>
                </a:lnTo>
                <a:lnTo>
                  <a:pt x="0" y="550751"/>
                </a:lnTo>
                <a:close/>
              </a:path>
            </a:pathLst>
          </a:custGeom>
          <a:blipFill>
            <a:blip r:embed="rId2">
              <a:alphaModFix amt="50000"/>
              <a:extLst>
                <a:ext uri="{96DAC541-7B7A-43D3-8B79-37D633B846F1}">
                  <asvg:svgBlip xmlns:asvg="http://schemas.microsoft.com/office/drawing/2016/SVG/main" r:embed="rId3"/>
                </a:ext>
              </a:extLst>
            </a:blip>
            <a:stretch>
              <a:fillRect t="-7100"/>
            </a:stretch>
          </a:blipFill>
        </p:spPr>
      </p:sp>
      <p:sp>
        <p:nvSpPr>
          <p:cNvPr id="23" name="Freeform 23"/>
          <p:cNvSpPr/>
          <p:nvPr/>
        </p:nvSpPr>
        <p:spPr>
          <a:xfrm>
            <a:off x="-211517" y="-174981"/>
            <a:ext cx="1452330" cy="1861962"/>
          </a:xfrm>
          <a:custGeom>
            <a:avLst/>
            <a:gdLst/>
            <a:ahLst/>
            <a:cxnLst/>
            <a:rect l="l" t="t" r="r" b="b"/>
            <a:pathLst>
              <a:path w="1452330" h="1861962">
                <a:moveTo>
                  <a:pt x="0" y="0"/>
                </a:moveTo>
                <a:lnTo>
                  <a:pt x="1452330" y="0"/>
                </a:lnTo>
                <a:lnTo>
                  <a:pt x="1452330" y="1861962"/>
                </a:lnTo>
                <a:lnTo>
                  <a:pt x="0" y="186196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4" name="Freeform 24"/>
          <p:cNvSpPr/>
          <p:nvPr/>
        </p:nvSpPr>
        <p:spPr>
          <a:xfrm flipH="1" flipV="1">
            <a:off x="6298734" y="9005019"/>
            <a:ext cx="1452330" cy="1861962"/>
          </a:xfrm>
          <a:custGeom>
            <a:avLst/>
            <a:gdLst/>
            <a:ahLst/>
            <a:cxnLst/>
            <a:rect l="l" t="t" r="r" b="b"/>
            <a:pathLst>
              <a:path w="1452330" h="1861962">
                <a:moveTo>
                  <a:pt x="1452330" y="1861962"/>
                </a:moveTo>
                <a:lnTo>
                  <a:pt x="0" y="1861962"/>
                </a:lnTo>
                <a:lnTo>
                  <a:pt x="0" y="0"/>
                </a:lnTo>
                <a:lnTo>
                  <a:pt x="1452330" y="0"/>
                </a:lnTo>
                <a:lnTo>
                  <a:pt x="1452330" y="1861962"/>
                </a:lnTo>
                <a:close/>
              </a:path>
            </a:pathLst>
          </a:custGeom>
          <a:blipFill>
            <a:blip r:embed="rId4">
              <a:extLst>
                <a:ext uri="{96DAC541-7B7A-43D3-8B79-37D633B846F1}">
                  <asvg:svgBlip xmlns:asvg="http://schemas.microsoft.com/office/drawing/2016/SVG/main" r:embed="rId5"/>
                </a:ext>
              </a:extLst>
            </a:blip>
            <a:stretch>
              <a:fillRect/>
            </a:stretch>
          </a:blipFill>
        </p:spPr>
      </p:sp>
      <p:pic>
        <p:nvPicPr>
          <p:cNvPr id="25" name="Picture 24">
            <a:extLst>
              <a:ext uri="{FF2B5EF4-FFF2-40B4-BE49-F238E27FC236}">
                <a16:creationId xmlns:a16="http://schemas.microsoft.com/office/drawing/2014/main" id="{93CE52B8-9071-498E-BFD5-526EEA114246}"/>
              </a:ext>
            </a:extLst>
          </p:cNvPr>
          <p:cNvPicPr>
            <a:picLocks noChangeAspect="1"/>
          </p:cNvPicPr>
          <p:nvPr/>
        </p:nvPicPr>
        <p:blipFill>
          <a:blip r:embed="rId6"/>
          <a:stretch>
            <a:fillRect/>
          </a:stretch>
        </p:blipFill>
        <p:spPr>
          <a:xfrm>
            <a:off x="1486341" y="7220608"/>
            <a:ext cx="249958" cy="335309"/>
          </a:xfrm>
          <a:prstGeom prst="rect">
            <a:avLst/>
          </a:prstGeom>
        </p:spPr>
      </p:pic>
      <p:sp>
        <p:nvSpPr>
          <p:cNvPr id="26" name="TextBox 25">
            <a:extLst>
              <a:ext uri="{FF2B5EF4-FFF2-40B4-BE49-F238E27FC236}">
                <a16:creationId xmlns:a16="http://schemas.microsoft.com/office/drawing/2014/main" id="{E11D0580-2BBF-4FAB-9067-61E475555A28}"/>
              </a:ext>
            </a:extLst>
          </p:cNvPr>
          <p:cNvSpPr txBox="1"/>
          <p:nvPr/>
        </p:nvSpPr>
        <p:spPr>
          <a:xfrm>
            <a:off x="2025678" y="8161925"/>
            <a:ext cx="4625592" cy="646331"/>
          </a:xfrm>
          <a:prstGeom prst="rect">
            <a:avLst/>
          </a:prstGeom>
          <a:noFill/>
        </p:spPr>
        <p:txBody>
          <a:bodyPr wrap="square" rtlCol="0">
            <a:spAutoFit/>
          </a:bodyPr>
          <a:lstStyle/>
          <a:p>
            <a:r>
              <a:rPr lang="en-US" dirty="0"/>
              <a:t>Bachelor of Business Administration (BBA) (Ongoing, Since 2022)</a:t>
            </a: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1EBD0"/>
        </a:solidFill>
        <a:effectLst/>
      </p:bgPr>
    </p:bg>
    <p:spTree>
      <p:nvGrpSpPr>
        <p:cNvPr id="1" name=""/>
        <p:cNvGrpSpPr/>
        <p:nvPr/>
      </p:nvGrpSpPr>
      <p:grpSpPr>
        <a:xfrm>
          <a:off x="0" y="0"/>
          <a:ext cx="0" cy="0"/>
          <a:chOff x="0" y="0"/>
          <a:chExt cx="0" cy="0"/>
        </a:xfrm>
      </p:grpSpPr>
      <p:sp>
        <p:nvSpPr>
          <p:cNvPr id="2" name="AutoShape 2"/>
          <p:cNvSpPr/>
          <p:nvPr/>
        </p:nvSpPr>
        <p:spPr>
          <a:xfrm flipV="1">
            <a:off x="1596746" y="3633026"/>
            <a:ext cx="18255" cy="3586133"/>
          </a:xfrm>
          <a:custGeom>
            <a:avLst/>
            <a:gdLst>
              <a:gd name="connsiteX0" fmla="*/ 0 w 10000"/>
              <a:gd name="connsiteY0" fmla="*/ 0 h 10000"/>
              <a:gd name="connsiteX1" fmla="*/ 10000 w 10000"/>
              <a:gd name="connsiteY1" fmla="*/ 10000 h 10000"/>
              <a:gd name="connsiteX0" fmla="*/ 0 w 48810"/>
              <a:gd name="connsiteY0" fmla="*/ 0 h 12666"/>
              <a:gd name="connsiteX1" fmla="*/ 48810 w 48810"/>
              <a:gd name="connsiteY1" fmla="*/ 12666 h 12666"/>
            </a:gdLst>
            <a:ahLst/>
            <a:cxnLst>
              <a:cxn ang="0">
                <a:pos x="connsiteX0" y="connsiteY0"/>
              </a:cxn>
              <a:cxn ang="0">
                <a:pos x="connsiteX1" y="connsiteY1"/>
              </a:cxn>
            </a:cxnLst>
            <a:rect l="l" t="t" r="r" b="b"/>
            <a:pathLst>
              <a:path w="48810" h="12666">
                <a:moveTo>
                  <a:pt x="0" y="0"/>
                </a:moveTo>
                <a:cubicBezTo>
                  <a:pt x="3333" y="3333"/>
                  <a:pt x="45477" y="9333"/>
                  <a:pt x="48810" y="12666"/>
                </a:cubicBezTo>
              </a:path>
            </a:pathLst>
          </a:custGeom>
          <a:ln w="38100" cap="flat">
            <a:solidFill>
              <a:srgbClr val="FFFFFF"/>
            </a:solidFill>
            <a:prstDash val="solid"/>
            <a:headEnd type="none" w="sm" len="sm"/>
            <a:tailEnd type="none" w="sm" len="sm"/>
          </a:ln>
        </p:spPr>
      </p:sp>
      <p:grpSp>
        <p:nvGrpSpPr>
          <p:cNvPr id="3" name="Group 3"/>
          <p:cNvGrpSpPr/>
          <p:nvPr/>
        </p:nvGrpSpPr>
        <p:grpSpPr>
          <a:xfrm>
            <a:off x="1485894" y="3484026"/>
            <a:ext cx="250405" cy="251484"/>
            <a:chOff x="0" y="0"/>
            <a:chExt cx="80936" cy="81284"/>
          </a:xfrm>
        </p:grpSpPr>
        <p:sp>
          <p:nvSpPr>
            <p:cNvPr id="4" name="Freeform 4"/>
            <p:cNvSpPr/>
            <p:nvPr/>
          </p:nvSpPr>
          <p:spPr>
            <a:xfrm>
              <a:off x="0" y="0"/>
              <a:ext cx="80936" cy="81284"/>
            </a:xfrm>
            <a:custGeom>
              <a:avLst/>
              <a:gdLst/>
              <a:ahLst/>
              <a:cxnLst/>
              <a:rect l="l" t="t" r="r" b="b"/>
              <a:pathLst>
                <a:path w="80936" h="81284">
                  <a:moveTo>
                    <a:pt x="0" y="0"/>
                  </a:moveTo>
                  <a:lnTo>
                    <a:pt x="80936" y="0"/>
                  </a:lnTo>
                  <a:lnTo>
                    <a:pt x="80936" y="81284"/>
                  </a:lnTo>
                  <a:lnTo>
                    <a:pt x="0" y="81284"/>
                  </a:lnTo>
                  <a:close/>
                </a:path>
              </a:pathLst>
            </a:custGeom>
            <a:solidFill>
              <a:srgbClr val="70593C"/>
            </a:solidFill>
          </p:spPr>
        </p:sp>
        <p:sp>
          <p:nvSpPr>
            <p:cNvPr id="5" name="TextBox 5"/>
            <p:cNvSpPr txBox="1"/>
            <p:nvPr/>
          </p:nvSpPr>
          <p:spPr>
            <a:xfrm>
              <a:off x="0" y="-28575"/>
              <a:ext cx="80936" cy="109859"/>
            </a:xfrm>
            <a:prstGeom prst="rect">
              <a:avLst/>
            </a:prstGeom>
          </p:spPr>
          <p:txBody>
            <a:bodyPr lIns="50800" tIns="50800" rIns="50800" bIns="50800" rtlCol="0" anchor="ctr"/>
            <a:lstStyle/>
            <a:p>
              <a:pPr algn="ctr">
                <a:lnSpc>
                  <a:spcPts val="1960"/>
                </a:lnSpc>
              </a:pPr>
              <a:endParaRPr/>
            </a:p>
          </p:txBody>
        </p:sp>
      </p:grpSp>
      <p:grpSp>
        <p:nvGrpSpPr>
          <p:cNvPr id="6" name="Group 6"/>
          <p:cNvGrpSpPr/>
          <p:nvPr/>
        </p:nvGrpSpPr>
        <p:grpSpPr>
          <a:xfrm>
            <a:off x="1485894" y="4974600"/>
            <a:ext cx="250405" cy="251484"/>
            <a:chOff x="0" y="0"/>
            <a:chExt cx="80936" cy="81284"/>
          </a:xfrm>
        </p:grpSpPr>
        <p:sp>
          <p:nvSpPr>
            <p:cNvPr id="7" name="Freeform 7"/>
            <p:cNvSpPr/>
            <p:nvPr/>
          </p:nvSpPr>
          <p:spPr>
            <a:xfrm>
              <a:off x="0" y="0"/>
              <a:ext cx="80936" cy="81284"/>
            </a:xfrm>
            <a:custGeom>
              <a:avLst/>
              <a:gdLst/>
              <a:ahLst/>
              <a:cxnLst/>
              <a:rect l="l" t="t" r="r" b="b"/>
              <a:pathLst>
                <a:path w="80936" h="81284">
                  <a:moveTo>
                    <a:pt x="0" y="0"/>
                  </a:moveTo>
                  <a:lnTo>
                    <a:pt x="80936" y="0"/>
                  </a:lnTo>
                  <a:lnTo>
                    <a:pt x="80936" y="81284"/>
                  </a:lnTo>
                  <a:lnTo>
                    <a:pt x="0" y="81284"/>
                  </a:lnTo>
                  <a:close/>
                </a:path>
              </a:pathLst>
            </a:custGeom>
            <a:solidFill>
              <a:srgbClr val="70593C"/>
            </a:solidFill>
          </p:spPr>
        </p:sp>
        <p:sp>
          <p:nvSpPr>
            <p:cNvPr id="8" name="TextBox 8"/>
            <p:cNvSpPr txBox="1"/>
            <p:nvPr/>
          </p:nvSpPr>
          <p:spPr>
            <a:xfrm>
              <a:off x="0" y="-28575"/>
              <a:ext cx="80936" cy="109859"/>
            </a:xfrm>
            <a:prstGeom prst="rect">
              <a:avLst/>
            </a:prstGeom>
          </p:spPr>
          <p:txBody>
            <a:bodyPr lIns="50800" tIns="50800" rIns="50800" bIns="50800" rtlCol="0" anchor="ctr"/>
            <a:lstStyle/>
            <a:p>
              <a:pPr algn="ctr">
                <a:lnSpc>
                  <a:spcPts val="1960"/>
                </a:lnSpc>
              </a:pPr>
              <a:endParaRPr/>
            </a:p>
          </p:txBody>
        </p:sp>
      </p:grpSp>
      <p:grpSp>
        <p:nvGrpSpPr>
          <p:cNvPr id="9" name="Group 9"/>
          <p:cNvGrpSpPr/>
          <p:nvPr/>
        </p:nvGrpSpPr>
        <p:grpSpPr>
          <a:xfrm>
            <a:off x="1467009" y="7116675"/>
            <a:ext cx="250405" cy="251484"/>
            <a:chOff x="0" y="0"/>
            <a:chExt cx="80936" cy="81284"/>
          </a:xfrm>
        </p:grpSpPr>
        <p:sp>
          <p:nvSpPr>
            <p:cNvPr id="10" name="Freeform 10"/>
            <p:cNvSpPr/>
            <p:nvPr/>
          </p:nvSpPr>
          <p:spPr>
            <a:xfrm>
              <a:off x="0" y="0"/>
              <a:ext cx="80936" cy="81284"/>
            </a:xfrm>
            <a:custGeom>
              <a:avLst/>
              <a:gdLst/>
              <a:ahLst/>
              <a:cxnLst/>
              <a:rect l="l" t="t" r="r" b="b"/>
              <a:pathLst>
                <a:path w="80936" h="81284">
                  <a:moveTo>
                    <a:pt x="0" y="0"/>
                  </a:moveTo>
                  <a:lnTo>
                    <a:pt x="80936" y="0"/>
                  </a:lnTo>
                  <a:lnTo>
                    <a:pt x="80936" y="81284"/>
                  </a:lnTo>
                  <a:lnTo>
                    <a:pt x="0" y="81284"/>
                  </a:lnTo>
                  <a:close/>
                </a:path>
              </a:pathLst>
            </a:custGeom>
            <a:solidFill>
              <a:srgbClr val="70593C"/>
            </a:solidFill>
          </p:spPr>
        </p:sp>
        <p:sp>
          <p:nvSpPr>
            <p:cNvPr id="11" name="TextBox 11"/>
            <p:cNvSpPr txBox="1"/>
            <p:nvPr/>
          </p:nvSpPr>
          <p:spPr>
            <a:xfrm>
              <a:off x="0" y="-28575"/>
              <a:ext cx="80936" cy="109859"/>
            </a:xfrm>
            <a:prstGeom prst="rect">
              <a:avLst/>
            </a:prstGeom>
          </p:spPr>
          <p:txBody>
            <a:bodyPr lIns="50800" tIns="50800" rIns="50800" bIns="50800" rtlCol="0" anchor="ctr"/>
            <a:lstStyle/>
            <a:p>
              <a:pPr algn="ctr">
                <a:lnSpc>
                  <a:spcPts val="1960"/>
                </a:lnSpc>
              </a:pPr>
              <a:endParaRPr/>
            </a:p>
          </p:txBody>
        </p:sp>
      </p:grpSp>
      <p:sp>
        <p:nvSpPr>
          <p:cNvPr id="12" name="Freeform 12"/>
          <p:cNvSpPr/>
          <p:nvPr/>
        </p:nvSpPr>
        <p:spPr>
          <a:xfrm>
            <a:off x="1592212" y="268314"/>
            <a:ext cx="6121155" cy="550751"/>
          </a:xfrm>
          <a:custGeom>
            <a:avLst/>
            <a:gdLst/>
            <a:ahLst/>
            <a:cxnLst/>
            <a:rect l="l" t="t" r="r" b="b"/>
            <a:pathLst>
              <a:path w="6121155" h="550751">
                <a:moveTo>
                  <a:pt x="0" y="0"/>
                </a:moveTo>
                <a:lnTo>
                  <a:pt x="6121156" y="0"/>
                </a:lnTo>
                <a:lnTo>
                  <a:pt x="6121156" y="550752"/>
                </a:lnTo>
                <a:lnTo>
                  <a:pt x="0" y="550752"/>
                </a:lnTo>
                <a:lnTo>
                  <a:pt x="0" y="0"/>
                </a:lnTo>
                <a:close/>
              </a:path>
            </a:pathLst>
          </a:custGeom>
          <a:blipFill>
            <a:blip r:embed="rId2">
              <a:alphaModFix amt="50000"/>
              <a:extLst>
                <a:ext uri="{96DAC541-7B7A-43D3-8B79-37D633B846F1}">
                  <asvg:svgBlip xmlns:asvg="http://schemas.microsoft.com/office/drawing/2016/SVG/main" r:embed="rId3"/>
                </a:ext>
              </a:extLst>
            </a:blip>
            <a:stretch>
              <a:fillRect t="-7100"/>
            </a:stretch>
          </a:blipFill>
        </p:spPr>
      </p:sp>
      <p:sp>
        <p:nvSpPr>
          <p:cNvPr id="13" name="TextBox 13"/>
          <p:cNvSpPr txBox="1"/>
          <p:nvPr/>
        </p:nvSpPr>
        <p:spPr>
          <a:xfrm>
            <a:off x="2113354" y="3888588"/>
            <a:ext cx="4306620" cy="335923"/>
          </a:xfrm>
          <a:prstGeom prst="rect">
            <a:avLst/>
          </a:prstGeom>
        </p:spPr>
        <p:txBody>
          <a:bodyPr lIns="0" tIns="0" rIns="0" bIns="0" rtlCol="0" anchor="t">
            <a:spAutoFit/>
          </a:bodyPr>
          <a:lstStyle/>
          <a:p>
            <a:pPr algn="l">
              <a:lnSpc>
                <a:spcPts val="2794"/>
              </a:lnSpc>
              <a:spcBef>
                <a:spcPct val="0"/>
              </a:spcBef>
            </a:pPr>
            <a:r>
              <a:rPr lang="en-US" sz="1995" dirty="0">
                <a:solidFill>
                  <a:srgbClr val="000000"/>
                </a:solidFill>
                <a:latin typeface="Canva Sans"/>
                <a:ea typeface="Canva Sans"/>
                <a:cs typeface="Canva Sans"/>
                <a:sym typeface="Canva Sans"/>
              </a:rPr>
              <a:t>BAIUST Business Club</a:t>
            </a:r>
          </a:p>
        </p:txBody>
      </p:sp>
      <p:sp>
        <p:nvSpPr>
          <p:cNvPr id="14" name="TextBox 14"/>
          <p:cNvSpPr txBox="1"/>
          <p:nvPr/>
        </p:nvSpPr>
        <p:spPr>
          <a:xfrm>
            <a:off x="756000" y="1793369"/>
            <a:ext cx="6025142" cy="1075055"/>
          </a:xfrm>
          <a:prstGeom prst="rect">
            <a:avLst/>
          </a:prstGeom>
        </p:spPr>
        <p:txBody>
          <a:bodyPr lIns="0" tIns="0" rIns="0" bIns="0" rtlCol="0" anchor="t">
            <a:spAutoFit/>
          </a:bodyPr>
          <a:lstStyle/>
          <a:p>
            <a:pPr algn="ctr">
              <a:lnSpc>
                <a:spcPts val="8119"/>
              </a:lnSpc>
              <a:spcBef>
                <a:spcPct val="0"/>
              </a:spcBef>
            </a:pPr>
            <a:r>
              <a:rPr lang="en-US" sz="5799" b="1">
                <a:solidFill>
                  <a:srgbClr val="70593C"/>
                </a:solidFill>
                <a:latin typeface="The Seasons Bold"/>
                <a:ea typeface="The Seasons Bold"/>
                <a:cs typeface="The Seasons Bold"/>
                <a:sym typeface="The Seasons Bold"/>
              </a:rPr>
              <a:t>Work Experience</a:t>
            </a:r>
          </a:p>
        </p:txBody>
      </p:sp>
      <p:sp>
        <p:nvSpPr>
          <p:cNvPr id="15" name="TextBox 15"/>
          <p:cNvSpPr txBox="1"/>
          <p:nvPr/>
        </p:nvSpPr>
        <p:spPr>
          <a:xfrm>
            <a:off x="2113354" y="5358148"/>
            <a:ext cx="4306620" cy="335923"/>
          </a:xfrm>
          <a:prstGeom prst="rect">
            <a:avLst/>
          </a:prstGeom>
        </p:spPr>
        <p:txBody>
          <a:bodyPr lIns="0" tIns="0" rIns="0" bIns="0" rtlCol="0" anchor="t">
            <a:spAutoFit/>
          </a:bodyPr>
          <a:lstStyle/>
          <a:p>
            <a:pPr>
              <a:lnSpc>
                <a:spcPts val="2794"/>
              </a:lnSpc>
              <a:spcBef>
                <a:spcPct val="0"/>
              </a:spcBef>
            </a:pPr>
            <a:r>
              <a:rPr lang="en-US" sz="1995" dirty="0">
                <a:solidFill>
                  <a:srgbClr val="000000"/>
                </a:solidFill>
                <a:latin typeface="Canva Sans"/>
                <a:ea typeface="Canva Sans"/>
                <a:cs typeface="Canva Sans"/>
                <a:sym typeface="Canva Sans"/>
              </a:rPr>
              <a:t>Promoter &amp; Advisor</a:t>
            </a:r>
          </a:p>
        </p:txBody>
      </p:sp>
      <p:sp>
        <p:nvSpPr>
          <p:cNvPr id="16" name="TextBox 16"/>
          <p:cNvSpPr txBox="1"/>
          <p:nvPr/>
        </p:nvSpPr>
        <p:spPr>
          <a:xfrm>
            <a:off x="2065669" y="7455023"/>
            <a:ext cx="4306620" cy="335923"/>
          </a:xfrm>
          <a:prstGeom prst="rect">
            <a:avLst/>
          </a:prstGeom>
        </p:spPr>
        <p:txBody>
          <a:bodyPr lIns="0" tIns="0" rIns="0" bIns="0" rtlCol="0" anchor="t">
            <a:spAutoFit/>
          </a:bodyPr>
          <a:lstStyle/>
          <a:p>
            <a:pPr algn="l">
              <a:lnSpc>
                <a:spcPts val="2794"/>
              </a:lnSpc>
              <a:spcBef>
                <a:spcPct val="0"/>
              </a:spcBef>
            </a:pPr>
            <a:r>
              <a:rPr lang="en-US" sz="1995" dirty="0">
                <a:solidFill>
                  <a:srgbClr val="000000"/>
                </a:solidFill>
                <a:latin typeface="Canva Sans"/>
                <a:ea typeface="Canva Sans"/>
                <a:cs typeface="Canva Sans"/>
                <a:sym typeface="Canva Sans"/>
              </a:rPr>
              <a:t>Bashundhara Group of Industries</a:t>
            </a:r>
          </a:p>
        </p:txBody>
      </p:sp>
      <p:sp>
        <p:nvSpPr>
          <p:cNvPr id="17" name="TextBox 17"/>
          <p:cNvSpPr txBox="1"/>
          <p:nvPr/>
        </p:nvSpPr>
        <p:spPr>
          <a:xfrm>
            <a:off x="2061670" y="7922169"/>
            <a:ext cx="2830489" cy="335923"/>
          </a:xfrm>
          <a:prstGeom prst="rect">
            <a:avLst/>
          </a:prstGeom>
        </p:spPr>
        <p:txBody>
          <a:bodyPr lIns="0" tIns="0" rIns="0" bIns="0" rtlCol="0" anchor="t">
            <a:spAutoFit/>
          </a:bodyPr>
          <a:lstStyle/>
          <a:p>
            <a:pPr algn="l">
              <a:lnSpc>
                <a:spcPts val="2794"/>
              </a:lnSpc>
              <a:spcBef>
                <a:spcPct val="0"/>
              </a:spcBef>
            </a:pPr>
            <a:r>
              <a:rPr lang="en-US" sz="1995" dirty="0">
                <a:solidFill>
                  <a:srgbClr val="000000"/>
                </a:solidFill>
                <a:latin typeface="Canva Sans"/>
                <a:ea typeface="Canva Sans"/>
                <a:cs typeface="Canva Sans"/>
                <a:sym typeface="Canva Sans"/>
              </a:rPr>
              <a:t>Marketing and Sales</a:t>
            </a:r>
          </a:p>
        </p:txBody>
      </p:sp>
      <p:sp>
        <p:nvSpPr>
          <p:cNvPr id="18" name="TextBox 18"/>
          <p:cNvSpPr txBox="1"/>
          <p:nvPr/>
        </p:nvSpPr>
        <p:spPr>
          <a:xfrm>
            <a:off x="2113354" y="4329286"/>
            <a:ext cx="4306620" cy="335923"/>
          </a:xfrm>
          <a:prstGeom prst="rect">
            <a:avLst/>
          </a:prstGeom>
        </p:spPr>
        <p:txBody>
          <a:bodyPr lIns="0" tIns="0" rIns="0" bIns="0" rtlCol="0" anchor="t">
            <a:spAutoFit/>
          </a:bodyPr>
          <a:lstStyle/>
          <a:p>
            <a:pPr>
              <a:lnSpc>
                <a:spcPts val="2794"/>
              </a:lnSpc>
              <a:spcBef>
                <a:spcPct val="0"/>
              </a:spcBef>
            </a:pPr>
            <a:r>
              <a:rPr lang="en-US" sz="1995" dirty="0">
                <a:solidFill>
                  <a:srgbClr val="000000"/>
                </a:solidFill>
                <a:latin typeface="Canva Sans"/>
                <a:ea typeface="Canva Sans"/>
                <a:cs typeface="Canva Sans"/>
                <a:sym typeface="Canva Sans"/>
              </a:rPr>
              <a:t>Program Co- Ordinator (</a:t>
            </a:r>
            <a:r>
              <a:rPr lang="en-US" sz="2000" dirty="0">
                <a:solidFill>
                  <a:srgbClr val="323B4C"/>
                </a:solidFill>
                <a:latin typeface="Aileron Bold"/>
                <a:ea typeface="Aileron Bold"/>
                <a:cs typeface="Aileron Bold"/>
                <a:sym typeface="Aileron Bold"/>
              </a:rPr>
              <a:t>Volunteer</a:t>
            </a:r>
            <a:r>
              <a:rPr lang="en-US" sz="1995" dirty="0">
                <a:solidFill>
                  <a:srgbClr val="000000"/>
                </a:solidFill>
                <a:latin typeface="Canva Sans"/>
                <a:ea typeface="Canva Sans"/>
                <a:cs typeface="Canva Sans"/>
                <a:sym typeface="Canva Sans"/>
              </a:rPr>
              <a:t>)</a:t>
            </a:r>
          </a:p>
        </p:txBody>
      </p:sp>
      <p:sp>
        <p:nvSpPr>
          <p:cNvPr id="19" name="TextBox 19"/>
          <p:cNvSpPr txBox="1"/>
          <p:nvPr/>
        </p:nvSpPr>
        <p:spPr>
          <a:xfrm>
            <a:off x="2038991" y="5714563"/>
            <a:ext cx="5498808" cy="694421"/>
          </a:xfrm>
          <a:prstGeom prst="rect">
            <a:avLst/>
          </a:prstGeom>
        </p:spPr>
        <p:txBody>
          <a:bodyPr wrap="square" lIns="0" tIns="0" rIns="0" bIns="0" rtlCol="0" anchor="t">
            <a:spAutoFit/>
          </a:bodyPr>
          <a:lstStyle/>
          <a:p>
            <a:pPr>
              <a:lnSpc>
                <a:spcPts val="2794"/>
              </a:lnSpc>
              <a:spcBef>
                <a:spcPct val="0"/>
              </a:spcBef>
            </a:pPr>
            <a:r>
              <a:rPr lang="en-US" sz="1995" dirty="0">
                <a:solidFill>
                  <a:srgbClr val="000000"/>
                </a:solidFill>
                <a:latin typeface="Canva Sans"/>
                <a:ea typeface="Canva Sans"/>
                <a:cs typeface="Canva Sans"/>
                <a:sym typeface="Canva Sans"/>
              </a:rPr>
              <a:t> Financial Literacy   Awareness</a:t>
            </a:r>
          </a:p>
          <a:p>
            <a:pPr algn="l">
              <a:lnSpc>
                <a:spcPts val="2794"/>
              </a:lnSpc>
              <a:spcBef>
                <a:spcPct val="0"/>
              </a:spcBef>
            </a:pPr>
            <a:r>
              <a:rPr lang="en-US" sz="1995" dirty="0">
                <a:solidFill>
                  <a:srgbClr val="000000"/>
                </a:solidFill>
                <a:latin typeface="Canva Sans"/>
                <a:ea typeface="Canva Sans"/>
                <a:cs typeface="Canva Sans"/>
                <a:sym typeface="Canva Sans"/>
              </a:rPr>
              <a:t> (Internship)</a:t>
            </a:r>
          </a:p>
        </p:txBody>
      </p:sp>
      <p:sp>
        <p:nvSpPr>
          <p:cNvPr id="20" name="TextBox 20"/>
          <p:cNvSpPr txBox="1"/>
          <p:nvPr/>
        </p:nvSpPr>
        <p:spPr>
          <a:xfrm>
            <a:off x="2113354" y="3445926"/>
            <a:ext cx="1950996" cy="335348"/>
          </a:xfrm>
          <a:prstGeom prst="rect">
            <a:avLst/>
          </a:prstGeom>
        </p:spPr>
        <p:txBody>
          <a:bodyPr wrap="square" lIns="0" tIns="0" rIns="0" bIns="0" rtlCol="0" anchor="t">
            <a:spAutoFit/>
          </a:bodyPr>
          <a:lstStyle/>
          <a:p>
            <a:pPr algn="l">
              <a:lnSpc>
                <a:spcPts val="2794"/>
              </a:lnSpc>
              <a:spcBef>
                <a:spcPct val="0"/>
              </a:spcBef>
            </a:pPr>
            <a:r>
              <a:rPr lang="en-US" sz="1995" b="1" dirty="0">
                <a:solidFill>
                  <a:srgbClr val="000000"/>
                </a:solidFill>
                <a:latin typeface="Canva Sans Bold"/>
                <a:ea typeface="Canva Sans Bold"/>
                <a:cs typeface="Canva Sans Bold"/>
                <a:sym typeface="Canva Sans Bold"/>
              </a:rPr>
              <a:t>2022-2023</a:t>
            </a:r>
          </a:p>
        </p:txBody>
      </p:sp>
      <p:sp>
        <p:nvSpPr>
          <p:cNvPr id="21" name="TextBox 21"/>
          <p:cNvSpPr txBox="1"/>
          <p:nvPr/>
        </p:nvSpPr>
        <p:spPr>
          <a:xfrm>
            <a:off x="2113354" y="4936500"/>
            <a:ext cx="1297121" cy="339832"/>
          </a:xfrm>
          <a:prstGeom prst="rect">
            <a:avLst/>
          </a:prstGeom>
        </p:spPr>
        <p:txBody>
          <a:bodyPr lIns="0" tIns="0" rIns="0" bIns="0" rtlCol="0" anchor="t">
            <a:spAutoFit/>
          </a:bodyPr>
          <a:lstStyle/>
          <a:p>
            <a:pPr algn="l">
              <a:lnSpc>
                <a:spcPts val="2794"/>
              </a:lnSpc>
              <a:spcBef>
                <a:spcPct val="0"/>
              </a:spcBef>
            </a:pPr>
            <a:r>
              <a:rPr lang="en-US" sz="1995" b="1" dirty="0">
                <a:solidFill>
                  <a:srgbClr val="000000"/>
                </a:solidFill>
                <a:latin typeface="Canva Sans Bold"/>
                <a:ea typeface="Canva Sans Bold"/>
                <a:cs typeface="Canva Sans Bold"/>
                <a:sym typeface="Canva Sans Bold"/>
              </a:rPr>
              <a:t>2023</a:t>
            </a:r>
          </a:p>
        </p:txBody>
      </p:sp>
      <p:sp>
        <p:nvSpPr>
          <p:cNvPr id="22" name="TextBox 22"/>
          <p:cNvSpPr txBox="1"/>
          <p:nvPr/>
        </p:nvSpPr>
        <p:spPr>
          <a:xfrm>
            <a:off x="2113353" y="7053451"/>
            <a:ext cx="1297121" cy="339832"/>
          </a:xfrm>
          <a:prstGeom prst="rect">
            <a:avLst/>
          </a:prstGeom>
        </p:spPr>
        <p:txBody>
          <a:bodyPr lIns="0" tIns="0" rIns="0" bIns="0" rtlCol="0" anchor="t">
            <a:spAutoFit/>
          </a:bodyPr>
          <a:lstStyle/>
          <a:p>
            <a:pPr algn="l">
              <a:lnSpc>
                <a:spcPts val="2794"/>
              </a:lnSpc>
              <a:spcBef>
                <a:spcPct val="0"/>
              </a:spcBef>
            </a:pPr>
            <a:r>
              <a:rPr lang="en-US" sz="1995" b="1" dirty="0">
                <a:solidFill>
                  <a:srgbClr val="000000"/>
                </a:solidFill>
                <a:latin typeface="Canva Sans Bold"/>
                <a:ea typeface="Canva Sans Bold"/>
                <a:cs typeface="Canva Sans Bold"/>
                <a:sym typeface="Canva Sans Bold"/>
              </a:rPr>
              <a:t>2024</a:t>
            </a:r>
          </a:p>
        </p:txBody>
      </p:sp>
      <p:sp>
        <p:nvSpPr>
          <p:cNvPr id="23" name="Freeform 23"/>
          <p:cNvSpPr/>
          <p:nvPr/>
        </p:nvSpPr>
        <p:spPr>
          <a:xfrm flipV="1">
            <a:off x="-151296" y="9889468"/>
            <a:ext cx="6121155" cy="550751"/>
          </a:xfrm>
          <a:custGeom>
            <a:avLst/>
            <a:gdLst/>
            <a:ahLst/>
            <a:cxnLst/>
            <a:rect l="l" t="t" r="r" b="b"/>
            <a:pathLst>
              <a:path w="6121155" h="550751">
                <a:moveTo>
                  <a:pt x="0" y="550751"/>
                </a:moveTo>
                <a:lnTo>
                  <a:pt x="6121156" y="550751"/>
                </a:lnTo>
                <a:lnTo>
                  <a:pt x="6121156" y="0"/>
                </a:lnTo>
                <a:lnTo>
                  <a:pt x="0" y="0"/>
                </a:lnTo>
                <a:lnTo>
                  <a:pt x="0" y="550751"/>
                </a:lnTo>
                <a:close/>
              </a:path>
            </a:pathLst>
          </a:custGeom>
          <a:blipFill>
            <a:blip r:embed="rId2">
              <a:alphaModFix amt="50000"/>
              <a:extLst>
                <a:ext uri="{96DAC541-7B7A-43D3-8B79-37D633B846F1}">
                  <asvg:svgBlip xmlns:asvg="http://schemas.microsoft.com/office/drawing/2016/SVG/main" r:embed="rId3"/>
                </a:ext>
              </a:extLst>
            </a:blip>
            <a:stretch>
              <a:fillRect t="-7100"/>
            </a:stretch>
          </a:blipFill>
        </p:spPr>
      </p:sp>
      <p:sp>
        <p:nvSpPr>
          <p:cNvPr id="24" name="Freeform 24"/>
          <p:cNvSpPr/>
          <p:nvPr/>
        </p:nvSpPr>
        <p:spPr>
          <a:xfrm>
            <a:off x="-211517" y="-174981"/>
            <a:ext cx="1452330" cy="1861962"/>
          </a:xfrm>
          <a:custGeom>
            <a:avLst/>
            <a:gdLst/>
            <a:ahLst/>
            <a:cxnLst/>
            <a:rect l="l" t="t" r="r" b="b"/>
            <a:pathLst>
              <a:path w="1452330" h="1861962">
                <a:moveTo>
                  <a:pt x="0" y="0"/>
                </a:moveTo>
                <a:lnTo>
                  <a:pt x="1452330" y="0"/>
                </a:lnTo>
                <a:lnTo>
                  <a:pt x="1452330" y="1861962"/>
                </a:lnTo>
                <a:lnTo>
                  <a:pt x="0" y="186196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5" name="Freeform 25"/>
          <p:cNvSpPr/>
          <p:nvPr/>
        </p:nvSpPr>
        <p:spPr>
          <a:xfrm flipH="1" flipV="1">
            <a:off x="6298734" y="9005019"/>
            <a:ext cx="1452330" cy="1861962"/>
          </a:xfrm>
          <a:custGeom>
            <a:avLst/>
            <a:gdLst/>
            <a:ahLst/>
            <a:cxnLst/>
            <a:rect l="l" t="t" r="r" b="b"/>
            <a:pathLst>
              <a:path w="1452330" h="1861962">
                <a:moveTo>
                  <a:pt x="1452330" y="1861962"/>
                </a:moveTo>
                <a:lnTo>
                  <a:pt x="0" y="1861962"/>
                </a:lnTo>
                <a:lnTo>
                  <a:pt x="0" y="0"/>
                </a:lnTo>
                <a:lnTo>
                  <a:pt x="1452330" y="0"/>
                </a:lnTo>
                <a:lnTo>
                  <a:pt x="1452330" y="1861962"/>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7" name="TextBox 17">
            <a:extLst>
              <a:ext uri="{FF2B5EF4-FFF2-40B4-BE49-F238E27FC236}">
                <a16:creationId xmlns:a16="http://schemas.microsoft.com/office/drawing/2014/main" id="{1C219A73-B4DF-4767-93ED-F9D511CC1676}"/>
              </a:ext>
            </a:extLst>
          </p:cNvPr>
          <p:cNvSpPr txBox="1"/>
          <p:nvPr/>
        </p:nvSpPr>
        <p:spPr>
          <a:xfrm>
            <a:off x="2038991" y="8478272"/>
            <a:ext cx="4101459" cy="1053494"/>
          </a:xfrm>
          <a:prstGeom prst="rect">
            <a:avLst/>
          </a:prstGeom>
        </p:spPr>
        <p:txBody>
          <a:bodyPr wrap="square" lIns="0" tIns="0" rIns="0" bIns="0" rtlCol="0" anchor="t">
            <a:spAutoFit/>
          </a:bodyPr>
          <a:lstStyle/>
          <a:p>
            <a:pPr>
              <a:lnSpc>
                <a:spcPts val="2794"/>
              </a:lnSpc>
              <a:spcBef>
                <a:spcPct val="0"/>
              </a:spcBef>
            </a:pPr>
            <a:r>
              <a:rPr lang="en-US" sz="1995" b="1" dirty="0">
                <a:solidFill>
                  <a:srgbClr val="000000"/>
                </a:solidFill>
                <a:latin typeface="Canva Sans"/>
                <a:ea typeface="Canva Sans"/>
                <a:cs typeface="Canva Sans"/>
                <a:sym typeface="Canva Sans"/>
              </a:rPr>
              <a:t>Gaining hands-on experience in social media marketing, SEO, and content strategy</a:t>
            </a:r>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1EBD0"/>
        </a:solidFill>
        <a:effectLst/>
      </p:bgPr>
    </p:bg>
    <p:spTree>
      <p:nvGrpSpPr>
        <p:cNvPr id="1" name=""/>
        <p:cNvGrpSpPr/>
        <p:nvPr/>
      </p:nvGrpSpPr>
      <p:grpSpPr>
        <a:xfrm>
          <a:off x="0" y="0"/>
          <a:ext cx="0" cy="0"/>
          <a:chOff x="0" y="0"/>
          <a:chExt cx="0" cy="0"/>
        </a:xfrm>
      </p:grpSpPr>
      <p:sp>
        <p:nvSpPr>
          <p:cNvPr id="2" name="AutoShape 2"/>
          <p:cNvSpPr/>
          <p:nvPr/>
        </p:nvSpPr>
        <p:spPr>
          <a:xfrm flipV="1">
            <a:off x="1611262" y="3633026"/>
            <a:ext cx="3740" cy="4468935"/>
          </a:xfrm>
          <a:custGeom>
            <a:avLst/>
            <a:gdLst>
              <a:gd name="connsiteX0" fmla="*/ 0 w 10000"/>
              <a:gd name="connsiteY0" fmla="*/ 0 h 10000"/>
              <a:gd name="connsiteX1" fmla="*/ 10000 w 10000"/>
              <a:gd name="connsiteY1" fmla="*/ 10000 h 10000"/>
              <a:gd name="connsiteX0" fmla="*/ 0 w 10000"/>
              <a:gd name="connsiteY0" fmla="*/ 0 h 15784"/>
              <a:gd name="connsiteX1" fmla="*/ 10000 w 10000"/>
              <a:gd name="connsiteY1" fmla="*/ 15784 h 15784"/>
            </a:gdLst>
            <a:ahLst/>
            <a:cxnLst>
              <a:cxn ang="0">
                <a:pos x="connsiteX0" y="connsiteY0"/>
              </a:cxn>
              <a:cxn ang="0">
                <a:pos x="connsiteX1" y="connsiteY1"/>
              </a:cxn>
            </a:cxnLst>
            <a:rect l="l" t="t" r="r" b="b"/>
            <a:pathLst>
              <a:path w="10000" h="15784">
                <a:moveTo>
                  <a:pt x="0" y="0"/>
                </a:moveTo>
                <a:cubicBezTo>
                  <a:pt x="3333" y="3333"/>
                  <a:pt x="6667" y="12451"/>
                  <a:pt x="10000" y="15784"/>
                </a:cubicBezTo>
              </a:path>
            </a:pathLst>
          </a:custGeom>
          <a:ln w="38100" cap="flat">
            <a:solidFill>
              <a:srgbClr val="FFFFFF"/>
            </a:solidFill>
            <a:prstDash val="solid"/>
            <a:headEnd type="none" w="sm" len="sm"/>
            <a:tailEnd type="none" w="sm" len="sm"/>
          </a:ln>
        </p:spPr>
      </p:sp>
      <p:grpSp>
        <p:nvGrpSpPr>
          <p:cNvPr id="3" name="Group 3"/>
          <p:cNvGrpSpPr/>
          <p:nvPr/>
        </p:nvGrpSpPr>
        <p:grpSpPr>
          <a:xfrm>
            <a:off x="1485894" y="3484026"/>
            <a:ext cx="250405" cy="251484"/>
            <a:chOff x="0" y="0"/>
            <a:chExt cx="80936" cy="81284"/>
          </a:xfrm>
        </p:grpSpPr>
        <p:sp>
          <p:nvSpPr>
            <p:cNvPr id="4" name="Freeform 4"/>
            <p:cNvSpPr/>
            <p:nvPr/>
          </p:nvSpPr>
          <p:spPr>
            <a:xfrm>
              <a:off x="0" y="0"/>
              <a:ext cx="80936" cy="81284"/>
            </a:xfrm>
            <a:custGeom>
              <a:avLst/>
              <a:gdLst/>
              <a:ahLst/>
              <a:cxnLst/>
              <a:rect l="l" t="t" r="r" b="b"/>
              <a:pathLst>
                <a:path w="80936" h="81284">
                  <a:moveTo>
                    <a:pt x="0" y="0"/>
                  </a:moveTo>
                  <a:lnTo>
                    <a:pt x="80936" y="0"/>
                  </a:lnTo>
                  <a:lnTo>
                    <a:pt x="80936" y="81284"/>
                  </a:lnTo>
                  <a:lnTo>
                    <a:pt x="0" y="81284"/>
                  </a:lnTo>
                  <a:close/>
                </a:path>
              </a:pathLst>
            </a:custGeom>
            <a:solidFill>
              <a:srgbClr val="70593C"/>
            </a:solidFill>
          </p:spPr>
        </p:sp>
        <p:sp>
          <p:nvSpPr>
            <p:cNvPr id="5" name="TextBox 5"/>
            <p:cNvSpPr txBox="1"/>
            <p:nvPr/>
          </p:nvSpPr>
          <p:spPr>
            <a:xfrm>
              <a:off x="0" y="-28575"/>
              <a:ext cx="80936" cy="109859"/>
            </a:xfrm>
            <a:prstGeom prst="rect">
              <a:avLst/>
            </a:prstGeom>
          </p:spPr>
          <p:txBody>
            <a:bodyPr lIns="50800" tIns="50800" rIns="50800" bIns="50800" rtlCol="0" anchor="ctr"/>
            <a:lstStyle/>
            <a:p>
              <a:pPr algn="ctr">
                <a:lnSpc>
                  <a:spcPts val="1960"/>
                </a:lnSpc>
              </a:pPr>
              <a:endParaRPr/>
            </a:p>
          </p:txBody>
        </p:sp>
      </p:grpSp>
      <p:sp>
        <p:nvSpPr>
          <p:cNvPr id="6" name="TextBox 6"/>
          <p:cNvSpPr txBox="1"/>
          <p:nvPr/>
        </p:nvSpPr>
        <p:spPr>
          <a:xfrm>
            <a:off x="2113354" y="3888588"/>
            <a:ext cx="4306620" cy="335923"/>
          </a:xfrm>
          <a:prstGeom prst="rect">
            <a:avLst/>
          </a:prstGeom>
        </p:spPr>
        <p:txBody>
          <a:bodyPr lIns="0" tIns="0" rIns="0" bIns="0" rtlCol="0" anchor="t">
            <a:spAutoFit/>
          </a:bodyPr>
          <a:lstStyle/>
          <a:p>
            <a:pPr algn="l">
              <a:lnSpc>
                <a:spcPts val="2794"/>
              </a:lnSpc>
              <a:spcBef>
                <a:spcPct val="0"/>
              </a:spcBef>
            </a:pPr>
            <a:r>
              <a:rPr lang="en-US" sz="1995" dirty="0">
                <a:solidFill>
                  <a:srgbClr val="000000"/>
                </a:solidFill>
                <a:latin typeface="Canva Sans"/>
                <a:ea typeface="Canva Sans"/>
                <a:cs typeface="Canva Sans"/>
                <a:sym typeface="Canva Sans"/>
              </a:rPr>
              <a:t>Google Digital Garage Course</a:t>
            </a:r>
          </a:p>
        </p:txBody>
      </p:sp>
      <p:sp>
        <p:nvSpPr>
          <p:cNvPr id="7" name="TextBox 7"/>
          <p:cNvSpPr txBox="1"/>
          <p:nvPr/>
        </p:nvSpPr>
        <p:spPr>
          <a:xfrm>
            <a:off x="756000" y="1793369"/>
            <a:ext cx="6025142" cy="1075055"/>
          </a:xfrm>
          <a:prstGeom prst="rect">
            <a:avLst/>
          </a:prstGeom>
        </p:spPr>
        <p:txBody>
          <a:bodyPr lIns="0" tIns="0" rIns="0" bIns="0" rtlCol="0" anchor="t">
            <a:spAutoFit/>
          </a:bodyPr>
          <a:lstStyle/>
          <a:p>
            <a:pPr algn="ctr">
              <a:lnSpc>
                <a:spcPts val="8119"/>
              </a:lnSpc>
              <a:spcBef>
                <a:spcPct val="0"/>
              </a:spcBef>
            </a:pPr>
            <a:r>
              <a:rPr lang="en-US" sz="5799" b="1">
                <a:solidFill>
                  <a:srgbClr val="70593C"/>
                </a:solidFill>
                <a:latin typeface="The Seasons Bold"/>
                <a:ea typeface="The Seasons Bold"/>
                <a:cs typeface="The Seasons Bold"/>
                <a:sym typeface="The Seasons Bold"/>
              </a:rPr>
              <a:t>Certification</a:t>
            </a:r>
          </a:p>
        </p:txBody>
      </p:sp>
      <p:grpSp>
        <p:nvGrpSpPr>
          <p:cNvPr id="8" name="Group 8"/>
          <p:cNvGrpSpPr/>
          <p:nvPr/>
        </p:nvGrpSpPr>
        <p:grpSpPr>
          <a:xfrm>
            <a:off x="1485894" y="4974600"/>
            <a:ext cx="250405" cy="251484"/>
            <a:chOff x="0" y="0"/>
            <a:chExt cx="80936" cy="81284"/>
          </a:xfrm>
        </p:grpSpPr>
        <p:sp>
          <p:nvSpPr>
            <p:cNvPr id="9" name="Freeform 9"/>
            <p:cNvSpPr/>
            <p:nvPr/>
          </p:nvSpPr>
          <p:spPr>
            <a:xfrm>
              <a:off x="0" y="0"/>
              <a:ext cx="80936" cy="81284"/>
            </a:xfrm>
            <a:custGeom>
              <a:avLst/>
              <a:gdLst/>
              <a:ahLst/>
              <a:cxnLst/>
              <a:rect l="l" t="t" r="r" b="b"/>
              <a:pathLst>
                <a:path w="80936" h="81284">
                  <a:moveTo>
                    <a:pt x="0" y="0"/>
                  </a:moveTo>
                  <a:lnTo>
                    <a:pt x="80936" y="0"/>
                  </a:lnTo>
                  <a:lnTo>
                    <a:pt x="80936" y="81284"/>
                  </a:lnTo>
                  <a:lnTo>
                    <a:pt x="0" y="81284"/>
                  </a:lnTo>
                  <a:close/>
                </a:path>
              </a:pathLst>
            </a:custGeom>
            <a:solidFill>
              <a:srgbClr val="70593C"/>
            </a:solidFill>
          </p:spPr>
        </p:sp>
        <p:sp>
          <p:nvSpPr>
            <p:cNvPr id="10" name="TextBox 10"/>
            <p:cNvSpPr txBox="1"/>
            <p:nvPr/>
          </p:nvSpPr>
          <p:spPr>
            <a:xfrm>
              <a:off x="0" y="-28575"/>
              <a:ext cx="80936" cy="109859"/>
            </a:xfrm>
            <a:prstGeom prst="rect">
              <a:avLst/>
            </a:prstGeom>
          </p:spPr>
          <p:txBody>
            <a:bodyPr lIns="50800" tIns="50800" rIns="50800" bIns="50800" rtlCol="0" anchor="ctr"/>
            <a:lstStyle/>
            <a:p>
              <a:pPr algn="ctr">
                <a:lnSpc>
                  <a:spcPts val="1960"/>
                </a:lnSpc>
              </a:pPr>
              <a:endParaRPr/>
            </a:p>
          </p:txBody>
        </p:sp>
      </p:grpSp>
      <p:grpSp>
        <p:nvGrpSpPr>
          <p:cNvPr id="11" name="Group 11"/>
          <p:cNvGrpSpPr/>
          <p:nvPr/>
        </p:nvGrpSpPr>
        <p:grpSpPr>
          <a:xfrm>
            <a:off x="1485894" y="6464334"/>
            <a:ext cx="250405" cy="251484"/>
            <a:chOff x="0" y="0"/>
            <a:chExt cx="80936" cy="81284"/>
          </a:xfrm>
        </p:grpSpPr>
        <p:sp>
          <p:nvSpPr>
            <p:cNvPr id="12" name="Freeform 12"/>
            <p:cNvSpPr/>
            <p:nvPr/>
          </p:nvSpPr>
          <p:spPr>
            <a:xfrm>
              <a:off x="0" y="0"/>
              <a:ext cx="80936" cy="81284"/>
            </a:xfrm>
            <a:custGeom>
              <a:avLst/>
              <a:gdLst/>
              <a:ahLst/>
              <a:cxnLst/>
              <a:rect l="l" t="t" r="r" b="b"/>
              <a:pathLst>
                <a:path w="80936" h="81284">
                  <a:moveTo>
                    <a:pt x="0" y="0"/>
                  </a:moveTo>
                  <a:lnTo>
                    <a:pt x="80936" y="0"/>
                  </a:lnTo>
                  <a:lnTo>
                    <a:pt x="80936" y="81284"/>
                  </a:lnTo>
                  <a:lnTo>
                    <a:pt x="0" y="81284"/>
                  </a:lnTo>
                  <a:close/>
                </a:path>
              </a:pathLst>
            </a:custGeom>
            <a:solidFill>
              <a:srgbClr val="70593C"/>
            </a:solidFill>
          </p:spPr>
        </p:sp>
        <p:sp>
          <p:nvSpPr>
            <p:cNvPr id="13" name="TextBox 13"/>
            <p:cNvSpPr txBox="1"/>
            <p:nvPr/>
          </p:nvSpPr>
          <p:spPr>
            <a:xfrm>
              <a:off x="0" y="-28575"/>
              <a:ext cx="80936" cy="109859"/>
            </a:xfrm>
            <a:prstGeom prst="rect">
              <a:avLst/>
            </a:prstGeom>
          </p:spPr>
          <p:txBody>
            <a:bodyPr lIns="50800" tIns="50800" rIns="50800" bIns="50800" rtlCol="0" anchor="ctr"/>
            <a:lstStyle/>
            <a:p>
              <a:pPr algn="ctr">
                <a:lnSpc>
                  <a:spcPts val="1960"/>
                </a:lnSpc>
              </a:pPr>
              <a:endParaRPr/>
            </a:p>
          </p:txBody>
        </p:sp>
      </p:grpSp>
      <p:sp>
        <p:nvSpPr>
          <p:cNvPr id="14" name="TextBox 14"/>
          <p:cNvSpPr txBox="1"/>
          <p:nvPr/>
        </p:nvSpPr>
        <p:spPr>
          <a:xfrm>
            <a:off x="2113354" y="5358148"/>
            <a:ext cx="4306620" cy="335923"/>
          </a:xfrm>
          <a:prstGeom prst="rect">
            <a:avLst/>
          </a:prstGeom>
        </p:spPr>
        <p:txBody>
          <a:bodyPr lIns="0" tIns="0" rIns="0" bIns="0" rtlCol="0" anchor="t">
            <a:spAutoFit/>
          </a:bodyPr>
          <a:lstStyle/>
          <a:p>
            <a:pPr algn="l">
              <a:lnSpc>
                <a:spcPts val="2794"/>
              </a:lnSpc>
              <a:spcBef>
                <a:spcPct val="0"/>
              </a:spcBef>
            </a:pPr>
            <a:r>
              <a:rPr lang="en-US" sz="1995" dirty="0">
                <a:solidFill>
                  <a:srgbClr val="000000"/>
                </a:solidFill>
                <a:latin typeface="Canva Sans"/>
                <a:ea typeface="Canva Sans"/>
                <a:cs typeface="Canva Sans"/>
                <a:sym typeface="Canva Sans"/>
              </a:rPr>
              <a:t>Meta Blueprint Course</a:t>
            </a:r>
          </a:p>
        </p:txBody>
      </p:sp>
      <p:sp>
        <p:nvSpPr>
          <p:cNvPr id="15" name="TextBox 15"/>
          <p:cNvSpPr txBox="1"/>
          <p:nvPr/>
        </p:nvSpPr>
        <p:spPr>
          <a:xfrm>
            <a:off x="2113354" y="6842169"/>
            <a:ext cx="4306620" cy="335348"/>
          </a:xfrm>
          <a:prstGeom prst="rect">
            <a:avLst/>
          </a:prstGeom>
        </p:spPr>
        <p:txBody>
          <a:bodyPr lIns="0" tIns="0" rIns="0" bIns="0" rtlCol="0" anchor="t">
            <a:spAutoFit/>
          </a:bodyPr>
          <a:lstStyle/>
          <a:p>
            <a:pPr algn="l">
              <a:lnSpc>
                <a:spcPts val="2794"/>
              </a:lnSpc>
              <a:spcBef>
                <a:spcPct val="0"/>
              </a:spcBef>
            </a:pPr>
            <a:r>
              <a:rPr lang="en-US" sz="1995" dirty="0">
                <a:solidFill>
                  <a:srgbClr val="000000"/>
                </a:solidFill>
                <a:latin typeface="Canva Sans"/>
                <a:ea typeface="Canva Sans"/>
                <a:cs typeface="Canva Sans"/>
                <a:sym typeface="Canva Sans"/>
              </a:rPr>
              <a:t>Coursera Course</a:t>
            </a:r>
          </a:p>
        </p:txBody>
      </p:sp>
      <p:sp>
        <p:nvSpPr>
          <p:cNvPr id="16" name="TextBox 16"/>
          <p:cNvSpPr txBox="1"/>
          <p:nvPr/>
        </p:nvSpPr>
        <p:spPr>
          <a:xfrm>
            <a:off x="2113354" y="7282867"/>
            <a:ext cx="4941496" cy="335348"/>
          </a:xfrm>
          <a:prstGeom prst="rect">
            <a:avLst/>
          </a:prstGeom>
        </p:spPr>
        <p:txBody>
          <a:bodyPr wrap="square" lIns="0" tIns="0" rIns="0" bIns="0" rtlCol="0" anchor="t">
            <a:spAutoFit/>
          </a:bodyPr>
          <a:lstStyle/>
          <a:p>
            <a:pPr algn="l">
              <a:lnSpc>
                <a:spcPts val="2794"/>
              </a:lnSpc>
              <a:spcBef>
                <a:spcPct val="0"/>
              </a:spcBef>
            </a:pPr>
            <a:r>
              <a:rPr lang="en-US" sz="1995" dirty="0">
                <a:solidFill>
                  <a:srgbClr val="000000"/>
                </a:solidFill>
                <a:latin typeface="Canva Sans"/>
                <a:ea typeface="Canva Sans"/>
                <a:cs typeface="Canva Sans"/>
                <a:sym typeface="Canva Sans"/>
              </a:rPr>
              <a:t>SEO, social media marketing &amp; branding</a:t>
            </a:r>
          </a:p>
        </p:txBody>
      </p:sp>
      <p:sp>
        <p:nvSpPr>
          <p:cNvPr id="17" name="TextBox 17"/>
          <p:cNvSpPr txBox="1"/>
          <p:nvPr/>
        </p:nvSpPr>
        <p:spPr>
          <a:xfrm>
            <a:off x="2113354" y="4329286"/>
            <a:ext cx="4306620" cy="335923"/>
          </a:xfrm>
          <a:prstGeom prst="rect">
            <a:avLst/>
          </a:prstGeom>
        </p:spPr>
        <p:txBody>
          <a:bodyPr lIns="0" tIns="0" rIns="0" bIns="0" rtlCol="0" anchor="t">
            <a:spAutoFit/>
          </a:bodyPr>
          <a:lstStyle/>
          <a:p>
            <a:pPr algn="l">
              <a:lnSpc>
                <a:spcPts val="2794"/>
              </a:lnSpc>
              <a:spcBef>
                <a:spcPct val="0"/>
              </a:spcBef>
            </a:pPr>
            <a:r>
              <a:rPr lang="en-US" sz="1995" dirty="0">
                <a:solidFill>
                  <a:srgbClr val="000000"/>
                </a:solidFill>
                <a:latin typeface="Canva Sans"/>
                <a:ea typeface="Canva Sans"/>
                <a:cs typeface="Canva Sans"/>
                <a:sym typeface="Canva Sans"/>
              </a:rPr>
              <a:t>Fundamental of Digital Marketing</a:t>
            </a:r>
          </a:p>
        </p:txBody>
      </p:sp>
      <p:sp>
        <p:nvSpPr>
          <p:cNvPr id="18" name="TextBox 18"/>
          <p:cNvSpPr txBox="1"/>
          <p:nvPr/>
        </p:nvSpPr>
        <p:spPr>
          <a:xfrm>
            <a:off x="2113354" y="5798847"/>
            <a:ext cx="4306620" cy="335923"/>
          </a:xfrm>
          <a:prstGeom prst="rect">
            <a:avLst/>
          </a:prstGeom>
        </p:spPr>
        <p:txBody>
          <a:bodyPr lIns="0" tIns="0" rIns="0" bIns="0" rtlCol="0" anchor="t">
            <a:spAutoFit/>
          </a:bodyPr>
          <a:lstStyle/>
          <a:p>
            <a:pPr algn="l">
              <a:lnSpc>
                <a:spcPts val="2794"/>
              </a:lnSpc>
              <a:spcBef>
                <a:spcPct val="0"/>
              </a:spcBef>
            </a:pPr>
            <a:r>
              <a:rPr lang="en-US" sz="1995">
                <a:solidFill>
                  <a:srgbClr val="000000"/>
                </a:solidFill>
                <a:latin typeface="Canva Sans"/>
                <a:ea typeface="Canva Sans"/>
                <a:cs typeface="Canva Sans"/>
                <a:sym typeface="Canva Sans"/>
              </a:rPr>
              <a:t>Social Media Marketing</a:t>
            </a:r>
          </a:p>
        </p:txBody>
      </p:sp>
      <p:sp>
        <p:nvSpPr>
          <p:cNvPr id="19" name="TextBox 19"/>
          <p:cNvSpPr txBox="1"/>
          <p:nvPr/>
        </p:nvSpPr>
        <p:spPr>
          <a:xfrm>
            <a:off x="2113354" y="3445926"/>
            <a:ext cx="1822038" cy="339832"/>
          </a:xfrm>
          <a:prstGeom prst="rect">
            <a:avLst/>
          </a:prstGeom>
        </p:spPr>
        <p:txBody>
          <a:bodyPr lIns="0" tIns="0" rIns="0" bIns="0" rtlCol="0" anchor="t">
            <a:spAutoFit/>
          </a:bodyPr>
          <a:lstStyle/>
          <a:p>
            <a:pPr algn="l">
              <a:lnSpc>
                <a:spcPts val="2794"/>
              </a:lnSpc>
              <a:spcBef>
                <a:spcPct val="0"/>
              </a:spcBef>
            </a:pPr>
            <a:r>
              <a:rPr lang="en-US" sz="1995" b="1" dirty="0">
                <a:solidFill>
                  <a:srgbClr val="000000"/>
                </a:solidFill>
                <a:latin typeface="Canva Sans Bold"/>
                <a:ea typeface="Canva Sans Bold"/>
                <a:cs typeface="Canva Sans Bold"/>
                <a:sym typeface="Canva Sans Bold"/>
              </a:rPr>
              <a:t>July 2023</a:t>
            </a:r>
          </a:p>
        </p:txBody>
      </p:sp>
      <p:sp>
        <p:nvSpPr>
          <p:cNvPr id="20" name="TextBox 20"/>
          <p:cNvSpPr txBox="1"/>
          <p:nvPr/>
        </p:nvSpPr>
        <p:spPr>
          <a:xfrm>
            <a:off x="2113354" y="4936500"/>
            <a:ext cx="2457422" cy="339832"/>
          </a:xfrm>
          <a:prstGeom prst="rect">
            <a:avLst/>
          </a:prstGeom>
        </p:spPr>
        <p:txBody>
          <a:bodyPr lIns="0" tIns="0" rIns="0" bIns="0" rtlCol="0" anchor="t">
            <a:spAutoFit/>
          </a:bodyPr>
          <a:lstStyle/>
          <a:p>
            <a:pPr algn="l">
              <a:lnSpc>
                <a:spcPts val="2794"/>
              </a:lnSpc>
              <a:spcBef>
                <a:spcPct val="0"/>
              </a:spcBef>
            </a:pPr>
            <a:r>
              <a:rPr lang="en-US" sz="1995" b="1" dirty="0">
                <a:solidFill>
                  <a:srgbClr val="000000"/>
                </a:solidFill>
                <a:latin typeface="Canva Sans Bold"/>
                <a:ea typeface="Canva Sans Bold"/>
                <a:cs typeface="Canva Sans Bold"/>
                <a:sym typeface="Canva Sans Bold"/>
              </a:rPr>
              <a:t>March 2024</a:t>
            </a:r>
          </a:p>
        </p:txBody>
      </p:sp>
      <p:sp>
        <p:nvSpPr>
          <p:cNvPr id="21" name="TextBox 21"/>
          <p:cNvSpPr txBox="1"/>
          <p:nvPr/>
        </p:nvSpPr>
        <p:spPr>
          <a:xfrm>
            <a:off x="2113354" y="6401470"/>
            <a:ext cx="2153310" cy="339832"/>
          </a:xfrm>
          <a:prstGeom prst="rect">
            <a:avLst/>
          </a:prstGeom>
        </p:spPr>
        <p:txBody>
          <a:bodyPr lIns="0" tIns="0" rIns="0" bIns="0" rtlCol="0" anchor="t">
            <a:spAutoFit/>
          </a:bodyPr>
          <a:lstStyle/>
          <a:p>
            <a:pPr algn="l">
              <a:lnSpc>
                <a:spcPts val="2794"/>
              </a:lnSpc>
              <a:spcBef>
                <a:spcPct val="0"/>
              </a:spcBef>
            </a:pPr>
            <a:r>
              <a:rPr lang="en-US" sz="1995" b="1" dirty="0">
                <a:solidFill>
                  <a:srgbClr val="000000"/>
                </a:solidFill>
                <a:latin typeface="Canva Sans Bold"/>
                <a:ea typeface="Canva Sans Bold"/>
                <a:cs typeface="Canva Sans Bold"/>
                <a:sym typeface="Canva Sans Bold"/>
              </a:rPr>
              <a:t>August 2024</a:t>
            </a:r>
          </a:p>
        </p:txBody>
      </p:sp>
      <p:sp>
        <p:nvSpPr>
          <p:cNvPr id="22" name="Freeform 22"/>
          <p:cNvSpPr/>
          <p:nvPr/>
        </p:nvSpPr>
        <p:spPr>
          <a:xfrm>
            <a:off x="1592212" y="268314"/>
            <a:ext cx="6121155" cy="550751"/>
          </a:xfrm>
          <a:custGeom>
            <a:avLst/>
            <a:gdLst/>
            <a:ahLst/>
            <a:cxnLst/>
            <a:rect l="l" t="t" r="r" b="b"/>
            <a:pathLst>
              <a:path w="6121155" h="550751">
                <a:moveTo>
                  <a:pt x="0" y="0"/>
                </a:moveTo>
                <a:lnTo>
                  <a:pt x="6121156" y="0"/>
                </a:lnTo>
                <a:lnTo>
                  <a:pt x="6121156" y="550752"/>
                </a:lnTo>
                <a:lnTo>
                  <a:pt x="0" y="550752"/>
                </a:lnTo>
                <a:lnTo>
                  <a:pt x="0" y="0"/>
                </a:lnTo>
                <a:close/>
              </a:path>
            </a:pathLst>
          </a:custGeom>
          <a:blipFill>
            <a:blip r:embed="rId2">
              <a:alphaModFix amt="50000"/>
              <a:extLst>
                <a:ext uri="{96DAC541-7B7A-43D3-8B79-37D633B846F1}">
                  <asvg:svgBlip xmlns:asvg="http://schemas.microsoft.com/office/drawing/2016/SVG/main" r:embed="rId3"/>
                </a:ext>
              </a:extLst>
            </a:blip>
            <a:stretch>
              <a:fillRect t="-7100"/>
            </a:stretch>
          </a:blipFill>
        </p:spPr>
      </p:sp>
      <p:sp>
        <p:nvSpPr>
          <p:cNvPr id="23" name="Freeform 23"/>
          <p:cNvSpPr/>
          <p:nvPr/>
        </p:nvSpPr>
        <p:spPr>
          <a:xfrm flipV="1">
            <a:off x="-151296" y="9889468"/>
            <a:ext cx="6121155" cy="550751"/>
          </a:xfrm>
          <a:custGeom>
            <a:avLst/>
            <a:gdLst/>
            <a:ahLst/>
            <a:cxnLst/>
            <a:rect l="l" t="t" r="r" b="b"/>
            <a:pathLst>
              <a:path w="6121155" h="550751">
                <a:moveTo>
                  <a:pt x="0" y="550751"/>
                </a:moveTo>
                <a:lnTo>
                  <a:pt x="6121156" y="550751"/>
                </a:lnTo>
                <a:lnTo>
                  <a:pt x="6121156" y="0"/>
                </a:lnTo>
                <a:lnTo>
                  <a:pt x="0" y="0"/>
                </a:lnTo>
                <a:lnTo>
                  <a:pt x="0" y="550751"/>
                </a:lnTo>
                <a:close/>
              </a:path>
            </a:pathLst>
          </a:custGeom>
          <a:blipFill>
            <a:blip r:embed="rId2">
              <a:alphaModFix amt="50000"/>
              <a:extLst>
                <a:ext uri="{96DAC541-7B7A-43D3-8B79-37D633B846F1}">
                  <asvg:svgBlip xmlns:asvg="http://schemas.microsoft.com/office/drawing/2016/SVG/main" r:embed="rId3"/>
                </a:ext>
              </a:extLst>
            </a:blip>
            <a:stretch>
              <a:fillRect t="-7100"/>
            </a:stretch>
          </a:blipFill>
        </p:spPr>
      </p:sp>
      <p:sp>
        <p:nvSpPr>
          <p:cNvPr id="24" name="Freeform 24"/>
          <p:cNvSpPr/>
          <p:nvPr/>
        </p:nvSpPr>
        <p:spPr>
          <a:xfrm>
            <a:off x="-211517" y="-174981"/>
            <a:ext cx="1452330" cy="1861962"/>
          </a:xfrm>
          <a:custGeom>
            <a:avLst/>
            <a:gdLst/>
            <a:ahLst/>
            <a:cxnLst/>
            <a:rect l="l" t="t" r="r" b="b"/>
            <a:pathLst>
              <a:path w="1452330" h="1861962">
                <a:moveTo>
                  <a:pt x="0" y="0"/>
                </a:moveTo>
                <a:lnTo>
                  <a:pt x="1452330" y="0"/>
                </a:lnTo>
                <a:lnTo>
                  <a:pt x="1452330" y="1861962"/>
                </a:lnTo>
                <a:lnTo>
                  <a:pt x="0" y="186196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5" name="Freeform 25"/>
          <p:cNvSpPr/>
          <p:nvPr/>
        </p:nvSpPr>
        <p:spPr>
          <a:xfrm flipH="1" flipV="1">
            <a:off x="6325907" y="9207011"/>
            <a:ext cx="1452330" cy="1861962"/>
          </a:xfrm>
          <a:custGeom>
            <a:avLst/>
            <a:gdLst/>
            <a:ahLst/>
            <a:cxnLst/>
            <a:rect l="l" t="t" r="r" b="b"/>
            <a:pathLst>
              <a:path w="1452330" h="1861962">
                <a:moveTo>
                  <a:pt x="1452330" y="1861962"/>
                </a:moveTo>
                <a:lnTo>
                  <a:pt x="0" y="1861962"/>
                </a:lnTo>
                <a:lnTo>
                  <a:pt x="0" y="0"/>
                </a:lnTo>
                <a:lnTo>
                  <a:pt x="1452330" y="0"/>
                </a:lnTo>
                <a:lnTo>
                  <a:pt x="1452330" y="1861962"/>
                </a:lnTo>
                <a:close/>
              </a:path>
            </a:pathLst>
          </a:custGeom>
          <a:blipFill>
            <a:blip r:embed="rId4">
              <a:extLst>
                <a:ext uri="{96DAC541-7B7A-43D3-8B79-37D633B846F1}">
                  <asvg:svgBlip xmlns:asvg="http://schemas.microsoft.com/office/drawing/2016/SVG/main" r:embed="rId5"/>
                </a:ext>
              </a:extLst>
            </a:blip>
            <a:stretch>
              <a:fillRect/>
            </a:stretch>
          </a:blipFill>
        </p:spPr>
      </p:sp>
      <p:pic>
        <p:nvPicPr>
          <p:cNvPr id="26" name="Picture 25">
            <a:extLst>
              <a:ext uri="{FF2B5EF4-FFF2-40B4-BE49-F238E27FC236}">
                <a16:creationId xmlns:a16="http://schemas.microsoft.com/office/drawing/2014/main" id="{38E7E938-DE93-4B7D-8E6C-ED299FFBEC06}"/>
              </a:ext>
            </a:extLst>
          </p:cNvPr>
          <p:cNvPicPr>
            <a:picLocks noChangeAspect="1"/>
          </p:cNvPicPr>
          <p:nvPr/>
        </p:nvPicPr>
        <p:blipFill>
          <a:blip r:embed="rId6"/>
          <a:stretch>
            <a:fillRect/>
          </a:stretch>
        </p:blipFill>
        <p:spPr>
          <a:xfrm>
            <a:off x="1486341" y="7921980"/>
            <a:ext cx="249958" cy="341406"/>
          </a:xfrm>
          <a:prstGeom prst="rect">
            <a:avLst/>
          </a:prstGeom>
        </p:spPr>
      </p:pic>
      <p:sp>
        <p:nvSpPr>
          <p:cNvPr id="27" name="TextBox 21">
            <a:extLst>
              <a:ext uri="{FF2B5EF4-FFF2-40B4-BE49-F238E27FC236}">
                <a16:creationId xmlns:a16="http://schemas.microsoft.com/office/drawing/2014/main" id="{96057D69-20B2-444D-BCFB-67D6EA9146CE}"/>
              </a:ext>
            </a:extLst>
          </p:cNvPr>
          <p:cNvSpPr txBox="1"/>
          <p:nvPr/>
        </p:nvSpPr>
        <p:spPr>
          <a:xfrm>
            <a:off x="2113354" y="7932045"/>
            <a:ext cx="2153310" cy="339832"/>
          </a:xfrm>
          <a:prstGeom prst="rect">
            <a:avLst/>
          </a:prstGeom>
        </p:spPr>
        <p:txBody>
          <a:bodyPr lIns="0" tIns="0" rIns="0" bIns="0" rtlCol="0" anchor="t">
            <a:spAutoFit/>
          </a:bodyPr>
          <a:lstStyle/>
          <a:p>
            <a:pPr algn="l">
              <a:lnSpc>
                <a:spcPts val="2794"/>
              </a:lnSpc>
              <a:spcBef>
                <a:spcPct val="0"/>
              </a:spcBef>
            </a:pPr>
            <a:r>
              <a:rPr lang="en-US" sz="1995" b="1" dirty="0">
                <a:solidFill>
                  <a:srgbClr val="000000"/>
                </a:solidFill>
                <a:latin typeface="Canva Sans Bold"/>
                <a:ea typeface="Canva Sans Bold"/>
                <a:cs typeface="Canva Sans Bold"/>
                <a:sym typeface="Canva Sans Bold"/>
              </a:rPr>
              <a:t>January 2025</a:t>
            </a:r>
          </a:p>
        </p:txBody>
      </p:sp>
      <p:sp>
        <p:nvSpPr>
          <p:cNvPr id="28" name="TextBox 16">
            <a:extLst>
              <a:ext uri="{FF2B5EF4-FFF2-40B4-BE49-F238E27FC236}">
                <a16:creationId xmlns:a16="http://schemas.microsoft.com/office/drawing/2014/main" id="{B5073D5E-E9A3-40C5-B36D-F77412E2E3FC}"/>
              </a:ext>
            </a:extLst>
          </p:cNvPr>
          <p:cNvSpPr txBox="1"/>
          <p:nvPr/>
        </p:nvSpPr>
        <p:spPr>
          <a:xfrm>
            <a:off x="2110576" y="8459760"/>
            <a:ext cx="4941496" cy="1053494"/>
          </a:xfrm>
          <a:prstGeom prst="rect">
            <a:avLst/>
          </a:prstGeom>
        </p:spPr>
        <p:txBody>
          <a:bodyPr wrap="square" lIns="0" tIns="0" rIns="0" bIns="0" rtlCol="0" anchor="t">
            <a:spAutoFit/>
          </a:bodyPr>
          <a:lstStyle/>
          <a:p>
            <a:pPr algn="l">
              <a:lnSpc>
                <a:spcPts val="2794"/>
              </a:lnSpc>
              <a:spcBef>
                <a:spcPct val="0"/>
              </a:spcBef>
            </a:pPr>
            <a:r>
              <a:rPr lang="en-US" sz="1995" dirty="0">
                <a:solidFill>
                  <a:srgbClr val="000000"/>
                </a:solidFill>
                <a:latin typeface="Canva Sans"/>
                <a:ea typeface="Canva Sans"/>
                <a:cs typeface="Canva Sans"/>
                <a:sym typeface="Canva Sans"/>
              </a:rPr>
              <a:t>LinkedIn Learning Course</a:t>
            </a:r>
          </a:p>
          <a:p>
            <a:pPr algn="l">
              <a:lnSpc>
                <a:spcPts val="2794"/>
              </a:lnSpc>
              <a:spcBef>
                <a:spcPct val="0"/>
              </a:spcBef>
            </a:pPr>
            <a:r>
              <a:rPr lang="en-US" sz="1995" dirty="0">
                <a:solidFill>
                  <a:srgbClr val="000000"/>
                </a:solidFill>
                <a:latin typeface="Canva Sans"/>
                <a:ea typeface="Canva Sans"/>
                <a:cs typeface="Canva Sans"/>
                <a:sym typeface="Canva Sans"/>
              </a:rPr>
              <a:t>Marketing analytics, Google ads, email marketing </a:t>
            </a:r>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1EBD0"/>
        </a:solidFill>
        <a:effectLst/>
      </p:bgPr>
    </p:bg>
    <p:spTree>
      <p:nvGrpSpPr>
        <p:cNvPr id="1" name=""/>
        <p:cNvGrpSpPr/>
        <p:nvPr/>
      </p:nvGrpSpPr>
      <p:grpSpPr>
        <a:xfrm>
          <a:off x="0" y="0"/>
          <a:ext cx="0" cy="0"/>
          <a:chOff x="0" y="0"/>
          <a:chExt cx="0" cy="0"/>
        </a:xfrm>
      </p:grpSpPr>
      <p:sp>
        <p:nvSpPr>
          <p:cNvPr id="6" name="Freeform 6"/>
          <p:cNvSpPr/>
          <p:nvPr/>
        </p:nvSpPr>
        <p:spPr>
          <a:xfrm>
            <a:off x="-211517" y="-174981"/>
            <a:ext cx="1452330" cy="1861962"/>
          </a:xfrm>
          <a:custGeom>
            <a:avLst/>
            <a:gdLst/>
            <a:ahLst/>
            <a:cxnLst/>
            <a:rect l="l" t="t" r="r" b="b"/>
            <a:pathLst>
              <a:path w="1452330" h="1861962">
                <a:moveTo>
                  <a:pt x="0" y="0"/>
                </a:moveTo>
                <a:lnTo>
                  <a:pt x="1452330" y="0"/>
                </a:lnTo>
                <a:lnTo>
                  <a:pt x="1452330" y="1861962"/>
                </a:lnTo>
                <a:lnTo>
                  <a:pt x="0" y="186196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TextBox 11"/>
          <p:cNvSpPr txBox="1"/>
          <p:nvPr/>
        </p:nvSpPr>
        <p:spPr>
          <a:xfrm>
            <a:off x="1644650" y="174817"/>
            <a:ext cx="5791200" cy="3005310"/>
          </a:xfrm>
          <a:prstGeom prst="rect">
            <a:avLst/>
          </a:prstGeom>
        </p:spPr>
        <p:txBody>
          <a:bodyPr wrap="square" lIns="0" tIns="0" rIns="0" bIns="0" rtlCol="0" anchor="t">
            <a:spAutoFit/>
          </a:bodyPr>
          <a:lstStyle/>
          <a:p>
            <a:pPr algn="ctr">
              <a:lnSpc>
                <a:spcPts val="8119"/>
              </a:lnSpc>
              <a:spcBef>
                <a:spcPct val="0"/>
              </a:spcBef>
            </a:pPr>
            <a:r>
              <a:rPr lang="en-US" sz="5400" b="1" dirty="0">
                <a:solidFill>
                  <a:srgbClr val="70593C"/>
                </a:solidFill>
                <a:latin typeface="The Seasons Bold"/>
                <a:ea typeface="The Seasons Bold"/>
                <a:cs typeface="The Seasons Bold"/>
                <a:sym typeface="The Seasons Bold"/>
              </a:rPr>
              <a:t>Project:</a:t>
            </a:r>
            <a:endParaRPr lang="en-US" sz="5400" b="1" u="sng" dirty="0">
              <a:solidFill>
                <a:srgbClr val="70593C"/>
              </a:solidFill>
              <a:latin typeface="The Seasons Bold"/>
              <a:ea typeface="The Seasons Bold"/>
              <a:cs typeface="The Seasons Bold"/>
              <a:sym typeface="The Seasons Bold"/>
            </a:endParaRPr>
          </a:p>
          <a:p>
            <a:pPr algn="ctr">
              <a:lnSpc>
                <a:spcPts val="8119"/>
              </a:lnSpc>
              <a:spcBef>
                <a:spcPct val="0"/>
              </a:spcBef>
            </a:pPr>
            <a:r>
              <a:rPr lang="en-US" sz="5400" b="1" dirty="0">
                <a:solidFill>
                  <a:srgbClr val="70593C"/>
                </a:solidFill>
                <a:latin typeface="The Seasons Bold"/>
                <a:ea typeface="The Seasons Bold"/>
                <a:cs typeface="The Seasons Bold"/>
                <a:sym typeface="The Seasons Bold"/>
              </a:rPr>
              <a:t> Digital Growth Strategy</a:t>
            </a:r>
          </a:p>
        </p:txBody>
      </p:sp>
      <p:sp>
        <p:nvSpPr>
          <p:cNvPr id="12" name="TextBox 11">
            <a:extLst>
              <a:ext uri="{FF2B5EF4-FFF2-40B4-BE49-F238E27FC236}">
                <a16:creationId xmlns:a16="http://schemas.microsoft.com/office/drawing/2014/main" id="{47EE291E-75A5-46B7-B564-667BEF5231D9}"/>
              </a:ext>
            </a:extLst>
          </p:cNvPr>
          <p:cNvSpPr txBox="1"/>
          <p:nvPr/>
        </p:nvSpPr>
        <p:spPr>
          <a:xfrm>
            <a:off x="514648" y="3594100"/>
            <a:ext cx="6768802" cy="1631216"/>
          </a:xfrm>
          <a:prstGeom prst="rect">
            <a:avLst/>
          </a:prstGeom>
          <a:noFill/>
        </p:spPr>
        <p:txBody>
          <a:bodyPr wrap="square" rtlCol="0">
            <a:spAutoFit/>
          </a:bodyPr>
          <a:lstStyle/>
          <a:p>
            <a:r>
              <a:rPr lang="en-US" sz="2000" b="1" dirty="0">
                <a:latin typeface="Canva Sans "/>
              </a:rPr>
              <a:t>Objective: </a:t>
            </a:r>
            <a:r>
              <a:rPr lang="en-US" sz="2000" dirty="0">
                <a:latin typeface="Canva Sans "/>
              </a:rPr>
              <a:t>Developed and executed a comprehensive digital marketing strategy to enhance brand awareness, drive website traffic, and increase conversions for a startup in the e-commerce sector.</a:t>
            </a:r>
          </a:p>
          <a:p>
            <a:endParaRPr lang="en-US" sz="2000" dirty="0">
              <a:latin typeface="Canva Sans "/>
            </a:endParaRPr>
          </a:p>
        </p:txBody>
      </p:sp>
      <p:sp>
        <p:nvSpPr>
          <p:cNvPr id="13" name="TextBox 12">
            <a:extLst>
              <a:ext uri="{FF2B5EF4-FFF2-40B4-BE49-F238E27FC236}">
                <a16:creationId xmlns:a16="http://schemas.microsoft.com/office/drawing/2014/main" id="{64C7B426-B003-4DF3-B435-E677C556EC53}"/>
              </a:ext>
            </a:extLst>
          </p:cNvPr>
          <p:cNvSpPr txBox="1"/>
          <p:nvPr/>
        </p:nvSpPr>
        <p:spPr>
          <a:xfrm>
            <a:off x="514648" y="5041901"/>
            <a:ext cx="6768802" cy="1631216"/>
          </a:xfrm>
          <a:prstGeom prst="rect">
            <a:avLst/>
          </a:prstGeom>
          <a:noFill/>
        </p:spPr>
        <p:txBody>
          <a:bodyPr wrap="square" rtlCol="0">
            <a:spAutoFit/>
          </a:bodyPr>
          <a:lstStyle/>
          <a:p>
            <a:r>
              <a:rPr lang="en-US" sz="2000" b="1" dirty="0">
                <a:latin typeface="Canva Sans "/>
              </a:rPr>
              <a:t>Key Responsibilities:</a:t>
            </a:r>
          </a:p>
          <a:p>
            <a:endParaRPr lang="en-US" sz="2000" b="1" dirty="0">
              <a:latin typeface="Canva Sans "/>
            </a:endParaRPr>
          </a:p>
          <a:p>
            <a:r>
              <a:rPr lang="en-US" sz="2000" dirty="0">
                <a:latin typeface="Canva Sans "/>
              </a:rPr>
              <a:t>Market Research &amp; Consumer Analysis: Conducted research to identify target audience segments and competitors' strategies</a:t>
            </a:r>
            <a:r>
              <a:rPr lang="en-US" sz="2000" b="1" dirty="0">
                <a:latin typeface="Canva Sans "/>
              </a:rPr>
              <a:t>.</a:t>
            </a:r>
            <a:endParaRPr lang="en-US" sz="2000" dirty="0">
              <a:latin typeface="Canva Sans "/>
            </a:endParaRPr>
          </a:p>
        </p:txBody>
      </p:sp>
      <p:sp>
        <p:nvSpPr>
          <p:cNvPr id="14" name="TextBox 13">
            <a:extLst>
              <a:ext uri="{FF2B5EF4-FFF2-40B4-BE49-F238E27FC236}">
                <a16:creationId xmlns:a16="http://schemas.microsoft.com/office/drawing/2014/main" id="{0925121D-7534-4053-8A10-5269C252D745}"/>
              </a:ext>
            </a:extLst>
          </p:cNvPr>
          <p:cNvSpPr txBox="1"/>
          <p:nvPr/>
        </p:nvSpPr>
        <p:spPr>
          <a:xfrm>
            <a:off x="514648" y="6946900"/>
            <a:ext cx="6768802" cy="1631216"/>
          </a:xfrm>
          <a:prstGeom prst="rect">
            <a:avLst/>
          </a:prstGeom>
          <a:noFill/>
        </p:spPr>
        <p:txBody>
          <a:bodyPr wrap="square" rtlCol="0">
            <a:spAutoFit/>
          </a:bodyPr>
          <a:lstStyle/>
          <a:p>
            <a:r>
              <a:rPr lang="en-US" sz="2000" b="1" dirty="0">
                <a:latin typeface="Canva Sans "/>
              </a:rPr>
              <a:t>SEO Optimization:</a:t>
            </a:r>
          </a:p>
          <a:p>
            <a:endParaRPr lang="en-US" sz="2000" b="1" dirty="0">
              <a:latin typeface="Canva Sans "/>
            </a:endParaRPr>
          </a:p>
          <a:p>
            <a:r>
              <a:rPr lang="en-US" sz="2000" dirty="0">
                <a:latin typeface="Canva Sans "/>
              </a:rPr>
              <a:t>Improved website ranking by optimizing keywords, meta tags, and content, resulting in a 30% increase in organic traffic.</a:t>
            </a:r>
          </a:p>
        </p:txBody>
      </p:sp>
      <p:sp>
        <p:nvSpPr>
          <p:cNvPr id="15" name="TextBox 14">
            <a:extLst>
              <a:ext uri="{FF2B5EF4-FFF2-40B4-BE49-F238E27FC236}">
                <a16:creationId xmlns:a16="http://schemas.microsoft.com/office/drawing/2014/main" id="{51CEBB2C-8713-48D9-96E8-D1962A602918}"/>
              </a:ext>
            </a:extLst>
          </p:cNvPr>
          <p:cNvSpPr txBox="1"/>
          <p:nvPr/>
        </p:nvSpPr>
        <p:spPr>
          <a:xfrm>
            <a:off x="504669" y="8808529"/>
            <a:ext cx="6768802" cy="1323439"/>
          </a:xfrm>
          <a:prstGeom prst="rect">
            <a:avLst/>
          </a:prstGeom>
          <a:noFill/>
        </p:spPr>
        <p:txBody>
          <a:bodyPr wrap="square" rtlCol="0">
            <a:spAutoFit/>
          </a:bodyPr>
          <a:lstStyle/>
          <a:p>
            <a:r>
              <a:rPr lang="en-US" sz="2000" b="1" dirty="0">
                <a:latin typeface="Canva Sans "/>
              </a:rPr>
              <a:t>Content Strategy:</a:t>
            </a:r>
          </a:p>
          <a:p>
            <a:endParaRPr lang="en-US" sz="2000" b="1" dirty="0">
              <a:latin typeface="Canva Sans "/>
            </a:endParaRPr>
          </a:p>
          <a:p>
            <a:r>
              <a:rPr lang="en-US" sz="2000" dirty="0">
                <a:latin typeface="Canva Sans "/>
              </a:rPr>
              <a:t>Created engaging blog posts, infographics, and video content to boost user engagement..</a:t>
            </a:r>
          </a:p>
        </p:txBody>
      </p: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1EBD0"/>
        </a:solidFill>
        <a:effectLst/>
      </p:bgPr>
    </p:bg>
    <p:spTree>
      <p:nvGrpSpPr>
        <p:cNvPr id="1" name=""/>
        <p:cNvGrpSpPr/>
        <p:nvPr/>
      </p:nvGrpSpPr>
      <p:grpSpPr>
        <a:xfrm>
          <a:off x="0" y="0"/>
          <a:ext cx="0" cy="0"/>
          <a:chOff x="0" y="0"/>
          <a:chExt cx="0" cy="0"/>
        </a:xfrm>
      </p:grpSpPr>
      <p:sp>
        <p:nvSpPr>
          <p:cNvPr id="2" name="Freeform 2"/>
          <p:cNvSpPr/>
          <p:nvPr/>
        </p:nvSpPr>
        <p:spPr>
          <a:xfrm>
            <a:off x="-211517" y="-174981"/>
            <a:ext cx="1452330" cy="1861962"/>
          </a:xfrm>
          <a:custGeom>
            <a:avLst/>
            <a:gdLst/>
            <a:ahLst/>
            <a:cxnLst/>
            <a:rect l="l" t="t" r="r" b="b"/>
            <a:pathLst>
              <a:path w="1452330" h="1861962">
                <a:moveTo>
                  <a:pt x="0" y="0"/>
                </a:moveTo>
                <a:lnTo>
                  <a:pt x="1452330" y="0"/>
                </a:lnTo>
                <a:lnTo>
                  <a:pt x="1452330" y="1861962"/>
                </a:lnTo>
                <a:lnTo>
                  <a:pt x="0" y="186196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flipV="1">
            <a:off x="6298734" y="9005019"/>
            <a:ext cx="1452330" cy="1861962"/>
          </a:xfrm>
          <a:custGeom>
            <a:avLst/>
            <a:gdLst/>
            <a:ahLst/>
            <a:cxnLst/>
            <a:rect l="l" t="t" r="r" b="b"/>
            <a:pathLst>
              <a:path w="1452330" h="1861962">
                <a:moveTo>
                  <a:pt x="1452330" y="1861962"/>
                </a:moveTo>
                <a:lnTo>
                  <a:pt x="0" y="1861962"/>
                </a:lnTo>
                <a:lnTo>
                  <a:pt x="0" y="0"/>
                </a:lnTo>
                <a:lnTo>
                  <a:pt x="1452330" y="0"/>
                </a:lnTo>
                <a:lnTo>
                  <a:pt x="1452330" y="1861962"/>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Rectangle 11">
            <a:extLst>
              <a:ext uri="{FF2B5EF4-FFF2-40B4-BE49-F238E27FC236}">
                <a16:creationId xmlns:a16="http://schemas.microsoft.com/office/drawing/2014/main" id="{F7549D4B-7732-4250-BAA0-BA54A8407293}"/>
              </a:ext>
            </a:extLst>
          </p:cNvPr>
          <p:cNvSpPr/>
          <p:nvPr/>
        </p:nvSpPr>
        <p:spPr>
          <a:xfrm>
            <a:off x="1416050" y="165100"/>
            <a:ext cx="5921393" cy="1631216"/>
          </a:xfrm>
          <a:prstGeom prst="rect">
            <a:avLst/>
          </a:prstGeom>
        </p:spPr>
        <p:txBody>
          <a:bodyPr wrap="square">
            <a:spAutoFit/>
          </a:bodyPr>
          <a:lstStyle/>
          <a:p>
            <a:pPr lvl="0"/>
            <a:r>
              <a:rPr lang="en-US" sz="2000" b="1" dirty="0">
                <a:solidFill>
                  <a:prstClr val="black"/>
                </a:solidFill>
                <a:latin typeface="Canva Sans "/>
              </a:rPr>
              <a:t>Paid Advertising:</a:t>
            </a:r>
          </a:p>
          <a:p>
            <a:pPr lvl="0"/>
            <a:endParaRPr lang="en-US" sz="2000" b="1" dirty="0">
              <a:solidFill>
                <a:prstClr val="black"/>
              </a:solidFill>
              <a:latin typeface="Canva Sans "/>
            </a:endParaRPr>
          </a:p>
          <a:p>
            <a:pPr lvl="0"/>
            <a:r>
              <a:rPr lang="en-US" sz="2000" dirty="0">
                <a:solidFill>
                  <a:prstClr val="black"/>
                </a:solidFill>
                <a:latin typeface="Canva Sans "/>
              </a:rPr>
              <a:t>Designed and optimized Google Ads &amp; Facebook Ads campaigns, achieving a 3x return on ad spend (ROAS).</a:t>
            </a:r>
          </a:p>
        </p:txBody>
      </p:sp>
      <p:sp>
        <p:nvSpPr>
          <p:cNvPr id="13" name="Rectangle 12">
            <a:extLst>
              <a:ext uri="{FF2B5EF4-FFF2-40B4-BE49-F238E27FC236}">
                <a16:creationId xmlns:a16="http://schemas.microsoft.com/office/drawing/2014/main" id="{1925F7A2-E39B-4F19-826B-3CBF88F96548}"/>
              </a:ext>
            </a:extLst>
          </p:cNvPr>
          <p:cNvSpPr/>
          <p:nvPr/>
        </p:nvSpPr>
        <p:spPr>
          <a:xfrm>
            <a:off x="401395" y="2374900"/>
            <a:ext cx="6753709" cy="1631216"/>
          </a:xfrm>
          <a:prstGeom prst="rect">
            <a:avLst/>
          </a:prstGeom>
        </p:spPr>
        <p:txBody>
          <a:bodyPr wrap="square">
            <a:spAutoFit/>
          </a:bodyPr>
          <a:lstStyle/>
          <a:p>
            <a:pPr lvl="0"/>
            <a:r>
              <a:rPr lang="en-US" sz="2000" b="1" dirty="0">
                <a:solidFill>
                  <a:prstClr val="black"/>
                </a:solidFill>
                <a:latin typeface="Canva Sans "/>
              </a:rPr>
              <a:t>Email Marketing Campaigns: </a:t>
            </a:r>
          </a:p>
          <a:p>
            <a:pPr lvl="0"/>
            <a:endParaRPr lang="en-US" sz="2000" b="1" dirty="0">
              <a:solidFill>
                <a:prstClr val="black"/>
              </a:solidFill>
              <a:latin typeface="Canva Sans "/>
            </a:endParaRPr>
          </a:p>
          <a:p>
            <a:pPr lvl="0"/>
            <a:r>
              <a:rPr lang="en-US" sz="2000" dirty="0">
                <a:solidFill>
                  <a:prstClr val="black"/>
                </a:solidFill>
                <a:latin typeface="Canva Sans "/>
              </a:rPr>
              <a:t>Developed an automated email marketing funnel, increasing open rates by 25% and conversions by 15%.</a:t>
            </a:r>
          </a:p>
        </p:txBody>
      </p:sp>
      <p:sp>
        <p:nvSpPr>
          <p:cNvPr id="14" name="Rectangle 13">
            <a:extLst>
              <a:ext uri="{FF2B5EF4-FFF2-40B4-BE49-F238E27FC236}">
                <a16:creationId xmlns:a16="http://schemas.microsoft.com/office/drawing/2014/main" id="{00A58BBF-79C9-4B78-BD36-FCF3C3DA8CCE}"/>
              </a:ext>
            </a:extLst>
          </p:cNvPr>
          <p:cNvSpPr/>
          <p:nvPr/>
        </p:nvSpPr>
        <p:spPr>
          <a:xfrm>
            <a:off x="424074" y="4356100"/>
            <a:ext cx="6753709" cy="1323439"/>
          </a:xfrm>
          <a:prstGeom prst="rect">
            <a:avLst/>
          </a:prstGeom>
        </p:spPr>
        <p:txBody>
          <a:bodyPr wrap="square">
            <a:spAutoFit/>
          </a:bodyPr>
          <a:lstStyle/>
          <a:p>
            <a:pPr lvl="0"/>
            <a:r>
              <a:rPr lang="en-US" sz="2000" b="1" dirty="0">
                <a:solidFill>
                  <a:prstClr val="black"/>
                </a:solidFill>
                <a:latin typeface="Canva Sans "/>
              </a:rPr>
              <a:t>Performance Analysis:</a:t>
            </a:r>
          </a:p>
          <a:p>
            <a:pPr lvl="0"/>
            <a:endParaRPr lang="en-US" sz="2000" b="1" dirty="0">
              <a:solidFill>
                <a:prstClr val="black"/>
              </a:solidFill>
              <a:latin typeface="Canva Sans "/>
            </a:endParaRPr>
          </a:p>
          <a:p>
            <a:pPr lvl="0"/>
            <a:r>
              <a:rPr lang="en-US" sz="2000" dirty="0">
                <a:solidFill>
                  <a:prstClr val="black"/>
                </a:solidFill>
                <a:latin typeface="Canva Sans "/>
              </a:rPr>
              <a:t>Used Google Analytics and Facebook Insights to track key metrics and refine marketing strategies.</a:t>
            </a:r>
          </a:p>
        </p:txBody>
      </p:sp>
      <p:sp>
        <p:nvSpPr>
          <p:cNvPr id="15" name="Rectangle 14">
            <a:extLst>
              <a:ext uri="{FF2B5EF4-FFF2-40B4-BE49-F238E27FC236}">
                <a16:creationId xmlns:a16="http://schemas.microsoft.com/office/drawing/2014/main" id="{D4C3A42C-7452-4D01-BBC8-C7C5876F2EA8}"/>
              </a:ext>
            </a:extLst>
          </p:cNvPr>
          <p:cNvSpPr/>
          <p:nvPr/>
        </p:nvSpPr>
        <p:spPr>
          <a:xfrm>
            <a:off x="401395" y="6261100"/>
            <a:ext cx="7044434" cy="2862322"/>
          </a:xfrm>
          <a:prstGeom prst="rect">
            <a:avLst/>
          </a:prstGeom>
        </p:spPr>
        <p:txBody>
          <a:bodyPr wrap="square">
            <a:spAutoFit/>
          </a:bodyPr>
          <a:lstStyle/>
          <a:p>
            <a:pPr lvl="0"/>
            <a:r>
              <a:rPr lang="en-US" sz="2000" b="1" dirty="0">
                <a:solidFill>
                  <a:prstClr val="black"/>
                </a:solidFill>
                <a:latin typeface="Canva Sans "/>
              </a:rPr>
              <a:t>Results:</a:t>
            </a:r>
          </a:p>
          <a:p>
            <a:pPr lvl="0"/>
            <a:endParaRPr lang="en-US" sz="2000" b="1" dirty="0">
              <a:solidFill>
                <a:prstClr val="black"/>
              </a:solidFill>
              <a:latin typeface="Canva Sans "/>
            </a:endParaRPr>
          </a:p>
          <a:p>
            <a:pPr marL="342900" lvl="0" indent="-342900">
              <a:buFont typeface="Wingdings" panose="05000000000000000000" pitchFamily="2" charset="2"/>
              <a:buChar char="ü"/>
            </a:pPr>
            <a:r>
              <a:rPr lang="en-US" sz="2000" dirty="0">
                <a:solidFill>
                  <a:prstClr val="black"/>
                </a:solidFill>
                <a:latin typeface="Canva Sans "/>
              </a:rPr>
              <a:t>✅ Increased website traffic by 35%</a:t>
            </a:r>
          </a:p>
          <a:p>
            <a:pPr marL="342900" lvl="0" indent="-342900">
              <a:buFont typeface="Wingdings" panose="05000000000000000000" pitchFamily="2" charset="2"/>
              <a:buChar char="ü"/>
            </a:pPr>
            <a:endParaRPr lang="en-US" sz="2000" dirty="0">
              <a:solidFill>
                <a:prstClr val="black"/>
              </a:solidFill>
              <a:latin typeface="Canva Sans "/>
            </a:endParaRPr>
          </a:p>
          <a:p>
            <a:pPr marL="342900" lvl="0" indent="-342900">
              <a:buFont typeface="Wingdings" panose="05000000000000000000" pitchFamily="2" charset="2"/>
              <a:buChar char="ü"/>
            </a:pPr>
            <a:r>
              <a:rPr lang="en-US" sz="2000" dirty="0">
                <a:solidFill>
                  <a:prstClr val="black"/>
                </a:solidFill>
                <a:latin typeface="Canva Sans "/>
              </a:rPr>
              <a:t>✅ Boosted sales conversions by 20%</a:t>
            </a:r>
          </a:p>
          <a:p>
            <a:pPr marL="342900" lvl="0" indent="-342900">
              <a:buFont typeface="Wingdings" panose="05000000000000000000" pitchFamily="2" charset="2"/>
              <a:buChar char="ü"/>
            </a:pPr>
            <a:endParaRPr lang="en-US" sz="2000" dirty="0">
              <a:solidFill>
                <a:prstClr val="black"/>
              </a:solidFill>
              <a:latin typeface="Canva Sans "/>
            </a:endParaRPr>
          </a:p>
          <a:p>
            <a:pPr marL="342900" lvl="0" indent="-342900">
              <a:buFont typeface="Wingdings" panose="05000000000000000000" pitchFamily="2" charset="2"/>
              <a:buChar char="ü"/>
            </a:pPr>
            <a:r>
              <a:rPr lang="en-US" sz="2000" dirty="0">
                <a:solidFill>
                  <a:prstClr val="black"/>
                </a:solidFill>
                <a:latin typeface="Canva Sans "/>
              </a:rPr>
              <a:t>✅ Grew social media engagement by 40%</a:t>
            </a:r>
          </a:p>
          <a:p>
            <a:pPr marL="342900" lvl="0" indent="-342900">
              <a:buFont typeface="Wingdings" panose="05000000000000000000" pitchFamily="2" charset="2"/>
              <a:buChar char="ü"/>
            </a:pPr>
            <a:endParaRPr lang="en-US" sz="2000" dirty="0">
              <a:solidFill>
                <a:prstClr val="black"/>
              </a:solidFill>
              <a:latin typeface="Canva Sans "/>
            </a:endParaRPr>
          </a:p>
          <a:p>
            <a:pPr marL="342900" lvl="0" indent="-342900">
              <a:buFont typeface="Wingdings" panose="05000000000000000000" pitchFamily="2" charset="2"/>
              <a:buChar char="ü"/>
            </a:pPr>
            <a:r>
              <a:rPr lang="en-US" sz="2000" dirty="0">
                <a:solidFill>
                  <a:prstClr val="black"/>
                </a:solidFill>
                <a:latin typeface="Canva Sans "/>
              </a:rPr>
              <a:t>✅ Achieved a 3x ROAS on paid campaigns</a:t>
            </a:r>
          </a:p>
        </p:txBody>
      </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1EBD0"/>
        </a:solidFill>
        <a:effectLst/>
      </p:bgPr>
    </p:bg>
    <p:spTree>
      <p:nvGrpSpPr>
        <p:cNvPr id="1" name=""/>
        <p:cNvGrpSpPr/>
        <p:nvPr/>
      </p:nvGrpSpPr>
      <p:grpSpPr>
        <a:xfrm>
          <a:off x="0" y="0"/>
          <a:ext cx="0" cy="0"/>
          <a:chOff x="0" y="0"/>
          <a:chExt cx="0" cy="0"/>
        </a:xfrm>
      </p:grpSpPr>
      <p:sp>
        <p:nvSpPr>
          <p:cNvPr id="2" name="Freeform 2"/>
          <p:cNvSpPr/>
          <p:nvPr/>
        </p:nvSpPr>
        <p:spPr>
          <a:xfrm>
            <a:off x="1338694" y="3411714"/>
            <a:ext cx="563137" cy="563137"/>
          </a:xfrm>
          <a:custGeom>
            <a:avLst/>
            <a:gdLst/>
            <a:ahLst/>
            <a:cxnLst/>
            <a:rect l="l" t="t" r="r" b="b"/>
            <a:pathLst>
              <a:path w="563137" h="563137">
                <a:moveTo>
                  <a:pt x="0" y="0"/>
                </a:moveTo>
                <a:lnTo>
                  <a:pt x="563137" y="0"/>
                </a:lnTo>
                <a:lnTo>
                  <a:pt x="563137" y="563137"/>
                </a:lnTo>
                <a:lnTo>
                  <a:pt x="0" y="56313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338694" y="4414074"/>
            <a:ext cx="563137" cy="556994"/>
          </a:xfrm>
          <a:custGeom>
            <a:avLst/>
            <a:gdLst/>
            <a:ahLst/>
            <a:cxnLst/>
            <a:rect l="l" t="t" r="r" b="b"/>
            <a:pathLst>
              <a:path w="563137" h="556994">
                <a:moveTo>
                  <a:pt x="0" y="0"/>
                </a:moveTo>
                <a:lnTo>
                  <a:pt x="563137" y="0"/>
                </a:lnTo>
                <a:lnTo>
                  <a:pt x="563137" y="556994"/>
                </a:lnTo>
                <a:lnTo>
                  <a:pt x="0" y="55699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4" name="Group 4"/>
          <p:cNvGrpSpPr/>
          <p:nvPr/>
        </p:nvGrpSpPr>
        <p:grpSpPr>
          <a:xfrm>
            <a:off x="1220589" y="1779470"/>
            <a:ext cx="5118823" cy="1055957"/>
            <a:chOff x="0" y="0"/>
            <a:chExt cx="1654498" cy="341305"/>
          </a:xfrm>
        </p:grpSpPr>
        <p:sp>
          <p:nvSpPr>
            <p:cNvPr id="5" name="Freeform 5"/>
            <p:cNvSpPr/>
            <p:nvPr/>
          </p:nvSpPr>
          <p:spPr>
            <a:xfrm>
              <a:off x="0" y="0"/>
              <a:ext cx="1654498" cy="341305"/>
            </a:xfrm>
            <a:custGeom>
              <a:avLst/>
              <a:gdLst/>
              <a:ahLst/>
              <a:cxnLst/>
              <a:rect l="l" t="t" r="r" b="b"/>
              <a:pathLst>
                <a:path w="1654498" h="341305">
                  <a:moveTo>
                    <a:pt x="0" y="0"/>
                  </a:moveTo>
                  <a:lnTo>
                    <a:pt x="1654498" y="0"/>
                  </a:lnTo>
                  <a:lnTo>
                    <a:pt x="1654498" y="341305"/>
                  </a:lnTo>
                  <a:lnTo>
                    <a:pt x="0" y="341305"/>
                  </a:lnTo>
                  <a:close/>
                </a:path>
              </a:pathLst>
            </a:custGeom>
            <a:solidFill>
              <a:srgbClr val="70593C"/>
            </a:solidFill>
          </p:spPr>
        </p:sp>
        <p:sp>
          <p:nvSpPr>
            <p:cNvPr id="6" name="TextBox 6"/>
            <p:cNvSpPr txBox="1"/>
            <p:nvPr/>
          </p:nvSpPr>
          <p:spPr>
            <a:xfrm>
              <a:off x="0" y="-28575"/>
              <a:ext cx="1654498" cy="369880"/>
            </a:xfrm>
            <a:prstGeom prst="rect">
              <a:avLst/>
            </a:prstGeom>
          </p:spPr>
          <p:txBody>
            <a:bodyPr lIns="50800" tIns="50800" rIns="50800" bIns="50800" rtlCol="0" anchor="ctr"/>
            <a:lstStyle/>
            <a:p>
              <a:pPr algn="ctr">
                <a:lnSpc>
                  <a:spcPts val="1960"/>
                </a:lnSpc>
              </a:pPr>
              <a:endParaRPr/>
            </a:p>
          </p:txBody>
        </p:sp>
      </p:grpSp>
      <p:sp>
        <p:nvSpPr>
          <p:cNvPr id="7" name="Freeform 7"/>
          <p:cNvSpPr/>
          <p:nvPr/>
        </p:nvSpPr>
        <p:spPr>
          <a:xfrm>
            <a:off x="1338694" y="5434976"/>
            <a:ext cx="603624" cy="603624"/>
          </a:xfrm>
          <a:custGeom>
            <a:avLst/>
            <a:gdLst/>
            <a:ahLst/>
            <a:cxnLst/>
            <a:rect l="l" t="t" r="r" b="b"/>
            <a:pathLst>
              <a:path w="603624" h="603624">
                <a:moveTo>
                  <a:pt x="0" y="0"/>
                </a:moveTo>
                <a:lnTo>
                  <a:pt x="603624" y="0"/>
                </a:lnTo>
                <a:lnTo>
                  <a:pt x="603624" y="603625"/>
                </a:lnTo>
                <a:lnTo>
                  <a:pt x="0" y="60362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rot="-5292244">
            <a:off x="1002832" y="6852417"/>
            <a:ext cx="653978" cy="548153"/>
          </a:xfrm>
          <a:custGeom>
            <a:avLst/>
            <a:gdLst/>
            <a:ahLst/>
            <a:cxnLst/>
            <a:rect l="l" t="t" r="r" b="b"/>
            <a:pathLst>
              <a:path w="653978" h="548153">
                <a:moveTo>
                  <a:pt x="0" y="0"/>
                </a:moveTo>
                <a:lnTo>
                  <a:pt x="653979" y="0"/>
                </a:lnTo>
                <a:lnTo>
                  <a:pt x="653979" y="548153"/>
                </a:lnTo>
                <a:lnTo>
                  <a:pt x="0" y="54815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Freeform 9"/>
          <p:cNvSpPr/>
          <p:nvPr/>
        </p:nvSpPr>
        <p:spPr>
          <a:xfrm rot="-733280" flipV="1">
            <a:off x="4020880" y="7593859"/>
            <a:ext cx="2167272" cy="669145"/>
          </a:xfrm>
          <a:custGeom>
            <a:avLst/>
            <a:gdLst/>
            <a:ahLst/>
            <a:cxnLst/>
            <a:rect l="l" t="t" r="r" b="b"/>
            <a:pathLst>
              <a:path w="2167272" h="669145">
                <a:moveTo>
                  <a:pt x="0" y="669145"/>
                </a:moveTo>
                <a:lnTo>
                  <a:pt x="2167272" y="669145"/>
                </a:lnTo>
                <a:lnTo>
                  <a:pt x="2167272" y="0"/>
                </a:lnTo>
                <a:lnTo>
                  <a:pt x="0" y="0"/>
                </a:lnTo>
                <a:lnTo>
                  <a:pt x="0" y="669145"/>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0" name="TextBox 10"/>
          <p:cNvSpPr txBox="1"/>
          <p:nvPr/>
        </p:nvSpPr>
        <p:spPr>
          <a:xfrm>
            <a:off x="1463338" y="1679434"/>
            <a:ext cx="4633325" cy="1075055"/>
          </a:xfrm>
          <a:prstGeom prst="rect">
            <a:avLst/>
          </a:prstGeom>
        </p:spPr>
        <p:txBody>
          <a:bodyPr lIns="0" tIns="0" rIns="0" bIns="0" rtlCol="0" anchor="t">
            <a:spAutoFit/>
          </a:bodyPr>
          <a:lstStyle/>
          <a:p>
            <a:pPr algn="ctr">
              <a:lnSpc>
                <a:spcPts val="8119"/>
              </a:lnSpc>
              <a:spcBef>
                <a:spcPct val="0"/>
              </a:spcBef>
            </a:pPr>
            <a:r>
              <a:rPr lang="en-US" sz="5799" b="1">
                <a:solidFill>
                  <a:srgbClr val="FFFFFF"/>
                </a:solidFill>
                <a:latin typeface="The Seasons Bold"/>
                <a:ea typeface="The Seasons Bold"/>
                <a:cs typeface="The Seasons Bold"/>
                <a:sym typeface="The Seasons Bold"/>
              </a:rPr>
              <a:t>Contact Info</a:t>
            </a:r>
          </a:p>
        </p:txBody>
      </p:sp>
      <p:sp>
        <p:nvSpPr>
          <p:cNvPr id="11" name="TextBox 11"/>
          <p:cNvSpPr txBox="1"/>
          <p:nvPr/>
        </p:nvSpPr>
        <p:spPr>
          <a:xfrm>
            <a:off x="2023122" y="3458332"/>
            <a:ext cx="3242878" cy="419346"/>
          </a:xfrm>
          <a:prstGeom prst="rect">
            <a:avLst/>
          </a:prstGeom>
        </p:spPr>
        <p:txBody>
          <a:bodyPr lIns="0" tIns="0" rIns="0" bIns="0" rtlCol="0" anchor="t">
            <a:spAutoFit/>
          </a:bodyPr>
          <a:lstStyle/>
          <a:p>
            <a:pPr algn="l">
              <a:lnSpc>
                <a:spcPts val="3499"/>
              </a:lnSpc>
              <a:spcBef>
                <a:spcPct val="0"/>
              </a:spcBef>
            </a:pPr>
            <a:r>
              <a:rPr lang="en-US" sz="2499" dirty="0">
                <a:solidFill>
                  <a:srgbClr val="70593C"/>
                </a:solidFill>
                <a:latin typeface="Canva Sans"/>
                <a:ea typeface="Canva Sans"/>
                <a:cs typeface="Canva Sans"/>
                <a:sym typeface="Canva Sans"/>
              </a:rPr>
              <a:t>+88-01872-494008</a:t>
            </a:r>
          </a:p>
        </p:txBody>
      </p:sp>
      <p:sp>
        <p:nvSpPr>
          <p:cNvPr id="12" name="TextBox 12"/>
          <p:cNvSpPr txBox="1"/>
          <p:nvPr/>
        </p:nvSpPr>
        <p:spPr>
          <a:xfrm>
            <a:off x="2023122" y="4490207"/>
            <a:ext cx="4198184" cy="422275"/>
          </a:xfrm>
          <a:prstGeom prst="rect">
            <a:avLst/>
          </a:prstGeom>
        </p:spPr>
        <p:txBody>
          <a:bodyPr lIns="0" tIns="0" rIns="0" bIns="0" rtlCol="0" anchor="t">
            <a:spAutoFit/>
          </a:bodyPr>
          <a:lstStyle/>
          <a:p>
            <a:pPr algn="l">
              <a:lnSpc>
                <a:spcPts val="3499"/>
              </a:lnSpc>
              <a:spcBef>
                <a:spcPct val="0"/>
              </a:spcBef>
            </a:pPr>
            <a:r>
              <a:rPr lang="en-US" sz="2499" dirty="0">
                <a:solidFill>
                  <a:srgbClr val="70593C"/>
                </a:solidFill>
                <a:latin typeface="Canva Sans"/>
                <a:ea typeface="Canva Sans"/>
                <a:cs typeface="Canva Sans"/>
                <a:sym typeface="Canva Sans"/>
              </a:rPr>
              <a:t>www.reallygreatsite.com</a:t>
            </a:r>
          </a:p>
        </p:txBody>
      </p:sp>
      <p:sp>
        <p:nvSpPr>
          <p:cNvPr id="13" name="TextBox 13"/>
          <p:cNvSpPr txBox="1"/>
          <p:nvPr/>
        </p:nvSpPr>
        <p:spPr>
          <a:xfrm>
            <a:off x="756000" y="7147367"/>
            <a:ext cx="6048000" cy="733425"/>
          </a:xfrm>
          <a:prstGeom prst="rect">
            <a:avLst/>
          </a:prstGeom>
        </p:spPr>
        <p:txBody>
          <a:bodyPr lIns="0" tIns="0" rIns="0" bIns="0" rtlCol="0" anchor="t">
            <a:spAutoFit/>
          </a:bodyPr>
          <a:lstStyle/>
          <a:p>
            <a:pPr algn="ctr">
              <a:lnSpc>
                <a:spcPts val="5599"/>
              </a:lnSpc>
              <a:spcBef>
                <a:spcPct val="0"/>
              </a:spcBef>
            </a:pPr>
            <a:r>
              <a:rPr lang="en-US" sz="3999" b="1">
                <a:solidFill>
                  <a:srgbClr val="865545"/>
                </a:solidFill>
                <a:latin typeface="The Seasons Bold"/>
                <a:ea typeface="The Seasons Bold"/>
                <a:cs typeface="The Seasons Bold"/>
                <a:sym typeface="The Seasons Bold"/>
              </a:rPr>
              <a:t>Let's work together!</a:t>
            </a:r>
          </a:p>
        </p:txBody>
      </p:sp>
      <p:sp>
        <p:nvSpPr>
          <p:cNvPr id="14" name="TextBox 14"/>
          <p:cNvSpPr txBox="1"/>
          <p:nvPr/>
        </p:nvSpPr>
        <p:spPr>
          <a:xfrm>
            <a:off x="2023122" y="5522082"/>
            <a:ext cx="5031728" cy="419346"/>
          </a:xfrm>
          <a:prstGeom prst="rect">
            <a:avLst/>
          </a:prstGeom>
        </p:spPr>
        <p:txBody>
          <a:bodyPr wrap="square" lIns="0" tIns="0" rIns="0" bIns="0" rtlCol="0" anchor="t">
            <a:spAutoFit/>
          </a:bodyPr>
          <a:lstStyle/>
          <a:p>
            <a:pPr algn="l">
              <a:lnSpc>
                <a:spcPts val="3499"/>
              </a:lnSpc>
              <a:spcBef>
                <a:spcPct val="0"/>
              </a:spcBef>
            </a:pPr>
            <a:r>
              <a:rPr lang="en-US" sz="2499" dirty="0">
                <a:solidFill>
                  <a:srgbClr val="70593C"/>
                </a:solidFill>
                <a:latin typeface="Canva Sans"/>
                <a:ea typeface="Canva Sans"/>
                <a:cs typeface="Canva Sans"/>
                <a:sym typeface="Canva Sans"/>
              </a:rPr>
              <a:t>naimurrahaman350@gmail.com</a:t>
            </a:r>
          </a:p>
        </p:txBody>
      </p:sp>
      <p:sp>
        <p:nvSpPr>
          <p:cNvPr id="15" name="Freeform 15"/>
          <p:cNvSpPr/>
          <p:nvPr/>
        </p:nvSpPr>
        <p:spPr>
          <a:xfrm>
            <a:off x="-211517" y="-174981"/>
            <a:ext cx="1452330" cy="1861962"/>
          </a:xfrm>
          <a:custGeom>
            <a:avLst/>
            <a:gdLst/>
            <a:ahLst/>
            <a:cxnLst/>
            <a:rect l="l" t="t" r="r" b="b"/>
            <a:pathLst>
              <a:path w="1452330" h="1861962">
                <a:moveTo>
                  <a:pt x="0" y="0"/>
                </a:moveTo>
                <a:lnTo>
                  <a:pt x="1452330" y="0"/>
                </a:lnTo>
                <a:lnTo>
                  <a:pt x="1452330" y="1861962"/>
                </a:lnTo>
                <a:lnTo>
                  <a:pt x="0" y="1861962"/>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6" name="Freeform 16"/>
          <p:cNvSpPr/>
          <p:nvPr/>
        </p:nvSpPr>
        <p:spPr>
          <a:xfrm flipH="1" flipV="1">
            <a:off x="6298734" y="9005019"/>
            <a:ext cx="1452330" cy="1861962"/>
          </a:xfrm>
          <a:custGeom>
            <a:avLst/>
            <a:gdLst/>
            <a:ahLst/>
            <a:cxnLst/>
            <a:rect l="l" t="t" r="r" b="b"/>
            <a:pathLst>
              <a:path w="1452330" h="1861962">
                <a:moveTo>
                  <a:pt x="1452330" y="1861962"/>
                </a:moveTo>
                <a:lnTo>
                  <a:pt x="0" y="1861962"/>
                </a:lnTo>
                <a:lnTo>
                  <a:pt x="0" y="0"/>
                </a:lnTo>
                <a:lnTo>
                  <a:pt x="1452330" y="0"/>
                </a:lnTo>
                <a:lnTo>
                  <a:pt x="1452330" y="1861962"/>
                </a:lnTo>
                <a:close/>
              </a:path>
            </a:pathLst>
          </a:custGeom>
          <a:blipFill>
            <a:blip r:embed="rId12">
              <a:extLst>
                <a:ext uri="{96DAC541-7B7A-43D3-8B79-37D633B846F1}">
                  <asvg:svgBlip xmlns:asvg="http://schemas.microsoft.com/office/drawing/2016/SVG/main" r:embed="rId13"/>
                </a:ext>
              </a:extLst>
            </a:blip>
            <a:stretch>
              <a:fillRect/>
            </a:stretch>
          </a:blipFill>
        </p:spPr>
      </p:sp>
    </p:spTree>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TotalTime>
  <Words>536</Words>
  <Application>Microsoft Office PowerPoint</Application>
  <PresentationFormat>Custom</PresentationFormat>
  <Paragraphs>72</Paragraphs>
  <Slides>8</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8</vt:i4>
      </vt:variant>
    </vt:vector>
  </HeadingPairs>
  <TitlesOfParts>
    <vt:vector size="20" baseType="lpstr">
      <vt:lpstr>Canva Sans</vt:lpstr>
      <vt:lpstr>Sitka Heading Semibold</vt:lpstr>
      <vt:lpstr>Aileron Bold</vt:lpstr>
      <vt:lpstr>Britannic Bold</vt:lpstr>
      <vt:lpstr>Wingdings</vt:lpstr>
      <vt:lpstr>The Seasons Bold</vt:lpstr>
      <vt:lpstr>Canva Sans </vt:lpstr>
      <vt:lpstr>Calibri</vt:lpstr>
      <vt:lpstr>Arial</vt:lpstr>
      <vt:lpstr>Canva Sans Bold</vt:lpstr>
      <vt:lpstr>Sitka Small Semibold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Beige Brown Simple Minimalist Marketing Portfolio A4 Document</dc:title>
  <dc:creator>User</dc:creator>
  <cp:lastModifiedBy>User</cp:lastModifiedBy>
  <cp:revision>11</cp:revision>
  <dcterms:created xsi:type="dcterms:W3CDTF">2006-08-16T00:00:00Z</dcterms:created>
  <dcterms:modified xsi:type="dcterms:W3CDTF">2025-03-18T18:08:14Z</dcterms:modified>
  <dc:identifier>DAGiFV6sZQU</dc:identifier>
</cp:coreProperties>
</file>