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72" r:id="rId4"/>
    <p:sldId id="273" r:id="rId5"/>
    <p:sldId id="274" r:id="rId6"/>
    <p:sldId id="275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71" autoAdjust="0"/>
  </p:normalViewPr>
  <p:slideViewPr>
    <p:cSldViewPr snapToGrid="0">
      <p:cViewPr>
        <p:scale>
          <a:sx n="120" d="100"/>
          <a:sy n="120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explosion val="5"/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A2A4-48E2-B70E-B413C943304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A2A4-48E2-B70E-B413C943304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A2A4-48E2-B70E-B413C9433046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7-A2A4-48E2-B70E-B413C9433046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4.9000000000000002E-2</c:v>
                </c:pt>
                <c:pt idx="1">
                  <c:v>0.127</c:v>
                </c:pt>
                <c:pt idx="2">
                  <c:v>0.82299999999999995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A4-48E2-B70E-B413C9433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6DBCF-9E09-4A50-9222-77E659DB84A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D01-C029-4484-A22B-39F2F811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AD01-C029-4484-A22B-39F2F811CC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812F-273D-4C47-BB31-C83F136FD4D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C6A4-D04C-4C2B-B3C1-6D0A5DA2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3225" y="2981325"/>
            <a:ext cx="6696075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6724" y="2103438"/>
            <a:ext cx="1125855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Century Gothic" panose="020B0502020202020204" pitchFamily="34" charset="0"/>
              </a:rPr>
              <a:t>Why </a:t>
            </a:r>
            <a:r>
              <a:rPr lang="en-US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BUSINESS</a:t>
            </a:r>
            <a:r>
              <a:rPr lang="en-US" sz="6600" dirty="0">
                <a:latin typeface="Century Gothic" panose="020B0502020202020204" pitchFamily="34" charset="0"/>
              </a:rPr>
              <a:t> should solve </a:t>
            </a:r>
            <a:r>
              <a:rPr lang="en-US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SOCIAL PROBLEMS</a:t>
            </a:r>
            <a:r>
              <a:rPr lang="en-US" sz="6600" dirty="0">
                <a:latin typeface="Century Gothic" panose="020B0502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744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94" y="239416"/>
            <a:ext cx="12062691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Business is seen as the problem…</a:t>
            </a:r>
          </a:p>
        </p:txBody>
      </p:sp>
      <p:pic>
        <p:nvPicPr>
          <p:cNvPr id="1028" name="Picture 4" descr="Image result for Coal indus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" y="4050151"/>
            <a:ext cx="3384648" cy="2426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ging indus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03" y="4050151"/>
            <a:ext cx="3636847" cy="2424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r pollu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0" y="4050151"/>
            <a:ext cx="3705629" cy="2425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2555" y="4773903"/>
            <a:ext cx="10515600" cy="4854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BAD ACTORS</a:t>
            </a:r>
          </a:p>
        </p:txBody>
      </p:sp>
      <p:pic>
        <p:nvPicPr>
          <p:cNvPr id="1034" name="Picture 10" descr="Image result for gender inequal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29" y="1472764"/>
            <a:ext cx="2310534" cy="23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ost of hamburger vs sal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10" y="1860113"/>
            <a:ext cx="3648250" cy="17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3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5725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327025"/>
            <a:ext cx="11115675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entury Gothic" panose="020B0502020202020204" pitchFamily="34" charset="0"/>
              </a:rPr>
              <a:t>Where are the 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5317334"/>
            <a:ext cx="11115675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entury Gothic" panose="020B0502020202020204" pitchFamily="34" charset="0"/>
              </a:rPr>
              <a:t>Reality is we’re not making fast enough progress</a:t>
            </a:r>
          </a:p>
        </p:txBody>
      </p:sp>
      <p:pic>
        <p:nvPicPr>
          <p:cNvPr id="7170" name="Picture 2" descr="Image result for NGO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179" y="2082413"/>
            <a:ext cx="4682589" cy="30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Govern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41" y="1473200"/>
            <a:ext cx="3878818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hilanthropy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90" y="2579688"/>
            <a:ext cx="3141266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NGO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48" y="2221992"/>
            <a:ext cx="4682589" cy="30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1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54" y="317991"/>
            <a:ext cx="11566689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The fundamental problem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375"/>
            <a:ext cx="10515600" cy="14414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900" dirty="0">
                <a:solidFill>
                  <a:srgbClr val="FF0000"/>
                </a:solidFill>
                <a:latin typeface="Century Gothic" panose="020B0502020202020204" pitchFamily="34" charset="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0832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2041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Century Gothic" panose="020B0502020202020204" pitchFamily="34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4159250"/>
            <a:ext cx="10515600" cy="1603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 Not enough money to deal with problems at scale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 Not enough tax money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 Not enough philanthropic donations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9958" y="365125"/>
            <a:ext cx="10909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Gothic" panose="020B0502020202020204" pitchFamily="34" charset="0"/>
              </a:rPr>
              <a:t>The fundamental problem of SCALE is…</a:t>
            </a:r>
          </a:p>
        </p:txBody>
      </p:sp>
    </p:spTree>
    <p:extLst>
      <p:ext uri="{BB962C8B-B14F-4D97-AF65-F5344CB8AC3E}">
        <p14:creationId xmlns:p14="http://schemas.microsoft.com/office/powerpoint/2010/main" val="97747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53" y="1"/>
            <a:ext cx="157594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Where are the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6" y="2279253"/>
            <a:ext cx="60293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latin typeface="Century Gothic" panose="020B0502020202020204" pitchFamily="34" charset="0"/>
              </a:rPr>
              <a:t>Business creates 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WEALTH</a:t>
            </a:r>
            <a:r>
              <a:rPr lang="en-US" sz="4400" dirty="0">
                <a:latin typeface="Century Gothic" panose="020B0502020202020204" pitchFamily="34" charset="0"/>
              </a:rPr>
              <a:t> when it 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MEETS NEEDS </a:t>
            </a:r>
            <a:r>
              <a:rPr lang="en-US" sz="4400" dirty="0">
                <a:latin typeface="Century Gothic" panose="020B0502020202020204" pitchFamily="34" charset="0"/>
              </a:rPr>
              <a:t>at a 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PROFIT</a:t>
            </a:r>
          </a:p>
          <a:p>
            <a:pPr lvl="1"/>
            <a:endParaRPr lang="en-US" sz="4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000" dirty="0">
                <a:latin typeface="Century Gothic" panose="020B0502020202020204" pitchFamily="34" charset="0"/>
              </a:rPr>
              <a:t> Taxes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000" dirty="0">
                <a:latin typeface="Century Gothic" panose="020B0502020202020204" pitchFamily="34" charset="0"/>
              </a:rPr>
              <a:t> Incomes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000" dirty="0">
                <a:latin typeface="Century Gothic" panose="020B0502020202020204" pitchFamily="34" charset="0"/>
              </a:rPr>
              <a:t> Charitable donations</a:t>
            </a:r>
          </a:p>
        </p:txBody>
      </p:sp>
    </p:spTree>
    <p:extLst>
      <p:ext uri="{BB962C8B-B14F-4D97-AF65-F5344CB8AC3E}">
        <p14:creationId xmlns:p14="http://schemas.microsoft.com/office/powerpoint/2010/main" val="381735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Where are the resources?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078" y="3086100"/>
            <a:ext cx="8434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Non-profits - $1.2 Trillion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Government - $3.1 Trillion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Corporations - $20.1 Trillion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52883516"/>
              </p:ext>
            </p:extLst>
          </p:nvPr>
        </p:nvGraphicFramePr>
        <p:xfrm>
          <a:off x="9172222" y="2190115"/>
          <a:ext cx="6372521" cy="4104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21131" y="1872626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Non-Profits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2322" y="2558299"/>
            <a:ext cx="21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Government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1736" y="4783455"/>
            <a:ext cx="323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Corporations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350425"/>
            <a:ext cx="6153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Total revenue by stakeholder,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61739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Profit is the…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0"/>
            <a:ext cx="4487944" cy="25193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Profit allows solutions to be infinitely scalable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Solution becomes self sustaining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99" y="1817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rgbClr val="FF0000"/>
                </a:solidFill>
                <a:latin typeface="Century Gothic" panose="020B0502020202020204" pitchFamily="34" charset="0"/>
              </a:rPr>
              <a:t>MAGIC</a:t>
            </a:r>
          </a:p>
        </p:txBody>
      </p:sp>
      <p:pic>
        <p:nvPicPr>
          <p:cNvPr id="6146" name="Picture 2" descr="Image result for profit growth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24" y="1335820"/>
            <a:ext cx="8929775" cy="50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moke St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962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Conventional Wisdom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075" y="3284538"/>
            <a:ext cx="10515600" cy="6985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profits from </a:t>
            </a:r>
            <a:r>
              <a:rPr lang="en-US" sz="40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CAUSING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social problems</a:t>
            </a:r>
          </a:p>
          <a:p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6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Reality is Opposite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Business can profits from solving social problems</a:t>
            </a:r>
          </a:p>
          <a:p>
            <a:r>
              <a:rPr lang="en-US" dirty="0">
                <a:latin typeface="Century Gothic" panose="020B0502020202020204" pitchFamily="34" charset="0"/>
              </a:rPr>
              <a:t>Pollution – reducing emissions creates profit, saves money and makes business more productive &amp; efficient</a:t>
            </a:r>
          </a:p>
          <a:p>
            <a:r>
              <a:rPr lang="en-US" dirty="0">
                <a:latin typeface="Century Gothic" panose="020B0502020202020204" pitchFamily="34" charset="0"/>
              </a:rPr>
              <a:t>A fundamental deep synergy if you’re not thinking in the very short run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089" y="4118776"/>
            <a:ext cx="13647089" cy="273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3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64" y="314325"/>
            <a:ext cx="11896435" cy="89058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How do we use the power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5638799"/>
            <a:ext cx="10515600" cy="957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latin typeface="Century Gothic" panose="020B0502020202020204" pitchFamily="34" charset="0"/>
              </a:rPr>
              <a:t>LARGEST</a:t>
            </a:r>
            <a:r>
              <a:rPr lang="en-US" dirty="0">
                <a:latin typeface="Century Gothic" panose="020B0502020202020204" pitchFamily="34" charset="0"/>
              </a:rPr>
              <a:t> opportunities we see for business’s today is to solve social problems</a:t>
            </a:r>
          </a:p>
        </p:txBody>
      </p:sp>
      <p:pic>
        <p:nvPicPr>
          <p:cNvPr id="9218" name="Picture 2" descr="Image result for Circle of young Intraprene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49720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825" y="2028825"/>
            <a:ext cx="6553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pic>
        <p:nvPicPr>
          <p:cNvPr id="1032" name="Picture 8" descr="Image result for World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6" y="263112"/>
            <a:ext cx="11488124" cy="63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2574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entury Gothic" panose="020B0502020202020204" pitchFamily="34" charset="0"/>
              </a:rPr>
              <a:t>The world is full of </a:t>
            </a:r>
            <a:br>
              <a:rPr lang="en-US" sz="6600" dirty="0">
                <a:latin typeface="Century Gothic" panose="020B0502020202020204" pitchFamily="34" charset="0"/>
              </a:rPr>
            </a:br>
            <a:r>
              <a:rPr lang="en-US" sz="66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BIG</a:t>
            </a:r>
            <a:r>
              <a:rPr lang="en-US" sz="6600" dirty="0">
                <a:latin typeface="Century Gothic" panose="020B0502020202020204" pitchFamily="34" charset="0"/>
              </a:rPr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191224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1447"/>
            <a:ext cx="11715750" cy="66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9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9" y="398462"/>
            <a:ext cx="10901218" cy="1325563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Our Purpose is to Create Shared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09" y="2298916"/>
            <a:ext cx="1169323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Century Gothic" panose="020B0502020202020204" pitchFamily="34" charset="0"/>
              </a:rPr>
              <a:t>Addressing a </a:t>
            </a:r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SOCIAL ISSUE </a:t>
            </a:r>
            <a:r>
              <a:rPr lang="en-US" sz="4000" dirty="0">
                <a:latin typeface="Century Gothic" panose="020B0502020202020204" pitchFamily="34" charset="0"/>
              </a:rPr>
              <a:t>with a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BUSINESS MODEL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Century Gothic" panose="020B0502020202020204" pitchFamily="34" charset="0"/>
              </a:rPr>
              <a:t>Social Value + Economic Value</a:t>
            </a:r>
          </a:p>
        </p:txBody>
      </p:sp>
    </p:spTree>
    <p:extLst>
      <p:ext uri="{BB962C8B-B14F-4D97-AF65-F5344CB8AC3E}">
        <p14:creationId xmlns:p14="http://schemas.microsoft.com/office/powerpoint/2010/main" val="90166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761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Century Gothic" panose="020B0502020202020204" pitchFamily="34" charset="0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2488318"/>
            <a:ext cx="2438400" cy="603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Century Gothic" panose="020B0502020202020204" pitchFamily="34" charset="0"/>
              </a:rPr>
              <a:t>Change the way business sees itself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3059" y="2488318"/>
            <a:ext cx="2172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Change how others see business</a:t>
            </a:r>
          </a:p>
        </p:txBody>
      </p:sp>
      <p:sp>
        <p:nvSpPr>
          <p:cNvPr id="5" name="Oval 4"/>
          <p:cNvSpPr/>
          <p:nvPr/>
        </p:nvSpPr>
        <p:spPr>
          <a:xfrm>
            <a:off x="1533524" y="1400176"/>
            <a:ext cx="5100639" cy="49815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43486" y="1400175"/>
            <a:ext cx="5100639" cy="49815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5" y="245475"/>
            <a:ext cx="11597805" cy="63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5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49" y="1393825"/>
            <a:ext cx="4029075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POOR NUTRITION AND OBESITY</a:t>
            </a:r>
          </a:p>
        </p:txBody>
      </p:sp>
      <p:pic>
        <p:nvPicPr>
          <p:cNvPr id="4" name="Picture 2" descr="Image result for poor nutrit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99" y="-158750"/>
            <a:ext cx="11943952" cy="73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1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ccess to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7250" cy="74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98500"/>
            <a:ext cx="50292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ACCESS TO WATER</a:t>
            </a:r>
          </a:p>
        </p:txBody>
      </p:sp>
    </p:spTree>
    <p:extLst>
      <p:ext uri="{BB962C8B-B14F-4D97-AF65-F5344CB8AC3E}">
        <p14:creationId xmlns:p14="http://schemas.microsoft.com/office/powerpoint/2010/main" val="7966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Defore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efore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17" y="0"/>
            <a:ext cx="14247412" cy="71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7" y="1192641"/>
            <a:ext cx="625693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DEFORESTATION AND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2573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pressed Blue collar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0050"/>
            <a:ext cx="12192000" cy="81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LACK OF SKILLS</a:t>
            </a:r>
          </a:p>
        </p:txBody>
      </p:sp>
    </p:spTree>
    <p:extLst>
      <p:ext uri="{BB962C8B-B14F-4D97-AF65-F5344CB8AC3E}">
        <p14:creationId xmlns:p14="http://schemas.microsoft.com/office/powerpoint/2010/main" val="15141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Pol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78965" cy="70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062" y="3793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2969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mega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9223"/>
            <a:ext cx="12192000" cy="81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06" y="167457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AWARENESS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476" y="783199"/>
            <a:ext cx="10702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Why are we having so much trouble solving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406789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76200"/>
            <a:ext cx="11991975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entury Gothic" panose="020B0502020202020204" pitchFamily="34" charset="0"/>
              </a:rPr>
              <a:t>What is the role of business?</a:t>
            </a:r>
          </a:p>
        </p:txBody>
      </p:sp>
    </p:spTree>
    <p:extLst>
      <p:ext uri="{BB962C8B-B14F-4D97-AF65-F5344CB8AC3E}">
        <p14:creationId xmlns:p14="http://schemas.microsoft.com/office/powerpoint/2010/main" val="7504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278</Words>
  <Application>Microsoft Office PowerPoint</Application>
  <PresentationFormat>Widescreen</PresentationFormat>
  <Paragraphs>63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The world is full of  BIG problems</vt:lpstr>
      <vt:lpstr>POOR NUTRITION AND OBESITY</vt:lpstr>
      <vt:lpstr>ACCESS TO WATER</vt:lpstr>
      <vt:lpstr>DEFORESTATION AND CLIMATE CHANGE</vt:lpstr>
      <vt:lpstr>LACK OF SKILLS</vt:lpstr>
      <vt:lpstr>POLLUTION</vt:lpstr>
      <vt:lpstr>AWARENESS</vt:lpstr>
      <vt:lpstr>What is the role of business?</vt:lpstr>
      <vt:lpstr>Business is seen as the problem…</vt:lpstr>
      <vt:lpstr>Where are the solutions?</vt:lpstr>
      <vt:lpstr>The fundamental problem is…</vt:lpstr>
      <vt:lpstr>RESOURCES</vt:lpstr>
      <vt:lpstr>Where are the resources?</vt:lpstr>
      <vt:lpstr>Where are the resources?</vt:lpstr>
      <vt:lpstr>Profit is the…</vt:lpstr>
      <vt:lpstr>Conventional Wisdom </vt:lpstr>
      <vt:lpstr>The Reality is Opposite</vt:lpstr>
      <vt:lpstr>How do we use the power of business?</vt:lpstr>
      <vt:lpstr>PowerPoint Presentation</vt:lpstr>
      <vt:lpstr>Our Purpose is to Create Shared Value</vt:lpstr>
      <vt:lpstr>Solutions</vt:lpstr>
      <vt:lpstr>PowerPoint Presentation</vt:lpstr>
    </vt:vector>
  </TitlesOfParts>
  <Company>Experian Consumer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Business should solve social problems?</dc:title>
  <dc:creator>Deshaw, Justin</dc:creator>
  <cp:lastModifiedBy>Deshaw, Justin</cp:lastModifiedBy>
  <cp:revision>37</cp:revision>
  <dcterms:created xsi:type="dcterms:W3CDTF">2017-03-30T17:55:36Z</dcterms:created>
  <dcterms:modified xsi:type="dcterms:W3CDTF">2017-10-04T16:23:35Z</dcterms:modified>
</cp:coreProperties>
</file>