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5.xml" ContentType="application/vnd.openxmlformats-officedocument.theme+xml"/>
  <Override PartName="/ppt/tags/tag3.xml" ContentType="application/vnd.openxmlformats-officedocument.presentationml.tags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888" r:id="rId2"/>
    <p:sldMasterId id="2147483902" r:id="rId3"/>
    <p:sldMasterId id="2147483914" r:id="rId4"/>
    <p:sldMasterId id="2147483928" r:id="rId5"/>
  </p:sldMasterIdLst>
  <p:notesMasterIdLst>
    <p:notesMasterId r:id="rId10"/>
  </p:notesMasterIdLst>
  <p:handoutMasterIdLst>
    <p:handoutMasterId r:id="rId11"/>
  </p:handoutMasterIdLst>
  <p:sldIdLst>
    <p:sldId id="368" r:id="rId6"/>
    <p:sldId id="369" r:id="rId7"/>
    <p:sldId id="354" r:id="rId8"/>
    <p:sldId id="370" r:id="rId9"/>
  </p:sldIdLst>
  <p:sldSz cx="9906000" cy="6858000" type="A4"/>
  <p:notesSz cx="6797675" cy="98726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bg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bg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bg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bg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bg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bg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bg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bg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bg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8">
          <p15:clr>
            <a:srgbClr val="A4A3A4"/>
          </p15:clr>
        </p15:guide>
        <p15:guide id="2" orient="horz" pos="487">
          <p15:clr>
            <a:srgbClr val="A4A3A4"/>
          </p15:clr>
        </p15:guide>
        <p15:guide id="3" orient="horz">
          <p15:clr>
            <a:srgbClr val="A4A3A4"/>
          </p15:clr>
        </p15:guide>
        <p15:guide id="4" orient="horz" pos="1577">
          <p15:clr>
            <a:srgbClr val="A4A3A4"/>
          </p15:clr>
        </p15:guide>
        <p15:guide id="5" orient="horz" pos="4020">
          <p15:clr>
            <a:srgbClr val="A4A3A4"/>
          </p15:clr>
        </p15:guide>
        <p15:guide id="6" orient="horz" pos="653">
          <p15:clr>
            <a:srgbClr val="A4A3A4"/>
          </p15:clr>
        </p15:guide>
        <p15:guide id="7" orient="horz" pos="4169">
          <p15:clr>
            <a:srgbClr val="A4A3A4"/>
          </p15:clr>
        </p15:guide>
        <p15:guide id="8" orient="horz" pos="2502">
          <p15:clr>
            <a:srgbClr val="A4A3A4"/>
          </p15:clr>
        </p15:guide>
        <p15:guide id="9" orient="horz" pos="3954">
          <p15:clr>
            <a:srgbClr val="A4A3A4"/>
          </p15:clr>
        </p15:guide>
        <p15:guide id="10" pos="476">
          <p15:clr>
            <a:srgbClr val="A4A3A4"/>
          </p15:clr>
        </p15:guide>
        <p15:guide id="11" pos="5932">
          <p15:clr>
            <a:srgbClr val="A4A3A4"/>
          </p15:clr>
        </p15:guide>
        <p15:guide id="12" pos="1283">
          <p15:clr>
            <a:srgbClr val="A4A3A4"/>
          </p15:clr>
        </p15:guide>
        <p15:guide id="13" pos="5145">
          <p15:clr>
            <a:srgbClr val="A4A3A4"/>
          </p15:clr>
        </p15:guide>
        <p15:guide id="14" pos="626">
          <p15:clr>
            <a:srgbClr val="A4A3A4"/>
          </p15:clr>
        </p15:guide>
        <p15:guide id="15" pos="5136">
          <p15:clr>
            <a:srgbClr val="A4A3A4"/>
          </p15:clr>
        </p15:guide>
        <p15:guide id="16" pos="4236">
          <p15:clr>
            <a:srgbClr val="A4A3A4"/>
          </p15:clr>
        </p15:guide>
        <p15:guide id="17" pos="50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im Heard" initials="JR" lastIdx="2" clrIdx="0"/>
  <p:cmAuthor id="1" name="Thompson, Richard : Design Office" initials="TR:DO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B000"/>
    <a:srgbClr val="E1E1E1"/>
    <a:srgbClr val="80CDED"/>
    <a:srgbClr val="BFE6F6"/>
    <a:srgbClr val="FFFFFF"/>
    <a:srgbClr val="FE8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38" autoAdjust="0"/>
    <p:restoredTop sz="94017" autoAdjust="0"/>
  </p:normalViewPr>
  <p:slideViewPr>
    <p:cSldViewPr snapToGrid="0" showGuides="1">
      <p:cViewPr varScale="1">
        <p:scale>
          <a:sx n="109" d="100"/>
          <a:sy n="109" d="100"/>
        </p:scale>
        <p:origin x="1776" y="114"/>
      </p:cViewPr>
      <p:guideLst>
        <p:guide orient="horz" pos="4058"/>
        <p:guide orient="horz" pos="487"/>
        <p:guide orient="horz"/>
        <p:guide orient="horz" pos="1577"/>
        <p:guide orient="horz" pos="4020"/>
        <p:guide orient="horz" pos="653"/>
        <p:guide orient="horz" pos="4169"/>
        <p:guide orient="horz" pos="2502"/>
        <p:guide orient="horz" pos="3954"/>
        <p:guide pos="476"/>
        <p:guide pos="5932"/>
        <p:guide pos="1283"/>
        <p:guide pos="5145"/>
        <p:guide pos="626"/>
        <p:guide pos="5136"/>
        <p:guide pos="4236"/>
        <p:guide pos="50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-2184" y="-10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A87805-0914-4BEC-B4A1-3A4A7897F4E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82EB8BA-EF32-48AC-840C-2896EC23F754}">
      <dgm:prSet phldrT="[Text]"/>
      <dgm:spPr>
        <a:solidFill>
          <a:srgbClr val="640666"/>
        </a:solidFill>
      </dgm:spPr>
      <dgm:t>
        <a:bodyPr/>
        <a:lstStyle/>
        <a:p>
          <a:r>
            <a:rPr lang="en-GB" dirty="0" smtClean="0"/>
            <a:t> </a:t>
          </a:r>
          <a:endParaRPr lang="en-GB" dirty="0"/>
        </a:p>
      </dgm:t>
    </dgm:pt>
    <dgm:pt modelId="{4B5600B3-6FD2-4E1B-B390-C350886B7F98}" type="parTrans" cxnId="{1F572BAA-BC5A-4739-A34D-5D0E65EF6238}">
      <dgm:prSet/>
      <dgm:spPr/>
      <dgm:t>
        <a:bodyPr/>
        <a:lstStyle/>
        <a:p>
          <a:endParaRPr lang="en-GB"/>
        </a:p>
      </dgm:t>
    </dgm:pt>
    <dgm:pt modelId="{3A2E6E83-00AE-43AE-A815-C9B1C97236BA}" type="sibTrans" cxnId="{1F572BAA-BC5A-4739-A34D-5D0E65EF6238}">
      <dgm:prSet/>
      <dgm:spPr>
        <a:solidFill>
          <a:srgbClr val="640666">
            <a:alpha val="45000"/>
          </a:srgbClr>
        </a:solidFill>
      </dgm:spPr>
      <dgm:t>
        <a:bodyPr/>
        <a:lstStyle/>
        <a:p>
          <a:endParaRPr lang="en-GB"/>
        </a:p>
      </dgm:t>
    </dgm:pt>
    <dgm:pt modelId="{D88EEA2F-63D7-4E43-94A3-34B5F6A7BA2D}">
      <dgm:prSet phldrT="[Text]"/>
      <dgm:spPr>
        <a:solidFill>
          <a:srgbClr val="C00000"/>
        </a:solidFill>
      </dgm:spPr>
      <dgm:t>
        <a:bodyPr/>
        <a:lstStyle/>
        <a:p>
          <a:r>
            <a:rPr lang="en-GB" dirty="0" smtClean="0"/>
            <a:t> </a:t>
          </a:r>
          <a:endParaRPr lang="en-GB" dirty="0"/>
        </a:p>
      </dgm:t>
    </dgm:pt>
    <dgm:pt modelId="{D8855C8F-EC18-45DA-B07A-F215167ECF28}" type="parTrans" cxnId="{13F8B622-3AA1-4235-AF23-A8B6863EDD04}">
      <dgm:prSet/>
      <dgm:spPr/>
      <dgm:t>
        <a:bodyPr/>
        <a:lstStyle/>
        <a:p>
          <a:endParaRPr lang="en-GB"/>
        </a:p>
      </dgm:t>
    </dgm:pt>
    <dgm:pt modelId="{68380E38-7B2D-4F79-996E-D2035F62AC14}" type="sibTrans" cxnId="{13F8B622-3AA1-4235-AF23-A8B6863EDD04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endParaRPr lang="en-GB"/>
        </a:p>
      </dgm:t>
    </dgm:pt>
    <dgm:pt modelId="{6E690552-16BC-47C2-8BAC-BC314EE79F91}">
      <dgm:prSet phldrT="[Text]"/>
      <dgm:spPr>
        <a:solidFill>
          <a:srgbClr val="00AEEF"/>
        </a:solidFill>
      </dgm:spPr>
      <dgm:t>
        <a:bodyPr/>
        <a:lstStyle/>
        <a:p>
          <a:r>
            <a:rPr lang="en-GB" dirty="0" smtClean="0"/>
            <a:t> </a:t>
          </a:r>
          <a:endParaRPr lang="en-GB" dirty="0"/>
        </a:p>
      </dgm:t>
    </dgm:pt>
    <dgm:pt modelId="{186081E6-C28C-4BE4-8BF1-9BE62A80A2FF}" type="parTrans" cxnId="{2624198D-F970-4F3E-82C8-C0D138651B85}">
      <dgm:prSet/>
      <dgm:spPr/>
      <dgm:t>
        <a:bodyPr/>
        <a:lstStyle/>
        <a:p>
          <a:endParaRPr lang="en-GB"/>
        </a:p>
      </dgm:t>
    </dgm:pt>
    <dgm:pt modelId="{5EB2CC3E-1A34-4745-B1BB-D793DEAFFEF5}" type="sibTrans" cxnId="{2624198D-F970-4F3E-82C8-C0D138651B85}">
      <dgm:prSet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endParaRPr lang="en-GB"/>
        </a:p>
      </dgm:t>
    </dgm:pt>
    <dgm:pt modelId="{DA4FA63B-4AD1-459D-ABCB-5AEE9D03451F}" type="pres">
      <dgm:prSet presAssocID="{C1A87805-0914-4BEC-B4A1-3A4A7897F4E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E20D8EA-E805-4BCB-A65B-5DEAB3DFBF5D}" type="pres">
      <dgm:prSet presAssocID="{F82EB8BA-EF32-48AC-840C-2896EC23F75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A90B8EB-C0EE-4D30-B525-28D1FB72EDAE}" type="pres">
      <dgm:prSet presAssocID="{3A2E6E83-00AE-43AE-A815-C9B1C97236BA}" presName="sibTrans" presStyleLbl="sibTrans2D1" presStyleIdx="0" presStyleCnt="3" custAng="17591465" custLinFactX="127025" custLinFactNeighborX="200000" custLinFactNeighborY="-12194"/>
      <dgm:spPr/>
      <dgm:t>
        <a:bodyPr/>
        <a:lstStyle/>
        <a:p>
          <a:endParaRPr lang="en-GB"/>
        </a:p>
      </dgm:t>
    </dgm:pt>
    <dgm:pt modelId="{CAE38CAD-D256-4AD3-B1EB-2BAD24A8400B}" type="pres">
      <dgm:prSet presAssocID="{3A2E6E83-00AE-43AE-A815-C9B1C97236BA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3439D3E9-14DC-4437-8B15-8007CFDDAB68}" type="pres">
      <dgm:prSet presAssocID="{D88EEA2F-63D7-4E43-94A3-34B5F6A7BA2D}" presName="node" presStyleLbl="node1" presStyleIdx="1" presStyleCnt="3" custRadScaleRad="98319" custRadScaleInc="20267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8D5941B-655E-4C4B-B48B-F31FB3779985}" type="pres">
      <dgm:prSet presAssocID="{68380E38-7B2D-4F79-996E-D2035F62AC14}" presName="sibTrans" presStyleLbl="sibTrans2D1" presStyleIdx="1" presStyleCnt="3" custAng="18299231" custLinFactX="-57250" custLinFactY="-100000" custLinFactNeighborX="-100000" custLinFactNeighborY="-102631"/>
      <dgm:spPr/>
      <dgm:t>
        <a:bodyPr/>
        <a:lstStyle/>
        <a:p>
          <a:endParaRPr lang="en-GB"/>
        </a:p>
      </dgm:t>
    </dgm:pt>
    <dgm:pt modelId="{90A459E8-649B-4572-BF41-30BA670B2D7B}" type="pres">
      <dgm:prSet presAssocID="{68380E38-7B2D-4F79-996E-D2035F62AC14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946038BC-FCB5-4D83-9914-80C71FD38B91}" type="pres">
      <dgm:prSet presAssocID="{6E690552-16BC-47C2-8BAC-BC314EE79F91}" presName="node" presStyleLbl="node1" presStyleIdx="2" presStyleCnt="3" custRadScaleRad="98746" custRadScaleInc="-20272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A6964BF-CFB5-4E24-BB63-3B528DA84D93}" type="pres">
      <dgm:prSet presAssocID="{5EB2CC3E-1A34-4745-B1BB-D793DEAFFEF5}" presName="sibTrans" presStyleLbl="sibTrans2D1" presStyleIdx="2" presStyleCnt="3" custAng="18036129" custLinFactX="-45166" custLinFactY="91578" custLinFactNeighborX="-100000" custLinFactNeighborY="100000"/>
      <dgm:spPr/>
      <dgm:t>
        <a:bodyPr/>
        <a:lstStyle/>
        <a:p>
          <a:endParaRPr lang="en-GB"/>
        </a:p>
      </dgm:t>
    </dgm:pt>
    <dgm:pt modelId="{29BA90AE-616F-4CF0-A70E-54E94CD9D45E}" type="pres">
      <dgm:prSet presAssocID="{5EB2CC3E-1A34-4745-B1BB-D793DEAFFEF5}" presName="connectorText" presStyleLbl="sibTrans2D1" presStyleIdx="2" presStyleCnt="3"/>
      <dgm:spPr/>
      <dgm:t>
        <a:bodyPr/>
        <a:lstStyle/>
        <a:p>
          <a:endParaRPr lang="en-GB"/>
        </a:p>
      </dgm:t>
    </dgm:pt>
  </dgm:ptLst>
  <dgm:cxnLst>
    <dgm:cxn modelId="{0FCD9DAF-EBD9-4A53-B07D-2000BBE85F61}" type="presOf" srcId="{68380E38-7B2D-4F79-996E-D2035F62AC14}" destId="{90A459E8-649B-4572-BF41-30BA670B2D7B}" srcOrd="1" destOrd="0" presId="urn:microsoft.com/office/officeart/2005/8/layout/cycle2"/>
    <dgm:cxn modelId="{3DB6DFD3-A5CE-4896-B6F6-02BE606C1016}" type="presOf" srcId="{6E690552-16BC-47C2-8BAC-BC314EE79F91}" destId="{946038BC-FCB5-4D83-9914-80C71FD38B91}" srcOrd="0" destOrd="0" presId="urn:microsoft.com/office/officeart/2005/8/layout/cycle2"/>
    <dgm:cxn modelId="{C169242E-E730-4873-AA1D-6B5ED193E797}" type="presOf" srcId="{F82EB8BA-EF32-48AC-840C-2896EC23F754}" destId="{AE20D8EA-E805-4BCB-A65B-5DEAB3DFBF5D}" srcOrd="0" destOrd="0" presId="urn:microsoft.com/office/officeart/2005/8/layout/cycle2"/>
    <dgm:cxn modelId="{F1F048DC-A98C-4B98-B3AE-5F98E9069768}" type="presOf" srcId="{68380E38-7B2D-4F79-996E-D2035F62AC14}" destId="{B8D5941B-655E-4C4B-B48B-F31FB3779985}" srcOrd="0" destOrd="0" presId="urn:microsoft.com/office/officeart/2005/8/layout/cycle2"/>
    <dgm:cxn modelId="{1F572BAA-BC5A-4739-A34D-5D0E65EF6238}" srcId="{C1A87805-0914-4BEC-B4A1-3A4A7897F4E6}" destId="{F82EB8BA-EF32-48AC-840C-2896EC23F754}" srcOrd="0" destOrd="0" parTransId="{4B5600B3-6FD2-4E1B-B390-C350886B7F98}" sibTransId="{3A2E6E83-00AE-43AE-A815-C9B1C97236BA}"/>
    <dgm:cxn modelId="{2624198D-F970-4F3E-82C8-C0D138651B85}" srcId="{C1A87805-0914-4BEC-B4A1-3A4A7897F4E6}" destId="{6E690552-16BC-47C2-8BAC-BC314EE79F91}" srcOrd="2" destOrd="0" parTransId="{186081E6-C28C-4BE4-8BF1-9BE62A80A2FF}" sibTransId="{5EB2CC3E-1A34-4745-B1BB-D793DEAFFEF5}"/>
    <dgm:cxn modelId="{20F887F8-DBA6-4276-A930-83F5645088CA}" type="presOf" srcId="{5EB2CC3E-1A34-4745-B1BB-D793DEAFFEF5}" destId="{4A6964BF-CFB5-4E24-BB63-3B528DA84D93}" srcOrd="0" destOrd="0" presId="urn:microsoft.com/office/officeart/2005/8/layout/cycle2"/>
    <dgm:cxn modelId="{5FFA4793-96D7-40EB-B739-025E6EBA57CC}" type="presOf" srcId="{C1A87805-0914-4BEC-B4A1-3A4A7897F4E6}" destId="{DA4FA63B-4AD1-459D-ABCB-5AEE9D03451F}" srcOrd="0" destOrd="0" presId="urn:microsoft.com/office/officeart/2005/8/layout/cycle2"/>
    <dgm:cxn modelId="{F81AB24A-0684-4FE7-86FB-7F2BCC420224}" type="presOf" srcId="{5EB2CC3E-1A34-4745-B1BB-D793DEAFFEF5}" destId="{29BA90AE-616F-4CF0-A70E-54E94CD9D45E}" srcOrd="1" destOrd="0" presId="urn:microsoft.com/office/officeart/2005/8/layout/cycle2"/>
    <dgm:cxn modelId="{E1B1F79C-3293-400F-986A-183DCFE03349}" type="presOf" srcId="{3A2E6E83-00AE-43AE-A815-C9B1C97236BA}" destId="{CAE38CAD-D256-4AD3-B1EB-2BAD24A8400B}" srcOrd="1" destOrd="0" presId="urn:microsoft.com/office/officeart/2005/8/layout/cycle2"/>
    <dgm:cxn modelId="{EC2F706E-6BE4-4BEE-A69F-A3090D858018}" type="presOf" srcId="{3A2E6E83-00AE-43AE-A815-C9B1C97236BA}" destId="{5A90B8EB-C0EE-4D30-B525-28D1FB72EDAE}" srcOrd="0" destOrd="0" presId="urn:microsoft.com/office/officeart/2005/8/layout/cycle2"/>
    <dgm:cxn modelId="{13F8B622-3AA1-4235-AF23-A8B6863EDD04}" srcId="{C1A87805-0914-4BEC-B4A1-3A4A7897F4E6}" destId="{D88EEA2F-63D7-4E43-94A3-34B5F6A7BA2D}" srcOrd="1" destOrd="0" parTransId="{D8855C8F-EC18-45DA-B07A-F215167ECF28}" sibTransId="{68380E38-7B2D-4F79-996E-D2035F62AC14}"/>
    <dgm:cxn modelId="{3CC22A28-4B8F-49A7-BB66-F387E10751B7}" type="presOf" srcId="{D88EEA2F-63D7-4E43-94A3-34B5F6A7BA2D}" destId="{3439D3E9-14DC-4437-8B15-8007CFDDAB68}" srcOrd="0" destOrd="0" presId="urn:microsoft.com/office/officeart/2005/8/layout/cycle2"/>
    <dgm:cxn modelId="{73EDC6EF-B4F7-44C3-871D-5F05B0175211}" type="presParOf" srcId="{DA4FA63B-4AD1-459D-ABCB-5AEE9D03451F}" destId="{AE20D8EA-E805-4BCB-A65B-5DEAB3DFBF5D}" srcOrd="0" destOrd="0" presId="urn:microsoft.com/office/officeart/2005/8/layout/cycle2"/>
    <dgm:cxn modelId="{09FDF013-5090-45E6-9628-3D08C7A58A86}" type="presParOf" srcId="{DA4FA63B-4AD1-459D-ABCB-5AEE9D03451F}" destId="{5A90B8EB-C0EE-4D30-B525-28D1FB72EDAE}" srcOrd="1" destOrd="0" presId="urn:microsoft.com/office/officeart/2005/8/layout/cycle2"/>
    <dgm:cxn modelId="{267364FD-8F2C-47BC-B56E-3B8E8892BAA3}" type="presParOf" srcId="{5A90B8EB-C0EE-4D30-B525-28D1FB72EDAE}" destId="{CAE38CAD-D256-4AD3-B1EB-2BAD24A8400B}" srcOrd="0" destOrd="0" presId="urn:microsoft.com/office/officeart/2005/8/layout/cycle2"/>
    <dgm:cxn modelId="{A89E4C64-DB2C-4A43-B25D-4C1404E0799E}" type="presParOf" srcId="{DA4FA63B-4AD1-459D-ABCB-5AEE9D03451F}" destId="{3439D3E9-14DC-4437-8B15-8007CFDDAB68}" srcOrd="2" destOrd="0" presId="urn:microsoft.com/office/officeart/2005/8/layout/cycle2"/>
    <dgm:cxn modelId="{5410C16B-E59D-451E-BBB4-5B42ECB740B0}" type="presParOf" srcId="{DA4FA63B-4AD1-459D-ABCB-5AEE9D03451F}" destId="{B8D5941B-655E-4C4B-B48B-F31FB3779985}" srcOrd="3" destOrd="0" presId="urn:microsoft.com/office/officeart/2005/8/layout/cycle2"/>
    <dgm:cxn modelId="{05F7993F-0E99-4A8C-86B9-5AABDA5E7FD7}" type="presParOf" srcId="{B8D5941B-655E-4C4B-B48B-F31FB3779985}" destId="{90A459E8-649B-4572-BF41-30BA670B2D7B}" srcOrd="0" destOrd="0" presId="urn:microsoft.com/office/officeart/2005/8/layout/cycle2"/>
    <dgm:cxn modelId="{AA2FA76E-1933-40FC-B785-2EC589720340}" type="presParOf" srcId="{DA4FA63B-4AD1-459D-ABCB-5AEE9D03451F}" destId="{946038BC-FCB5-4D83-9914-80C71FD38B91}" srcOrd="4" destOrd="0" presId="urn:microsoft.com/office/officeart/2005/8/layout/cycle2"/>
    <dgm:cxn modelId="{5189A0D2-750B-4B5F-B993-9DA184CAA1E6}" type="presParOf" srcId="{DA4FA63B-4AD1-459D-ABCB-5AEE9D03451F}" destId="{4A6964BF-CFB5-4E24-BB63-3B528DA84D93}" srcOrd="5" destOrd="0" presId="urn:microsoft.com/office/officeart/2005/8/layout/cycle2"/>
    <dgm:cxn modelId="{04484188-6490-424B-BBC4-B2DDB4EC2BF6}" type="presParOf" srcId="{4A6964BF-CFB5-4E24-BB63-3B528DA84D93}" destId="{29BA90AE-616F-4CF0-A70E-54E94CD9D45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D8EA-E805-4BCB-A65B-5DEAB3DFBF5D}">
      <dsp:nvSpPr>
        <dsp:cNvPr id="0" name=""/>
        <dsp:cNvSpPr/>
      </dsp:nvSpPr>
      <dsp:spPr>
        <a:xfrm>
          <a:off x="1415829" y="257"/>
          <a:ext cx="1346466" cy="1346466"/>
        </a:xfrm>
        <a:prstGeom prst="ellipse">
          <a:avLst/>
        </a:prstGeom>
        <a:solidFill>
          <a:srgbClr val="6406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700" kern="1200" dirty="0" smtClean="0"/>
            <a:t> </a:t>
          </a:r>
          <a:endParaRPr lang="en-GB" sz="5700" kern="1200" dirty="0"/>
        </a:p>
      </dsp:txBody>
      <dsp:txXfrm>
        <a:off x="1613014" y="197442"/>
        <a:ext cx="952096" cy="952096"/>
      </dsp:txXfrm>
    </dsp:sp>
    <dsp:sp modelId="{5A90B8EB-C0EE-4D30-B525-28D1FB72EDAE}">
      <dsp:nvSpPr>
        <dsp:cNvPr id="0" name=""/>
        <dsp:cNvSpPr/>
      </dsp:nvSpPr>
      <dsp:spPr>
        <a:xfrm rot="3222314">
          <a:off x="2530877" y="1238807"/>
          <a:ext cx="339888" cy="454432"/>
        </a:xfrm>
        <a:prstGeom prst="rightArrow">
          <a:avLst>
            <a:gd name="adj1" fmla="val 60000"/>
            <a:gd name="adj2" fmla="val 50000"/>
          </a:avLst>
        </a:prstGeom>
        <a:solidFill>
          <a:srgbClr val="640666">
            <a:alpha val="45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 rot="10800000">
        <a:off x="2551681" y="1288602"/>
        <a:ext cx="237922" cy="272660"/>
      </dsp:txXfrm>
    </dsp:sp>
    <dsp:sp modelId="{3439D3E9-14DC-4437-8B15-8007CFDDAB68}">
      <dsp:nvSpPr>
        <dsp:cNvPr id="0" name=""/>
        <dsp:cNvSpPr/>
      </dsp:nvSpPr>
      <dsp:spPr>
        <a:xfrm>
          <a:off x="406539" y="1712724"/>
          <a:ext cx="1346466" cy="1346466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700" kern="1200" dirty="0" smtClean="0"/>
            <a:t> </a:t>
          </a:r>
          <a:endParaRPr lang="en-GB" sz="5700" kern="1200" dirty="0"/>
        </a:p>
      </dsp:txBody>
      <dsp:txXfrm>
        <a:off x="603724" y="1909909"/>
        <a:ext cx="952096" cy="952096"/>
      </dsp:txXfrm>
    </dsp:sp>
    <dsp:sp modelId="{B8D5941B-655E-4C4B-B48B-F31FB3779985}">
      <dsp:nvSpPr>
        <dsp:cNvPr id="0" name=""/>
        <dsp:cNvSpPr/>
      </dsp:nvSpPr>
      <dsp:spPr>
        <a:xfrm rot="18302409">
          <a:off x="1337859" y="1238846"/>
          <a:ext cx="358686" cy="4544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>
        <a:off x="1360771" y="1373783"/>
        <a:ext cx="251080" cy="272660"/>
      </dsp:txXfrm>
    </dsp:sp>
    <dsp:sp modelId="{946038BC-FCB5-4D83-9914-80C71FD38B91}">
      <dsp:nvSpPr>
        <dsp:cNvPr id="0" name=""/>
        <dsp:cNvSpPr/>
      </dsp:nvSpPr>
      <dsp:spPr>
        <a:xfrm>
          <a:off x="2429772" y="1714594"/>
          <a:ext cx="1346466" cy="1346466"/>
        </a:xfrm>
        <a:prstGeom prst="ellipse">
          <a:avLst/>
        </a:prstGeom>
        <a:solidFill>
          <a:srgbClr val="00AEE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700" kern="1200" dirty="0" smtClean="0"/>
            <a:t> </a:t>
          </a:r>
          <a:endParaRPr lang="en-GB" sz="5700" kern="1200" dirty="0"/>
        </a:p>
      </dsp:txBody>
      <dsp:txXfrm>
        <a:off x="2626957" y="1911779"/>
        <a:ext cx="952096" cy="952096"/>
      </dsp:txXfrm>
    </dsp:sp>
    <dsp:sp modelId="{4A6964BF-CFB5-4E24-BB63-3B528DA84D93}">
      <dsp:nvSpPr>
        <dsp:cNvPr id="0" name=""/>
        <dsp:cNvSpPr/>
      </dsp:nvSpPr>
      <dsp:spPr>
        <a:xfrm rot="10800000">
          <a:off x="1933502" y="2182366"/>
          <a:ext cx="341995" cy="454432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 rot="10800000">
        <a:off x="2036100" y="2273252"/>
        <a:ext cx="239397" cy="272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42956-D929-4D54-A818-46A601C5B6C7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164DB-4D78-48BD-B6A8-AE67FFB3CC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264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659" cy="49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4" y="0"/>
            <a:ext cx="2945659" cy="49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3900" y="739775"/>
            <a:ext cx="534987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0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89515"/>
            <a:ext cx="5438140" cy="4442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10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7316"/>
            <a:ext cx="2945659" cy="49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0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4" y="9377316"/>
            <a:ext cx="2945659" cy="49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A6DF9CD8-78EA-48F9-B05B-939900F5F2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287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BFB1D-5B3C-44F7-897D-201C7E93EC35}" type="slidenum">
              <a:rPr lang="en-GB">
                <a:solidFill>
                  <a:srgbClr val="EEECE1"/>
                </a:solidFill>
              </a:rPr>
              <a:pPr/>
              <a:t>2</a:t>
            </a:fld>
            <a:endParaRPr lang="en-GB" dirty="0">
              <a:solidFill>
                <a:srgbClr val="EEECE1"/>
              </a:solidFill>
            </a:endParaRPr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3900" y="739775"/>
            <a:ext cx="5349875" cy="3703638"/>
          </a:xfrm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96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79769" y="4689515"/>
            <a:ext cx="5438139" cy="4442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739775"/>
            <a:ext cx="534987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80745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2020522" y="1031578"/>
            <a:ext cx="5904278" cy="2926800"/>
            <a:chOff x="2020522" y="1031578"/>
            <a:chExt cx="5904278" cy="2926800"/>
          </a:xfrm>
        </p:grpSpPr>
        <p:sp>
          <p:nvSpPr>
            <p:cNvPr id="17" name="Rectangle 16"/>
            <p:cNvSpPr/>
            <p:nvPr userDrawn="1"/>
          </p:nvSpPr>
          <p:spPr bwMode="auto">
            <a:xfrm>
              <a:off x="2020522" y="1031578"/>
              <a:ext cx="5904278" cy="2926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3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8" name="Straight Connector 17"/>
            <p:cNvCxnSpPr/>
            <p:nvPr userDrawn="1"/>
          </p:nvCxnSpPr>
          <p:spPr bwMode="auto">
            <a:xfrm>
              <a:off x="2049463" y="1035050"/>
              <a:ext cx="5854700" cy="2923328"/>
            </a:xfrm>
            <a:prstGeom prst="lin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 userDrawn="1"/>
          </p:nvCxnSpPr>
          <p:spPr bwMode="auto">
            <a:xfrm flipH="1">
              <a:off x="2049463" y="1035050"/>
              <a:ext cx="5854700" cy="2923328"/>
            </a:xfrm>
            <a:prstGeom prst="lin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Box 20"/>
            <p:cNvSpPr txBox="1"/>
            <p:nvPr userDrawn="1"/>
          </p:nvSpPr>
          <p:spPr>
            <a:xfrm>
              <a:off x="4003545" y="2343222"/>
              <a:ext cx="1928605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2000" dirty="0" smtClean="0">
                  <a:solidFill>
                    <a:schemeClr val="tx1"/>
                  </a:solidFill>
                  <a:latin typeface="+mn-lt"/>
                </a:rPr>
                <a:t>Insert image here</a:t>
              </a:r>
            </a:p>
          </p:txBody>
        </p:sp>
      </p:grpSp>
      <p:pic>
        <p:nvPicPr>
          <p:cNvPr id="11" name="Picture 10" descr="Bar_06_COL_POS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98470" y="2372070"/>
            <a:ext cx="1309851" cy="222742"/>
          </a:xfrm>
          <a:prstGeom prst="rect">
            <a:avLst/>
          </a:prstGeom>
        </p:spPr>
      </p:pic>
      <p:sp>
        <p:nvSpPr>
          <p:cNvPr id="11274" name="Rectangle 10"/>
          <p:cNvSpPr>
            <a:spLocks noGrp="1" noChangeArrowheads="1"/>
          </p:cNvSpPr>
          <p:nvPr userDrawn="1">
            <p:ph type="ctrTitle"/>
          </p:nvPr>
        </p:nvSpPr>
        <p:spPr>
          <a:xfrm>
            <a:off x="2228556" y="4192373"/>
            <a:ext cx="5766253" cy="492443"/>
          </a:xfrm>
        </p:spPr>
        <p:txBody>
          <a:bodyPr/>
          <a:lstStyle>
            <a:lvl1pPr>
              <a:defRPr sz="32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288" name="Rectangle 24"/>
          <p:cNvSpPr>
            <a:spLocks noGrp="1" noChangeArrowheads="1"/>
          </p:cNvSpPr>
          <p:nvPr userDrawn="1">
            <p:ph type="subTitle" sz="quarter" idx="1" hasCustomPrompt="1"/>
          </p:nvPr>
        </p:nvSpPr>
        <p:spPr>
          <a:xfrm>
            <a:off x="2232168" y="4776641"/>
            <a:ext cx="5838692" cy="30777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 rot="16200000" flipH="1">
            <a:off x="494121" y="2487263"/>
            <a:ext cx="3052800" cy="0"/>
          </a:xfrm>
          <a:prstGeom prst="line">
            <a:avLst/>
          </a:prstGeom>
          <a:noFill/>
          <a:ln w="6350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auto">
          <a:xfrm rot="16200000" flipH="1">
            <a:off x="6394177" y="2494520"/>
            <a:ext cx="3052800" cy="0"/>
          </a:xfrm>
          <a:prstGeom prst="line">
            <a:avLst/>
          </a:prstGeom>
          <a:noFill/>
          <a:ln w="6350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_2 Right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022" y="1106125"/>
            <a:ext cx="4253045" cy="1538883"/>
          </a:xfrm>
        </p:spPr>
        <p:txBody>
          <a:bodyPr/>
          <a:lstStyle>
            <a:lvl1pPr>
              <a:lnSpc>
                <a:spcPct val="100000"/>
              </a:lnSpc>
              <a:spcBef>
                <a:spcPts val="900"/>
              </a:spcBef>
              <a:defRPr sz="1400"/>
            </a:lvl1pPr>
            <a:lvl2pPr marL="176213" indent="-176213"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Char char=""/>
              <a:defRPr sz="1400"/>
            </a:lvl2pPr>
            <a:lvl3pPr marL="404813" indent="-228600">
              <a:lnSpc>
                <a:spcPct val="100000"/>
              </a:lnSpc>
              <a:spcBef>
                <a:spcPts val="900"/>
              </a:spcBef>
              <a:defRPr sz="1400"/>
            </a:lvl3pPr>
            <a:lvl4pPr marL="571500" indent="-166688">
              <a:lnSpc>
                <a:spcPct val="100000"/>
              </a:lnSpc>
              <a:spcBef>
                <a:spcPts val="900"/>
              </a:spcBef>
              <a:defRPr sz="1400"/>
            </a:lvl4pPr>
            <a:lvl5pPr marL="747713" indent="-176213">
              <a:lnSpc>
                <a:spcPct val="100000"/>
              </a:lnSpc>
              <a:spcBef>
                <a:spcPts val="9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181735" y="1146177"/>
            <a:ext cx="4234127" cy="2290361"/>
          </a:xfrm>
        </p:spPr>
        <p:txBody>
          <a:bodyPr anchor="ctr">
            <a:noAutofit/>
          </a:bodyPr>
          <a:lstStyle>
            <a:lvl1pPr algn="ctr"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170848" y="3658263"/>
            <a:ext cx="4234127" cy="2290361"/>
          </a:xfrm>
        </p:spPr>
        <p:txBody>
          <a:bodyPr anchor="ctr">
            <a:noAutofit/>
          </a:bodyPr>
          <a:lstStyle>
            <a:lvl1pPr algn="ctr"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op pictures_Tex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022" y="3939739"/>
            <a:ext cx="4246006" cy="153888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91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62134" y="1146178"/>
            <a:ext cx="4234127" cy="2581763"/>
          </a:xfrm>
        </p:spPr>
        <p:txBody>
          <a:bodyPr anchor="ctr">
            <a:noAutofit/>
          </a:bodyPr>
          <a:lstStyle>
            <a:lvl1pPr algn="ctr"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170848" y="1146178"/>
            <a:ext cx="4234127" cy="2581763"/>
          </a:xfrm>
        </p:spPr>
        <p:txBody>
          <a:bodyPr anchor="ctr">
            <a:noAutofit/>
          </a:bodyPr>
          <a:lstStyle>
            <a:lvl1pPr algn="ctr"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2"/>
          </p:nvPr>
        </p:nvSpPr>
        <p:spPr>
          <a:xfrm>
            <a:off x="5170846" y="3939739"/>
            <a:ext cx="4246006" cy="153888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91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51248" y="452864"/>
            <a:ext cx="4234127" cy="2451111"/>
          </a:xfrm>
        </p:spPr>
        <p:txBody>
          <a:bodyPr anchor="ctr">
            <a:noAutofit/>
          </a:bodyPr>
          <a:lstStyle>
            <a:lvl1pPr algn="ctr"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159962" y="452864"/>
            <a:ext cx="4234127" cy="2451111"/>
          </a:xfrm>
        </p:spPr>
        <p:txBody>
          <a:bodyPr anchor="ctr">
            <a:noAutofit/>
          </a:bodyPr>
          <a:lstStyle>
            <a:lvl1pPr algn="ctr"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751248" y="3266401"/>
            <a:ext cx="4234127" cy="2451111"/>
          </a:xfrm>
        </p:spPr>
        <p:txBody>
          <a:bodyPr anchor="ctr">
            <a:noAutofit/>
          </a:bodyPr>
          <a:lstStyle>
            <a:lvl1pPr algn="ctr"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159962" y="3266401"/>
            <a:ext cx="4234127" cy="2451111"/>
          </a:xfrm>
        </p:spPr>
        <p:txBody>
          <a:bodyPr anchor="ctr">
            <a:noAutofit/>
          </a:bodyPr>
          <a:lstStyle>
            <a:lvl1pPr algn="ctr"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39509" y="2953798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180880" y="2953798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39509" y="5757290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180880" y="5757290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51248" y="452863"/>
            <a:ext cx="8665802" cy="5264649"/>
          </a:xfrm>
        </p:spPr>
        <p:txBody>
          <a:bodyPr anchor="ctr">
            <a:noAutofit/>
          </a:bodyPr>
          <a:lstStyle>
            <a:lvl1pPr algn="ctr">
              <a:defRPr sz="2800"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39509" y="5918058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84224" y="1081280"/>
            <a:ext cx="3767328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773168" y="1081280"/>
            <a:ext cx="3767328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ar_06_COL_POS [Converted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13" y="3003550"/>
            <a:ext cx="1317625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2016125" y="2130425"/>
            <a:ext cx="5899150" cy="1984375"/>
            <a:chOff x="1273" y="621"/>
            <a:chExt cx="3716" cy="2241"/>
          </a:xfrm>
        </p:grpSpPr>
        <p:cxnSp>
          <p:nvCxnSpPr>
            <p:cNvPr id="6" name="Straight Connector 11"/>
            <p:cNvCxnSpPr>
              <a:cxnSpLocks noChangeShapeType="1"/>
            </p:cNvCxnSpPr>
            <p:nvPr userDrawn="1"/>
          </p:nvCxnSpPr>
          <p:spPr bwMode="auto">
            <a:xfrm rot="16200000" flipH="1">
              <a:off x="152" y="1742"/>
              <a:ext cx="2241" cy="0"/>
            </a:xfrm>
            <a:prstGeom prst="line">
              <a:avLst/>
            </a:prstGeom>
            <a:noFill/>
            <a:ln w="63500" cap="rnd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Straight Connector 12"/>
            <p:cNvCxnSpPr>
              <a:cxnSpLocks noChangeShapeType="1"/>
            </p:cNvCxnSpPr>
            <p:nvPr userDrawn="1"/>
          </p:nvCxnSpPr>
          <p:spPr bwMode="auto">
            <a:xfrm rot="16200000" flipH="1">
              <a:off x="3868" y="1742"/>
              <a:ext cx="2241" cy="0"/>
            </a:xfrm>
            <a:prstGeom prst="line">
              <a:avLst/>
            </a:prstGeom>
            <a:noFill/>
            <a:ln w="63500" cap="rnd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16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5513" y="2711450"/>
            <a:ext cx="5716587" cy="487363"/>
          </a:xfrm>
        </p:spPr>
        <p:txBody>
          <a:bodyPr/>
          <a:lstStyle>
            <a:lvl1pPr>
              <a:defRPr sz="3200" b="1" smtClean="0"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5513" y="3179763"/>
            <a:ext cx="5705475" cy="3048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07818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89" y="1096009"/>
            <a:ext cx="8671190" cy="1508105"/>
          </a:xfrm>
        </p:spPr>
        <p:txBody>
          <a:bodyPr/>
          <a:lstStyle>
            <a:lvl1pPr>
              <a:defRPr sz="1400">
                <a:latin typeface="+mn-lt"/>
              </a:defRPr>
            </a:lvl1pPr>
            <a:lvl2pPr>
              <a:defRPr sz="1400">
                <a:latin typeface="+mn-lt"/>
              </a:defRPr>
            </a:lvl2pPr>
            <a:lvl3pPr marL="571500" indent="-342900">
              <a:defRPr sz="1400">
                <a:latin typeface="+mn-lt"/>
              </a:defRPr>
            </a:lvl3pPr>
            <a:lvl4pPr marL="862013" indent="-290513">
              <a:defRPr sz="1400">
                <a:latin typeface="+mn-lt"/>
              </a:defRPr>
            </a:lvl4pPr>
            <a:lvl5pPr marL="1204913" indent="-342900"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650" y="460474"/>
            <a:ext cx="8734425" cy="307777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405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989" y="383530"/>
            <a:ext cx="8734821" cy="461665"/>
          </a:xfrm>
        </p:spPr>
        <p:txBody>
          <a:bodyPr anchor="t"/>
          <a:lstStyle>
            <a:lvl1pPr>
              <a:defRPr sz="3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89" y="1096009"/>
            <a:ext cx="8671190" cy="1938992"/>
          </a:xfrm>
        </p:spPr>
        <p:txBody>
          <a:bodyPr/>
          <a:lstStyle>
            <a:lvl1pPr marL="341313" indent="-341313">
              <a:lnSpc>
                <a:spcPct val="100000"/>
              </a:lnSpc>
              <a:spcBef>
                <a:spcPts val="900"/>
              </a:spcBef>
              <a:buClrTx/>
              <a:buFont typeface="+mj-lt"/>
              <a:buAutoNum type="arabicPeriod"/>
              <a:defRPr sz="2000">
                <a:solidFill>
                  <a:schemeClr val="tx1"/>
                </a:solidFill>
                <a:latin typeface="+mn-lt"/>
              </a:defRPr>
            </a:lvl1pPr>
            <a:lvl2pPr marL="682625" indent="-341313">
              <a:lnSpc>
                <a:spcPct val="100000"/>
              </a:lnSpc>
              <a:spcBef>
                <a:spcPts val="900"/>
              </a:spcBef>
              <a:buFont typeface="+mj-lt"/>
              <a:buAutoNum type="alphaLcPeriod"/>
              <a:defRPr sz="2000">
                <a:latin typeface="+mn-lt"/>
              </a:defRPr>
            </a:lvl2pPr>
            <a:lvl3pPr marL="1025525" indent="-333375">
              <a:lnSpc>
                <a:spcPct val="100000"/>
              </a:lnSpc>
              <a:spcBef>
                <a:spcPts val="900"/>
              </a:spcBef>
              <a:defRPr sz="2000">
                <a:latin typeface="+mn-lt"/>
              </a:defRPr>
            </a:lvl3pPr>
            <a:lvl4pPr marL="1146175" indent="-231775">
              <a:lnSpc>
                <a:spcPct val="100000"/>
              </a:lnSpc>
              <a:spcBef>
                <a:spcPts val="900"/>
              </a:spcBef>
              <a:defRPr sz="1800">
                <a:latin typeface="+mn-lt"/>
              </a:defRPr>
            </a:lvl4pPr>
            <a:lvl5pPr marL="1427163" indent="-280988">
              <a:lnSpc>
                <a:spcPct val="100000"/>
              </a:lnSpc>
              <a:spcBef>
                <a:spcPts val="900"/>
              </a:spcBef>
              <a:defRPr sz="18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5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r_06_COL_POS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98470" y="3007917"/>
            <a:ext cx="1309851" cy="222742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784203" y="2132016"/>
            <a:ext cx="7140598" cy="1965960"/>
            <a:chOff x="1865096" y="985741"/>
            <a:chExt cx="5446206" cy="3557683"/>
          </a:xfrm>
        </p:grpSpPr>
        <p:cxnSp>
          <p:nvCxnSpPr>
            <p:cNvPr id="23" name="Straight Connector 22"/>
            <p:cNvCxnSpPr/>
            <p:nvPr userDrawn="1"/>
          </p:nvCxnSpPr>
          <p:spPr bwMode="auto">
            <a:xfrm rot="16200000" flipH="1">
              <a:off x="86255" y="2764583"/>
              <a:ext cx="3557682" cy="0"/>
            </a:xfrm>
            <a:prstGeom prst="line">
              <a:avLst/>
            </a:prstGeom>
            <a:noFill/>
            <a:ln w="6350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 userDrawn="1"/>
          </p:nvCxnSpPr>
          <p:spPr bwMode="auto">
            <a:xfrm rot="16200000" flipH="1">
              <a:off x="5532461" y="2764582"/>
              <a:ext cx="3557682" cy="0"/>
            </a:xfrm>
            <a:prstGeom prst="line">
              <a:avLst/>
            </a:prstGeom>
            <a:noFill/>
            <a:ln w="6350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66181" y="2701044"/>
            <a:ext cx="6604343" cy="492443"/>
          </a:xfrm>
        </p:spPr>
        <p:txBody>
          <a:bodyPr anchor="b" anchorCtr="0"/>
          <a:lstStyle>
            <a:lvl1pPr>
              <a:defRPr sz="32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Rectangle 2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966181" y="3273494"/>
            <a:ext cx="6595797" cy="30777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_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022" y="1106125"/>
            <a:ext cx="4253045" cy="1538883"/>
          </a:xfrm>
        </p:spPr>
        <p:txBody>
          <a:bodyPr/>
          <a:lstStyle>
            <a:lvl1pPr>
              <a:lnSpc>
                <a:spcPct val="100000"/>
              </a:lnSpc>
              <a:spcBef>
                <a:spcPts val="900"/>
              </a:spcBef>
              <a:defRPr sz="1400"/>
            </a:lvl1pPr>
            <a:lvl2pPr marL="176213" indent="-176213"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Char char=""/>
              <a:defRPr sz="1400"/>
            </a:lvl2pPr>
            <a:lvl3pPr marL="404813" indent="-228600">
              <a:lnSpc>
                <a:spcPct val="100000"/>
              </a:lnSpc>
              <a:spcBef>
                <a:spcPts val="900"/>
              </a:spcBef>
              <a:defRPr sz="1400"/>
            </a:lvl3pPr>
            <a:lvl4pPr marL="633413" indent="-228600">
              <a:lnSpc>
                <a:spcPct val="100000"/>
              </a:lnSpc>
              <a:spcBef>
                <a:spcPts val="900"/>
              </a:spcBef>
              <a:defRPr sz="1400"/>
            </a:lvl4pPr>
            <a:lvl5pPr marL="862013" indent="-228600">
              <a:lnSpc>
                <a:spcPct val="100000"/>
              </a:lnSpc>
              <a:spcBef>
                <a:spcPts val="9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181735" y="1146178"/>
            <a:ext cx="4234127" cy="4792663"/>
          </a:xfrm>
        </p:spPr>
        <p:txBody>
          <a:bodyPr>
            <a:noAutofit/>
          </a:bodyPr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42109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text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022" y="1106125"/>
            <a:ext cx="4253045" cy="1538883"/>
          </a:xfr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4813" indent="-228600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15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7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171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_2 Right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022" y="1106125"/>
            <a:ext cx="4253045" cy="1538883"/>
          </a:xfrm>
        </p:spPr>
        <p:txBody>
          <a:bodyPr/>
          <a:lstStyle>
            <a:lvl1pPr>
              <a:lnSpc>
                <a:spcPct val="100000"/>
              </a:lnSpc>
              <a:spcBef>
                <a:spcPts val="900"/>
              </a:spcBef>
              <a:defRPr sz="1400"/>
            </a:lvl1pPr>
            <a:lvl2pPr marL="176213" indent="-176213"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Char char=""/>
              <a:defRPr sz="1400"/>
            </a:lvl2pPr>
            <a:lvl3pPr marL="404813" indent="-228600">
              <a:lnSpc>
                <a:spcPct val="100000"/>
              </a:lnSpc>
              <a:spcBef>
                <a:spcPts val="900"/>
              </a:spcBef>
              <a:defRPr sz="1400"/>
            </a:lvl3pPr>
            <a:lvl4pPr marL="571500" indent="-166688">
              <a:lnSpc>
                <a:spcPct val="100000"/>
              </a:lnSpc>
              <a:spcBef>
                <a:spcPts val="900"/>
              </a:spcBef>
              <a:defRPr sz="1400"/>
            </a:lvl4pPr>
            <a:lvl5pPr marL="747713" indent="-176213">
              <a:lnSpc>
                <a:spcPct val="100000"/>
              </a:lnSpc>
              <a:spcBef>
                <a:spcPts val="9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181735" y="1146177"/>
            <a:ext cx="4234127" cy="2290361"/>
          </a:xfrm>
        </p:spPr>
        <p:txBody>
          <a:bodyPr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170848" y="3658263"/>
            <a:ext cx="4234127" cy="2290361"/>
          </a:xfrm>
        </p:spPr>
        <p:txBody>
          <a:bodyPr>
            <a:noAutofit/>
          </a:bodyPr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9859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op pictures_Tex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022" y="3939739"/>
            <a:ext cx="4246006" cy="1538883"/>
          </a:xfr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91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62134" y="1146178"/>
            <a:ext cx="4234127" cy="2581763"/>
          </a:xfrm>
        </p:spPr>
        <p:txBody>
          <a:bodyPr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170848" y="1146178"/>
            <a:ext cx="4234127" cy="2581763"/>
          </a:xfrm>
        </p:spPr>
        <p:txBody>
          <a:bodyPr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2"/>
          </p:nvPr>
        </p:nvSpPr>
        <p:spPr>
          <a:xfrm>
            <a:off x="5170846" y="3939739"/>
            <a:ext cx="4246006" cy="1538883"/>
          </a:xfr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91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367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51248" y="452864"/>
            <a:ext cx="4234127" cy="2451111"/>
          </a:xfrm>
        </p:spPr>
        <p:txBody>
          <a:bodyPr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159962" y="452864"/>
            <a:ext cx="4234127" cy="2451111"/>
          </a:xfrm>
        </p:spPr>
        <p:txBody>
          <a:bodyPr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751248" y="3266401"/>
            <a:ext cx="4234127" cy="2451111"/>
          </a:xfrm>
        </p:spPr>
        <p:txBody>
          <a:bodyPr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159962" y="3266401"/>
            <a:ext cx="4234127" cy="2451111"/>
          </a:xfrm>
        </p:spPr>
        <p:txBody>
          <a:bodyPr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39509" y="2953798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180880" y="2953798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39509" y="5757290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180880" y="5757290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834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51248" y="452863"/>
            <a:ext cx="8643125" cy="5264649"/>
          </a:xfrm>
        </p:spPr>
        <p:txBody>
          <a:bodyPr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39509" y="5918058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531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1549" y="1104439"/>
            <a:ext cx="4079346" cy="2154436"/>
          </a:xfrm>
        </p:spPr>
        <p:txBody>
          <a:bodyPr/>
          <a:lstStyle>
            <a:lvl1pPr>
              <a:buFont typeface="Arial" pitchFamily="34" charset="0"/>
              <a:buNone/>
              <a:defRPr sz="2000"/>
            </a:lvl1pPr>
            <a:lvl2pPr marL="0" indent="0">
              <a:buNone/>
              <a:defRPr sz="2000"/>
            </a:lvl2pPr>
            <a:lvl3pPr marL="234950" indent="0">
              <a:buNone/>
              <a:defRPr sz="2000"/>
            </a:lvl3pPr>
            <a:lvl4pPr marL="568325" indent="0">
              <a:buNone/>
              <a:defRPr sz="2000"/>
            </a:lvl4pPr>
            <a:lvl5pPr marL="858838" indent="0"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9696" y="1104439"/>
            <a:ext cx="4079345" cy="2154436"/>
          </a:xfrm>
        </p:spPr>
        <p:txBody>
          <a:bodyPr/>
          <a:lstStyle>
            <a:lvl1pPr>
              <a:buFont typeface="Arial" pitchFamily="34" charset="0"/>
              <a:buNone/>
              <a:defRPr sz="2000"/>
            </a:lvl1pPr>
            <a:lvl2pPr marL="0" indent="0">
              <a:buNone/>
              <a:defRPr sz="2000"/>
            </a:lvl2pPr>
            <a:lvl3pPr marL="234950" indent="0">
              <a:buNone/>
              <a:defRPr sz="2000"/>
            </a:lvl3pPr>
            <a:lvl4pPr marL="568325" indent="0">
              <a:buNone/>
              <a:defRPr sz="2000"/>
            </a:lvl4pPr>
            <a:lvl5pPr marL="858838" indent="0"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0392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4219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384175"/>
            <a:ext cx="8734425" cy="460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5443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556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 userDrawn="1"/>
        </p:nvGrpSpPr>
        <p:grpSpPr>
          <a:xfrm>
            <a:off x="2012156" y="2132016"/>
            <a:ext cx="5912643" cy="1965960"/>
            <a:chOff x="1865096" y="985741"/>
            <a:chExt cx="5446206" cy="3557683"/>
          </a:xfrm>
        </p:grpSpPr>
        <p:cxnSp>
          <p:nvCxnSpPr>
            <p:cNvPr id="23" name="Straight Connector 22"/>
            <p:cNvCxnSpPr/>
            <p:nvPr userDrawn="1"/>
          </p:nvCxnSpPr>
          <p:spPr bwMode="auto">
            <a:xfrm rot="16200000" flipH="1">
              <a:off x="86255" y="2764583"/>
              <a:ext cx="3557682" cy="0"/>
            </a:xfrm>
            <a:prstGeom prst="line">
              <a:avLst/>
            </a:prstGeom>
            <a:noFill/>
            <a:ln w="6350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 userDrawn="1"/>
          </p:nvCxnSpPr>
          <p:spPr bwMode="auto">
            <a:xfrm rot="16200000" flipH="1">
              <a:off x="5532461" y="2764582"/>
              <a:ext cx="3557682" cy="0"/>
            </a:xfrm>
            <a:prstGeom prst="line">
              <a:avLst/>
            </a:prstGeom>
            <a:noFill/>
            <a:ln w="6350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203916" y="2708187"/>
            <a:ext cx="5343392" cy="492443"/>
          </a:xfrm>
          <a:ln>
            <a:noFill/>
          </a:ln>
        </p:spPr>
        <p:txBody>
          <a:bodyPr anchor="b" anchorCtr="0"/>
          <a:lstStyle>
            <a:lvl1pPr>
              <a:defRPr sz="32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Rectangle 2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210023" y="3278940"/>
            <a:ext cx="5336477" cy="307777"/>
          </a:xfrm>
          <a:ln>
            <a:noFill/>
          </a:ln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Bar_06_COL_POS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98470" y="3007917"/>
            <a:ext cx="1309851" cy="2227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ar_06_COL_POS [Converted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13" y="2660650"/>
            <a:ext cx="1317625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Picture 29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" b="7236"/>
          <a:stretch>
            <a:fillRect/>
          </a:stretch>
        </p:blipFill>
        <p:spPr bwMode="auto">
          <a:xfrm>
            <a:off x="2020888" y="1031875"/>
            <a:ext cx="5873750" cy="346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11"/>
          <p:cNvCxnSpPr>
            <a:cxnSpLocks noChangeShapeType="1"/>
          </p:cNvCxnSpPr>
          <p:nvPr/>
        </p:nvCxnSpPr>
        <p:spPr bwMode="auto">
          <a:xfrm rot="16200000" flipH="1">
            <a:off x="242094" y="2764632"/>
            <a:ext cx="3557587" cy="0"/>
          </a:xfrm>
          <a:prstGeom prst="line">
            <a:avLst/>
          </a:prstGeom>
          <a:noFill/>
          <a:ln w="63500" cap="rnd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12"/>
          <p:cNvCxnSpPr>
            <a:cxnSpLocks noChangeShapeType="1"/>
          </p:cNvCxnSpPr>
          <p:nvPr/>
        </p:nvCxnSpPr>
        <p:spPr bwMode="auto">
          <a:xfrm rot="16200000" flipH="1">
            <a:off x="6141244" y="2764632"/>
            <a:ext cx="3557587" cy="0"/>
          </a:xfrm>
          <a:prstGeom prst="line">
            <a:avLst/>
          </a:prstGeom>
          <a:noFill/>
          <a:ln w="63500" cap="rnd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7413" y="4730750"/>
            <a:ext cx="5716587" cy="487363"/>
          </a:xfrm>
        </p:spPr>
        <p:txBody>
          <a:bodyPr/>
          <a:lstStyle>
            <a:lvl1pPr>
              <a:defRPr sz="3200" b="1"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57413" y="5313363"/>
            <a:ext cx="5705475" cy="3048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685152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0451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68271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3588" y="1095375"/>
            <a:ext cx="4259262" cy="213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75250" y="1095375"/>
            <a:ext cx="4259263" cy="213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329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4818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5559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5850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44475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03541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97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751551" y="2730719"/>
            <a:ext cx="6818973" cy="461665"/>
          </a:xfrm>
        </p:spPr>
        <p:txBody>
          <a:bodyPr anchor="b" anchorCtr="0"/>
          <a:lstStyle>
            <a:lvl1pPr>
              <a:defRPr sz="30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Rectangle 2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751828" y="3273311"/>
            <a:ext cx="6810149" cy="30777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Bar_06_COL_POS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07995" y="6410318"/>
            <a:ext cx="1297943" cy="2207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7263" y="384175"/>
            <a:ext cx="2182812" cy="2844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0" y="384175"/>
            <a:ext cx="6399213" cy="2844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6664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ar_06_COL_POS [Converted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13" y="3003550"/>
            <a:ext cx="1317625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2016125" y="2130425"/>
            <a:ext cx="5899150" cy="1984375"/>
            <a:chOff x="1273" y="621"/>
            <a:chExt cx="3716" cy="2241"/>
          </a:xfrm>
        </p:grpSpPr>
        <p:cxnSp>
          <p:nvCxnSpPr>
            <p:cNvPr id="6" name="Straight Connector 11"/>
            <p:cNvCxnSpPr>
              <a:cxnSpLocks noChangeShapeType="1"/>
            </p:cNvCxnSpPr>
            <p:nvPr userDrawn="1"/>
          </p:nvCxnSpPr>
          <p:spPr bwMode="auto">
            <a:xfrm rot="16200000" flipH="1">
              <a:off x="152" y="1742"/>
              <a:ext cx="2241" cy="0"/>
            </a:xfrm>
            <a:prstGeom prst="line">
              <a:avLst/>
            </a:prstGeom>
            <a:noFill/>
            <a:ln w="63500" cap="rnd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Straight Connector 12"/>
            <p:cNvCxnSpPr>
              <a:cxnSpLocks noChangeShapeType="1"/>
            </p:cNvCxnSpPr>
            <p:nvPr userDrawn="1"/>
          </p:nvCxnSpPr>
          <p:spPr bwMode="auto">
            <a:xfrm rot="16200000" flipH="1">
              <a:off x="3868" y="1742"/>
              <a:ext cx="2241" cy="0"/>
            </a:xfrm>
            <a:prstGeom prst="line">
              <a:avLst/>
            </a:prstGeom>
            <a:noFill/>
            <a:ln w="63500" cap="rnd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16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5513" y="2711450"/>
            <a:ext cx="5716587" cy="487363"/>
          </a:xfrm>
        </p:spPr>
        <p:txBody>
          <a:bodyPr/>
          <a:lstStyle>
            <a:lvl1pPr>
              <a:defRPr sz="3200" b="1" smtClean="0"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5513" y="3179763"/>
            <a:ext cx="5705475" cy="3048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896592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89" y="1096009"/>
            <a:ext cx="8671190" cy="1508105"/>
          </a:xfrm>
        </p:spPr>
        <p:txBody>
          <a:bodyPr/>
          <a:lstStyle>
            <a:lvl1pPr>
              <a:defRPr sz="1400">
                <a:latin typeface="+mn-lt"/>
              </a:defRPr>
            </a:lvl1pPr>
            <a:lvl2pPr>
              <a:defRPr sz="1400">
                <a:latin typeface="+mn-lt"/>
              </a:defRPr>
            </a:lvl2pPr>
            <a:lvl3pPr marL="571500" indent="-342900">
              <a:defRPr sz="1400">
                <a:latin typeface="+mn-lt"/>
              </a:defRPr>
            </a:lvl3pPr>
            <a:lvl4pPr marL="862013" indent="-290513">
              <a:defRPr sz="1400">
                <a:latin typeface="+mn-lt"/>
              </a:defRPr>
            </a:lvl4pPr>
            <a:lvl5pPr marL="1204913" indent="-342900"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650" y="460474"/>
            <a:ext cx="8734425" cy="307777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7362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989" y="383530"/>
            <a:ext cx="8734821" cy="461665"/>
          </a:xfrm>
        </p:spPr>
        <p:txBody>
          <a:bodyPr anchor="t"/>
          <a:lstStyle>
            <a:lvl1pPr>
              <a:defRPr sz="3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89" y="1096009"/>
            <a:ext cx="8671190" cy="1938992"/>
          </a:xfrm>
        </p:spPr>
        <p:txBody>
          <a:bodyPr/>
          <a:lstStyle>
            <a:lvl1pPr marL="341313" indent="-341313">
              <a:lnSpc>
                <a:spcPct val="100000"/>
              </a:lnSpc>
              <a:spcBef>
                <a:spcPts val="900"/>
              </a:spcBef>
              <a:buClrTx/>
              <a:buFont typeface="+mj-lt"/>
              <a:buAutoNum type="arabicPeriod"/>
              <a:defRPr sz="2000">
                <a:solidFill>
                  <a:schemeClr val="tx1"/>
                </a:solidFill>
                <a:latin typeface="+mn-lt"/>
              </a:defRPr>
            </a:lvl1pPr>
            <a:lvl2pPr marL="682625" indent="-341313">
              <a:lnSpc>
                <a:spcPct val="100000"/>
              </a:lnSpc>
              <a:spcBef>
                <a:spcPts val="900"/>
              </a:spcBef>
              <a:buFont typeface="+mj-lt"/>
              <a:buAutoNum type="alphaLcPeriod"/>
              <a:defRPr sz="2000">
                <a:latin typeface="+mn-lt"/>
              </a:defRPr>
            </a:lvl2pPr>
            <a:lvl3pPr marL="1025525" indent="-333375">
              <a:lnSpc>
                <a:spcPct val="100000"/>
              </a:lnSpc>
              <a:spcBef>
                <a:spcPts val="900"/>
              </a:spcBef>
              <a:defRPr sz="2000">
                <a:latin typeface="+mn-lt"/>
              </a:defRPr>
            </a:lvl3pPr>
            <a:lvl4pPr marL="1146175" indent="-231775">
              <a:lnSpc>
                <a:spcPct val="100000"/>
              </a:lnSpc>
              <a:spcBef>
                <a:spcPts val="900"/>
              </a:spcBef>
              <a:defRPr sz="1800">
                <a:latin typeface="+mn-lt"/>
              </a:defRPr>
            </a:lvl4pPr>
            <a:lvl5pPr marL="1427163" indent="-280988">
              <a:lnSpc>
                <a:spcPct val="100000"/>
              </a:lnSpc>
              <a:spcBef>
                <a:spcPts val="900"/>
              </a:spcBef>
              <a:defRPr sz="18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487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_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022" y="1106125"/>
            <a:ext cx="4253045" cy="1538883"/>
          </a:xfrm>
        </p:spPr>
        <p:txBody>
          <a:bodyPr/>
          <a:lstStyle>
            <a:lvl1pPr>
              <a:lnSpc>
                <a:spcPct val="100000"/>
              </a:lnSpc>
              <a:spcBef>
                <a:spcPts val="900"/>
              </a:spcBef>
              <a:defRPr sz="1400"/>
            </a:lvl1pPr>
            <a:lvl2pPr marL="176213" indent="-176213"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Char char=""/>
              <a:defRPr sz="1400"/>
            </a:lvl2pPr>
            <a:lvl3pPr marL="404813" indent="-228600">
              <a:lnSpc>
                <a:spcPct val="100000"/>
              </a:lnSpc>
              <a:spcBef>
                <a:spcPts val="900"/>
              </a:spcBef>
              <a:defRPr sz="1400"/>
            </a:lvl3pPr>
            <a:lvl4pPr marL="633413" indent="-228600">
              <a:lnSpc>
                <a:spcPct val="100000"/>
              </a:lnSpc>
              <a:spcBef>
                <a:spcPts val="900"/>
              </a:spcBef>
              <a:defRPr sz="1400"/>
            </a:lvl4pPr>
            <a:lvl5pPr marL="862013" indent="-228600">
              <a:lnSpc>
                <a:spcPct val="100000"/>
              </a:lnSpc>
              <a:spcBef>
                <a:spcPts val="9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181735" y="1146178"/>
            <a:ext cx="4234127" cy="4792663"/>
          </a:xfrm>
        </p:spPr>
        <p:txBody>
          <a:bodyPr>
            <a:noAutofit/>
          </a:bodyPr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977837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text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022" y="1106125"/>
            <a:ext cx="4253045" cy="1538883"/>
          </a:xfr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4813" indent="-228600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15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7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26706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_2 Right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022" y="1106125"/>
            <a:ext cx="4253045" cy="1538883"/>
          </a:xfrm>
        </p:spPr>
        <p:txBody>
          <a:bodyPr/>
          <a:lstStyle>
            <a:lvl1pPr>
              <a:lnSpc>
                <a:spcPct val="100000"/>
              </a:lnSpc>
              <a:spcBef>
                <a:spcPts val="900"/>
              </a:spcBef>
              <a:defRPr sz="1400"/>
            </a:lvl1pPr>
            <a:lvl2pPr marL="176213" indent="-176213"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Char char=""/>
              <a:defRPr sz="1400"/>
            </a:lvl2pPr>
            <a:lvl3pPr marL="404813" indent="-228600">
              <a:lnSpc>
                <a:spcPct val="100000"/>
              </a:lnSpc>
              <a:spcBef>
                <a:spcPts val="900"/>
              </a:spcBef>
              <a:defRPr sz="1400"/>
            </a:lvl3pPr>
            <a:lvl4pPr marL="571500" indent="-166688">
              <a:lnSpc>
                <a:spcPct val="100000"/>
              </a:lnSpc>
              <a:spcBef>
                <a:spcPts val="900"/>
              </a:spcBef>
              <a:defRPr sz="1400"/>
            </a:lvl4pPr>
            <a:lvl5pPr marL="747713" indent="-176213">
              <a:lnSpc>
                <a:spcPct val="100000"/>
              </a:lnSpc>
              <a:spcBef>
                <a:spcPts val="9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181735" y="1146177"/>
            <a:ext cx="4234127" cy="2290361"/>
          </a:xfrm>
        </p:spPr>
        <p:txBody>
          <a:bodyPr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170848" y="3658263"/>
            <a:ext cx="4234127" cy="2290361"/>
          </a:xfrm>
        </p:spPr>
        <p:txBody>
          <a:bodyPr>
            <a:noAutofit/>
          </a:bodyPr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93217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op pictures_Tex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022" y="3939739"/>
            <a:ext cx="4246006" cy="1538883"/>
          </a:xfr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91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62134" y="1146178"/>
            <a:ext cx="4234127" cy="2581763"/>
          </a:xfrm>
        </p:spPr>
        <p:txBody>
          <a:bodyPr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170848" y="1146178"/>
            <a:ext cx="4234127" cy="2581763"/>
          </a:xfrm>
        </p:spPr>
        <p:txBody>
          <a:bodyPr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2"/>
          </p:nvPr>
        </p:nvSpPr>
        <p:spPr>
          <a:xfrm>
            <a:off x="5170846" y="3939739"/>
            <a:ext cx="4246006" cy="1538883"/>
          </a:xfr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91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151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51248" y="452864"/>
            <a:ext cx="4234127" cy="2451111"/>
          </a:xfrm>
        </p:spPr>
        <p:txBody>
          <a:bodyPr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159962" y="452864"/>
            <a:ext cx="4234127" cy="2451111"/>
          </a:xfrm>
        </p:spPr>
        <p:txBody>
          <a:bodyPr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751248" y="3266401"/>
            <a:ext cx="4234127" cy="2451111"/>
          </a:xfrm>
        </p:spPr>
        <p:txBody>
          <a:bodyPr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159962" y="3266401"/>
            <a:ext cx="4234127" cy="2451111"/>
          </a:xfrm>
        </p:spPr>
        <p:txBody>
          <a:bodyPr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39509" y="2953798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180880" y="2953798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39509" y="5757290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180880" y="5757290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8598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51248" y="452863"/>
            <a:ext cx="8643125" cy="5264649"/>
          </a:xfrm>
        </p:spPr>
        <p:txBody>
          <a:bodyPr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39509" y="5918058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88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751551" y="2730719"/>
            <a:ext cx="6818973" cy="461665"/>
          </a:xfrm>
        </p:spPr>
        <p:txBody>
          <a:bodyPr anchor="b" anchorCtr="0"/>
          <a:lstStyle>
            <a:lvl1pPr>
              <a:defRPr sz="30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Rectangle 2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751828" y="3281722"/>
            <a:ext cx="6810149" cy="30777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1549" y="1104439"/>
            <a:ext cx="4079346" cy="2154436"/>
          </a:xfrm>
        </p:spPr>
        <p:txBody>
          <a:bodyPr/>
          <a:lstStyle>
            <a:lvl1pPr>
              <a:buFont typeface="Arial" pitchFamily="34" charset="0"/>
              <a:buNone/>
              <a:defRPr sz="2000"/>
            </a:lvl1pPr>
            <a:lvl2pPr marL="0" indent="0">
              <a:buNone/>
              <a:defRPr sz="2000"/>
            </a:lvl2pPr>
            <a:lvl3pPr marL="234950" indent="0">
              <a:buNone/>
              <a:defRPr sz="2000"/>
            </a:lvl3pPr>
            <a:lvl4pPr marL="568325" indent="0">
              <a:buNone/>
              <a:defRPr sz="2000"/>
            </a:lvl4pPr>
            <a:lvl5pPr marL="858838" indent="0"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9696" y="1104439"/>
            <a:ext cx="4079345" cy="2154436"/>
          </a:xfrm>
        </p:spPr>
        <p:txBody>
          <a:bodyPr/>
          <a:lstStyle>
            <a:lvl1pPr>
              <a:buFont typeface="Arial" pitchFamily="34" charset="0"/>
              <a:buNone/>
              <a:defRPr sz="2000"/>
            </a:lvl1pPr>
            <a:lvl2pPr marL="0" indent="0">
              <a:buNone/>
              <a:defRPr sz="2000"/>
            </a:lvl2pPr>
            <a:lvl3pPr marL="234950" indent="0">
              <a:buNone/>
              <a:defRPr sz="2000"/>
            </a:lvl3pPr>
            <a:lvl4pPr marL="568325" indent="0">
              <a:buNone/>
              <a:defRPr sz="2000"/>
            </a:lvl4pPr>
            <a:lvl5pPr marL="858838" indent="0"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370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38642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384175"/>
            <a:ext cx="8734425" cy="460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8232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699625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ar_06_COL_POS [Converted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13" y="3003550"/>
            <a:ext cx="1317625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2016125" y="2130425"/>
            <a:ext cx="5899150" cy="1984375"/>
            <a:chOff x="1273" y="621"/>
            <a:chExt cx="3716" cy="2241"/>
          </a:xfrm>
        </p:grpSpPr>
        <p:cxnSp>
          <p:nvCxnSpPr>
            <p:cNvPr id="6" name="Straight Connector 11"/>
            <p:cNvCxnSpPr>
              <a:cxnSpLocks noChangeShapeType="1"/>
            </p:cNvCxnSpPr>
            <p:nvPr userDrawn="1"/>
          </p:nvCxnSpPr>
          <p:spPr bwMode="auto">
            <a:xfrm rot="16200000" flipH="1">
              <a:off x="152" y="1742"/>
              <a:ext cx="2241" cy="0"/>
            </a:xfrm>
            <a:prstGeom prst="line">
              <a:avLst/>
            </a:prstGeom>
            <a:noFill/>
            <a:ln w="63500" cap="rnd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Straight Connector 12"/>
            <p:cNvCxnSpPr>
              <a:cxnSpLocks noChangeShapeType="1"/>
            </p:cNvCxnSpPr>
            <p:nvPr userDrawn="1"/>
          </p:nvCxnSpPr>
          <p:spPr bwMode="auto">
            <a:xfrm rot="16200000" flipH="1">
              <a:off x="3868" y="1742"/>
              <a:ext cx="2241" cy="0"/>
            </a:xfrm>
            <a:prstGeom prst="line">
              <a:avLst/>
            </a:prstGeom>
            <a:noFill/>
            <a:ln w="63500" cap="rnd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16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5513" y="2711450"/>
            <a:ext cx="5716587" cy="487363"/>
          </a:xfrm>
        </p:spPr>
        <p:txBody>
          <a:bodyPr/>
          <a:lstStyle>
            <a:lvl1pPr>
              <a:defRPr sz="3200" b="1" smtClean="0"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5513" y="3179763"/>
            <a:ext cx="5705475" cy="3048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279715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89" y="1096009"/>
            <a:ext cx="8671190" cy="1508105"/>
          </a:xfrm>
        </p:spPr>
        <p:txBody>
          <a:bodyPr/>
          <a:lstStyle>
            <a:lvl1pPr>
              <a:defRPr sz="1400">
                <a:latin typeface="+mn-lt"/>
              </a:defRPr>
            </a:lvl1pPr>
            <a:lvl2pPr>
              <a:defRPr sz="1400">
                <a:latin typeface="+mn-lt"/>
              </a:defRPr>
            </a:lvl2pPr>
            <a:lvl3pPr marL="571500" indent="-342900">
              <a:defRPr sz="1400">
                <a:latin typeface="+mn-lt"/>
              </a:defRPr>
            </a:lvl3pPr>
            <a:lvl4pPr marL="862013" indent="-290513">
              <a:defRPr sz="1400">
                <a:latin typeface="+mn-lt"/>
              </a:defRPr>
            </a:lvl4pPr>
            <a:lvl5pPr marL="1204913" indent="-342900"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650" y="460474"/>
            <a:ext cx="8734425" cy="307777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90554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989" y="383530"/>
            <a:ext cx="8734821" cy="461665"/>
          </a:xfrm>
        </p:spPr>
        <p:txBody>
          <a:bodyPr anchor="t"/>
          <a:lstStyle>
            <a:lvl1pPr>
              <a:defRPr sz="3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89" y="1096009"/>
            <a:ext cx="8671190" cy="1938992"/>
          </a:xfrm>
        </p:spPr>
        <p:txBody>
          <a:bodyPr/>
          <a:lstStyle>
            <a:lvl1pPr marL="341313" indent="-341313">
              <a:lnSpc>
                <a:spcPct val="100000"/>
              </a:lnSpc>
              <a:spcBef>
                <a:spcPts val="900"/>
              </a:spcBef>
              <a:buClrTx/>
              <a:buFont typeface="+mj-lt"/>
              <a:buAutoNum type="arabicPeriod"/>
              <a:defRPr sz="2000">
                <a:solidFill>
                  <a:schemeClr val="tx1"/>
                </a:solidFill>
                <a:latin typeface="+mn-lt"/>
              </a:defRPr>
            </a:lvl1pPr>
            <a:lvl2pPr marL="682625" indent="-341313">
              <a:lnSpc>
                <a:spcPct val="100000"/>
              </a:lnSpc>
              <a:spcBef>
                <a:spcPts val="900"/>
              </a:spcBef>
              <a:buFont typeface="+mj-lt"/>
              <a:buAutoNum type="alphaLcPeriod"/>
              <a:defRPr sz="2000">
                <a:latin typeface="+mn-lt"/>
              </a:defRPr>
            </a:lvl2pPr>
            <a:lvl3pPr marL="1025525" indent="-333375">
              <a:lnSpc>
                <a:spcPct val="100000"/>
              </a:lnSpc>
              <a:spcBef>
                <a:spcPts val="900"/>
              </a:spcBef>
              <a:defRPr sz="2000">
                <a:latin typeface="+mn-lt"/>
              </a:defRPr>
            </a:lvl3pPr>
            <a:lvl4pPr marL="1146175" indent="-231775">
              <a:lnSpc>
                <a:spcPct val="100000"/>
              </a:lnSpc>
              <a:spcBef>
                <a:spcPts val="900"/>
              </a:spcBef>
              <a:defRPr sz="1800">
                <a:latin typeface="+mn-lt"/>
              </a:defRPr>
            </a:lvl4pPr>
            <a:lvl5pPr marL="1427163" indent="-280988">
              <a:lnSpc>
                <a:spcPct val="100000"/>
              </a:lnSpc>
              <a:spcBef>
                <a:spcPts val="900"/>
              </a:spcBef>
              <a:defRPr sz="18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9390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_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022" y="1106125"/>
            <a:ext cx="4253045" cy="1538883"/>
          </a:xfrm>
        </p:spPr>
        <p:txBody>
          <a:bodyPr/>
          <a:lstStyle>
            <a:lvl1pPr>
              <a:lnSpc>
                <a:spcPct val="100000"/>
              </a:lnSpc>
              <a:spcBef>
                <a:spcPts val="900"/>
              </a:spcBef>
              <a:defRPr sz="1400"/>
            </a:lvl1pPr>
            <a:lvl2pPr marL="176213" indent="-176213"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Char char=""/>
              <a:defRPr sz="1400"/>
            </a:lvl2pPr>
            <a:lvl3pPr marL="404813" indent="-228600">
              <a:lnSpc>
                <a:spcPct val="100000"/>
              </a:lnSpc>
              <a:spcBef>
                <a:spcPts val="900"/>
              </a:spcBef>
              <a:defRPr sz="1400"/>
            </a:lvl3pPr>
            <a:lvl4pPr marL="633413" indent="-228600">
              <a:lnSpc>
                <a:spcPct val="100000"/>
              </a:lnSpc>
              <a:spcBef>
                <a:spcPts val="900"/>
              </a:spcBef>
              <a:defRPr sz="1400"/>
            </a:lvl4pPr>
            <a:lvl5pPr marL="862013" indent="-228600">
              <a:lnSpc>
                <a:spcPct val="100000"/>
              </a:lnSpc>
              <a:spcBef>
                <a:spcPts val="9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181735" y="1146178"/>
            <a:ext cx="4234127" cy="4792663"/>
          </a:xfrm>
        </p:spPr>
        <p:txBody>
          <a:bodyPr>
            <a:noAutofit/>
          </a:bodyPr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321878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text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022" y="1106125"/>
            <a:ext cx="4253045" cy="1538883"/>
          </a:xfr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4813" indent="-228600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15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7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23457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_2 Right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022" y="1106125"/>
            <a:ext cx="4253045" cy="1538883"/>
          </a:xfrm>
        </p:spPr>
        <p:txBody>
          <a:bodyPr/>
          <a:lstStyle>
            <a:lvl1pPr>
              <a:lnSpc>
                <a:spcPct val="100000"/>
              </a:lnSpc>
              <a:spcBef>
                <a:spcPts val="900"/>
              </a:spcBef>
              <a:defRPr sz="1400"/>
            </a:lvl1pPr>
            <a:lvl2pPr marL="176213" indent="-176213"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Char char=""/>
              <a:defRPr sz="1400"/>
            </a:lvl2pPr>
            <a:lvl3pPr marL="404813" indent="-228600">
              <a:lnSpc>
                <a:spcPct val="100000"/>
              </a:lnSpc>
              <a:spcBef>
                <a:spcPts val="900"/>
              </a:spcBef>
              <a:defRPr sz="1400"/>
            </a:lvl3pPr>
            <a:lvl4pPr marL="571500" indent="-166688">
              <a:lnSpc>
                <a:spcPct val="100000"/>
              </a:lnSpc>
              <a:spcBef>
                <a:spcPts val="900"/>
              </a:spcBef>
              <a:defRPr sz="1400"/>
            </a:lvl4pPr>
            <a:lvl5pPr marL="747713" indent="-176213">
              <a:lnSpc>
                <a:spcPct val="100000"/>
              </a:lnSpc>
              <a:spcBef>
                <a:spcPts val="9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181735" y="1146177"/>
            <a:ext cx="4234127" cy="2290361"/>
          </a:xfrm>
        </p:spPr>
        <p:txBody>
          <a:bodyPr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170848" y="3658263"/>
            <a:ext cx="4234127" cy="2290361"/>
          </a:xfrm>
        </p:spPr>
        <p:txBody>
          <a:bodyPr>
            <a:noAutofit/>
          </a:bodyPr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296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989" y="383530"/>
            <a:ext cx="8734821" cy="461665"/>
          </a:xfrm>
        </p:spPr>
        <p:txBody>
          <a:bodyPr/>
          <a:lstStyle>
            <a:lvl1pPr>
              <a:defRPr sz="30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89" y="1096009"/>
            <a:ext cx="8671190" cy="2154436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 marL="571500" indent="-342900">
              <a:defRPr sz="2000">
                <a:latin typeface="+mn-lt"/>
              </a:defRPr>
            </a:lvl3pPr>
            <a:lvl4pPr marL="862013" indent="-290513">
              <a:defRPr sz="2000">
                <a:latin typeface="+mn-lt"/>
              </a:defRPr>
            </a:lvl4pPr>
            <a:lvl5pPr marL="1204913" indent="-342900">
              <a:defRPr sz="20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op pictures_Tex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022" y="3939739"/>
            <a:ext cx="4246006" cy="1538883"/>
          </a:xfr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91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62134" y="1146178"/>
            <a:ext cx="4234127" cy="2581763"/>
          </a:xfrm>
        </p:spPr>
        <p:txBody>
          <a:bodyPr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170848" y="1146178"/>
            <a:ext cx="4234127" cy="2581763"/>
          </a:xfrm>
        </p:spPr>
        <p:txBody>
          <a:bodyPr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2"/>
          </p:nvPr>
        </p:nvSpPr>
        <p:spPr>
          <a:xfrm>
            <a:off x="5170846" y="3939739"/>
            <a:ext cx="4246006" cy="1538883"/>
          </a:xfr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91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60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51248" y="452864"/>
            <a:ext cx="4234127" cy="2451111"/>
          </a:xfrm>
        </p:spPr>
        <p:txBody>
          <a:bodyPr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159962" y="452864"/>
            <a:ext cx="4234127" cy="2451111"/>
          </a:xfrm>
        </p:spPr>
        <p:txBody>
          <a:bodyPr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751248" y="3266401"/>
            <a:ext cx="4234127" cy="2451111"/>
          </a:xfrm>
        </p:spPr>
        <p:txBody>
          <a:bodyPr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159962" y="3266401"/>
            <a:ext cx="4234127" cy="2451111"/>
          </a:xfrm>
        </p:spPr>
        <p:txBody>
          <a:bodyPr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39509" y="2953798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180880" y="2953798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39509" y="5757290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180880" y="5757290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13072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51248" y="452863"/>
            <a:ext cx="8643125" cy="5264649"/>
          </a:xfrm>
        </p:spPr>
        <p:txBody>
          <a:bodyPr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39509" y="5918058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2364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1549" y="1104439"/>
            <a:ext cx="4079346" cy="2154436"/>
          </a:xfrm>
        </p:spPr>
        <p:txBody>
          <a:bodyPr/>
          <a:lstStyle>
            <a:lvl1pPr>
              <a:buFont typeface="Arial" pitchFamily="34" charset="0"/>
              <a:buNone/>
              <a:defRPr sz="2000"/>
            </a:lvl1pPr>
            <a:lvl2pPr marL="0" indent="0">
              <a:buNone/>
              <a:defRPr sz="2000"/>
            </a:lvl2pPr>
            <a:lvl3pPr marL="234950" indent="0">
              <a:buNone/>
              <a:defRPr sz="2000"/>
            </a:lvl3pPr>
            <a:lvl4pPr marL="568325" indent="0">
              <a:buNone/>
              <a:defRPr sz="2000"/>
            </a:lvl4pPr>
            <a:lvl5pPr marL="858838" indent="0"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9696" y="1104439"/>
            <a:ext cx="4079345" cy="2154436"/>
          </a:xfrm>
        </p:spPr>
        <p:txBody>
          <a:bodyPr/>
          <a:lstStyle>
            <a:lvl1pPr>
              <a:buFont typeface="Arial" pitchFamily="34" charset="0"/>
              <a:buNone/>
              <a:defRPr sz="2000"/>
            </a:lvl1pPr>
            <a:lvl2pPr marL="0" indent="0">
              <a:buNone/>
              <a:defRPr sz="2000"/>
            </a:lvl2pPr>
            <a:lvl3pPr marL="234950" indent="0">
              <a:buNone/>
              <a:defRPr sz="2000"/>
            </a:lvl3pPr>
            <a:lvl4pPr marL="568325" indent="0">
              <a:buNone/>
              <a:defRPr sz="2000"/>
            </a:lvl4pPr>
            <a:lvl5pPr marL="858838" indent="0"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2129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579576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384175"/>
            <a:ext cx="8734425" cy="460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0870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844593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r_06_COL_POS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98470" y="3007917"/>
            <a:ext cx="1309851" cy="222742"/>
          </a:xfrm>
          <a:prstGeom prst="rect">
            <a:avLst/>
          </a:prstGeom>
        </p:spPr>
      </p:pic>
      <p:grpSp>
        <p:nvGrpSpPr>
          <p:cNvPr id="2" name="Group 14"/>
          <p:cNvGrpSpPr/>
          <p:nvPr userDrawn="1"/>
        </p:nvGrpSpPr>
        <p:grpSpPr>
          <a:xfrm>
            <a:off x="2012156" y="2132016"/>
            <a:ext cx="5912643" cy="1965960"/>
            <a:chOff x="1865096" y="985741"/>
            <a:chExt cx="5446206" cy="3557683"/>
          </a:xfrm>
        </p:grpSpPr>
        <p:cxnSp>
          <p:nvCxnSpPr>
            <p:cNvPr id="23" name="Straight Connector 22"/>
            <p:cNvCxnSpPr/>
            <p:nvPr userDrawn="1"/>
          </p:nvCxnSpPr>
          <p:spPr bwMode="auto">
            <a:xfrm rot="16200000" flipH="1">
              <a:off x="86255" y="2764583"/>
              <a:ext cx="3557682" cy="0"/>
            </a:xfrm>
            <a:prstGeom prst="line">
              <a:avLst/>
            </a:prstGeom>
            <a:noFill/>
            <a:ln w="63500" cap="rnd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 userDrawn="1"/>
          </p:nvCxnSpPr>
          <p:spPr bwMode="auto">
            <a:xfrm rot="16200000" flipH="1">
              <a:off x="5532461" y="2764582"/>
              <a:ext cx="3557682" cy="0"/>
            </a:xfrm>
            <a:prstGeom prst="line">
              <a:avLst/>
            </a:prstGeom>
            <a:noFill/>
            <a:ln w="63500" cap="rnd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Rectangle 10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203916" y="2708187"/>
            <a:ext cx="5343392" cy="492443"/>
          </a:xfrm>
        </p:spPr>
        <p:txBody>
          <a:bodyPr anchor="b" anchorCtr="0"/>
          <a:lstStyle>
            <a:lvl1pPr>
              <a:defRPr sz="32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Mastetitle</a:t>
            </a:r>
            <a:r>
              <a:rPr lang="en-US" dirty="0" smtClean="0"/>
              <a:t> style</a:t>
            </a:r>
            <a:endParaRPr lang="en-US" dirty="0"/>
          </a:p>
        </p:txBody>
      </p:sp>
      <p:sp>
        <p:nvSpPr>
          <p:cNvPr id="29" name="Rectangle 2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210023" y="3278940"/>
            <a:ext cx="5336477" cy="30777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8094501" y="438866"/>
            <a:ext cx="137295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000" dirty="0" smtClean="0">
                <a:solidFill>
                  <a:srgbClr val="00AEEF"/>
                </a:solidFill>
                <a:latin typeface="Expert Sans Regular"/>
              </a:rPr>
              <a:t>Signposting</a:t>
            </a:r>
            <a:endParaRPr lang="en-US" sz="1000" dirty="0">
              <a:solidFill>
                <a:srgbClr val="00AEEF"/>
              </a:solidFill>
              <a:latin typeface="Expert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4348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989" y="383530"/>
            <a:ext cx="8734821" cy="461665"/>
          </a:xfrm>
        </p:spPr>
        <p:txBody>
          <a:bodyPr anchor="t" anchorCtr="0"/>
          <a:lstStyle>
            <a:lvl1pPr>
              <a:defRPr sz="30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89" y="1096009"/>
            <a:ext cx="8671190" cy="2000548"/>
          </a:xfrm>
        </p:spPr>
        <p:txBody>
          <a:bodyPr/>
          <a:lstStyle>
            <a:lvl1pPr marL="341313" indent="-341313">
              <a:lnSpc>
                <a:spcPct val="100000"/>
              </a:lnSpc>
              <a:spcBef>
                <a:spcPts val="900"/>
              </a:spcBef>
              <a:buClrTx/>
              <a:buFont typeface="+mj-lt"/>
              <a:buAutoNum type="arabicPeriod"/>
              <a:defRPr sz="2000">
                <a:solidFill>
                  <a:schemeClr val="tx1"/>
                </a:solidFill>
                <a:latin typeface="+mn-lt"/>
              </a:defRPr>
            </a:lvl1pPr>
            <a:lvl2pPr marL="682625" indent="-341313">
              <a:lnSpc>
                <a:spcPct val="100000"/>
              </a:lnSpc>
              <a:spcBef>
                <a:spcPts val="900"/>
              </a:spcBef>
              <a:buFont typeface="+mj-lt"/>
              <a:buAutoNum type="alphaLcPeriod"/>
              <a:defRPr sz="2000">
                <a:latin typeface="+mn-lt"/>
              </a:defRPr>
            </a:lvl2pPr>
            <a:lvl3pPr marL="1025525" indent="-333375">
              <a:lnSpc>
                <a:spcPct val="100000"/>
              </a:lnSpc>
              <a:spcBef>
                <a:spcPts val="900"/>
              </a:spcBef>
              <a:defRPr sz="2000">
                <a:latin typeface="+mn-lt"/>
              </a:defRPr>
            </a:lvl3pPr>
            <a:lvl4pPr marL="1360800" indent="-334800">
              <a:lnSpc>
                <a:spcPct val="100000"/>
              </a:lnSpc>
              <a:spcBef>
                <a:spcPts val="900"/>
              </a:spcBef>
              <a:defRPr sz="2000">
                <a:latin typeface="+mn-lt"/>
              </a:defRPr>
            </a:lvl4pPr>
            <a:lvl5pPr marL="1695600" indent="-334800">
              <a:lnSpc>
                <a:spcPct val="100000"/>
              </a:lnSpc>
              <a:spcBef>
                <a:spcPts val="900"/>
              </a:spcBef>
              <a:defRPr sz="20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_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022" y="1106125"/>
            <a:ext cx="4253045" cy="1538883"/>
          </a:xfrm>
        </p:spPr>
        <p:txBody>
          <a:bodyPr/>
          <a:lstStyle>
            <a:lvl1pPr>
              <a:lnSpc>
                <a:spcPct val="100000"/>
              </a:lnSpc>
              <a:spcBef>
                <a:spcPts val="900"/>
              </a:spcBef>
              <a:defRPr sz="1400"/>
            </a:lvl1pPr>
            <a:lvl2pPr marL="176213" indent="-176213"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Char char=""/>
              <a:defRPr sz="1400"/>
            </a:lvl2pPr>
            <a:lvl3pPr marL="404813" indent="-228600">
              <a:lnSpc>
                <a:spcPct val="100000"/>
              </a:lnSpc>
              <a:spcBef>
                <a:spcPts val="900"/>
              </a:spcBef>
              <a:defRPr sz="1400"/>
            </a:lvl3pPr>
            <a:lvl4pPr marL="633413" indent="-228600">
              <a:lnSpc>
                <a:spcPct val="100000"/>
              </a:lnSpc>
              <a:spcBef>
                <a:spcPts val="900"/>
              </a:spcBef>
              <a:defRPr sz="1400"/>
            </a:lvl4pPr>
            <a:lvl5pPr marL="862013" indent="-228600">
              <a:lnSpc>
                <a:spcPct val="100000"/>
              </a:lnSpc>
              <a:spcBef>
                <a:spcPts val="9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181735" y="1146178"/>
            <a:ext cx="4234127" cy="4792663"/>
          </a:xfrm>
        </p:spPr>
        <p:txBody>
          <a:bodyPr anchor="ctr">
            <a:noAutofit/>
          </a:bodyPr>
          <a:lstStyle>
            <a:lvl1pPr algn="ctr"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text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022" y="1106125"/>
            <a:ext cx="4253045" cy="153888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4813" indent="-228600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3600" indent="-230400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30400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6" Type="http://schemas.openxmlformats.org/officeDocument/2006/relationships/tags" Target="../tags/tag1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4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vmlDrawing" Target="../drawings/vmlDrawing2.vml"/><Relationship Id="rId10" Type="http://schemas.openxmlformats.org/officeDocument/2006/relationships/slideLayout" Target="../slideLayouts/slideLayout5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18" Type="http://schemas.openxmlformats.org/officeDocument/2006/relationships/oleObject" Target="../embeddings/oleObject3.bin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55.xml"/><Relationship Id="rId16" Type="http://schemas.openxmlformats.org/officeDocument/2006/relationships/vmlDrawing" Target="../drawings/vmlDrawing3.v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3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r_06_COL_POS [Converted]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107995" y="6410318"/>
            <a:ext cx="1297943" cy="220717"/>
          </a:xfrm>
          <a:prstGeom prst="rect">
            <a:avLst/>
          </a:prstGeom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4989" y="383530"/>
            <a:ext cx="87348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3589" y="1096009"/>
            <a:ext cx="8671190" cy="2154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72" name="Line 32"/>
          <p:cNvSpPr>
            <a:spLocks noChangeShapeType="1"/>
          </p:cNvSpPr>
          <p:nvPr/>
        </p:nvSpPr>
        <p:spPr bwMode="auto">
          <a:xfrm>
            <a:off x="735210" y="6225381"/>
            <a:ext cx="867033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71" r:id="rId2"/>
    <p:sldLayoutId id="2147483872" r:id="rId3"/>
    <p:sldLayoutId id="2147483873" r:id="rId4"/>
    <p:sldLayoutId id="2147483877" r:id="rId5"/>
    <p:sldLayoutId id="2147483786" r:id="rId6"/>
    <p:sldLayoutId id="2147483880" r:id="rId7"/>
    <p:sldLayoutId id="2147483881" r:id="rId8"/>
    <p:sldLayoutId id="2147483886" r:id="rId9"/>
    <p:sldLayoutId id="2147483882" r:id="rId10"/>
    <p:sldLayoutId id="2147483883" r:id="rId11"/>
    <p:sldLayoutId id="2147483884" r:id="rId12"/>
    <p:sldLayoutId id="2147483885" r:id="rId13"/>
    <p:sldLayoutId id="2147483887" r:id="rId14"/>
    <p:sldLayoutId id="2147483790" r:id="rId15"/>
    <p:sldLayoutId id="2147483791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31775" algn="l" rtl="0" eaLnBrk="1" fontAlgn="base" hangingPunct="1">
        <a:lnSpc>
          <a:spcPct val="100000"/>
        </a:lnSpc>
        <a:spcBef>
          <a:spcPct val="50000"/>
        </a:spcBef>
        <a:spcAft>
          <a:spcPct val="0"/>
        </a:spcAft>
        <a:buClrTx/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2pPr>
      <a:lvl3pPr marL="568325" indent="-333375" algn="l" rtl="0" eaLnBrk="1" fontAlgn="base" hangingPunct="1">
        <a:lnSpc>
          <a:spcPct val="100000"/>
        </a:lnSpc>
        <a:spcBef>
          <a:spcPct val="50000"/>
        </a:spcBef>
        <a:spcAft>
          <a:spcPct val="0"/>
        </a:spcAft>
        <a:buClrTx/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3pPr>
      <a:lvl4pPr marL="858838" indent="-290513" algn="l" rtl="0" eaLnBrk="1" fontAlgn="base" hangingPunct="1">
        <a:lnSpc>
          <a:spcPct val="100000"/>
        </a:lnSpc>
        <a:spcBef>
          <a:spcPct val="50000"/>
        </a:spcBef>
        <a:spcAft>
          <a:spcPct val="0"/>
        </a:spcAft>
        <a:buClrTx/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4pPr>
      <a:lvl5pPr marL="1204913" indent="-346075" algn="l" rtl="0" eaLnBrk="1" fontAlgn="base" hangingPunct="1">
        <a:lnSpc>
          <a:spcPct val="100000"/>
        </a:lnSpc>
        <a:spcBef>
          <a:spcPct val="50000"/>
        </a:spcBef>
        <a:spcAft>
          <a:spcPct val="0"/>
        </a:spcAft>
        <a:buClrTx/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4606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44985349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7" descr="Bar_06_COL_POS [Converted]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363" y="6410325"/>
            <a:ext cx="129857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384175"/>
            <a:ext cx="8734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3588" y="1095375"/>
            <a:ext cx="86709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9" name="Line 32"/>
          <p:cNvSpPr>
            <a:spLocks noChangeShapeType="1"/>
          </p:cNvSpPr>
          <p:nvPr/>
        </p:nvSpPr>
        <p:spPr bwMode="auto">
          <a:xfrm>
            <a:off x="735013" y="6224588"/>
            <a:ext cx="86709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>
              <a:spcBef>
                <a:spcPct val="50000"/>
              </a:spcBef>
            </a:pPr>
            <a:endParaRPr lang="en-GB" sz="2000">
              <a:solidFill>
                <a:srgbClr val="000000"/>
              </a:solidFill>
              <a:latin typeface="Expert Sans Regular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98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31775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2pPr>
      <a:lvl3pPr marL="568325" indent="-333375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858838" indent="-290513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4pPr>
      <a:lvl5pPr marL="1204913" indent="-346075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24606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7" descr="Bar_06_COL_POS [Converted]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363" y="6410325"/>
            <a:ext cx="129857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384175"/>
            <a:ext cx="8734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title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3588" y="1095375"/>
            <a:ext cx="86709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6149" name="Line 32"/>
          <p:cNvSpPr>
            <a:spLocks noChangeShapeType="1"/>
          </p:cNvSpPr>
          <p:nvPr/>
        </p:nvSpPr>
        <p:spPr bwMode="auto">
          <a:xfrm>
            <a:off x="735013" y="6224588"/>
            <a:ext cx="86709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>
              <a:spcBef>
                <a:spcPct val="50000"/>
              </a:spcBef>
            </a:pPr>
            <a:endParaRPr lang="en-GB" sz="2000">
              <a:solidFill>
                <a:srgbClr val="000000"/>
              </a:solidFill>
              <a:latin typeface="Expert Sans Regular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37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31775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2pPr>
      <a:lvl3pPr marL="568325" indent="-333375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858838" indent="-290513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4pPr>
      <a:lvl5pPr marL="1204913" indent="-346075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662113" indent="-346075" algn="l" rtl="0" fontAlgn="base">
        <a:spcBef>
          <a:spcPct val="5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6pPr>
      <a:lvl7pPr marL="2119313" indent="-346075" algn="l" rtl="0" fontAlgn="base">
        <a:spcBef>
          <a:spcPct val="5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7pPr>
      <a:lvl8pPr marL="2576513" indent="-346075" algn="l" rtl="0" fontAlgn="base">
        <a:spcBef>
          <a:spcPct val="5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8pPr>
      <a:lvl9pPr marL="3033713" indent="-346075" algn="l" rtl="0" fontAlgn="base">
        <a:spcBef>
          <a:spcPct val="5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171158820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7" descr="Bar_06_COL_POS [Converted]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363" y="6410325"/>
            <a:ext cx="129857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384175"/>
            <a:ext cx="8734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3588" y="1095375"/>
            <a:ext cx="86709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9" name="Line 32"/>
          <p:cNvSpPr>
            <a:spLocks noChangeShapeType="1"/>
          </p:cNvSpPr>
          <p:nvPr/>
        </p:nvSpPr>
        <p:spPr bwMode="auto">
          <a:xfrm>
            <a:off x="735013" y="6224588"/>
            <a:ext cx="86709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>
              <a:spcBef>
                <a:spcPct val="50000"/>
              </a:spcBef>
            </a:pPr>
            <a:endParaRPr lang="en-GB" sz="2000">
              <a:solidFill>
                <a:srgbClr val="000000"/>
              </a:solidFill>
              <a:latin typeface="Expert Sans Regular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5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31775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2pPr>
      <a:lvl3pPr marL="568325" indent="-333375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858838" indent="-290513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4pPr>
      <a:lvl5pPr marL="1204913" indent="-346075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24606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115049836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think-cell Slide" r:id="rId18" imgW="270" imgH="270" progId="TCLayout.ActiveDocument.1">
                  <p:embed/>
                </p:oleObj>
              </mc:Choice>
              <mc:Fallback>
                <p:oleObj name="think-cell Slide" r:id="rId1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7" descr="Bar_06_COL_POS [Converted]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363" y="6410325"/>
            <a:ext cx="129857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384175"/>
            <a:ext cx="8734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3588" y="1095375"/>
            <a:ext cx="86709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9" name="Line 32"/>
          <p:cNvSpPr>
            <a:spLocks noChangeShapeType="1"/>
          </p:cNvSpPr>
          <p:nvPr/>
        </p:nvSpPr>
        <p:spPr bwMode="auto">
          <a:xfrm>
            <a:off x="735013" y="6224588"/>
            <a:ext cx="86709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>
              <a:spcBef>
                <a:spcPct val="50000"/>
              </a:spcBef>
            </a:pPr>
            <a:endParaRPr lang="en-GB" sz="2000">
              <a:solidFill>
                <a:srgbClr val="000000"/>
              </a:solidFill>
              <a:latin typeface="Expert Sans Regular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59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  <p:sldLayoutId id="214748394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31775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2pPr>
      <a:lvl3pPr marL="568325" indent="-333375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858838" indent="-290513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4pPr>
      <a:lvl5pPr marL="1204913" indent="-346075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24606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Barclays </a:t>
            </a:r>
            <a:r>
              <a:rPr lang="en-US" dirty="0" err="1" smtClean="0"/>
              <a:t>RoundUp</a:t>
            </a:r>
            <a:endParaRPr lang="en-US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112242" y="4374759"/>
            <a:ext cx="572365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en-GB" sz="1400" b="1" dirty="0" smtClean="0">
                <a:solidFill>
                  <a:srgbClr val="000000"/>
                </a:solidFill>
              </a:rPr>
              <a:t>A collaboration between the Barclays Internal Intrapreneur Challenge 2015 winner and Bstow (Barclays Accelerator Tel Aviv)</a:t>
            </a:r>
            <a:endParaRPr lang="en-GB" sz="1400" b="1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7835900" y="355600"/>
            <a:ext cx="1358900" cy="4191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GB" smtClean="0">
              <a:solidFill>
                <a:srgbClr val="00AEEF"/>
              </a:solidFill>
              <a:latin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942" y="2389"/>
            <a:ext cx="672057" cy="63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926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09" y="120393"/>
            <a:ext cx="9416699" cy="615553"/>
          </a:xfrm>
        </p:spPr>
        <p:txBody>
          <a:bodyPr/>
          <a:lstStyle/>
          <a:p>
            <a:r>
              <a:rPr lang="en-GB" sz="2000" dirty="0"/>
              <a:t>Barclays </a:t>
            </a:r>
            <a:r>
              <a:rPr lang="en-GB" sz="2000" dirty="0" err="1"/>
              <a:t>RoundUp</a:t>
            </a:r>
            <a:r>
              <a:rPr lang="en-GB" sz="2000" dirty="0"/>
              <a:t> is a collaborative micro-donation initiative that facilitates a virtuous cycle amongst </a:t>
            </a:r>
            <a:r>
              <a:rPr lang="en-GB" sz="2000" dirty="0" smtClean="0"/>
              <a:t>users, charities and </a:t>
            </a:r>
            <a:r>
              <a:rPr lang="en-GB" sz="2000" dirty="0"/>
              <a:t>Barclays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85775" y="816179"/>
            <a:ext cx="9384195" cy="1781796"/>
            <a:chOff x="185775" y="816179"/>
            <a:chExt cx="9384195" cy="1781796"/>
          </a:xfrm>
        </p:grpSpPr>
        <p:grpSp>
          <p:nvGrpSpPr>
            <p:cNvPr id="3" name="Group 2"/>
            <p:cNvGrpSpPr/>
            <p:nvPr/>
          </p:nvGrpSpPr>
          <p:grpSpPr>
            <a:xfrm>
              <a:off x="185775" y="1274040"/>
              <a:ext cx="9384195" cy="1323935"/>
              <a:chOff x="185775" y="1464540"/>
              <a:chExt cx="9384195" cy="1323935"/>
            </a:xfrm>
          </p:grpSpPr>
          <p:sp>
            <p:nvSpPr>
              <p:cNvPr id="18" name="Rectangle 17"/>
              <p:cNvSpPr/>
              <p:nvPr/>
            </p:nvSpPr>
            <p:spPr bwMode="auto">
              <a:xfrm>
                <a:off x="185775" y="1464540"/>
                <a:ext cx="9384195" cy="132393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GB" smtClean="0">
                  <a:solidFill>
                    <a:srgbClr val="809CAE"/>
                  </a:solidFill>
                  <a:latin typeface="Arial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44068" y="1522254"/>
                <a:ext cx="9067609" cy="1208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400" kern="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Barclays </a:t>
                </a:r>
                <a:r>
                  <a:rPr lang="en-GB" sz="1400" kern="0" dirty="0" err="1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RoundUp</a:t>
                </a:r>
                <a:r>
                  <a:rPr lang="en-GB" sz="1400" kern="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 will provide the following features:</a:t>
                </a:r>
              </a:p>
              <a:p>
                <a:endParaRPr lang="en-GB" sz="14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Expert Sans Regular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Our </a:t>
                </a:r>
                <a:r>
                  <a:rPr lang="en-US" sz="1400" kern="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users can </a:t>
                </a:r>
                <a:r>
                  <a:rPr lang="en-US" sz="140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opt in to automatically round up every purchase by a few pennies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Funds go towards customer’s choice of social impact </a:t>
                </a:r>
                <a:r>
                  <a:rPr lang="en-US" sz="1400" kern="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portfolio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kern="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Support </a:t>
                </a:r>
                <a:r>
                  <a:rPr lang="en-US" sz="140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an intuitive customer journey with no change required in customer purchasing </a:t>
                </a:r>
                <a:r>
                  <a:rPr lang="en-US" sz="1400" kern="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behaviour</a:t>
                </a:r>
                <a:endParaRPr lang="en-US" sz="14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Expert Sans Regular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14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Expert Sans Regular"/>
                </a:endParaRPr>
              </a:p>
              <a:p>
                <a:endParaRPr lang="en-GB" sz="14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Expert Sans Regular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85775" y="816179"/>
              <a:ext cx="9384195" cy="395286"/>
              <a:chOff x="826935" y="1113182"/>
              <a:chExt cx="3617843" cy="302149"/>
            </a:xfrm>
            <a:solidFill>
              <a:schemeClr val="accent1"/>
            </a:solidFill>
          </p:grpSpPr>
          <p:sp>
            <p:nvSpPr>
              <p:cNvPr id="20" name="Rectangle 19"/>
              <p:cNvSpPr/>
              <p:nvPr/>
            </p:nvSpPr>
            <p:spPr bwMode="auto">
              <a:xfrm>
                <a:off x="826935" y="1113182"/>
                <a:ext cx="3617843" cy="302149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GB" dirty="0" smtClean="0">
                  <a:solidFill>
                    <a:srgbClr val="809CAE"/>
                  </a:solidFill>
                  <a:latin typeface="Arial" pitchFamily="34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78618" y="1184744"/>
                <a:ext cx="3514476" cy="141155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200" dirty="0" smtClean="0">
                    <a:solidFill>
                      <a:srgbClr val="FFFFFF"/>
                    </a:solidFill>
                    <a:latin typeface="Expert Sans Regular"/>
                  </a:rPr>
                  <a:t>Overview</a:t>
                </a:r>
              </a:p>
            </p:txBody>
          </p:sp>
        </p:grp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942" y="2389"/>
            <a:ext cx="672057" cy="63261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85775" y="2861675"/>
            <a:ext cx="9422301" cy="3108091"/>
            <a:chOff x="185775" y="3029554"/>
            <a:chExt cx="9422301" cy="2942577"/>
          </a:xfrm>
        </p:grpSpPr>
        <p:sp>
          <p:nvSpPr>
            <p:cNvPr id="15" name="Arc 14"/>
            <p:cNvSpPr/>
            <p:nvPr/>
          </p:nvSpPr>
          <p:spPr bwMode="auto">
            <a:xfrm>
              <a:off x="3586097" y="3440621"/>
              <a:ext cx="2793220" cy="2383154"/>
            </a:xfrm>
            <a:prstGeom prst="arc">
              <a:avLst>
                <a:gd name="adj1" fmla="val 16649244"/>
                <a:gd name="adj2" fmla="val 16585946"/>
              </a:avLst>
            </a:prstGeom>
            <a:noFill/>
            <a:ln w="254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smtClean="0">
                <a:solidFill>
                  <a:srgbClr val="809CAE"/>
                </a:solidFill>
                <a:latin typeface="Arial" pitchFamily="34" charset="0"/>
              </a:endParaRPr>
            </a:p>
          </p:txBody>
        </p:sp>
        <p:graphicFrame>
          <p:nvGraphicFramePr>
            <p:cNvPr id="23" name="Diagram 22"/>
            <p:cNvGraphicFramePr/>
            <p:nvPr>
              <p:extLst>
                <p:ext uri="{D42A27DB-BD31-4B8C-83A1-F6EECF244321}">
                  <p14:modId xmlns:p14="http://schemas.microsoft.com/office/powerpoint/2010/main" val="1302655644"/>
                </p:ext>
              </p:extLst>
            </p:nvPr>
          </p:nvGraphicFramePr>
          <p:xfrm>
            <a:off x="2855915" y="3039720"/>
            <a:ext cx="4178126" cy="293241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24" name="TextBox 23"/>
            <p:cNvSpPr txBox="1"/>
            <p:nvPr/>
          </p:nvSpPr>
          <p:spPr>
            <a:xfrm>
              <a:off x="4576444" y="3589955"/>
              <a:ext cx="83532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1" dirty="0" smtClean="0">
                  <a:solidFill>
                    <a:srgbClr val="FFFFFF"/>
                  </a:solidFill>
                  <a:latin typeface="Expert Sans Regular"/>
                </a:rPr>
                <a:t>Customers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11538" y="5225737"/>
              <a:ext cx="93508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b="1" dirty="0" smtClean="0">
                  <a:solidFill>
                    <a:srgbClr val="FFFFFF"/>
                  </a:solidFill>
                  <a:latin typeface="Expert Sans Regular"/>
                </a:rPr>
                <a:t>Society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21841" y="5225737"/>
              <a:ext cx="64879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1" dirty="0" smtClean="0">
                  <a:solidFill>
                    <a:srgbClr val="FFFFFF"/>
                  </a:solidFill>
                  <a:latin typeface="Expert Sans Regular"/>
                </a:rPr>
                <a:t>Barclays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25475" y="4863355"/>
              <a:ext cx="2895931" cy="1030727"/>
              <a:chOff x="405807" y="4674711"/>
              <a:chExt cx="2895931" cy="103072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405807" y="4904125"/>
                <a:ext cx="2676607" cy="8013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GB" sz="110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Potential to raise </a:t>
                </a:r>
                <a:r>
                  <a:rPr lang="en-GB" sz="1100" b="1" u="sng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£millions </a:t>
                </a:r>
                <a:r>
                  <a:rPr lang="en-GB" sz="110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for good causes at scale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110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Opportunity to </a:t>
                </a:r>
                <a:r>
                  <a:rPr lang="en-GB" sz="1100" b="1" u="sng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develop relationships </a:t>
                </a:r>
                <a:r>
                  <a:rPr lang="en-GB" sz="110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with customers and Barclays for further engagements</a:t>
                </a:r>
              </a:p>
            </p:txBody>
          </p:sp>
          <p:sp>
            <p:nvSpPr>
              <p:cNvPr id="38" name="Rounded Rectangle 37"/>
              <p:cNvSpPr/>
              <p:nvPr/>
            </p:nvSpPr>
            <p:spPr bwMode="auto">
              <a:xfrm rot="1043410">
                <a:off x="2688117" y="4674711"/>
                <a:ext cx="613621" cy="216207"/>
              </a:xfrm>
              <a:prstGeom prst="roundRect">
                <a:avLst/>
              </a:prstGeom>
              <a:solidFill>
                <a:srgbClr val="00B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200" b="1" dirty="0" smtClean="0">
                    <a:solidFill>
                      <a:srgbClr val="FFFFFF"/>
                    </a:solidFill>
                    <a:latin typeface="Arial" pitchFamily="34" charset="0"/>
                  </a:rPr>
                  <a:t>WIN</a:t>
                </a:r>
                <a:endParaRPr lang="en-GB" sz="1400" b="1" dirty="0" smtClean="0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6718298" y="3029554"/>
              <a:ext cx="2871691" cy="1390671"/>
              <a:chOff x="6492718" y="2964504"/>
              <a:chExt cx="3100305" cy="1390671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6492718" y="3184772"/>
                <a:ext cx="2847968" cy="11704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161925" indent="-161925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en-GB" sz="1100" kern="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Opportunity </a:t>
                </a:r>
                <a:r>
                  <a:rPr lang="en-GB" sz="110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to </a:t>
                </a:r>
                <a:r>
                  <a:rPr lang="en-GB" sz="1100" b="1" u="sng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integrate “do good” </a:t>
                </a:r>
                <a:r>
                  <a:rPr lang="en-GB" sz="110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with everyday purchases and lifestyle</a:t>
                </a:r>
              </a:p>
              <a:p>
                <a:pPr marL="161925" indent="-161925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en-GB" sz="110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E</a:t>
                </a:r>
                <a:r>
                  <a:rPr lang="en-US" sz="1100" kern="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nables</a:t>
                </a:r>
                <a:r>
                  <a:rPr lang="en-US" sz="110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 customers to explore </a:t>
                </a:r>
                <a:r>
                  <a:rPr lang="en-US" sz="1100" b="1" u="sng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meaningful and impactful </a:t>
                </a:r>
                <a:r>
                  <a:rPr lang="en-US" sz="110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ways to spend spare change</a:t>
                </a:r>
                <a:endParaRPr lang="en-GB" sz="11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Expert Sans Regular"/>
                </a:endParaRPr>
              </a:p>
              <a:p>
                <a:pPr marL="161925" indent="-161925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en-GB" sz="1100" kern="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Opportunity to </a:t>
                </a:r>
                <a:r>
                  <a:rPr lang="en-GB" sz="1100" b="1" u="sng" kern="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expand </a:t>
                </a:r>
                <a:r>
                  <a:rPr lang="en-GB" sz="1100" b="1" u="sng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to </a:t>
                </a:r>
                <a:r>
                  <a:rPr lang="en-GB" sz="1100" b="1" u="sng" kern="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separate channels</a:t>
                </a:r>
                <a:r>
                  <a:rPr lang="en-GB" sz="1100" kern="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 e.g. </a:t>
                </a:r>
                <a:r>
                  <a:rPr lang="en-GB" sz="110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savings and investments</a:t>
                </a:r>
              </a:p>
            </p:txBody>
          </p:sp>
          <p:sp>
            <p:nvSpPr>
              <p:cNvPr id="39" name="Rounded Rectangle 38"/>
              <p:cNvSpPr/>
              <p:nvPr/>
            </p:nvSpPr>
            <p:spPr bwMode="auto">
              <a:xfrm rot="1043410">
                <a:off x="8979402" y="2964504"/>
                <a:ext cx="613621" cy="216207"/>
              </a:xfrm>
              <a:prstGeom prst="roundRect">
                <a:avLst/>
              </a:prstGeom>
              <a:solidFill>
                <a:srgbClr val="00B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200" b="1" dirty="0" smtClean="0">
                    <a:solidFill>
                      <a:srgbClr val="FFFFFF"/>
                    </a:solidFill>
                    <a:latin typeface="Arial" pitchFamily="34" charset="0"/>
                  </a:rPr>
                  <a:t>WIN</a:t>
                </a:r>
                <a:endParaRPr lang="en-GB" sz="1400" b="1" dirty="0" smtClean="0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718302" y="4863355"/>
              <a:ext cx="2889774" cy="1103019"/>
              <a:chOff x="6706737" y="4736092"/>
              <a:chExt cx="2901489" cy="1103019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6706737" y="4989233"/>
                <a:ext cx="2691757" cy="8498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161925" indent="-161925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en-GB" sz="110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Opportunity to </a:t>
                </a:r>
                <a:r>
                  <a:rPr lang="en-GB" sz="1100" b="1" u="sng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delight customers </a:t>
                </a:r>
                <a:r>
                  <a:rPr lang="en-GB" sz="110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whilst achieving our 5C’s objectives</a:t>
                </a:r>
              </a:p>
              <a:p>
                <a:pPr marL="161925" indent="-161925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en-GB" sz="1100" kern="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Potential </a:t>
                </a:r>
                <a:r>
                  <a:rPr lang="en-GB" sz="110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to drive key </a:t>
                </a:r>
                <a:r>
                  <a:rPr lang="en-GB" sz="1100" b="1" u="sng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financial benefits</a:t>
                </a:r>
                <a:r>
                  <a:rPr lang="en-GB" sz="110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 at minimal cost</a:t>
                </a:r>
              </a:p>
              <a:p>
                <a:pPr marL="161925" indent="-161925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en-GB" sz="110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Millennial </a:t>
                </a:r>
                <a:r>
                  <a:rPr lang="en-GB" sz="1100" kern="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Expert Sans Regular"/>
                  </a:rPr>
                  <a:t>engagement</a:t>
                </a:r>
                <a:endParaRPr lang="en-GB" sz="11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Expert Sans Regular"/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 bwMode="auto">
              <a:xfrm rot="1043410">
                <a:off x="8994605" y="4736092"/>
                <a:ext cx="613621" cy="216207"/>
              </a:xfrm>
              <a:prstGeom prst="roundRect">
                <a:avLst/>
              </a:prstGeom>
              <a:solidFill>
                <a:srgbClr val="00B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200" b="1" dirty="0" smtClean="0">
                    <a:solidFill>
                      <a:srgbClr val="FFFFFF"/>
                    </a:solidFill>
                    <a:latin typeface="Arial" pitchFamily="34" charset="0"/>
                  </a:rPr>
                  <a:t>WIN</a:t>
                </a:r>
                <a:endParaRPr lang="en-GB" sz="1400" b="1" dirty="0" smtClean="0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6547" y="4488892"/>
              <a:ext cx="569717" cy="500341"/>
            </a:xfrm>
            <a:prstGeom prst="rect">
              <a:avLst/>
            </a:prstGeom>
          </p:spPr>
        </p:pic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185775" y="3146668"/>
              <a:ext cx="3011942" cy="1508667"/>
            </a:xfrm>
            <a:custGeom>
              <a:avLst/>
              <a:gdLst>
                <a:gd name="connsiteX0" fmla="*/ 0 w 3048417"/>
                <a:gd name="connsiteY0" fmla="*/ 251450 h 1508667"/>
                <a:gd name="connsiteX1" fmla="*/ 251450 w 3048417"/>
                <a:gd name="connsiteY1" fmla="*/ 0 h 1508667"/>
                <a:gd name="connsiteX2" fmla="*/ 508070 w 3048417"/>
                <a:gd name="connsiteY2" fmla="*/ 0 h 1508667"/>
                <a:gd name="connsiteX3" fmla="*/ 508070 w 3048417"/>
                <a:gd name="connsiteY3" fmla="*/ 0 h 1508667"/>
                <a:gd name="connsiteX4" fmla="*/ 1270174 w 3048417"/>
                <a:gd name="connsiteY4" fmla="*/ 0 h 1508667"/>
                <a:gd name="connsiteX5" fmla="*/ 2796967 w 3048417"/>
                <a:gd name="connsiteY5" fmla="*/ 0 h 1508667"/>
                <a:gd name="connsiteX6" fmla="*/ 3048417 w 3048417"/>
                <a:gd name="connsiteY6" fmla="*/ 251450 h 1508667"/>
                <a:gd name="connsiteX7" fmla="*/ 3048417 w 3048417"/>
                <a:gd name="connsiteY7" fmla="*/ 880056 h 1508667"/>
                <a:gd name="connsiteX8" fmla="*/ 3048417 w 3048417"/>
                <a:gd name="connsiteY8" fmla="*/ 880056 h 1508667"/>
                <a:gd name="connsiteX9" fmla="*/ 3048417 w 3048417"/>
                <a:gd name="connsiteY9" fmla="*/ 1257223 h 1508667"/>
                <a:gd name="connsiteX10" fmla="*/ 3048417 w 3048417"/>
                <a:gd name="connsiteY10" fmla="*/ 1257217 h 1508667"/>
                <a:gd name="connsiteX11" fmla="*/ 2796967 w 3048417"/>
                <a:gd name="connsiteY11" fmla="*/ 1508667 h 1508667"/>
                <a:gd name="connsiteX12" fmla="*/ 1270174 w 3048417"/>
                <a:gd name="connsiteY12" fmla="*/ 1508667 h 1508667"/>
                <a:gd name="connsiteX13" fmla="*/ 508070 w 3048417"/>
                <a:gd name="connsiteY13" fmla="*/ 1508667 h 1508667"/>
                <a:gd name="connsiteX14" fmla="*/ 508070 w 3048417"/>
                <a:gd name="connsiteY14" fmla="*/ 1508667 h 1508667"/>
                <a:gd name="connsiteX15" fmla="*/ 251450 w 3048417"/>
                <a:gd name="connsiteY15" fmla="*/ 1508667 h 1508667"/>
                <a:gd name="connsiteX16" fmla="*/ 0 w 3048417"/>
                <a:gd name="connsiteY16" fmla="*/ 1257217 h 1508667"/>
                <a:gd name="connsiteX17" fmla="*/ 0 w 3048417"/>
                <a:gd name="connsiteY17" fmla="*/ 1257223 h 1508667"/>
                <a:gd name="connsiteX18" fmla="*/ -121205 w 3048417"/>
                <a:gd name="connsiteY18" fmla="*/ 1236700 h 1508667"/>
                <a:gd name="connsiteX19" fmla="*/ 0 w 3048417"/>
                <a:gd name="connsiteY19" fmla="*/ 880056 h 1508667"/>
                <a:gd name="connsiteX20" fmla="*/ 0 w 3048417"/>
                <a:gd name="connsiteY20" fmla="*/ 251450 h 1508667"/>
                <a:gd name="connsiteX0" fmla="*/ 138793 w 3187210"/>
                <a:gd name="connsiteY0" fmla="*/ 251450 h 1508667"/>
                <a:gd name="connsiteX1" fmla="*/ 390243 w 3187210"/>
                <a:gd name="connsiteY1" fmla="*/ 0 h 1508667"/>
                <a:gd name="connsiteX2" fmla="*/ 646863 w 3187210"/>
                <a:gd name="connsiteY2" fmla="*/ 0 h 1508667"/>
                <a:gd name="connsiteX3" fmla="*/ 646863 w 3187210"/>
                <a:gd name="connsiteY3" fmla="*/ 0 h 1508667"/>
                <a:gd name="connsiteX4" fmla="*/ 1408967 w 3187210"/>
                <a:gd name="connsiteY4" fmla="*/ 0 h 1508667"/>
                <a:gd name="connsiteX5" fmla="*/ 2935760 w 3187210"/>
                <a:gd name="connsiteY5" fmla="*/ 0 h 1508667"/>
                <a:gd name="connsiteX6" fmla="*/ 3187210 w 3187210"/>
                <a:gd name="connsiteY6" fmla="*/ 251450 h 1508667"/>
                <a:gd name="connsiteX7" fmla="*/ 3187210 w 3187210"/>
                <a:gd name="connsiteY7" fmla="*/ 880056 h 1508667"/>
                <a:gd name="connsiteX8" fmla="*/ 3187210 w 3187210"/>
                <a:gd name="connsiteY8" fmla="*/ 880056 h 1508667"/>
                <a:gd name="connsiteX9" fmla="*/ 3187210 w 3187210"/>
                <a:gd name="connsiteY9" fmla="*/ 1257223 h 1508667"/>
                <a:gd name="connsiteX10" fmla="*/ 3187210 w 3187210"/>
                <a:gd name="connsiteY10" fmla="*/ 1257217 h 1508667"/>
                <a:gd name="connsiteX11" fmla="*/ 2935760 w 3187210"/>
                <a:gd name="connsiteY11" fmla="*/ 1508667 h 1508667"/>
                <a:gd name="connsiteX12" fmla="*/ 1408967 w 3187210"/>
                <a:gd name="connsiteY12" fmla="*/ 1508667 h 1508667"/>
                <a:gd name="connsiteX13" fmla="*/ 646863 w 3187210"/>
                <a:gd name="connsiteY13" fmla="*/ 1508667 h 1508667"/>
                <a:gd name="connsiteX14" fmla="*/ 646863 w 3187210"/>
                <a:gd name="connsiteY14" fmla="*/ 1508667 h 1508667"/>
                <a:gd name="connsiteX15" fmla="*/ 390243 w 3187210"/>
                <a:gd name="connsiteY15" fmla="*/ 1508667 h 1508667"/>
                <a:gd name="connsiteX16" fmla="*/ 138793 w 3187210"/>
                <a:gd name="connsiteY16" fmla="*/ 1257217 h 1508667"/>
                <a:gd name="connsiteX17" fmla="*/ 0 w 3187210"/>
                <a:gd name="connsiteY17" fmla="*/ 1257223 h 1508667"/>
                <a:gd name="connsiteX18" fmla="*/ 17588 w 3187210"/>
                <a:gd name="connsiteY18" fmla="*/ 1236700 h 1508667"/>
                <a:gd name="connsiteX19" fmla="*/ 138793 w 3187210"/>
                <a:gd name="connsiteY19" fmla="*/ 880056 h 1508667"/>
                <a:gd name="connsiteX20" fmla="*/ 138793 w 3187210"/>
                <a:gd name="connsiteY20" fmla="*/ 251450 h 1508667"/>
                <a:gd name="connsiteX0" fmla="*/ 138793 w 3187210"/>
                <a:gd name="connsiteY0" fmla="*/ 251450 h 1508667"/>
                <a:gd name="connsiteX1" fmla="*/ 390243 w 3187210"/>
                <a:gd name="connsiteY1" fmla="*/ 0 h 1508667"/>
                <a:gd name="connsiteX2" fmla="*/ 646863 w 3187210"/>
                <a:gd name="connsiteY2" fmla="*/ 0 h 1508667"/>
                <a:gd name="connsiteX3" fmla="*/ 646863 w 3187210"/>
                <a:gd name="connsiteY3" fmla="*/ 0 h 1508667"/>
                <a:gd name="connsiteX4" fmla="*/ 1408967 w 3187210"/>
                <a:gd name="connsiteY4" fmla="*/ 0 h 1508667"/>
                <a:gd name="connsiteX5" fmla="*/ 2935760 w 3187210"/>
                <a:gd name="connsiteY5" fmla="*/ 0 h 1508667"/>
                <a:gd name="connsiteX6" fmla="*/ 3187210 w 3187210"/>
                <a:gd name="connsiteY6" fmla="*/ 251450 h 1508667"/>
                <a:gd name="connsiteX7" fmla="*/ 3187210 w 3187210"/>
                <a:gd name="connsiteY7" fmla="*/ 880056 h 1508667"/>
                <a:gd name="connsiteX8" fmla="*/ 3187210 w 3187210"/>
                <a:gd name="connsiteY8" fmla="*/ 880056 h 1508667"/>
                <a:gd name="connsiteX9" fmla="*/ 3187210 w 3187210"/>
                <a:gd name="connsiteY9" fmla="*/ 1257223 h 1508667"/>
                <a:gd name="connsiteX10" fmla="*/ 3187210 w 3187210"/>
                <a:gd name="connsiteY10" fmla="*/ 1257217 h 1508667"/>
                <a:gd name="connsiteX11" fmla="*/ 2935760 w 3187210"/>
                <a:gd name="connsiteY11" fmla="*/ 1508667 h 1508667"/>
                <a:gd name="connsiteX12" fmla="*/ 1408967 w 3187210"/>
                <a:gd name="connsiteY12" fmla="*/ 1508667 h 1508667"/>
                <a:gd name="connsiteX13" fmla="*/ 646863 w 3187210"/>
                <a:gd name="connsiteY13" fmla="*/ 1508667 h 1508667"/>
                <a:gd name="connsiteX14" fmla="*/ 646863 w 3187210"/>
                <a:gd name="connsiteY14" fmla="*/ 1508667 h 1508667"/>
                <a:gd name="connsiteX15" fmla="*/ 390243 w 3187210"/>
                <a:gd name="connsiteY15" fmla="*/ 1508667 h 1508667"/>
                <a:gd name="connsiteX16" fmla="*/ 138793 w 3187210"/>
                <a:gd name="connsiteY16" fmla="*/ 1257217 h 1508667"/>
                <a:gd name="connsiteX17" fmla="*/ 0 w 3187210"/>
                <a:gd name="connsiteY17" fmla="*/ 1257223 h 1508667"/>
                <a:gd name="connsiteX18" fmla="*/ 159697 w 3187210"/>
                <a:gd name="connsiteY18" fmla="*/ 1081579 h 1508667"/>
                <a:gd name="connsiteX19" fmla="*/ 138793 w 3187210"/>
                <a:gd name="connsiteY19" fmla="*/ 880056 h 1508667"/>
                <a:gd name="connsiteX20" fmla="*/ 138793 w 3187210"/>
                <a:gd name="connsiteY20" fmla="*/ 251450 h 1508667"/>
                <a:gd name="connsiteX0" fmla="*/ 0 w 3048417"/>
                <a:gd name="connsiteY0" fmla="*/ 251450 h 1508667"/>
                <a:gd name="connsiteX1" fmla="*/ 251450 w 3048417"/>
                <a:gd name="connsiteY1" fmla="*/ 0 h 1508667"/>
                <a:gd name="connsiteX2" fmla="*/ 508070 w 3048417"/>
                <a:gd name="connsiteY2" fmla="*/ 0 h 1508667"/>
                <a:gd name="connsiteX3" fmla="*/ 508070 w 3048417"/>
                <a:gd name="connsiteY3" fmla="*/ 0 h 1508667"/>
                <a:gd name="connsiteX4" fmla="*/ 1270174 w 3048417"/>
                <a:gd name="connsiteY4" fmla="*/ 0 h 1508667"/>
                <a:gd name="connsiteX5" fmla="*/ 2796967 w 3048417"/>
                <a:gd name="connsiteY5" fmla="*/ 0 h 1508667"/>
                <a:gd name="connsiteX6" fmla="*/ 3048417 w 3048417"/>
                <a:gd name="connsiteY6" fmla="*/ 251450 h 1508667"/>
                <a:gd name="connsiteX7" fmla="*/ 3048417 w 3048417"/>
                <a:gd name="connsiteY7" fmla="*/ 880056 h 1508667"/>
                <a:gd name="connsiteX8" fmla="*/ 3048417 w 3048417"/>
                <a:gd name="connsiteY8" fmla="*/ 880056 h 1508667"/>
                <a:gd name="connsiteX9" fmla="*/ 3048417 w 3048417"/>
                <a:gd name="connsiteY9" fmla="*/ 1257223 h 1508667"/>
                <a:gd name="connsiteX10" fmla="*/ 3048417 w 3048417"/>
                <a:gd name="connsiteY10" fmla="*/ 1257217 h 1508667"/>
                <a:gd name="connsiteX11" fmla="*/ 2796967 w 3048417"/>
                <a:gd name="connsiteY11" fmla="*/ 1508667 h 1508667"/>
                <a:gd name="connsiteX12" fmla="*/ 1270174 w 3048417"/>
                <a:gd name="connsiteY12" fmla="*/ 1508667 h 1508667"/>
                <a:gd name="connsiteX13" fmla="*/ 508070 w 3048417"/>
                <a:gd name="connsiteY13" fmla="*/ 1508667 h 1508667"/>
                <a:gd name="connsiteX14" fmla="*/ 508070 w 3048417"/>
                <a:gd name="connsiteY14" fmla="*/ 1508667 h 1508667"/>
                <a:gd name="connsiteX15" fmla="*/ 251450 w 3048417"/>
                <a:gd name="connsiteY15" fmla="*/ 1508667 h 1508667"/>
                <a:gd name="connsiteX16" fmla="*/ 0 w 3048417"/>
                <a:gd name="connsiteY16" fmla="*/ 1257217 h 1508667"/>
                <a:gd name="connsiteX17" fmla="*/ 3315 w 3048417"/>
                <a:gd name="connsiteY17" fmla="*/ 1232731 h 1508667"/>
                <a:gd name="connsiteX18" fmla="*/ 20904 w 3048417"/>
                <a:gd name="connsiteY18" fmla="*/ 1081579 h 1508667"/>
                <a:gd name="connsiteX19" fmla="*/ 0 w 3048417"/>
                <a:gd name="connsiteY19" fmla="*/ 880056 h 1508667"/>
                <a:gd name="connsiteX20" fmla="*/ 0 w 3048417"/>
                <a:gd name="connsiteY20" fmla="*/ 251450 h 1508667"/>
                <a:gd name="connsiteX0" fmla="*/ 0 w 3048417"/>
                <a:gd name="connsiteY0" fmla="*/ 251450 h 1508667"/>
                <a:gd name="connsiteX1" fmla="*/ 251450 w 3048417"/>
                <a:gd name="connsiteY1" fmla="*/ 0 h 1508667"/>
                <a:gd name="connsiteX2" fmla="*/ 508070 w 3048417"/>
                <a:gd name="connsiteY2" fmla="*/ 0 h 1508667"/>
                <a:gd name="connsiteX3" fmla="*/ 508070 w 3048417"/>
                <a:gd name="connsiteY3" fmla="*/ 0 h 1508667"/>
                <a:gd name="connsiteX4" fmla="*/ 1270174 w 3048417"/>
                <a:gd name="connsiteY4" fmla="*/ 0 h 1508667"/>
                <a:gd name="connsiteX5" fmla="*/ 2796967 w 3048417"/>
                <a:gd name="connsiteY5" fmla="*/ 0 h 1508667"/>
                <a:gd name="connsiteX6" fmla="*/ 3048417 w 3048417"/>
                <a:gd name="connsiteY6" fmla="*/ 251450 h 1508667"/>
                <a:gd name="connsiteX7" fmla="*/ 3048417 w 3048417"/>
                <a:gd name="connsiteY7" fmla="*/ 880056 h 1508667"/>
                <a:gd name="connsiteX8" fmla="*/ 3048417 w 3048417"/>
                <a:gd name="connsiteY8" fmla="*/ 880056 h 1508667"/>
                <a:gd name="connsiteX9" fmla="*/ 3048417 w 3048417"/>
                <a:gd name="connsiteY9" fmla="*/ 1257223 h 1508667"/>
                <a:gd name="connsiteX10" fmla="*/ 3048417 w 3048417"/>
                <a:gd name="connsiteY10" fmla="*/ 1257217 h 1508667"/>
                <a:gd name="connsiteX11" fmla="*/ 2796967 w 3048417"/>
                <a:gd name="connsiteY11" fmla="*/ 1508667 h 1508667"/>
                <a:gd name="connsiteX12" fmla="*/ 1270174 w 3048417"/>
                <a:gd name="connsiteY12" fmla="*/ 1508667 h 1508667"/>
                <a:gd name="connsiteX13" fmla="*/ 508070 w 3048417"/>
                <a:gd name="connsiteY13" fmla="*/ 1508667 h 1508667"/>
                <a:gd name="connsiteX14" fmla="*/ 508070 w 3048417"/>
                <a:gd name="connsiteY14" fmla="*/ 1508667 h 1508667"/>
                <a:gd name="connsiteX15" fmla="*/ 251450 w 3048417"/>
                <a:gd name="connsiteY15" fmla="*/ 1508667 h 1508667"/>
                <a:gd name="connsiteX16" fmla="*/ 0 w 3048417"/>
                <a:gd name="connsiteY16" fmla="*/ 1257217 h 1508667"/>
                <a:gd name="connsiteX17" fmla="*/ 3315 w 3048417"/>
                <a:gd name="connsiteY17" fmla="*/ 1232731 h 1508667"/>
                <a:gd name="connsiteX18" fmla="*/ 20904 w 3048417"/>
                <a:gd name="connsiteY18" fmla="*/ 1081579 h 1508667"/>
                <a:gd name="connsiteX19" fmla="*/ 0 w 3048417"/>
                <a:gd name="connsiteY19" fmla="*/ 880056 h 1508667"/>
                <a:gd name="connsiteX20" fmla="*/ 0 w 3048417"/>
                <a:gd name="connsiteY20" fmla="*/ 251450 h 1508667"/>
                <a:gd name="connsiteX0" fmla="*/ 8644 w 3057061"/>
                <a:gd name="connsiteY0" fmla="*/ 251450 h 1508667"/>
                <a:gd name="connsiteX1" fmla="*/ 260094 w 3057061"/>
                <a:gd name="connsiteY1" fmla="*/ 0 h 1508667"/>
                <a:gd name="connsiteX2" fmla="*/ 516714 w 3057061"/>
                <a:gd name="connsiteY2" fmla="*/ 0 h 1508667"/>
                <a:gd name="connsiteX3" fmla="*/ 516714 w 3057061"/>
                <a:gd name="connsiteY3" fmla="*/ 0 h 1508667"/>
                <a:gd name="connsiteX4" fmla="*/ 1278818 w 3057061"/>
                <a:gd name="connsiteY4" fmla="*/ 0 h 1508667"/>
                <a:gd name="connsiteX5" fmla="*/ 2805611 w 3057061"/>
                <a:gd name="connsiteY5" fmla="*/ 0 h 1508667"/>
                <a:gd name="connsiteX6" fmla="*/ 3057061 w 3057061"/>
                <a:gd name="connsiteY6" fmla="*/ 251450 h 1508667"/>
                <a:gd name="connsiteX7" fmla="*/ 3057061 w 3057061"/>
                <a:gd name="connsiteY7" fmla="*/ 880056 h 1508667"/>
                <a:gd name="connsiteX8" fmla="*/ 3057061 w 3057061"/>
                <a:gd name="connsiteY8" fmla="*/ 880056 h 1508667"/>
                <a:gd name="connsiteX9" fmla="*/ 3057061 w 3057061"/>
                <a:gd name="connsiteY9" fmla="*/ 1257223 h 1508667"/>
                <a:gd name="connsiteX10" fmla="*/ 3057061 w 3057061"/>
                <a:gd name="connsiteY10" fmla="*/ 1257217 h 1508667"/>
                <a:gd name="connsiteX11" fmla="*/ 2805611 w 3057061"/>
                <a:gd name="connsiteY11" fmla="*/ 1508667 h 1508667"/>
                <a:gd name="connsiteX12" fmla="*/ 1278818 w 3057061"/>
                <a:gd name="connsiteY12" fmla="*/ 1508667 h 1508667"/>
                <a:gd name="connsiteX13" fmla="*/ 516714 w 3057061"/>
                <a:gd name="connsiteY13" fmla="*/ 1508667 h 1508667"/>
                <a:gd name="connsiteX14" fmla="*/ 516714 w 3057061"/>
                <a:gd name="connsiteY14" fmla="*/ 1508667 h 1508667"/>
                <a:gd name="connsiteX15" fmla="*/ 260094 w 3057061"/>
                <a:gd name="connsiteY15" fmla="*/ 1508667 h 1508667"/>
                <a:gd name="connsiteX16" fmla="*/ 8644 w 3057061"/>
                <a:gd name="connsiteY16" fmla="*/ 1257217 h 1508667"/>
                <a:gd name="connsiteX17" fmla="*/ 11959 w 3057061"/>
                <a:gd name="connsiteY17" fmla="*/ 1232731 h 1508667"/>
                <a:gd name="connsiteX18" fmla="*/ 2902 w 3057061"/>
                <a:gd name="connsiteY18" fmla="*/ 1081579 h 1508667"/>
                <a:gd name="connsiteX19" fmla="*/ 8644 w 3057061"/>
                <a:gd name="connsiteY19" fmla="*/ 880056 h 1508667"/>
                <a:gd name="connsiteX20" fmla="*/ 8644 w 3057061"/>
                <a:gd name="connsiteY20" fmla="*/ 251450 h 150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57061" h="1508667">
                  <a:moveTo>
                    <a:pt x="8644" y="251450"/>
                  </a:moveTo>
                  <a:cubicBezTo>
                    <a:pt x="8644" y="112578"/>
                    <a:pt x="121222" y="0"/>
                    <a:pt x="260094" y="0"/>
                  </a:cubicBezTo>
                  <a:lnTo>
                    <a:pt x="516714" y="0"/>
                  </a:lnTo>
                  <a:lnTo>
                    <a:pt x="516714" y="0"/>
                  </a:lnTo>
                  <a:lnTo>
                    <a:pt x="1278818" y="0"/>
                  </a:lnTo>
                  <a:lnTo>
                    <a:pt x="2805611" y="0"/>
                  </a:lnTo>
                  <a:cubicBezTo>
                    <a:pt x="2944483" y="0"/>
                    <a:pt x="3057061" y="112578"/>
                    <a:pt x="3057061" y="251450"/>
                  </a:cubicBezTo>
                  <a:lnTo>
                    <a:pt x="3057061" y="880056"/>
                  </a:lnTo>
                  <a:lnTo>
                    <a:pt x="3057061" y="880056"/>
                  </a:lnTo>
                  <a:lnTo>
                    <a:pt x="3057061" y="1257223"/>
                  </a:lnTo>
                  <a:lnTo>
                    <a:pt x="3057061" y="1257217"/>
                  </a:lnTo>
                  <a:cubicBezTo>
                    <a:pt x="3057061" y="1396089"/>
                    <a:pt x="2944483" y="1508667"/>
                    <a:pt x="2805611" y="1508667"/>
                  </a:cubicBezTo>
                  <a:lnTo>
                    <a:pt x="1278818" y="1508667"/>
                  </a:lnTo>
                  <a:lnTo>
                    <a:pt x="516714" y="1508667"/>
                  </a:lnTo>
                  <a:lnTo>
                    <a:pt x="516714" y="1508667"/>
                  </a:lnTo>
                  <a:lnTo>
                    <a:pt x="260094" y="1508667"/>
                  </a:lnTo>
                  <a:cubicBezTo>
                    <a:pt x="121222" y="1508667"/>
                    <a:pt x="8644" y="1396089"/>
                    <a:pt x="8644" y="1257217"/>
                  </a:cubicBezTo>
                  <a:lnTo>
                    <a:pt x="11959" y="1232731"/>
                  </a:lnTo>
                  <a:cubicBezTo>
                    <a:pt x="60" y="1174182"/>
                    <a:pt x="-2961" y="1131963"/>
                    <a:pt x="2902" y="1081579"/>
                  </a:cubicBezTo>
                  <a:lnTo>
                    <a:pt x="8644" y="880056"/>
                  </a:lnTo>
                  <a:lnTo>
                    <a:pt x="8644" y="25145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anchor="ctr">
              <a:noAutofit/>
            </a:bodyPr>
            <a:lstStyle>
              <a:lvl1pPr eaLnBrk="0" hangingPunct="0">
                <a:defRPr sz="360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GB" sz="1800" b="1" i="1" dirty="0">
                  <a:solidFill>
                    <a:srgbClr val="809CAE"/>
                  </a:solidFill>
                  <a:latin typeface="Barclaycard Co Lt" pitchFamily="34" charset="0"/>
                </a:rPr>
                <a:t>Win, Win, Win</a:t>
              </a:r>
            </a:p>
            <a:p>
              <a:pPr algn="ctr"/>
              <a:r>
                <a:rPr lang="en-GB" sz="1600" i="1" dirty="0">
                  <a:solidFill>
                    <a:srgbClr val="809CAE"/>
                  </a:solidFill>
                  <a:latin typeface="Barclaycard Co Lt" pitchFamily="34" charset="0"/>
                </a:rPr>
                <a:t>Doing good, profitably, in a way that’s convenient &amp; simple for our customers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288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1975995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6364" y="1059637"/>
            <a:ext cx="81013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Significant </a:t>
            </a:r>
            <a:r>
              <a:rPr lang="en-GB" sz="1600" b="1" u="sng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financial impact </a:t>
            </a: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even with minimal adoption rate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26365" y="3725708"/>
            <a:ext cx="148095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Current Active Card Customers in Barclays UK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026365" y="1400192"/>
            <a:ext cx="8101306" cy="0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4"/>
          <p:cNvSpPr/>
          <p:nvPr/>
        </p:nvSpPr>
        <p:spPr bwMode="auto">
          <a:xfrm>
            <a:off x="995322" y="2104946"/>
            <a:ext cx="1512000" cy="1512000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02343" y="2737835"/>
            <a:ext cx="89795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  <a:latin typeface="+mn-lt"/>
              </a:rPr>
              <a:t>c23m</a:t>
            </a:r>
            <a:endParaRPr lang="en-GB" sz="1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Isosceles Triangle 21"/>
          <p:cNvSpPr/>
          <p:nvPr/>
        </p:nvSpPr>
        <p:spPr bwMode="auto">
          <a:xfrm rot="10800000">
            <a:off x="4659971" y="1868262"/>
            <a:ext cx="839768" cy="185866"/>
          </a:xfrm>
          <a:prstGeom prst="triangl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6365" y="1521809"/>
            <a:ext cx="810130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GB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Charities currently </a:t>
            </a:r>
            <a:r>
              <a:rPr lang="en-GB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suffer a ‘donation gap’ and are underfunded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5343217" y="2183417"/>
            <a:ext cx="1512000" cy="1512000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3149159" y="2120333"/>
            <a:ext cx="1512000" cy="1512000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02670" y="3866387"/>
            <a:ext cx="12049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Adoption Rate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32921" y="3833429"/>
            <a:ext cx="15120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Average Round-up per month per user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56180" y="2785530"/>
            <a:ext cx="89795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+mn-lt"/>
              </a:rPr>
              <a:t>5</a:t>
            </a:r>
            <a:r>
              <a:rPr lang="en-GB" sz="1600" b="1" dirty="0" smtClean="0">
                <a:solidFill>
                  <a:schemeClr val="bg1"/>
                </a:solidFill>
                <a:latin typeface="+mn-lt"/>
              </a:rPr>
              <a:t>%</a:t>
            </a:r>
            <a:endParaRPr lang="en-GB" sz="1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50238" y="2831695"/>
            <a:ext cx="89795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  <a:latin typeface="+mn-lt"/>
              </a:rPr>
              <a:t>£5</a:t>
            </a:r>
            <a:endParaRPr lang="en-GB" sz="1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30483" y="2753223"/>
            <a:ext cx="18466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X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87522" y="2784000"/>
            <a:ext cx="18466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77357" y="2831695"/>
            <a:ext cx="18466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=</a:t>
            </a:r>
            <a:endParaRPr lang="en-GB" sz="1400" dirty="0" smtClean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7615671" y="2152641"/>
            <a:ext cx="1512000" cy="1512000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49741" y="2803979"/>
            <a:ext cx="89795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  <a:latin typeface="+mn-lt"/>
              </a:rPr>
              <a:t>£69M</a:t>
            </a:r>
            <a:endParaRPr lang="en-GB" sz="1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14949" y="3833431"/>
            <a:ext cx="15120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Total donation per annum</a:t>
            </a:r>
            <a:endParaRPr lang="en-US" sz="14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485945"/>
              </p:ext>
            </p:extLst>
          </p:nvPr>
        </p:nvGraphicFramePr>
        <p:xfrm>
          <a:off x="2507323" y="4624707"/>
          <a:ext cx="5544475" cy="1429853"/>
        </p:xfrm>
        <a:graphic>
          <a:graphicData uri="http://schemas.openxmlformats.org/drawingml/2006/table">
            <a:tbl>
              <a:tblPr firstRow="1" firstCol="1" bandRow="1"/>
              <a:tblGrid>
                <a:gridCol w="1108895"/>
                <a:gridCol w="1108895"/>
                <a:gridCol w="1108895"/>
                <a:gridCol w="1108895"/>
                <a:gridCol w="1108895"/>
              </a:tblGrid>
              <a:tr h="277493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GB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Expert Sans Regular"/>
                        </a:rPr>
                        <a:t>Annual Collaborative Donation to Social Enterprises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4370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Expert Sans Regular"/>
                        </a:rPr>
                        <a:t>Average </a:t>
                      </a:r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Expert Sans Regular"/>
                        </a:rPr>
                        <a:t>RoundUp</a:t>
                      </a:r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Expert Sans Regular"/>
                        </a:rPr>
                        <a:t> per </a:t>
                      </a:r>
                      <a:r>
                        <a:rPr lang="en-US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Expert Sans Regular"/>
                        </a:rPr>
                        <a:t>user </a:t>
                      </a:r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Expert Sans Regular"/>
                        </a:rPr>
                        <a:t>per Month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GB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Expert Sans Regular"/>
                        </a:rPr>
                        <a:t>Adoption Rate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4706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Expert Sans Regular"/>
                        </a:rPr>
                        <a:t>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Expert Sans Regular"/>
                        </a:rPr>
                        <a:t>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Expert Sans Regular"/>
                        </a:rPr>
                        <a:t>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Expert Sans Regular"/>
                        </a:rPr>
                        <a:t>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470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0" i="0" u="none" strike="noStrike">
                          <a:solidFill>
                            <a:srgbClr val="4B4B4B"/>
                          </a:solidFill>
                          <a:effectLst/>
                          <a:latin typeface="Expert Sans Regular"/>
                        </a:rPr>
                        <a:t>£1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0" i="0" u="none" strike="noStrike">
                          <a:solidFill>
                            <a:srgbClr val="4B4B4B"/>
                          </a:solidFill>
                          <a:effectLst/>
                          <a:latin typeface="Expert Sans Regular"/>
                        </a:rPr>
                        <a:t>£2,760,000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0" i="0" u="none" strike="noStrike">
                          <a:solidFill>
                            <a:srgbClr val="4B4B4B"/>
                          </a:solidFill>
                          <a:effectLst/>
                          <a:latin typeface="Expert Sans Regular"/>
                        </a:rPr>
                        <a:t>£5,520,000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0" i="0" u="none" strike="noStrike">
                          <a:solidFill>
                            <a:srgbClr val="4B4B4B"/>
                          </a:solidFill>
                          <a:effectLst/>
                          <a:latin typeface="Expert Sans Regular"/>
                        </a:rPr>
                        <a:t>£13,800,000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0" i="0" u="none" strike="noStrike">
                          <a:solidFill>
                            <a:srgbClr val="4B4B4B"/>
                          </a:solidFill>
                          <a:effectLst/>
                          <a:latin typeface="Expert Sans Regular"/>
                        </a:rPr>
                        <a:t>£27,600,000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0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0" i="0" u="none" strike="noStrike">
                          <a:solidFill>
                            <a:srgbClr val="4B4B4B"/>
                          </a:solidFill>
                          <a:effectLst/>
                          <a:latin typeface="Expert Sans Regular"/>
                        </a:rPr>
                        <a:t>£2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0" i="0" u="none" strike="noStrike" dirty="0">
                          <a:solidFill>
                            <a:srgbClr val="4B4B4B"/>
                          </a:solidFill>
                          <a:effectLst/>
                          <a:latin typeface="Expert Sans Regular"/>
                        </a:rPr>
                        <a:t>£5,520,000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0" i="0" u="none" strike="noStrike">
                          <a:solidFill>
                            <a:srgbClr val="4B4B4B"/>
                          </a:solidFill>
                          <a:effectLst/>
                          <a:latin typeface="Expert Sans Regular"/>
                        </a:rPr>
                        <a:t>£11,040,000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0" i="0" u="none" strike="noStrike">
                          <a:solidFill>
                            <a:srgbClr val="4B4B4B"/>
                          </a:solidFill>
                          <a:effectLst/>
                          <a:latin typeface="Expert Sans Regular"/>
                        </a:rPr>
                        <a:t>£27,600,000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0" i="0" u="none" strike="noStrike">
                          <a:solidFill>
                            <a:srgbClr val="4B4B4B"/>
                          </a:solidFill>
                          <a:effectLst/>
                          <a:latin typeface="Expert Sans Regular"/>
                        </a:rPr>
                        <a:t>£55,200,000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0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0" i="0" u="none" strike="noStrike" dirty="0">
                          <a:solidFill>
                            <a:srgbClr val="4B4B4B"/>
                          </a:solidFill>
                          <a:effectLst/>
                          <a:latin typeface="Expert Sans Regular"/>
                        </a:rPr>
                        <a:t>£5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0" i="0" u="none" strike="noStrike">
                          <a:solidFill>
                            <a:srgbClr val="4B4B4B"/>
                          </a:solidFill>
                          <a:effectLst/>
                          <a:latin typeface="Expert Sans Regular"/>
                        </a:rPr>
                        <a:t>£13,800,000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0" i="0" u="none" strike="noStrike">
                          <a:solidFill>
                            <a:srgbClr val="4B4B4B"/>
                          </a:solidFill>
                          <a:effectLst/>
                          <a:latin typeface="Expert Sans Regular"/>
                        </a:rPr>
                        <a:t>£27,600,000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0" i="0" u="none" strike="noStrike">
                          <a:solidFill>
                            <a:srgbClr val="4B4B4B"/>
                          </a:solidFill>
                          <a:effectLst/>
                          <a:latin typeface="Expert Sans Regular"/>
                        </a:rPr>
                        <a:t>£69,000,000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0" i="0" u="none" strike="noStrike" dirty="0">
                          <a:solidFill>
                            <a:srgbClr val="4B4B4B"/>
                          </a:solidFill>
                          <a:effectLst/>
                          <a:latin typeface="Expert Sans Regular"/>
                        </a:rPr>
                        <a:t>£138,000,000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189210" y="234693"/>
            <a:ext cx="893774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sz="2000" dirty="0"/>
              <a:t>Even if only a fraction of current </a:t>
            </a:r>
            <a:r>
              <a:rPr lang="en-US" sz="2000" dirty="0" smtClean="0"/>
              <a:t>Barclays </a:t>
            </a:r>
            <a:r>
              <a:rPr lang="en-US" sz="2000" dirty="0"/>
              <a:t>users adopt </a:t>
            </a:r>
            <a:r>
              <a:rPr lang="en-US" sz="2000" dirty="0" err="1" smtClean="0"/>
              <a:t>RoundUp</a:t>
            </a:r>
            <a:r>
              <a:rPr lang="en-US" sz="2000" dirty="0" smtClean="0"/>
              <a:t> </a:t>
            </a:r>
            <a:r>
              <a:rPr lang="en-US" sz="2000" dirty="0"/>
              <a:t>the social impact would be very </a:t>
            </a:r>
            <a:r>
              <a:rPr lang="en-US" sz="2000" dirty="0" smtClean="0"/>
              <a:t>significant</a:t>
            </a:r>
            <a:endParaRPr lang="en-GB" sz="2000" kern="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942" y="2389"/>
            <a:ext cx="672057" cy="632611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 bwMode="auto">
          <a:xfrm>
            <a:off x="1026365" y="4521200"/>
            <a:ext cx="8207577" cy="0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49534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9896" y="2266054"/>
            <a:ext cx="1050788" cy="1050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1342" y="2803198"/>
            <a:ext cx="472548" cy="305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45059" y="2791448"/>
            <a:ext cx="509085" cy="32639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6567574" y="1888457"/>
            <a:ext cx="321404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Fighting Poverty in Africa Portfolio</a:t>
            </a:r>
            <a:endParaRPr lang="en-US" sz="1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57991" y="3408925"/>
            <a:ext cx="568311" cy="594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22560" y="3408925"/>
            <a:ext cx="534895" cy="59541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7143339" y="3907197"/>
            <a:ext cx="67871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 Water</a:t>
            </a:r>
            <a:endParaRPr lang="en-US"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7922895" y="3977601"/>
            <a:ext cx="50340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8554484" y="3957192"/>
            <a:ext cx="638060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Shelter</a:t>
            </a:r>
          </a:p>
        </p:txBody>
      </p:sp>
      <p:sp>
        <p:nvSpPr>
          <p:cNvPr id="161" name="Shape 161"/>
          <p:cNvSpPr/>
          <p:nvPr/>
        </p:nvSpPr>
        <p:spPr>
          <a:xfrm>
            <a:off x="6567577" y="1526875"/>
            <a:ext cx="3214043" cy="3355674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07914" y="2335910"/>
            <a:ext cx="1570114" cy="14779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Shape 163"/>
          <p:cNvCxnSpPr/>
          <p:nvPr/>
        </p:nvCxnSpPr>
        <p:spPr>
          <a:xfrm>
            <a:off x="5512278" y="3209375"/>
            <a:ext cx="1055296" cy="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64" name="Shape 164"/>
          <p:cNvCxnSpPr/>
          <p:nvPr/>
        </p:nvCxnSpPr>
        <p:spPr>
          <a:xfrm>
            <a:off x="2474696" y="3209375"/>
            <a:ext cx="1533218" cy="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65" name="Shape 165"/>
          <p:cNvCxnSpPr>
            <a:stCxn id="161" idx="2"/>
          </p:cNvCxnSpPr>
          <p:nvPr/>
        </p:nvCxnSpPr>
        <p:spPr>
          <a:xfrm rot="5400000" flipH="1">
            <a:off x="4528099" y="1236049"/>
            <a:ext cx="878700" cy="6414300"/>
          </a:xfrm>
          <a:prstGeom prst="bentConnector3">
            <a:avLst>
              <a:gd name="adj1" fmla="val -138915"/>
            </a:avLst>
          </a:prstGeom>
          <a:noFill/>
          <a:ln w="63500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pic>
        <p:nvPicPr>
          <p:cNvPr id="166" name="Shape 16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12170" y="3419817"/>
            <a:ext cx="296265" cy="58406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3562778" y="6200769"/>
            <a:ext cx="276049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 on Social Impact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264126" y="5035357"/>
            <a:ext cx="780035" cy="73748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2463466" y="5666438"/>
            <a:ext cx="233993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Quantitative Feedback</a:t>
            </a: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413378" y="4916210"/>
            <a:ext cx="909898" cy="90989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4953000" y="5674551"/>
            <a:ext cx="219457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Qualitative Feedback</a:t>
            </a:r>
          </a:p>
        </p:txBody>
      </p:sp>
      <p:sp>
        <p:nvSpPr>
          <p:cNvPr id="172" name="Shape 172"/>
          <p:cNvSpPr/>
          <p:nvPr/>
        </p:nvSpPr>
        <p:spPr>
          <a:xfrm>
            <a:off x="2128933" y="610653"/>
            <a:ext cx="370935" cy="370935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73" name="Shape 173"/>
          <p:cNvSpPr/>
          <p:nvPr/>
        </p:nvSpPr>
        <p:spPr>
          <a:xfrm>
            <a:off x="6962107" y="201618"/>
            <a:ext cx="370935" cy="370935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75" name="Shape 175"/>
          <p:cNvSpPr/>
          <p:nvPr/>
        </p:nvSpPr>
        <p:spPr>
          <a:xfrm>
            <a:off x="1010979" y="4068773"/>
            <a:ext cx="370935" cy="370935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02870" y="188918"/>
            <a:ext cx="6781538" cy="5093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ct val="25000"/>
              <a:buFont typeface="Calibri"/>
              <a:buNone/>
            </a:pPr>
            <a:r>
              <a:rPr lang="en-US" sz="2400" b="1" i="0" u="none" strike="noStrike" cap="none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RoundUp </a:t>
            </a:r>
            <a:r>
              <a:rPr lang="en-US" sz="2400" b="1" i="0" u="none" strike="noStrike" cap="none" dirty="0" smtClean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– Final Model</a:t>
            </a:r>
            <a:endParaRPr lang="en-US" sz="2400" b="1" i="0" u="none" strike="noStrike" cap="none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397000" y="2412999"/>
            <a:ext cx="708920" cy="94991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/>
          <p:nvPr/>
        </p:nvSpPr>
        <p:spPr>
          <a:xfrm>
            <a:off x="7001420" y="626038"/>
            <a:ext cx="2587242" cy="72086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7071" y="0"/>
                </a:moveTo>
                <a:close/>
                <a:lnTo>
                  <a:pt x="-7071" y="120000"/>
                </a:lnTo>
              </a:path>
              <a:path w="120000" h="120000" fill="none" extrusionOk="0">
                <a:moveTo>
                  <a:pt x="-7071" y="18409"/>
                </a:moveTo>
                <a:lnTo>
                  <a:pt x="-29146" y="18410"/>
                </a:lnTo>
                <a:lnTo>
                  <a:pt x="-103917" y="303093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/>
          <p:nvPr/>
        </p:nvSpPr>
        <p:spPr>
          <a:xfrm rot="5400000">
            <a:off x="2691112" y="493192"/>
            <a:ext cx="1314557" cy="15564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19999"/>
                </a:lnTo>
                <a:lnTo>
                  <a:pt x="0" y="119999"/>
                </a:lnTo>
                <a:close/>
              </a:path>
              <a:path w="120000" h="120000" fill="none" extrusionOk="0">
                <a:moveTo>
                  <a:pt x="135034" y="0"/>
                </a:moveTo>
                <a:close/>
                <a:lnTo>
                  <a:pt x="135034" y="119999"/>
                </a:lnTo>
              </a:path>
              <a:path w="120000" h="120000" fill="none" extrusionOk="0">
                <a:moveTo>
                  <a:pt x="135034" y="19431"/>
                </a:moveTo>
                <a:lnTo>
                  <a:pt x="167968" y="19432"/>
                </a:lnTo>
                <a:lnTo>
                  <a:pt x="191068" y="146632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US" sz="1200" i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US" sz="12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2296114" y="4003884"/>
            <a:ext cx="2059486" cy="87866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19999"/>
                </a:lnTo>
                <a:lnTo>
                  <a:pt x="0" y="119999"/>
                </a:lnTo>
                <a:close/>
              </a:path>
              <a:path w="120000" h="120000" fill="none" extrusionOk="0">
                <a:moveTo>
                  <a:pt x="135034" y="0"/>
                </a:moveTo>
                <a:close/>
                <a:lnTo>
                  <a:pt x="135034" y="119999"/>
                </a:lnTo>
              </a:path>
              <a:path w="120000" h="120000" fill="none" extrusionOk="0">
                <a:moveTo>
                  <a:pt x="135034" y="19431"/>
                </a:moveTo>
                <a:lnTo>
                  <a:pt x="167968" y="19432"/>
                </a:lnTo>
                <a:lnTo>
                  <a:pt x="205671" y="144816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67356" y="4481649"/>
            <a:ext cx="1314558" cy="12051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2407" y="0"/>
                </a:moveTo>
                <a:close/>
                <a:lnTo>
                  <a:pt x="122407" y="120000"/>
                </a:lnTo>
              </a:path>
              <a:path w="120000" h="120000" fill="none" extrusionOk="0">
                <a:moveTo>
                  <a:pt x="122407" y="20683"/>
                </a:moveTo>
                <a:lnTo>
                  <a:pt x="139741" y="21310"/>
                </a:lnTo>
                <a:lnTo>
                  <a:pt x="147255" y="-14137"/>
                </a:lnTo>
              </a:path>
            </a:pathLst>
          </a:cu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93825" y="700105"/>
            <a:ext cx="15448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signs up 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</a:t>
            </a: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RoundUp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has opted 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a portfolio Fighting Poverty in Africa</a:t>
            </a:r>
            <a:endParaRPr lang="en-US" sz="12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01421" y="572553"/>
            <a:ext cx="258724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making a payment on </a:t>
            </a: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RoundUp 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enabled </a:t>
            </a: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card, 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funds </a:t>
            </a: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sent 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dynamic impact portfolio comprised of both social enterprises and charities</a:t>
            </a: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355" y="4486435"/>
            <a:ext cx="1333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 feedback 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be sent to a </a:t>
            </a: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user’s mobile 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phone and will </a:t>
            </a: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incentivise them to 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</a:t>
            </a: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giving</a:t>
            </a: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96114" y="4019694"/>
            <a:ext cx="221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Qualitative</a:t>
            </a: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quantitative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feedback on the performance of </a:t>
            </a: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Dynamic Impact Portfolio organization is collected</a:t>
            </a: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sz="1200" dirty="0"/>
          </a:p>
        </p:txBody>
      </p:sp>
      <p:sp>
        <p:nvSpPr>
          <p:cNvPr id="174" name="Shape 174"/>
          <p:cNvSpPr/>
          <p:nvPr/>
        </p:nvSpPr>
        <p:spPr>
          <a:xfrm>
            <a:off x="4029509" y="3606666"/>
            <a:ext cx="370935" cy="370935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93801" y="4351842"/>
            <a:ext cx="2035891" cy="3868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32932" y="3362233"/>
            <a:ext cx="446964" cy="59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80317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LAN039_Barclays_Template_021612_7c">
  <a:themeElements>
    <a:clrScheme name="Barclays PPT print">
      <a:dk1>
        <a:srgbClr val="000000"/>
      </a:dk1>
      <a:lt1>
        <a:srgbClr val="FFFFFF"/>
      </a:lt1>
      <a:dk2>
        <a:srgbClr val="00395C"/>
      </a:dk2>
      <a:lt2>
        <a:srgbClr val="809CAE"/>
      </a:lt2>
      <a:accent1>
        <a:srgbClr val="00AEEF"/>
      </a:accent1>
      <a:accent2>
        <a:srgbClr val="969696"/>
      </a:accent2>
      <a:accent3>
        <a:srgbClr val="FBDB81"/>
      </a:accent3>
      <a:accent4>
        <a:srgbClr val="EC8A40"/>
      </a:accent4>
      <a:accent5>
        <a:srgbClr val="CB5151"/>
      </a:accent5>
      <a:accent6>
        <a:srgbClr val="406B85"/>
      </a:accent6>
      <a:hlink>
        <a:srgbClr val="000000"/>
      </a:hlink>
      <a:folHlink>
        <a:srgbClr val="00AEEF"/>
      </a:folHlink>
    </a:clrScheme>
    <a:fontScheme name="Barclays_template_fonts">
      <a:majorFont>
        <a:latin typeface="Expert Sans Regular"/>
        <a:ea typeface=""/>
        <a:cs typeface=""/>
      </a:majorFont>
      <a:minorFont>
        <a:latin typeface="Expert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Slide master 1 1">
        <a:dk1>
          <a:srgbClr val="000000"/>
        </a:dk1>
        <a:lt1>
          <a:srgbClr val="FFFFFF"/>
        </a:lt1>
        <a:dk2>
          <a:srgbClr val="0F90C3"/>
        </a:dk2>
        <a:lt2>
          <a:srgbClr val="00AEEF"/>
        </a:lt2>
        <a:accent1>
          <a:srgbClr val="4D595F"/>
        </a:accent1>
        <a:accent2>
          <a:srgbClr val="00A9B1"/>
        </a:accent2>
        <a:accent3>
          <a:srgbClr val="FFFFFF"/>
        </a:accent3>
        <a:accent4>
          <a:srgbClr val="000000"/>
        </a:accent4>
        <a:accent5>
          <a:srgbClr val="B2B5B6"/>
        </a:accent5>
        <a:accent6>
          <a:srgbClr val="0099A0"/>
        </a:accent6>
        <a:hlink>
          <a:srgbClr val="007882"/>
        </a:hlink>
        <a:folHlink>
          <a:srgbClr val="143C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N041_Barclays_Template_021612_1a">
  <a:themeElements>
    <a:clrScheme name="LAN041_Barclays_Template_021612_1a 1">
      <a:dk1>
        <a:srgbClr val="000000"/>
      </a:dk1>
      <a:lt1>
        <a:srgbClr val="FFFFFF"/>
      </a:lt1>
      <a:dk2>
        <a:srgbClr val="969696"/>
      </a:dk2>
      <a:lt2>
        <a:srgbClr val="00AEEF"/>
      </a:lt2>
      <a:accent1>
        <a:srgbClr val="FBDB81"/>
      </a:accent1>
      <a:accent2>
        <a:srgbClr val="EC8A40"/>
      </a:accent2>
      <a:accent3>
        <a:srgbClr val="FFFFFF"/>
      </a:accent3>
      <a:accent4>
        <a:srgbClr val="000000"/>
      </a:accent4>
      <a:accent5>
        <a:srgbClr val="FDEAC1"/>
      </a:accent5>
      <a:accent6>
        <a:srgbClr val="D67D39"/>
      </a:accent6>
      <a:hlink>
        <a:srgbClr val="CB5151"/>
      </a:hlink>
      <a:folHlink>
        <a:srgbClr val="00395C"/>
      </a:folHlink>
    </a:clrScheme>
    <a:fontScheme name="Barclays_template_fonts">
      <a:majorFont>
        <a:latin typeface="Expert Sans Regular"/>
        <a:ea typeface=""/>
        <a:cs typeface=""/>
      </a:majorFont>
      <a:minorFont>
        <a:latin typeface="Expert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LAN041_Barclays_Template_021612_1a 1">
        <a:dk1>
          <a:srgbClr val="000000"/>
        </a:dk1>
        <a:lt1>
          <a:srgbClr val="FFFFFF"/>
        </a:lt1>
        <a:dk2>
          <a:srgbClr val="969696"/>
        </a:dk2>
        <a:lt2>
          <a:srgbClr val="00AEEF"/>
        </a:lt2>
        <a:accent1>
          <a:srgbClr val="FBDB81"/>
        </a:accent1>
        <a:accent2>
          <a:srgbClr val="EC8A40"/>
        </a:accent2>
        <a:accent3>
          <a:srgbClr val="FFFFFF"/>
        </a:accent3>
        <a:accent4>
          <a:srgbClr val="000000"/>
        </a:accent4>
        <a:accent5>
          <a:srgbClr val="FDEAC1"/>
        </a:accent5>
        <a:accent6>
          <a:srgbClr val="D67D39"/>
        </a:accent6>
        <a:hlink>
          <a:srgbClr val="CB5151"/>
        </a:hlink>
        <a:folHlink>
          <a:srgbClr val="00395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9_LAN039_Barclays_Template_013012_1b_ft">
  <a:themeElements>
    <a:clrScheme name="9_LAN039_Barclays_Template_013012_1b_ft 1">
      <a:dk1>
        <a:srgbClr val="000000"/>
      </a:dk1>
      <a:lt1>
        <a:srgbClr val="FFFFFF"/>
      </a:lt1>
      <a:dk2>
        <a:srgbClr val="969696"/>
      </a:dk2>
      <a:lt2>
        <a:srgbClr val="00AEEF"/>
      </a:lt2>
      <a:accent1>
        <a:srgbClr val="FBDB81"/>
      </a:accent1>
      <a:accent2>
        <a:srgbClr val="EC8A40"/>
      </a:accent2>
      <a:accent3>
        <a:srgbClr val="FFFFFF"/>
      </a:accent3>
      <a:accent4>
        <a:srgbClr val="000000"/>
      </a:accent4>
      <a:accent5>
        <a:srgbClr val="FDEAC1"/>
      </a:accent5>
      <a:accent6>
        <a:srgbClr val="D67D39"/>
      </a:accent6>
      <a:hlink>
        <a:srgbClr val="CB5151"/>
      </a:hlink>
      <a:folHlink>
        <a:srgbClr val="00395C"/>
      </a:folHlink>
    </a:clrScheme>
    <a:fontScheme name="9_LAN039_Barclays_Template_013012_1b_ft">
      <a:majorFont>
        <a:latin typeface="Expert Sans Regular"/>
        <a:ea typeface=""/>
        <a:cs typeface=""/>
      </a:majorFont>
      <a:minorFont>
        <a:latin typeface="Expert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LAN039_Barclays_Template_013012_1b_ft 1">
        <a:dk1>
          <a:srgbClr val="000000"/>
        </a:dk1>
        <a:lt1>
          <a:srgbClr val="FFFFFF"/>
        </a:lt1>
        <a:dk2>
          <a:srgbClr val="969696"/>
        </a:dk2>
        <a:lt2>
          <a:srgbClr val="00AEEF"/>
        </a:lt2>
        <a:accent1>
          <a:srgbClr val="FBDB81"/>
        </a:accent1>
        <a:accent2>
          <a:srgbClr val="EC8A40"/>
        </a:accent2>
        <a:accent3>
          <a:srgbClr val="FFFFFF"/>
        </a:accent3>
        <a:accent4>
          <a:srgbClr val="000000"/>
        </a:accent4>
        <a:accent5>
          <a:srgbClr val="FDEAC1"/>
        </a:accent5>
        <a:accent6>
          <a:srgbClr val="D67D39"/>
        </a:accent6>
        <a:hlink>
          <a:srgbClr val="CB5151"/>
        </a:hlink>
        <a:folHlink>
          <a:srgbClr val="00395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LAN041_Barclays_Template_021612_1a">
  <a:themeElements>
    <a:clrScheme name="LAN041_Barclays_Template_021612_1a 1">
      <a:dk1>
        <a:srgbClr val="000000"/>
      </a:dk1>
      <a:lt1>
        <a:srgbClr val="FFFFFF"/>
      </a:lt1>
      <a:dk2>
        <a:srgbClr val="969696"/>
      </a:dk2>
      <a:lt2>
        <a:srgbClr val="00AEEF"/>
      </a:lt2>
      <a:accent1>
        <a:srgbClr val="FBDB81"/>
      </a:accent1>
      <a:accent2>
        <a:srgbClr val="EC8A40"/>
      </a:accent2>
      <a:accent3>
        <a:srgbClr val="FFFFFF"/>
      </a:accent3>
      <a:accent4>
        <a:srgbClr val="000000"/>
      </a:accent4>
      <a:accent5>
        <a:srgbClr val="FDEAC1"/>
      </a:accent5>
      <a:accent6>
        <a:srgbClr val="D67D39"/>
      </a:accent6>
      <a:hlink>
        <a:srgbClr val="CB5151"/>
      </a:hlink>
      <a:folHlink>
        <a:srgbClr val="00395C"/>
      </a:folHlink>
    </a:clrScheme>
    <a:fontScheme name="Barclays_template_fonts">
      <a:majorFont>
        <a:latin typeface="Expert Sans Regular"/>
        <a:ea typeface=""/>
        <a:cs typeface=""/>
      </a:majorFont>
      <a:minorFont>
        <a:latin typeface="Expert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LAN041_Barclays_Template_021612_1a 1">
        <a:dk1>
          <a:srgbClr val="000000"/>
        </a:dk1>
        <a:lt1>
          <a:srgbClr val="FFFFFF"/>
        </a:lt1>
        <a:dk2>
          <a:srgbClr val="969696"/>
        </a:dk2>
        <a:lt2>
          <a:srgbClr val="00AEEF"/>
        </a:lt2>
        <a:accent1>
          <a:srgbClr val="FBDB81"/>
        </a:accent1>
        <a:accent2>
          <a:srgbClr val="EC8A40"/>
        </a:accent2>
        <a:accent3>
          <a:srgbClr val="FFFFFF"/>
        </a:accent3>
        <a:accent4>
          <a:srgbClr val="000000"/>
        </a:accent4>
        <a:accent5>
          <a:srgbClr val="FDEAC1"/>
        </a:accent5>
        <a:accent6>
          <a:srgbClr val="D67D39"/>
        </a:accent6>
        <a:hlink>
          <a:srgbClr val="CB5151"/>
        </a:hlink>
        <a:folHlink>
          <a:srgbClr val="00395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LAN041_Barclays_Template_021612_1a">
  <a:themeElements>
    <a:clrScheme name="LAN041_Barclays_Template_021612_1a 1">
      <a:dk1>
        <a:srgbClr val="000000"/>
      </a:dk1>
      <a:lt1>
        <a:srgbClr val="FFFFFF"/>
      </a:lt1>
      <a:dk2>
        <a:srgbClr val="969696"/>
      </a:dk2>
      <a:lt2>
        <a:srgbClr val="00AEEF"/>
      </a:lt2>
      <a:accent1>
        <a:srgbClr val="FBDB81"/>
      </a:accent1>
      <a:accent2>
        <a:srgbClr val="EC8A40"/>
      </a:accent2>
      <a:accent3>
        <a:srgbClr val="FFFFFF"/>
      </a:accent3>
      <a:accent4>
        <a:srgbClr val="000000"/>
      </a:accent4>
      <a:accent5>
        <a:srgbClr val="FDEAC1"/>
      </a:accent5>
      <a:accent6>
        <a:srgbClr val="D67D39"/>
      </a:accent6>
      <a:hlink>
        <a:srgbClr val="CB5151"/>
      </a:hlink>
      <a:folHlink>
        <a:srgbClr val="00395C"/>
      </a:folHlink>
    </a:clrScheme>
    <a:fontScheme name="Barclays_template_fonts">
      <a:majorFont>
        <a:latin typeface="Expert Sans Regular"/>
        <a:ea typeface=""/>
        <a:cs typeface=""/>
      </a:majorFont>
      <a:minorFont>
        <a:latin typeface="Expert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LAN041_Barclays_Template_021612_1a 1">
        <a:dk1>
          <a:srgbClr val="000000"/>
        </a:dk1>
        <a:lt1>
          <a:srgbClr val="FFFFFF"/>
        </a:lt1>
        <a:dk2>
          <a:srgbClr val="969696"/>
        </a:dk2>
        <a:lt2>
          <a:srgbClr val="00AEEF"/>
        </a:lt2>
        <a:accent1>
          <a:srgbClr val="FBDB81"/>
        </a:accent1>
        <a:accent2>
          <a:srgbClr val="EC8A40"/>
        </a:accent2>
        <a:accent3>
          <a:srgbClr val="FFFFFF"/>
        </a:accent3>
        <a:accent4>
          <a:srgbClr val="000000"/>
        </a:accent4>
        <a:accent5>
          <a:srgbClr val="FDEAC1"/>
        </a:accent5>
        <a:accent6>
          <a:srgbClr val="D67D39"/>
        </a:accent6>
        <a:hlink>
          <a:srgbClr val="CB5151"/>
        </a:hlink>
        <a:folHlink>
          <a:srgbClr val="00395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Barclays ppt">
      <a:dk1>
        <a:srgbClr val="000000"/>
      </a:dk1>
      <a:lt1>
        <a:srgbClr val="F8F8F8"/>
      </a:lt1>
      <a:dk2>
        <a:srgbClr val="002060"/>
      </a:dk2>
      <a:lt2>
        <a:srgbClr val="01AEEF"/>
      </a:lt2>
      <a:accent1>
        <a:srgbClr val="01AEEF"/>
      </a:accent1>
      <a:accent2>
        <a:srgbClr val="969696"/>
      </a:accent2>
      <a:accent3>
        <a:srgbClr val="FBDB81"/>
      </a:accent3>
      <a:accent4>
        <a:srgbClr val="EC8A40"/>
      </a:accent4>
      <a:accent5>
        <a:srgbClr val="CB5151"/>
      </a:accent5>
      <a:accent6>
        <a:srgbClr val="00395C"/>
      </a:accent6>
      <a:hlink>
        <a:srgbClr val="FF0000"/>
      </a:hlink>
      <a:folHlink>
        <a:srgbClr val="00B05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Barclays ppt">
      <a:dk1>
        <a:srgbClr val="000000"/>
      </a:dk1>
      <a:lt1>
        <a:srgbClr val="F8F8F8"/>
      </a:lt1>
      <a:dk2>
        <a:srgbClr val="002060"/>
      </a:dk2>
      <a:lt2>
        <a:srgbClr val="01AEEF"/>
      </a:lt2>
      <a:accent1>
        <a:srgbClr val="01AEEF"/>
      </a:accent1>
      <a:accent2>
        <a:srgbClr val="969696"/>
      </a:accent2>
      <a:accent3>
        <a:srgbClr val="FBDB81"/>
      </a:accent3>
      <a:accent4>
        <a:srgbClr val="EC8A40"/>
      </a:accent4>
      <a:accent5>
        <a:srgbClr val="CB5151"/>
      </a:accent5>
      <a:accent6>
        <a:srgbClr val="00395C"/>
      </a:accent6>
      <a:hlink>
        <a:srgbClr val="FF0000"/>
      </a:hlink>
      <a:folHlink>
        <a:srgbClr val="00B05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12236</TotalTime>
  <Words>408</Words>
  <Application>Microsoft Office PowerPoint</Application>
  <PresentationFormat>A4 Paper (210x297 mm)</PresentationFormat>
  <Paragraphs>81</Paragraphs>
  <Slides>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Barclaycard Co Lt</vt:lpstr>
      <vt:lpstr>Calibri</vt:lpstr>
      <vt:lpstr>Expert Sans Regular</vt:lpstr>
      <vt:lpstr>Wingdings</vt:lpstr>
      <vt:lpstr>LAN039_Barclays_Template_021612_7c</vt:lpstr>
      <vt:lpstr>LAN041_Barclays_Template_021612_1a</vt:lpstr>
      <vt:lpstr>9_LAN039_Barclays_Template_013012_1b_ft</vt:lpstr>
      <vt:lpstr>1_LAN041_Barclays_Template_021612_1a</vt:lpstr>
      <vt:lpstr>2_LAN041_Barclays_Template_021612_1a</vt:lpstr>
      <vt:lpstr>think-cell Slide</vt:lpstr>
      <vt:lpstr>Barclays RoundUp</vt:lpstr>
      <vt:lpstr>Barclays RoundUp is a collaborative micro-donation initiative that facilitates a virtuous cycle amongst users, charities and Barclays</vt:lpstr>
      <vt:lpstr>PowerPoint Presentation</vt:lpstr>
      <vt:lpstr>RoundUp – Final Model</vt:lpstr>
    </vt:vector>
  </TitlesOfParts>
  <Company>Barclays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Barclays  Print presentation</dc:title>
  <dc:creator>Barclays</dc:creator>
  <cp:lastModifiedBy>Heard, Tim : Corporate CIO</cp:lastModifiedBy>
  <cp:revision>215</cp:revision>
  <cp:lastPrinted>2013-07-24T16:30:31Z</cp:lastPrinted>
  <dcterms:created xsi:type="dcterms:W3CDTF">2012-02-17T11:34:19Z</dcterms:created>
  <dcterms:modified xsi:type="dcterms:W3CDTF">2016-12-13T14:53:35Z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_AdHocReviewCycleID">
    <vt:i4>-138201377</vt:i4>
  </property>
  <property fmtid="{D5CDD505-2E9C-101B-9397-08002B2CF9AE}" pid="4" name="_EmailSubject">
    <vt:lpwstr>Round-Up</vt:lpwstr>
  </property>
  <property fmtid="{D5CDD505-2E9C-101B-9397-08002B2CF9AE}" pid="5" name="_AuthorEmail">
    <vt:lpwstr>Tim.Heard@barclayscorp.com</vt:lpwstr>
  </property>
  <property fmtid="{D5CDD505-2E9C-101B-9397-08002B2CF9AE}" pid="6" name="_AuthorEmailDisplayName">
    <vt:lpwstr>Heard, Tim : Barclays UK</vt:lpwstr>
  </property>
  <property fmtid="{D5CDD505-2E9C-101B-9397-08002B2CF9AE}" pid="7" name="_PreviousAdHocReviewCycleID">
    <vt:i4>-1872545958</vt:i4>
  </property>
</Properties>
</file>