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6"/>
  </p:notesMasterIdLst>
  <p:handoutMasterIdLst>
    <p:handoutMasterId r:id="rId17"/>
  </p:handoutMasterIdLst>
  <p:sldIdLst>
    <p:sldId id="257" r:id="rId3"/>
    <p:sldId id="256" r:id="rId4"/>
    <p:sldId id="263" r:id="rId5"/>
    <p:sldId id="258" r:id="rId6"/>
    <p:sldId id="262" r:id="rId7"/>
    <p:sldId id="265" r:id="rId8"/>
    <p:sldId id="264" r:id="rId9"/>
    <p:sldId id="266" r:id="rId10"/>
    <p:sldId id="259" r:id="rId11"/>
    <p:sldId id="268" r:id="rId12"/>
    <p:sldId id="269" r:id="rId13"/>
    <p:sldId id="270"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9" autoAdjust="0"/>
    <p:restoredTop sz="94660"/>
  </p:normalViewPr>
  <p:slideViewPr>
    <p:cSldViewPr>
      <p:cViewPr>
        <p:scale>
          <a:sx n="75" d="100"/>
          <a:sy n="75" d="100"/>
        </p:scale>
        <p:origin x="-1884" y="-3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175A16-EADF-4BBF-9E59-7902B1E7147C}" type="datetimeFigureOut">
              <a:rPr lang="en-GB" smtClean="0"/>
              <a:t>24/07/2017</a:t>
            </a:fld>
            <a:endParaRPr lang="en-GB"/>
          </a:p>
        </p:txBody>
      </p:sp>
      <p:sp>
        <p:nvSpPr>
          <p:cNvPr id="4" name="Footer Placeholder 3"/>
          <p:cNvSpPr>
            <a:spLocks noGrp="1"/>
          </p:cNvSpPr>
          <p:nvPr>
            <p:ph type="ftr" sz="quarter" idx="2"/>
          </p:nvPr>
        </p:nvSpPr>
        <p:spPr>
          <a:xfrm>
            <a:off x="0" y="8685213"/>
            <a:ext cx="6858000" cy="457200"/>
          </a:xfrm>
          <a:prstGeom prst="rect">
            <a:avLst/>
          </a:prstGeom>
        </p:spPr>
        <p:txBody>
          <a:bodyPr vert="horz" lIns="91440" tIns="45720" rIns="91440" bIns="45720" rtlCol="0" anchor="b"/>
          <a:lstStyle>
            <a:lvl1pPr algn="l">
              <a:defRPr sz="1200"/>
            </a:lvl1pPr>
          </a:lstStyle>
          <a:p>
            <a:pPr algn="ct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2D04F2-F85C-4935-8D6D-2A07F340FE6A}" type="slidenum">
              <a:rPr lang="en-GB" smtClean="0"/>
              <a:t>‹#›</a:t>
            </a:fld>
            <a:endParaRPr lang="en-GB"/>
          </a:p>
        </p:txBody>
      </p:sp>
    </p:spTree>
    <p:extLst>
      <p:ext uri="{BB962C8B-B14F-4D97-AF65-F5344CB8AC3E}">
        <p14:creationId xmlns:p14="http://schemas.microsoft.com/office/powerpoint/2010/main" val="305076404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EAD05A-563B-4913-96FF-69AB35F70136}" type="datetimeFigureOut">
              <a:rPr lang="en-GB" smtClean="0"/>
              <a:t>24/07/2017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6858000" cy="457200"/>
          </a:xfrm>
          <a:prstGeom prst="rect">
            <a:avLst/>
          </a:prstGeom>
        </p:spPr>
        <p:txBody>
          <a:bodyPr vert="horz" lIns="91440" tIns="45720" rIns="91440" bIns="45720" rtlCol="0" anchor="b"/>
          <a:lstStyle>
            <a:lvl1pPr algn="ctr">
              <a:defRPr lang="en-GB"/>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8E4FB0-F624-4D7F-934C-2626EABE7F7B}" type="slidenum">
              <a:rPr lang="en-GB" smtClean="0"/>
              <a:t>‹#›</a:t>
            </a:fld>
            <a:endParaRPr lang="en-GB"/>
          </a:p>
        </p:txBody>
      </p:sp>
    </p:spTree>
    <p:extLst>
      <p:ext uri="{BB962C8B-B14F-4D97-AF65-F5344CB8AC3E}">
        <p14:creationId xmlns:p14="http://schemas.microsoft.com/office/powerpoint/2010/main" val="224347672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Footer Placeholder 4" hidden="1"/>
          <p:cNvSpPr>
            <a:spLocks noGrp="1"/>
          </p:cNvSpPr>
          <p:nvPr>
            <p:ph type="ftr" sz="quarter" idx="11"/>
          </p:nvPr>
        </p:nvSpPr>
        <p:spPr>
          <a:xfrm>
            <a:off x="0" y="8685213"/>
            <a:ext cx="6858000" cy="457200"/>
          </a:xfrm>
        </p:spPr>
        <p:txBody>
          <a:bodyPr/>
          <a:lstStyle/>
          <a:p>
            <a:endParaRPr lang="en-GB"/>
          </a:p>
        </p:txBody>
      </p:sp>
      <p:sp>
        <p:nvSpPr>
          <p:cNvPr id="6" name="Slide Number Placeholder 5"/>
          <p:cNvSpPr>
            <a:spLocks noGrp="1"/>
          </p:cNvSpPr>
          <p:nvPr>
            <p:ph type="sldNum" sz="quarter" idx="12"/>
          </p:nvPr>
        </p:nvSpPr>
        <p:spPr/>
        <p:txBody>
          <a:bodyPr/>
          <a:lstStyle/>
          <a:p>
            <a:fld id="{018E4FB0-F624-4D7F-934C-2626EABE7F7B}" type="slidenum">
              <a:rPr lang="en-GB" smtClean="0"/>
              <a:t>1</a:t>
            </a:fld>
            <a:endParaRPr lang="en-GB"/>
          </a:p>
        </p:txBody>
      </p:sp>
    </p:spTree>
    <p:extLst>
      <p:ext uri="{BB962C8B-B14F-4D97-AF65-F5344CB8AC3E}">
        <p14:creationId xmlns:p14="http://schemas.microsoft.com/office/powerpoint/2010/main" val="1900334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Footer Placeholder 4" hidden="1"/>
          <p:cNvSpPr>
            <a:spLocks noGrp="1"/>
          </p:cNvSpPr>
          <p:nvPr>
            <p:ph type="ftr" sz="quarter" idx="11"/>
          </p:nvPr>
        </p:nvSpPr>
        <p:spPr>
          <a:xfrm>
            <a:off x="0" y="8685213"/>
            <a:ext cx="6858000" cy="457200"/>
          </a:xfrm>
        </p:spPr>
        <p:txBody>
          <a:bodyPr/>
          <a:lstStyle/>
          <a:p>
            <a:endParaRPr lang="en-GB"/>
          </a:p>
        </p:txBody>
      </p:sp>
      <p:sp>
        <p:nvSpPr>
          <p:cNvPr id="6" name="Slide Number Placeholder 5"/>
          <p:cNvSpPr>
            <a:spLocks noGrp="1"/>
          </p:cNvSpPr>
          <p:nvPr>
            <p:ph type="sldNum" sz="quarter" idx="12"/>
          </p:nvPr>
        </p:nvSpPr>
        <p:spPr/>
        <p:txBody>
          <a:bodyPr/>
          <a:lstStyle/>
          <a:p>
            <a:fld id="{018E4FB0-F624-4D7F-934C-2626EABE7F7B}" type="slidenum">
              <a:rPr lang="en-GB" smtClean="0"/>
              <a:t>10</a:t>
            </a:fld>
            <a:endParaRPr lang="en-GB"/>
          </a:p>
        </p:txBody>
      </p:sp>
    </p:spTree>
    <p:extLst>
      <p:ext uri="{BB962C8B-B14F-4D97-AF65-F5344CB8AC3E}">
        <p14:creationId xmlns:p14="http://schemas.microsoft.com/office/powerpoint/2010/main" val="4226048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Footer Placeholder 4" hidden="1"/>
          <p:cNvSpPr>
            <a:spLocks noGrp="1"/>
          </p:cNvSpPr>
          <p:nvPr>
            <p:ph type="ftr" sz="quarter" idx="11"/>
          </p:nvPr>
        </p:nvSpPr>
        <p:spPr>
          <a:xfrm>
            <a:off x="0" y="8685213"/>
            <a:ext cx="6858000" cy="457200"/>
          </a:xfrm>
        </p:spPr>
        <p:txBody>
          <a:bodyPr/>
          <a:lstStyle/>
          <a:p>
            <a:endParaRPr lang="en-GB"/>
          </a:p>
        </p:txBody>
      </p:sp>
      <p:sp>
        <p:nvSpPr>
          <p:cNvPr id="6" name="Slide Number Placeholder 5"/>
          <p:cNvSpPr>
            <a:spLocks noGrp="1"/>
          </p:cNvSpPr>
          <p:nvPr>
            <p:ph type="sldNum" sz="quarter" idx="12"/>
          </p:nvPr>
        </p:nvSpPr>
        <p:spPr/>
        <p:txBody>
          <a:bodyPr/>
          <a:lstStyle/>
          <a:p>
            <a:fld id="{018E4FB0-F624-4D7F-934C-2626EABE7F7B}" type="slidenum">
              <a:rPr lang="en-GB" smtClean="0"/>
              <a:t>11</a:t>
            </a:fld>
            <a:endParaRPr lang="en-GB"/>
          </a:p>
        </p:txBody>
      </p:sp>
    </p:spTree>
    <p:extLst>
      <p:ext uri="{BB962C8B-B14F-4D97-AF65-F5344CB8AC3E}">
        <p14:creationId xmlns:p14="http://schemas.microsoft.com/office/powerpoint/2010/main" val="3606624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Footer Placeholder 4" hidden="1"/>
          <p:cNvSpPr>
            <a:spLocks noGrp="1"/>
          </p:cNvSpPr>
          <p:nvPr>
            <p:ph type="ftr" sz="quarter" idx="11"/>
          </p:nvPr>
        </p:nvSpPr>
        <p:spPr>
          <a:xfrm>
            <a:off x="0" y="8685213"/>
            <a:ext cx="6858000" cy="457200"/>
          </a:xfrm>
        </p:spPr>
        <p:txBody>
          <a:bodyPr/>
          <a:lstStyle/>
          <a:p>
            <a:endParaRPr lang="en-GB"/>
          </a:p>
        </p:txBody>
      </p:sp>
      <p:sp>
        <p:nvSpPr>
          <p:cNvPr id="6" name="Slide Number Placeholder 5"/>
          <p:cNvSpPr>
            <a:spLocks noGrp="1"/>
          </p:cNvSpPr>
          <p:nvPr>
            <p:ph type="sldNum" sz="quarter" idx="12"/>
          </p:nvPr>
        </p:nvSpPr>
        <p:spPr/>
        <p:txBody>
          <a:bodyPr/>
          <a:lstStyle/>
          <a:p>
            <a:fld id="{018E4FB0-F624-4D7F-934C-2626EABE7F7B}" type="slidenum">
              <a:rPr lang="en-GB" smtClean="0"/>
              <a:t>12</a:t>
            </a:fld>
            <a:endParaRPr lang="en-GB"/>
          </a:p>
        </p:txBody>
      </p:sp>
    </p:spTree>
    <p:extLst>
      <p:ext uri="{BB962C8B-B14F-4D97-AF65-F5344CB8AC3E}">
        <p14:creationId xmlns:p14="http://schemas.microsoft.com/office/powerpoint/2010/main" val="3606624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Footer Placeholder 4" hidden="1"/>
          <p:cNvSpPr>
            <a:spLocks noGrp="1"/>
          </p:cNvSpPr>
          <p:nvPr>
            <p:ph type="ftr" sz="quarter" idx="11"/>
          </p:nvPr>
        </p:nvSpPr>
        <p:spPr>
          <a:xfrm>
            <a:off x="0" y="8685213"/>
            <a:ext cx="6858000" cy="457200"/>
          </a:xfrm>
        </p:spPr>
        <p:txBody>
          <a:bodyPr/>
          <a:lstStyle/>
          <a:p>
            <a:endParaRPr lang="en-GB"/>
          </a:p>
        </p:txBody>
      </p:sp>
      <p:sp>
        <p:nvSpPr>
          <p:cNvPr id="6" name="Slide Number Placeholder 5"/>
          <p:cNvSpPr>
            <a:spLocks noGrp="1"/>
          </p:cNvSpPr>
          <p:nvPr>
            <p:ph type="sldNum" sz="quarter" idx="12"/>
          </p:nvPr>
        </p:nvSpPr>
        <p:spPr/>
        <p:txBody>
          <a:bodyPr/>
          <a:lstStyle/>
          <a:p>
            <a:fld id="{018E4FB0-F624-4D7F-934C-2626EABE7F7B}" type="slidenum">
              <a:rPr lang="en-GB" smtClean="0"/>
              <a:t>13</a:t>
            </a:fld>
            <a:endParaRPr lang="en-GB"/>
          </a:p>
        </p:txBody>
      </p:sp>
    </p:spTree>
    <p:extLst>
      <p:ext uri="{BB962C8B-B14F-4D97-AF65-F5344CB8AC3E}">
        <p14:creationId xmlns:p14="http://schemas.microsoft.com/office/powerpoint/2010/main" val="1684065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Footer Placeholder 4" hidden="1"/>
          <p:cNvSpPr>
            <a:spLocks noGrp="1"/>
          </p:cNvSpPr>
          <p:nvPr>
            <p:ph type="ftr" sz="quarter" idx="11"/>
          </p:nvPr>
        </p:nvSpPr>
        <p:spPr>
          <a:xfrm>
            <a:off x="0" y="8685213"/>
            <a:ext cx="6858000" cy="457200"/>
          </a:xfrm>
        </p:spPr>
        <p:txBody>
          <a:bodyPr/>
          <a:lstStyle/>
          <a:p>
            <a:endParaRPr lang="en-GB"/>
          </a:p>
        </p:txBody>
      </p:sp>
      <p:sp>
        <p:nvSpPr>
          <p:cNvPr id="6" name="Slide Number Placeholder 5"/>
          <p:cNvSpPr>
            <a:spLocks noGrp="1"/>
          </p:cNvSpPr>
          <p:nvPr>
            <p:ph type="sldNum" sz="quarter" idx="12"/>
          </p:nvPr>
        </p:nvSpPr>
        <p:spPr/>
        <p:txBody>
          <a:bodyPr/>
          <a:lstStyle/>
          <a:p>
            <a:fld id="{018E4FB0-F624-4D7F-934C-2626EABE7F7B}" type="slidenum">
              <a:rPr lang="en-GB" smtClean="0"/>
              <a:t>2</a:t>
            </a:fld>
            <a:endParaRPr lang="en-GB"/>
          </a:p>
        </p:txBody>
      </p:sp>
    </p:spTree>
    <p:extLst>
      <p:ext uri="{BB962C8B-B14F-4D97-AF65-F5344CB8AC3E}">
        <p14:creationId xmlns:p14="http://schemas.microsoft.com/office/powerpoint/2010/main" val="543237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Footer Placeholder 4" hidden="1"/>
          <p:cNvSpPr>
            <a:spLocks noGrp="1"/>
          </p:cNvSpPr>
          <p:nvPr>
            <p:ph type="ftr" sz="quarter" idx="11"/>
          </p:nvPr>
        </p:nvSpPr>
        <p:spPr>
          <a:xfrm>
            <a:off x="0" y="8685213"/>
            <a:ext cx="6858000" cy="457200"/>
          </a:xfrm>
        </p:spPr>
        <p:txBody>
          <a:bodyPr/>
          <a:lstStyle/>
          <a:p>
            <a:endParaRPr lang="en-GB"/>
          </a:p>
        </p:txBody>
      </p:sp>
      <p:sp>
        <p:nvSpPr>
          <p:cNvPr id="6" name="Slide Number Placeholder 5"/>
          <p:cNvSpPr>
            <a:spLocks noGrp="1"/>
          </p:cNvSpPr>
          <p:nvPr>
            <p:ph type="sldNum" sz="quarter" idx="12"/>
          </p:nvPr>
        </p:nvSpPr>
        <p:spPr/>
        <p:txBody>
          <a:bodyPr/>
          <a:lstStyle/>
          <a:p>
            <a:fld id="{018E4FB0-F624-4D7F-934C-2626EABE7F7B}" type="slidenum">
              <a:rPr lang="en-GB" smtClean="0"/>
              <a:t>3</a:t>
            </a:fld>
            <a:endParaRPr lang="en-GB"/>
          </a:p>
        </p:txBody>
      </p:sp>
    </p:spTree>
    <p:extLst>
      <p:ext uri="{BB962C8B-B14F-4D97-AF65-F5344CB8AC3E}">
        <p14:creationId xmlns:p14="http://schemas.microsoft.com/office/powerpoint/2010/main" val="2574181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a:p>
        </p:txBody>
      </p:sp>
      <p:sp>
        <p:nvSpPr>
          <p:cNvPr id="5" name="Footer Placeholder 4" hidden="1"/>
          <p:cNvSpPr>
            <a:spLocks noGrp="1"/>
          </p:cNvSpPr>
          <p:nvPr>
            <p:ph type="ftr" sz="quarter" idx="11"/>
          </p:nvPr>
        </p:nvSpPr>
        <p:spPr>
          <a:xfrm>
            <a:off x="0" y="8685213"/>
            <a:ext cx="6858000" cy="457200"/>
          </a:xfrm>
        </p:spPr>
        <p:txBody>
          <a:bodyPr/>
          <a:lstStyle/>
          <a:p>
            <a:endParaRPr lang="en-GB"/>
          </a:p>
        </p:txBody>
      </p:sp>
      <p:sp>
        <p:nvSpPr>
          <p:cNvPr id="6" name="Slide Number Placeholder 5"/>
          <p:cNvSpPr>
            <a:spLocks noGrp="1"/>
          </p:cNvSpPr>
          <p:nvPr>
            <p:ph type="sldNum" sz="quarter" idx="12"/>
          </p:nvPr>
        </p:nvSpPr>
        <p:spPr/>
        <p:txBody>
          <a:bodyPr/>
          <a:lstStyle/>
          <a:p>
            <a:fld id="{018E4FB0-F624-4D7F-934C-2626EABE7F7B}" type="slidenum">
              <a:rPr lang="en-GB" smtClean="0"/>
              <a:t>4</a:t>
            </a:fld>
            <a:endParaRPr lang="en-GB"/>
          </a:p>
        </p:txBody>
      </p:sp>
    </p:spTree>
    <p:extLst>
      <p:ext uri="{BB962C8B-B14F-4D97-AF65-F5344CB8AC3E}">
        <p14:creationId xmlns:p14="http://schemas.microsoft.com/office/powerpoint/2010/main" val="3322033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a:p>
        </p:txBody>
      </p:sp>
      <p:sp>
        <p:nvSpPr>
          <p:cNvPr id="5" name="Footer Placeholder 4" hidden="1"/>
          <p:cNvSpPr>
            <a:spLocks noGrp="1"/>
          </p:cNvSpPr>
          <p:nvPr>
            <p:ph type="ftr" sz="quarter" idx="11"/>
          </p:nvPr>
        </p:nvSpPr>
        <p:spPr>
          <a:xfrm>
            <a:off x="0" y="8685213"/>
            <a:ext cx="6858000" cy="457200"/>
          </a:xfrm>
        </p:spPr>
        <p:txBody>
          <a:bodyPr/>
          <a:lstStyle/>
          <a:p>
            <a:endParaRPr lang="en-GB"/>
          </a:p>
        </p:txBody>
      </p:sp>
      <p:sp>
        <p:nvSpPr>
          <p:cNvPr id="6" name="Slide Number Placeholder 5"/>
          <p:cNvSpPr>
            <a:spLocks noGrp="1"/>
          </p:cNvSpPr>
          <p:nvPr>
            <p:ph type="sldNum" sz="quarter" idx="12"/>
          </p:nvPr>
        </p:nvSpPr>
        <p:spPr/>
        <p:txBody>
          <a:bodyPr/>
          <a:lstStyle/>
          <a:p>
            <a:fld id="{018E4FB0-F624-4D7F-934C-2626EABE7F7B}" type="slidenum">
              <a:rPr lang="en-GB" smtClean="0"/>
              <a:t>5</a:t>
            </a:fld>
            <a:endParaRPr lang="en-GB"/>
          </a:p>
        </p:txBody>
      </p:sp>
    </p:spTree>
    <p:extLst>
      <p:ext uri="{BB962C8B-B14F-4D97-AF65-F5344CB8AC3E}">
        <p14:creationId xmlns:p14="http://schemas.microsoft.com/office/powerpoint/2010/main" val="2054546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Footer Placeholder 4" hidden="1"/>
          <p:cNvSpPr>
            <a:spLocks noGrp="1"/>
          </p:cNvSpPr>
          <p:nvPr>
            <p:ph type="ftr" sz="quarter" idx="11"/>
          </p:nvPr>
        </p:nvSpPr>
        <p:spPr>
          <a:xfrm>
            <a:off x="0" y="8685213"/>
            <a:ext cx="6858000" cy="457200"/>
          </a:xfrm>
        </p:spPr>
        <p:txBody>
          <a:bodyPr/>
          <a:lstStyle/>
          <a:p>
            <a:endParaRPr lang="en-GB"/>
          </a:p>
        </p:txBody>
      </p:sp>
      <p:sp>
        <p:nvSpPr>
          <p:cNvPr id="6" name="Slide Number Placeholder 5"/>
          <p:cNvSpPr>
            <a:spLocks noGrp="1"/>
          </p:cNvSpPr>
          <p:nvPr>
            <p:ph type="sldNum" sz="quarter" idx="12"/>
          </p:nvPr>
        </p:nvSpPr>
        <p:spPr/>
        <p:txBody>
          <a:bodyPr/>
          <a:lstStyle/>
          <a:p>
            <a:fld id="{018E4FB0-F624-4D7F-934C-2626EABE7F7B}" type="slidenum">
              <a:rPr lang="en-GB" smtClean="0"/>
              <a:t>6</a:t>
            </a:fld>
            <a:endParaRPr lang="en-GB"/>
          </a:p>
        </p:txBody>
      </p:sp>
    </p:spTree>
    <p:extLst>
      <p:ext uri="{BB962C8B-B14F-4D97-AF65-F5344CB8AC3E}">
        <p14:creationId xmlns:p14="http://schemas.microsoft.com/office/powerpoint/2010/main" val="3198450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a:p>
        </p:txBody>
      </p:sp>
      <p:sp>
        <p:nvSpPr>
          <p:cNvPr id="5" name="Footer Placeholder 4" hidden="1"/>
          <p:cNvSpPr>
            <a:spLocks noGrp="1"/>
          </p:cNvSpPr>
          <p:nvPr>
            <p:ph type="ftr" sz="quarter" idx="11"/>
          </p:nvPr>
        </p:nvSpPr>
        <p:spPr>
          <a:xfrm>
            <a:off x="0" y="8685213"/>
            <a:ext cx="6858000" cy="457200"/>
          </a:xfrm>
        </p:spPr>
        <p:txBody>
          <a:bodyPr/>
          <a:lstStyle/>
          <a:p>
            <a:endParaRPr lang="en-GB"/>
          </a:p>
        </p:txBody>
      </p:sp>
      <p:sp>
        <p:nvSpPr>
          <p:cNvPr id="6" name="Slide Number Placeholder 5"/>
          <p:cNvSpPr>
            <a:spLocks noGrp="1"/>
          </p:cNvSpPr>
          <p:nvPr>
            <p:ph type="sldNum" sz="quarter" idx="12"/>
          </p:nvPr>
        </p:nvSpPr>
        <p:spPr/>
        <p:txBody>
          <a:bodyPr/>
          <a:lstStyle/>
          <a:p>
            <a:fld id="{018E4FB0-F624-4D7F-934C-2626EABE7F7B}" type="slidenum">
              <a:rPr lang="en-GB" smtClean="0"/>
              <a:t>7</a:t>
            </a:fld>
            <a:endParaRPr lang="en-GB"/>
          </a:p>
        </p:txBody>
      </p:sp>
    </p:spTree>
    <p:extLst>
      <p:ext uri="{BB962C8B-B14F-4D97-AF65-F5344CB8AC3E}">
        <p14:creationId xmlns:p14="http://schemas.microsoft.com/office/powerpoint/2010/main" val="2659839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Footer Placeholder 4" hidden="1"/>
          <p:cNvSpPr>
            <a:spLocks noGrp="1"/>
          </p:cNvSpPr>
          <p:nvPr>
            <p:ph type="ftr" sz="quarter" idx="11"/>
          </p:nvPr>
        </p:nvSpPr>
        <p:spPr>
          <a:xfrm>
            <a:off x="0" y="8685213"/>
            <a:ext cx="6858000" cy="457200"/>
          </a:xfrm>
        </p:spPr>
        <p:txBody>
          <a:bodyPr/>
          <a:lstStyle/>
          <a:p>
            <a:endParaRPr lang="en-GB"/>
          </a:p>
        </p:txBody>
      </p:sp>
      <p:sp>
        <p:nvSpPr>
          <p:cNvPr id="6" name="Slide Number Placeholder 5"/>
          <p:cNvSpPr>
            <a:spLocks noGrp="1"/>
          </p:cNvSpPr>
          <p:nvPr>
            <p:ph type="sldNum" sz="quarter" idx="12"/>
          </p:nvPr>
        </p:nvSpPr>
        <p:spPr/>
        <p:txBody>
          <a:bodyPr/>
          <a:lstStyle/>
          <a:p>
            <a:fld id="{018E4FB0-F624-4D7F-934C-2626EABE7F7B}" type="slidenum">
              <a:rPr lang="en-GB" smtClean="0"/>
              <a:t>8</a:t>
            </a:fld>
            <a:endParaRPr lang="en-GB"/>
          </a:p>
        </p:txBody>
      </p:sp>
    </p:spTree>
    <p:extLst>
      <p:ext uri="{BB962C8B-B14F-4D97-AF65-F5344CB8AC3E}">
        <p14:creationId xmlns:p14="http://schemas.microsoft.com/office/powerpoint/2010/main" val="3606624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Footer Placeholder 4" hidden="1"/>
          <p:cNvSpPr>
            <a:spLocks noGrp="1"/>
          </p:cNvSpPr>
          <p:nvPr>
            <p:ph type="ftr" sz="quarter" idx="11"/>
          </p:nvPr>
        </p:nvSpPr>
        <p:spPr>
          <a:xfrm>
            <a:off x="0" y="8685213"/>
            <a:ext cx="6858000" cy="457200"/>
          </a:xfrm>
        </p:spPr>
        <p:txBody>
          <a:bodyPr/>
          <a:lstStyle/>
          <a:p>
            <a:endParaRPr lang="en-GB"/>
          </a:p>
        </p:txBody>
      </p:sp>
      <p:sp>
        <p:nvSpPr>
          <p:cNvPr id="6" name="Slide Number Placeholder 5"/>
          <p:cNvSpPr>
            <a:spLocks noGrp="1"/>
          </p:cNvSpPr>
          <p:nvPr>
            <p:ph type="sldNum" sz="quarter" idx="12"/>
          </p:nvPr>
        </p:nvSpPr>
        <p:spPr/>
        <p:txBody>
          <a:bodyPr/>
          <a:lstStyle/>
          <a:p>
            <a:fld id="{018E4FB0-F624-4D7F-934C-2626EABE7F7B}" type="slidenum">
              <a:rPr lang="en-GB" smtClean="0"/>
              <a:t>9</a:t>
            </a:fld>
            <a:endParaRPr lang="en-GB"/>
          </a:p>
        </p:txBody>
      </p:sp>
    </p:spTree>
    <p:extLst>
      <p:ext uri="{BB962C8B-B14F-4D97-AF65-F5344CB8AC3E}">
        <p14:creationId xmlns:p14="http://schemas.microsoft.com/office/powerpoint/2010/main" val="2672826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5B6026D-188A-4370-B7F3-0ADBDDFAC4C9}" type="datetime1">
              <a:rPr lang="en-GB" smtClean="0"/>
              <a:t>24/07/2017</a:t>
            </a:fld>
            <a:endParaRPr lang="en-GB"/>
          </a:p>
        </p:txBody>
      </p:sp>
      <p:sp>
        <p:nvSpPr>
          <p:cNvPr id="5" name="Footer Placeholder 4"/>
          <p:cNvSpPr>
            <a:spLocks noGrp="1"/>
          </p:cNvSpPr>
          <p:nvPr>
            <p:ph type="ftr" sz="quarter" idx="11"/>
          </p:nvPr>
        </p:nvSpPr>
        <p:spPr>
          <a:xfrm>
            <a:off x="0" y="6356350"/>
            <a:ext cx="9144000" cy="365125"/>
          </a:xfrm>
        </p:spPr>
        <p:txBody>
          <a:bodyPr/>
          <a:lstStyle>
            <a:lvl1pPr>
              <a:defRPr lang="en-GB"/>
            </a:lvl1pPr>
          </a:lstStyle>
          <a:p>
            <a:endParaRPr lang="en-GB"/>
          </a:p>
        </p:txBody>
      </p:sp>
      <p:sp>
        <p:nvSpPr>
          <p:cNvPr id="6" name="Slide Number Placeholder 5"/>
          <p:cNvSpPr>
            <a:spLocks noGrp="1"/>
          </p:cNvSpPr>
          <p:nvPr>
            <p:ph type="sldNum" sz="quarter" idx="12"/>
          </p:nvPr>
        </p:nvSpPr>
        <p:spPr/>
        <p:txBody>
          <a:bodyPr/>
          <a:lstStyle/>
          <a:p>
            <a:fld id="{4DFA2E0A-2581-45C8-82CE-47192F7C9620}" type="slidenum">
              <a:rPr lang="en-GB" smtClean="0"/>
              <a:t>‹#›</a:t>
            </a:fld>
            <a:endParaRPr lang="en-GB"/>
          </a:p>
        </p:txBody>
      </p:sp>
    </p:spTree>
    <p:extLst>
      <p:ext uri="{BB962C8B-B14F-4D97-AF65-F5344CB8AC3E}">
        <p14:creationId xmlns:p14="http://schemas.microsoft.com/office/powerpoint/2010/main" val="4178910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6DDA697-4256-4D58-AADA-A59E4CBCDAC1}" type="datetime1">
              <a:rPr lang="en-GB" smtClean="0"/>
              <a:t>24/07/2017</a:t>
            </a:fld>
            <a:endParaRPr lang="en-GB"/>
          </a:p>
        </p:txBody>
      </p:sp>
      <p:sp>
        <p:nvSpPr>
          <p:cNvPr id="5" name="Footer Placeholder 4"/>
          <p:cNvSpPr>
            <a:spLocks noGrp="1"/>
          </p:cNvSpPr>
          <p:nvPr>
            <p:ph type="ftr" sz="quarter" idx="11"/>
          </p:nvPr>
        </p:nvSpPr>
        <p:spPr>
          <a:xfrm>
            <a:off x="0" y="6356350"/>
            <a:ext cx="9144000" cy="365125"/>
          </a:xfrm>
        </p:spPr>
        <p:txBody>
          <a:bodyPr/>
          <a:lstStyle>
            <a:lvl1pPr>
              <a:defRPr lang="en-GB"/>
            </a:lvl1pPr>
          </a:lstStyle>
          <a:p>
            <a:endParaRPr lang="en-GB"/>
          </a:p>
        </p:txBody>
      </p:sp>
      <p:sp>
        <p:nvSpPr>
          <p:cNvPr id="6" name="Slide Number Placeholder 5"/>
          <p:cNvSpPr>
            <a:spLocks noGrp="1"/>
          </p:cNvSpPr>
          <p:nvPr>
            <p:ph type="sldNum" sz="quarter" idx="12"/>
          </p:nvPr>
        </p:nvSpPr>
        <p:spPr/>
        <p:txBody>
          <a:bodyPr/>
          <a:lstStyle/>
          <a:p>
            <a:fld id="{4DFA2E0A-2581-45C8-82CE-47192F7C9620}" type="slidenum">
              <a:rPr lang="en-GB" smtClean="0"/>
              <a:t>‹#›</a:t>
            </a:fld>
            <a:endParaRPr lang="en-GB"/>
          </a:p>
        </p:txBody>
      </p:sp>
    </p:spTree>
    <p:extLst>
      <p:ext uri="{BB962C8B-B14F-4D97-AF65-F5344CB8AC3E}">
        <p14:creationId xmlns:p14="http://schemas.microsoft.com/office/powerpoint/2010/main" val="2345611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1A6F8C6-E773-47D0-9244-CF1996D4565F}" type="datetime1">
              <a:rPr lang="en-GB" smtClean="0"/>
              <a:t>24/07/2017</a:t>
            </a:fld>
            <a:endParaRPr lang="en-GB"/>
          </a:p>
        </p:txBody>
      </p:sp>
      <p:sp>
        <p:nvSpPr>
          <p:cNvPr id="5" name="Footer Placeholder 4"/>
          <p:cNvSpPr>
            <a:spLocks noGrp="1"/>
          </p:cNvSpPr>
          <p:nvPr>
            <p:ph type="ftr" sz="quarter" idx="11"/>
          </p:nvPr>
        </p:nvSpPr>
        <p:spPr>
          <a:xfrm>
            <a:off x="0" y="6356350"/>
            <a:ext cx="9144000" cy="365125"/>
          </a:xfrm>
        </p:spPr>
        <p:txBody>
          <a:bodyPr/>
          <a:lstStyle>
            <a:lvl1pPr>
              <a:defRPr lang="en-GB"/>
            </a:lvl1pPr>
          </a:lstStyle>
          <a:p>
            <a:endParaRPr lang="en-GB"/>
          </a:p>
        </p:txBody>
      </p:sp>
      <p:sp>
        <p:nvSpPr>
          <p:cNvPr id="6" name="Slide Number Placeholder 5"/>
          <p:cNvSpPr>
            <a:spLocks noGrp="1"/>
          </p:cNvSpPr>
          <p:nvPr>
            <p:ph type="sldNum" sz="quarter" idx="12"/>
          </p:nvPr>
        </p:nvSpPr>
        <p:spPr/>
        <p:txBody>
          <a:bodyPr/>
          <a:lstStyle/>
          <a:p>
            <a:fld id="{4DFA2E0A-2581-45C8-82CE-47192F7C9620}" type="slidenum">
              <a:rPr lang="en-GB" smtClean="0"/>
              <a:t>‹#›</a:t>
            </a:fld>
            <a:endParaRPr lang="en-GB"/>
          </a:p>
        </p:txBody>
      </p:sp>
    </p:spTree>
    <p:extLst>
      <p:ext uri="{BB962C8B-B14F-4D97-AF65-F5344CB8AC3E}">
        <p14:creationId xmlns:p14="http://schemas.microsoft.com/office/powerpoint/2010/main" val="3714447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0CFC02A-B513-4E5A-8E37-FF1C1ABAD99B}" type="datetime1">
              <a:rPr lang="en-GB" smtClean="0"/>
              <a:t>24/07/2017</a:t>
            </a:fld>
            <a:endParaRPr lang="en-GB"/>
          </a:p>
        </p:txBody>
      </p:sp>
      <p:sp>
        <p:nvSpPr>
          <p:cNvPr id="5" name="Footer Placeholder 4"/>
          <p:cNvSpPr>
            <a:spLocks noGrp="1"/>
          </p:cNvSpPr>
          <p:nvPr>
            <p:ph type="ftr" sz="quarter" idx="11"/>
          </p:nvPr>
        </p:nvSpPr>
        <p:spPr>
          <a:xfrm>
            <a:off x="0" y="6356350"/>
            <a:ext cx="9144000" cy="365125"/>
          </a:xfrm>
        </p:spPr>
        <p:txBody>
          <a:bodyPr/>
          <a:lstStyle>
            <a:lvl1pPr>
              <a:defRPr lang="en-GB"/>
            </a:lvl1pPr>
          </a:lstStyle>
          <a:p>
            <a:endParaRPr lang="en-GB"/>
          </a:p>
        </p:txBody>
      </p:sp>
      <p:sp>
        <p:nvSpPr>
          <p:cNvPr id="6" name="Slide Number Placeholder 5"/>
          <p:cNvSpPr>
            <a:spLocks noGrp="1"/>
          </p:cNvSpPr>
          <p:nvPr>
            <p:ph type="sldNum" sz="quarter" idx="12"/>
          </p:nvPr>
        </p:nvSpPr>
        <p:spPr/>
        <p:txBody>
          <a:bodyPr/>
          <a:lstStyle/>
          <a:p>
            <a:fld id="{4DFA2E0A-2581-45C8-82CE-47192F7C9620}" type="slidenum">
              <a:rPr lang="en-GB" smtClean="0"/>
              <a:t>‹#›</a:t>
            </a:fld>
            <a:endParaRPr lang="en-GB"/>
          </a:p>
        </p:txBody>
      </p:sp>
    </p:spTree>
    <p:extLst>
      <p:ext uri="{BB962C8B-B14F-4D97-AF65-F5344CB8AC3E}">
        <p14:creationId xmlns:p14="http://schemas.microsoft.com/office/powerpoint/2010/main" val="4137910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1B72E9-8D53-4EB1-886E-D7F13519F835}" type="datetime1">
              <a:rPr lang="en-GB" smtClean="0"/>
              <a:t>24/07/2017</a:t>
            </a:fld>
            <a:endParaRPr lang="en-GB"/>
          </a:p>
        </p:txBody>
      </p:sp>
      <p:sp>
        <p:nvSpPr>
          <p:cNvPr id="5" name="Footer Placeholder 4"/>
          <p:cNvSpPr>
            <a:spLocks noGrp="1"/>
          </p:cNvSpPr>
          <p:nvPr>
            <p:ph type="ftr" sz="quarter" idx="11"/>
          </p:nvPr>
        </p:nvSpPr>
        <p:spPr>
          <a:xfrm>
            <a:off x="0" y="6356350"/>
            <a:ext cx="9144000" cy="365125"/>
          </a:xfrm>
        </p:spPr>
        <p:txBody>
          <a:bodyPr/>
          <a:lstStyle>
            <a:lvl1pPr>
              <a:defRPr lang="en-GB"/>
            </a:lvl1pPr>
          </a:lstStyle>
          <a:p>
            <a:endParaRPr lang="en-GB"/>
          </a:p>
        </p:txBody>
      </p:sp>
      <p:sp>
        <p:nvSpPr>
          <p:cNvPr id="6" name="Slide Number Placeholder 5"/>
          <p:cNvSpPr>
            <a:spLocks noGrp="1"/>
          </p:cNvSpPr>
          <p:nvPr>
            <p:ph type="sldNum" sz="quarter" idx="12"/>
          </p:nvPr>
        </p:nvSpPr>
        <p:spPr/>
        <p:txBody>
          <a:bodyPr/>
          <a:lstStyle/>
          <a:p>
            <a:fld id="{4DFA2E0A-2581-45C8-82CE-47192F7C9620}" type="slidenum">
              <a:rPr lang="en-GB" smtClean="0"/>
              <a:t>‹#›</a:t>
            </a:fld>
            <a:endParaRPr lang="en-GB"/>
          </a:p>
        </p:txBody>
      </p:sp>
    </p:spTree>
    <p:extLst>
      <p:ext uri="{BB962C8B-B14F-4D97-AF65-F5344CB8AC3E}">
        <p14:creationId xmlns:p14="http://schemas.microsoft.com/office/powerpoint/2010/main" val="718266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352E165-87AA-4B58-9238-320F8D474769}" type="datetime1">
              <a:rPr lang="en-GB" smtClean="0"/>
              <a:t>24/07/2017</a:t>
            </a:fld>
            <a:endParaRPr lang="en-GB"/>
          </a:p>
        </p:txBody>
      </p:sp>
      <p:sp>
        <p:nvSpPr>
          <p:cNvPr id="6" name="Footer Placeholder 5"/>
          <p:cNvSpPr>
            <a:spLocks noGrp="1"/>
          </p:cNvSpPr>
          <p:nvPr>
            <p:ph type="ftr" sz="quarter" idx="11"/>
          </p:nvPr>
        </p:nvSpPr>
        <p:spPr>
          <a:xfrm>
            <a:off x="0" y="6356350"/>
            <a:ext cx="9144000" cy="365125"/>
          </a:xfrm>
        </p:spPr>
        <p:txBody>
          <a:bodyPr/>
          <a:lstStyle>
            <a:lvl1pPr>
              <a:defRPr lang="en-GB"/>
            </a:lvl1pPr>
          </a:lstStyle>
          <a:p>
            <a:endParaRPr lang="en-GB"/>
          </a:p>
        </p:txBody>
      </p:sp>
      <p:sp>
        <p:nvSpPr>
          <p:cNvPr id="7" name="Slide Number Placeholder 6"/>
          <p:cNvSpPr>
            <a:spLocks noGrp="1"/>
          </p:cNvSpPr>
          <p:nvPr>
            <p:ph type="sldNum" sz="quarter" idx="12"/>
          </p:nvPr>
        </p:nvSpPr>
        <p:spPr/>
        <p:txBody>
          <a:bodyPr/>
          <a:lstStyle/>
          <a:p>
            <a:fld id="{4DFA2E0A-2581-45C8-82CE-47192F7C9620}" type="slidenum">
              <a:rPr lang="en-GB" smtClean="0"/>
              <a:t>‹#›</a:t>
            </a:fld>
            <a:endParaRPr lang="en-GB"/>
          </a:p>
        </p:txBody>
      </p:sp>
    </p:spTree>
    <p:extLst>
      <p:ext uri="{BB962C8B-B14F-4D97-AF65-F5344CB8AC3E}">
        <p14:creationId xmlns:p14="http://schemas.microsoft.com/office/powerpoint/2010/main" val="3863682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D8B4E38-36ED-4C79-9387-45C9C1069225}" type="datetime1">
              <a:rPr lang="en-GB" smtClean="0"/>
              <a:t>24/07/2017</a:t>
            </a:fld>
            <a:endParaRPr lang="en-GB"/>
          </a:p>
        </p:txBody>
      </p:sp>
      <p:sp>
        <p:nvSpPr>
          <p:cNvPr id="8" name="Footer Placeholder 7"/>
          <p:cNvSpPr>
            <a:spLocks noGrp="1"/>
          </p:cNvSpPr>
          <p:nvPr>
            <p:ph type="ftr" sz="quarter" idx="11"/>
          </p:nvPr>
        </p:nvSpPr>
        <p:spPr>
          <a:xfrm>
            <a:off x="0" y="6356350"/>
            <a:ext cx="9144000" cy="365125"/>
          </a:xfrm>
        </p:spPr>
        <p:txBody>
          <a:bodyPr/>
          <a:lstStyle>
            <a:lvl1pPr>
              <a:defRPr lang="en-GB"/>
            </a:lvl1pPr>
          </a:lstStyle>
          <a:p>
            <a:endParaRPr lang="en-GB"/>
          </a:p>
        </p:txBody>
      </p:sp>
      <p:sp>
        <p:nvSpPr>
          <p:cNvPr id="9" name="Slide Number Placeholder 8"/>
          <p:cNvSpPr>
            <a:spLocks noGrp="1"/>
          </p:cNvSpPr>
          <p:nvPr>
            <p:ph type="sldNum" sz="quarter" idx="12"/>
          </p:nvPr>
        </p:nvSpPr>
        <p:spPr/>
        <p:txBody>
          <a:bodyPr/>
          <a:lstStyle/>
          <a:p>
            <a:fld id="{4DFA2E0A-2581-45C8-82CE-47192F7C9620}" type="slidenum">
              <a:rPr lang="en-GB" smtClean="0"/>
              <a:t>‹#›</a:t>
            </a:fld>
            <a:endParaRPr lang="en-GB"/>
          </a:p>
        </p:txBody>
      </p:sp>
    </p:spTree>
    <p:extLst>
      <p:ext uri="{BB962C8B-B14F-4D97-AF65-F5344CB8AC3E}">
        <p14:creationId xmlns:p14="http://schemas.microsoft.com/office/powerpoint/2010/main" val="2890505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C7402CE-C611-4297-906E-1ED5050CC8DB}" type="datetime1">
              <a:rPr lang="en-GB" smtClean="0"/>
              <a:t>24/07/2017</a:t>
            </a:fld>
            <a:endParaRPr lang="en-GB"/>
          </a:p>
        </p:txBody>
      </p:sp>
      <p:sp>
        <p:nvSpPr>
          <p:cNvPr id="4" name="Footer Placeholder 3"/>
          <p:cNvSpPr>
            <a:spLocks noGrp="1"/>
          </p:cNvSpPr>
          <p:nvPr>
            <p:ph type="ftr" sz="quarter" idx="11"/>
          </p:nvPr>
        </p:nvSpPr>
        <p:spPr>
          <a:xfrm>
            <a:off x="0" y="6356350"/>
            <a:ext cx="9144000" cy="365125"/>
          </a:xfrm>
        </p:spPr>
        <p:txBody>
          <a:bodyPr/>
          <a:lstStyle>
            <a:lvl1pPr>
              <a:defRPr lang="en-GB"/>
            </a:lvl1pPr>
          </a:lstStyle>
          <a:p>
            <a:endParaRPr lang="en-GB"/>
          </a:p>
        </p:txBody>
      </p:sp>
      <p:sp>
        <p:nvSpPr>
          <p:cNvPr id="5" name="Slide Number Placeholder 4"/>
          <p:cNvSpPr>
            <a:spLocks noGrp="1"/>
          </p:cNvSpPr>
          <p:nvPr>
            <p:ph type="sldNum" sz="quarter" idx="12"/>
          </p:nvPr>
        </p:nvSpPr>
        <p:spPr/>
        <p:txBody>
          <a:bodyPr/>
          <a:lstStyle/>
          <a:p>
            <a:fld id="{4DFA2E0A-2581-45C8-82CE-47192F7C9620}" type="slidenum">
              <a:rPr lang="en-GB" smtClean="0"/>
              <a:t>‹#›</a:t>
            </a:fld>
            <a:endParaRPr lang="en-GB"/>
          </a:p>
        </p:txBody>
      </p:sp>
    </p:spTree>
    <p:extLst>
      <p:ext uri="{BB962C8B-B14F-4D97-AF65-F5344CB8AC3E}">
        <p14:creationId xmlns:p14="http://schemas.microsoft.com/office/powerpoint/2010/main" val="4267252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2EA62-A108-4811-8CAE-94B84FBFC6E0}" type="datetime1">
              <a:rPr lang="en-GB" smtClean="0"/>
              <a:t>24/07/2017</a:t>
            </a:fld>
            <a:endParaRPr lang="en-GB"/>
          </a:p>
        </p:txBody>
      </p:sp>
      <p:sp>
        <p:nvSpPr>
          <p:cNvPr id="3" name="Footer Placeholder 2"/>
          <p:cNvSpPr>
            <a:spLocks noGrp="1"/>
          </p:cNvSpPr>
          <p:nvPr>
            <p:ph type="ftr" sz="quarter" idx="11"/>
          </p:nvPr>
        </p:nvSpPr>
        <p:spPr>
          <a:xfrm>
            <a:off x="0" y="6356350"/>
            <a:ext cx="9144000" cy="365125"/>
          </a:xfrm>
        </p:spPr>
        <p:txBody>
          <a:bodyPr/>
          <a:lstStyle>
            <a:lvl1pPr>
              <a:defRPr lang="en-GB"/>
            </a:lvl1pPr>
          </a:lstStyle>
          <a:p>
            <a:endParaRPr lang="en-GB"/>
          </a:p>
        </p:txBody>
      </p:sp>
      <p:sp>
        <p:nvSpPr>
          <p:cNvPr id="4" name="Slide Number Placeholder 3"/>
          <p:cNvSpPr>
            <a:spLocks noGrp="1"/>
          </p:cNvSpPr>
          <p:nvPr>
            <p:ph type="sldNum" sz="quarter" idx="12"/>
          </p:nvPr>
        </p:nvSpPr>
        <p:spPr/>
        <p:txBody>
          <a:bodyPr/>
          <a:lstStyle/>
          <a:p>
            <a:fld id="{4DFA2E0A-2581-45C8-82CE-47192F7C9620}" type="slidenum">
              <a:rPr lang="en-GB" smtClean="0"/>
              <a:t>‹#›</a:t>
            </a:fld>
            <a:endParaRPr lang="en-GB"/>
          </a:p>
        </p:txBody>
      </p:sp>
    </p:spTree>
    <p:extLst>
      <p:ext uri="{BB962C8B-B14F-4D97-AF65-F5344CB8AC3E}">
        <p14:creationId xmlns:p14="http://schemas.microsoft.com/office/powerpoint/2010/main" val="1703366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6C8C86-7AE9-47EA-8589-56AF74E1F19E}" type="datetime1">
              <a:rPr lang="en-GB" smtClean="0"/>
              <a:t>24/07/2017</a:t>
            </a:fld>
            <a:endParaRPr lang="en-GB"/>
          </a:p>
        </p:txBody>
      </p:sp>
      <p:sp>
        <p:nvSpPr>
          <p:cNvPr id="6" name="Footer Placeholder 5"/>
          <p:cNvSpPr>
            <a:spLocks noGrp="1"/>
          </p:cNvSpPr>
          <p:nvPr>
            <p:ph type="ftr" sz="quarter" idx="11"/>
          </p:nvPr>
        </p:nvSpPr>
        <p:spPr>
          <a:xfrm>
            <a:off x="0" y="6356350"/>
            <a:ext cx="9144000" cy="365125"/>
          </a:xfrm>
        </p:spPr>
        <p:txBody>
          <a:bodyPr/>
          <a:lstStyle>
            <a:lvl1pPr>
              <a:defRPr lang="en-GB"/>
            </a:lvl1pPr>
          </a:lstStyle>
          <a:p>
            <a:endParaRPr lang="en-GB"/>
          </a:p>
        </p:txBody>
      </p:sp>
      <p:sp>
        <p:nvSpPr>
          <p:cNvPr id="7" name="Slide Number Placeholder 6"/>
          <p:cNvSpPr>
            <a:spLocks noGrp="1"/>
          </p:cNvSpPr>
          <p:nvPr>
            <p:ph type="sldNum" sz="quarter" idx="12"/>
          </p:nvPr>
        </p:nvSpPr>
        <p:spPr/>
        <p:txBody>
          <a:bodyPr/>
          <a:lstStyle/>
          <a:p>
            <a:fld id="{4DFA2E0A-2581-45C8-82CE-47192F7C9620}" type="slidenum">
              <a:rPr lang="en-GB" smtClean="0"/>
              <a:t>‹#›</a:t>
            </a:fld>
            <a:endParaRPr lang="en-GB"/>
          </a:p>
        </p:txBody>
      </p:sp>
    </p:spTree>
    <p:extLst>
      <p:ext uri="{BB962C8B-B14F-4D97-AF65-F5344CB8AC3E}">
        <p14:creationId xmlns:p14="http://schemas.microsoft.com/office/powerpoint/2010/main" val="1623969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69D5C5-C456-415F-8D94-37346153C8F6}" type="datetime1">
              <a:rPr lang="en-GB" smtClean="0"/>
              <a:t>24/07/2017</a:t>
            </a:fld>
            <a:endParaRPr lang="en-GB"/>
          </a:p>
        </p:txBody>
      </p:sp>
      <p:sp>
        <p:nvSpPr>
          <p:cNvPr id="6" name="Footer Placeholder 5"/>
          <p:cNvSpPr>
            <a:spLocks noGrp="1"/>
          </p:cNvSpPr>
          <p:nvPr>
            <p:ph type="ftr" sz="quarter" idx="11"/>
          </p:nvPr>
        </p:nvSpPr>
        <p:spPr>
          <a:xfrm>
            <a:off x="0" y="6356350"/>
            <a:ext cx="9144000" cy="365125"/>
          </a:xfrm>
        </p:spPr>
        <p:txBody>
          <a:bodyPr/>
          <a:lstStyle>
            <a:lvl1pPr>
              <a:defRPr lang="en-GB"/>
            </a:lvl1pPr>
          </a:lstStyle>
          <a:p>
            <a:endParaRPr lang="en-GB"/>
          </a:p>
        </p:txBody>
      </p:sp>
      <p:sp>
        <p:nvSpPr>
          <p:cNvPr id="7" name="Slide Number Placeholder 6"/>
          <p:cNvSpPr>
            <a:spLocks noGrp="1"/>
          </p:cNvSpPr>
          <p:nvPr>
            <p:ph type="sldNum" sz="quarter" idx="12"/>
          </p:nvPr>
        </p:nvSpPr>
        <p:spPr/>
        <p:txBody>
          <a:bodyPr/>
          <a:lstStyle/>
          <a:p>
            <a:fld id="{4DFA2E0A-2581-45C8-82CE-47192F7C9620}" type="slidenum">
              <a:rPr lang="en-GB" smtClean="0"/>
              <a:t>‹#›</a:t>
            </a:fld>
            <a:endParaRPr lang="en-GB"/>
          </a:p>
        </p:txBody>
      </p:sp>
    </p:spTree>
    <p:extLst>
      <p:ext uri="{BB962C8B-B14F-4D97-AF65-F5344CB8AC3E}">
        <p14:creationId xmlns:p14="http://schemas.microsoft.com/office/powerpoint/2010/main" val="329805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5A55C0-B011-4434-A349-4C2AA42F7759}" type="datetime1">
              <a:rPr lang="en-GB" smtClean="0"/>
              <a:t>24/07/2017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 Confidential</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FA2E0A-2581-45C8-82CE-47192F7C9620}" type="slidenum">
              <a:rPr lang="en-GB" smtClean="0"/>
              <a:t>‹#›</a:t>
            </a:fld>
            <a:endParaRPr lang="en-GB"/>
          </a:p>
        </p:txBody>
      </p:sp>
    </p:spTree>
    <p:extLst>
      <p:ext uri="{BB962C8B-B14F-4D97-AF65-F5344CB8AC3E}">
        <p14:creationId xmlns:p14="http://schemas.microsoft.com/office/powerpoint/2010/main" val="1264483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5.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9.jpeg"/><Relationship Id="rId9" Type="http://schemas.openxmlformats.org/officeDocument/2006/relationships/image" Target="../media/image13.png"/><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6199" y="2636912"/>
            <a:ext cx="5710039" cy="524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627784" y="3234591"/>
            <a:ext cx="4536504" cy="369332"/>
          </a:xfrm>
          <a:prstGeom prst="rect">
            <a:avLst/>
          </a:prstGeom>
          <a:noFill/>
        </p:spPr>
        <p:txBody>
          <a:bodyPr wrap="square" rtlCol="0">
            <a:spAutoFit/>
          </a:bodyPr>
          <a:lstStyle/>
          <a:p>
            <a:r>
              <a:rPr lang="en-GB" b="1" dirty="0" smtClean="0"/>
              <a:t>Pilot Review and Proposed Extensions</a:t>
            </a:r>
            <a:endParaRPr lang="en-GB" b="1" dirty="0"/>
          </a:p>
        </p:txBody>
      </p:sp>
      <p:sp>
        <p:nvSpPr>
          <p:cNvPr id="5" name="TextBox 4"/>
          <p:cNvSpPr txBox="1"/>
          <p:nvPr/>
        </p:nvSpPr>
        <p:spPr>
          <a:xfrm>
            <a:off x="3994958" y="6460687"/>
            <a:ext cx="1152519" cy="307777"/>
          </a:xfrm>
          <a:prstGeom prst="rect">
            <a:avLst/>
          </a:prstGeom>
          <a:noFill/>
        </p:spPr>
        <p:txBody>
          <a:bodyPr wrap="square" rtlCol="0">
            <a:spAutoFit/>
          </a:bodyPr>
          <a:lstStyle/>
          <a:p>
            <a:r>
              <a:rPr lang="en-GB" sz="1400" b="1" dirty="0" smtClean="0"/>
              <a:t>Internal Only</a:t>
            </a:r>
            <a:endParaRPr lang="en-GB" sz="1400" b="1" dirty="0"/>
          </a:p>
        </p:txBody>
      </p:sp>
    </p:spTree>
    <p:extLst>
      <p:ext uri="{BB962C8B-B14F-4D97-AF65-F5344CB8AC3E}">
        <p14:creationId xmlns:p14="http://schemas.microsoft.com/office/powerpoint/2010/main" val="3052691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3126" y="116632"/>
            <a:ext cx="8963370" cy="1015663"/>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0" y="116632"/>
            <a:ext cx="9144000" cy="1015663"/>
          </a:xfrm>
          <a:prstGeom prst="rect">
            <a:avLst/>
          </a:prstGeom>
          <a:noFill/>
        </p:spPr>
        <p:txBody>
          <a:bodyPr wrap="square" rtlCol="0">
            <a:spAutoFit/>
          </a:bodyPr>
          <a:lstStyle/>
          <a:p>
            <a:pPr algn="ctr"/>
            <a:r>
              <a:rPr lang="en-GB" sz="2000" dirty="0" smtClean="0"/>
              <a:t>As corporate customers begin at £6.5m income levels, and the Top 100 charities </a:t>
            </a:r>
            <a:r>
              <a:rPr lang="en-GB" sz="2000" dirty="0" smtClean="0"/>
              <a:t>are likely to </a:t>
            </a:r>
            <a:r>
              <a:rPr lang="en-GB" sz="2000" dirty="0" smtClean="0"/>
              <a:t>sit in the £5m+ income bracket, then it’s a fair assumption to suggest we bank approximately </a:t>
            </a:r>
            <a:r>
              <a:rPr lang="en-GB" sz="2000" b="1" dirty="0" smtClean="0"/>
              <a:t>704</a:t>
            </a:r>
            <a:r>
              <a:rPr lang="en-GB" sz="2000" dirty="0" smtClean="0"/>
              <a:t> of the 2,201 UK charities with an annual  income above £5m.</a:t>
            </a:r>
            <a:endParaRPr lang="en-GB" sz="2000" dirty="0"/>
          </a:p>
        </p:txBody>
      </p:sp>
      <p:sp>
        <p:nvSpPr>
          <p:cNvPr id="7" name="Rounded Rectangle 6"/>
          <p:cNvSpPr/>
          <p:nvPr/>
        </p:nvSpPr>
        <p:spPr>
          <a:xfrm>
            <a:off x="91962" y="1268760"/>
            <a:ext cx="8960075" cy="77989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107504" y="1268760"/>
            <a:ext cx="8912434" cy="707886"/>
          </a:xfrm>
          <a:prstGeom prst="rect">
            <a:avLst/>
          </a:prstGeom>
          <a:noFill/>
        </p:spPr>
        <p:txBody>
          <a:bodyPr wrap="square" rtlCol="0">
            <a:spAutoFit/>
          </a:bodyPr>
          <a:lstStyle/>
          <a:p>
            <a:pPr algn="ctr"/>
            <a:r>
              <a:rPr lang="en-GB" sz="2000" dirty="0"/>
              <a:t>T</a:t>
            </a:r>
            <a:r>
              <a:rPr lang="en-GB" sz="2000" dirty="0" smtClean="0"/>
              <a:t>herefore we have an opportunity to acquire up to </a:t>
            </a:r>
            <a:r>
              <a:rPr lang="en-GB" sz="2000" b="1" dirty="0"/>
              <a:t>1497</a:t>
            </a:r>
            <a:r>
              <a:rPr lang="en-GB" sz="2000" dirty="0"/>
              <a:t> </a:t>
            </a:r>
            <a:r>
              <a:rPr lang="en-GB" sz="2000" dirty="0" smtClean="0"/>
              <a:t>of the £5m</a:t>
            </a:r>
            <a:r>
              <a:rPr lang="en-GB" sz="2000" dirty="0"/>
              <a:t>+ charities in the </a:t>
            </a:r>
            <a:r>
              <a:rPr lang="en-GB" sz="2000" dirty="0" smtClean="0"/>
              <a:t>UK as full customers, with an </a:t>
            </a:r>
            <a:r>
              <a:rPr lang="en-GB" sz="2000" dirty="0" err="1" smtClean="0"/>
              <a:t>approx</a:t>
            </a:r>
            <a:r>
              <a:rPr lang="en-GB" sz="2000" dirty="0" smtClean="0"/>
              <a:t> average </a:t>
            </a:r>
            <a:r>
              <a:rPr lang="en-GB" sz="2000" dirty="0" smtClean="0"/>
              <a:t>annual value to Barclays of </a:t>
            </a:r>
            <a:r>
              <a:rPr lang="en-GB" sz="2000" b="1" dirty="0" smtClean="0"/>
              <a:t>£100k</a:t>
            </a:r>
            <a:r>
              <a:rPr lang="en-GB" sz="2000" dirty="0" smtClean="0"/>
              <a:t>.</a:t>
            </a:r>
            <a:endParaRPr lang="en-GB" sz="2000" dirty="0"/>
          </a:p>
        </p:txBody>
      </p:sp>
      <p:sp>
        <p:nvSpPr>
          <p:cNvPr id="9" name="TextBox 8"/>
          <p:cNvSpPr txBox="1"/>
          <p:nvPr/>
        </p:nvSpPr>
        <p:spPr>
          <a:xfrm>
            <a:off x="-108520" y="2535287"/>
            <a:ext cx="9252520" cy="923330"/>
          </a:xfrm>
          <a:prstGeom prst="rect">
            <a:avLst/>
          </a:prstGeom>
          <a:noFill/>
        </p:spPr>
        <p:txBody>
          <a:bodyPr wrap="square" rtlCol="0">
            <a:spAutoFit/>
          </a:bodyPr>
          <a:lstStyle/>
          <a:p>
            <a:pPr algn="ctr"/>
            <a:r>
              <a:rPr lang="en-GB" sz="5400" b="1" dirty="0" smtClean="0">
                <a:latin typeface="Barclays Sans Serif Nine Bold" panose="020B0704030404030202" pitchFamily="34" charset="0"/>
              </a:rPr>
              <a:t>1497  </a:t>
            </a:r>
            <a:r>
              <a:rPr lang="en-GB" sz="5400" dirty="0" smtClean="0">
                <a:latin typeface="Barclays Sans Serif Nine" panose="020B0504030404030203" pitchFamily="34" charset="0"/>
              </a:rPr>
              <a:t>x</a:t>
            </a:r>
            <a:r>
              <a:rPr lang="en-GB" sz="5400" b="1" dirty="0" smtClean="0">
                <a:latin typeface="Barclays Sans Serif Nine Bold" panose="020B0704030404030202" pitchFamily="34" charset="0"/>
              </a:rPr>
              <a:t>  £100k  </a:t>
            </a:r>
            <a:r>
              <a:rPr lang="en-GB" sz="5400" dirty="0" smtClean="0">
                <a:latin typeface="Barclays Sans Serif Nine" panose="020B0504030404030203" pitchFamily="34" charset="0"/>
              </a:rPr>
              <a:t>=</a:t>
            </a:r>
            <a:r>
              <a:rPr lang="en-GB" sz="5400" b="1" dirty="0" smtClean="0">
                <a:latin typeface="Barclays Sans Serif Nine Bold" panose="020B0704030404030202" pitchFamily="34" charset="0"/>
              </a:rPr>
              <a:t>  £149.7m </a:t>
            </a:r>
            <a:endParaRPr lang="en-GB" sz="5400" b="1" dirty="0">
              <a:latin typeface="Barclays Sans Serif Nine Bold" panose="020B0704030404030202" pitchFamily="34" charset="0"/>
            </a:endParaRPr>
          </a:p>
        </p:txBody>
      </p:sp>
      <p:sp>
        <p:nvSpPr>
          <p:cNvPr id="10" name="TextBox 9"/>
          <p:cNvSpPr txBox="1"/>
          <p:nvPr/>
        </p:nvSpPr>
        <p:spPr>
          <a:xfrm>
            <a:off x="35496" y="2175247"/>
            <a:ext cx="8841442" cy="461665"/>
          </a:xfrm>
          <a:prstGeom prst="rect">
            <a:avLst/>
          </a:prstGeom>
          <a:noFill/>
        </p:spPr>
        <p:txBody>
          <a:bodyPr wrap="square" rtlCol="0">
            <a:spAutoFit/>
          </a:bodyPr>
          <a:lstStyle/>
          <a:p>
            <a:r>
              <a:rPr lang="en-GB" sz="2400" dirty="0">
                <a:solidFill>
                  <a:srgbClr val="FF0000"/>
                </a:solidFill>
              </a:rPr>
              <a:t> </a:t>
            </a:r>
            <a:r>
              <a:rPr lang="en-GB" sz="2400" dirty="0" smtClean="0">
                <a:solidFill>
                  <a:srgbClr val="FF0000"/>
                </a:solidFill>
              </a:rPr>
              <a:t>           </a:t>
            </a:r>
            <a:r>
              <a:rPr lang="en-GB" sz="2400" b="1" dirty="0" smtClean="0">
                <a:solidFill>
                  <a:srgbClr val="FF0000"/>
                </a:solidFill>
              </a:rPr>
              <a:t>Scale</a:t>
            </a:r>
            <a:r>
              <a:rPr lang="en-GB" sz="2400" dirty="0" smtClean="0">
                <a:solidFill>
                  <a:srgbClr val="FF0000"/>
                </a:solidFill>
              </a:rPr>
              <a:t>	</a:t>
            </a:r>
            <a:r>
              <a:rPr lang="en-GB" sz="2400" dirty="0">
                <a:solidFill>
                  <a:srgbClr val="FF0000"/>
                </a:solidFill>
              </a:rPr>
              <a:t> </a:t>
            </a:r>
            <a:r>
              <a:rPr lang="en-GB" sz="2400" dirty="0" smtClean="0">
                <a:solidFill>
                  <a:srgbClr val="FF0000"/>
                </a:solidFill>
              </a:rPr>
              <a:t>                         </a:t>
            </a:r>
            <a:r>
              <a:rPr lang="en-GB" sz="2400" b="1" dirty="0" smtClean="0">
                <a:solidFill>
                  <a:srgbClr val="FF0000"/>
                </a:solidFill>
              </a:rPr>
              <a:t>Size</a:t>
            </a:r>
            <a:r>
              <a:rPr lang="en-GB" sz="2400" dirty="0" smtClean="0">
                <a:solidFill>
                  <a:srgbClr val="FF0000"/>
                </a:solidFill>
              </a:rPr>
              <a:t>	</a:t>
            </a:r>
            <a:r>
              <a:rPr lang="en-GB" sz="2400" dirty="0">
                <a:solidFill>
                  <a:srgbClr val="FF0000"/>
                </a:solidFill>
              </a:rPr>
              <a:t> </a:t>
            </a:r>
            <a:r>
              <a:rPr lang="en-GB" sz="2400" dirty="0" smtClean="0">
                <a:solidFill>
                  <a:srgbClr val="FF0000"/>
                </a:solidFill>
              </a:rPr>
              <a:t>                        </a:t>
            </a:r>
            <a:r>
              <a:rPr lang="en-GB" sz="2400" b="1" dirty="0" smtClean="0">
                <a:solidFill>
                  <a:srgbClr val="FF0000"/>
                </a:solidFill>
              </a:rPr>
              <a:t>Opportunity</a:t>
            </a:r>
            <a:endParaRPr lang="en-GB" sz="2400" b="1" dirty="0">
              <a:solidFill>
                <a:srgbClr val="FF0000"/>
              </a:solidFill>
            </a:endParaRPr>
          </a:p>
        </p:txBody>
      </p:sp>
      <p:sp>
        <p:nvSpPr>
          <p:cNvPr id="11" name="TextBox 10"/>
          <p:cNvSpPr txBox="1"/>
          <p:nvPr/>
        </p:nvSpPr>
        <p:spPr>
          <a:xfrm>
            <a:off x="-108520" y="3327375"/>
            <a:ext cx="9144000" cy="461665"/>
          </a:xfrm>
          <a:prstGeom prst="rect">
            <a:avLst/>
          </a:prstGeom>
          <a:noFill/>
        </p:spPr>
        <p:txBody>
          <a:bodyPr wrap="square" rtlCol="0">
            <a:spAutoFit/>
          </a:bodyPr>
          <a:lstStyle/>
          <a:p>
            <a:r>
              <a:rPr lang="en-GB" sz="2400" dirty="0">
                <a:solidFill>
                  <a:srgbClr val="FF0000"/>
                </a:solidFill>
              </a:rPr>
              <a:t> </a:t>
            </a:r>
            <a:r>
              <a:rPr lang="en-GB" sz="2400" dirty="0" smtClean="0">
                <a:solidFill>
                  <a:srgbClr val="FF0000"/>
                </a:solidFill>
              </a:rPr>
              <a:t>         Charities                   Annual Income</a:t>
            </a:r>
            <a:r>
              <a:rPr lang="en-GB" sz="2400" dirty="0">
                <a:solidFill>
                  <a:srgbClr val="FF0000"/>
                </a:solidFill>
              </a:rPr>
              <a:t>  </a:t>
            </a:r>
            <a:r>
              <a:rPr lang="en-GB" sz="2400" dirty="0" smtClean="0">
                <a:solidFill>
                  <a:srgbClr val="FF0000"/>
                </a:solidFill>
              </a:rPr>
              <a:t>                    Annual  Total</a:t>
            </a:r>
            <a:endParaRPr lang="en-GB" sz="2400" dirty="0">
              <a:solidFill>
                <a:srgbClr val="FF0000"/>
              </a:solidFill>
            </a:endParaRPr>
          </a:p>
        </p:txBody>
      </p:sp>
      <p:sp>
        <p:nvSpPr>
          <p:cNvPr id="12" name="Rounded Rectangle 11"/>
          <p:cNvSpPr/>
          <p:nvPr/>
        </p:nvSpPr>
        <p:spPr>
          <a:xfrm>
            <a:off x="59927" y="3933056"/>
            <a:ext cx="8963370" cy="1306795"/>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36512" y="3977769"/>
            <a:ext cx="9144000" cy="1323439"/>
          </a:xfrm>
          <a:prstGeom prst="rect">
            <a:avLst/>
          </a:prstGeom>
          <a:noFill/>
        </p:spPr>
        <p:txBody>
          <a:bodyPr wrap="square" rtlCol="0">
            <a:spAutoFit/>
          </a:bodyPr>
          <a:lstStyle/>
          <a:p>
            <a:pPr algn="ctr"/>
            <a:r>
              <a:rPr lang="en-GB" sz="2000" dirty="0" smtClean="0"/>
              <a:t>Additionally, if each of these charities were to switch </a:t>
            </a:r>
            <a:r>
              <a:rPr lang="en-GB" sz="2000" b="1" dirty="0" smtClean="0"/>
              <a:t>2% </a:t>
            </a:r>
            <a:r>
              <a:rPr lang="en-GB" sz="2000" dirty="0" smtClean="0"/>
              <a:t>of their existing donors to the Barclays Roundup platform, donating an average of </a:t>
            </a:r>
            <a:r>
              <a:rPr lang="en-GB" sz="2000" b="1" dirty="0" smtClean="0"/>
              <a:t>£10 a month </a:t>
            </a:r>
            <a:r>
              <a:rPr lang="en-GB" sz="2000" dirty="0" smtClean="0"/>
              <a:t>(akin what have seen in our pilot to date) then the fee income would amount to </a:t>
            </a:r>
            <a:r>
              <a:rPr lang="en-GB" sz="2000" b="1" dirty="0" smtClean="0"/>
              <a:t>£12,000 </a:t>
            </a:r>
            <a:r>
              <a:rPr lang="en-GB" sz="2000" dirty="0" smtClean="0"/>
              <a:t>per charity.</a:t>
            </a:r>
            <a:r>
              <a:rPr lang="en-GB" sz="2000" b="1" dirty="0" smtClean="0"/>
              <a:t> Therefore, for fee and acquisition income, the total opportunity is:</a:t>
            </a:r>
            <a:endParaRPr lang="en-GB" sz="2000" dirty="0"/>
          </a:p>
        </p:txBody>
      </p:sp>
      <p:sp>
        <p:nvSpPr>
          <p:cNvPr id="14" name="TextBox 13"/>
          <p:cNvSpPr txBox="1"/>
          <p:nvPr/>
        </p:nvSpPr>
        <p:spPr>
          <a:xfrm>
            <a:off x="-540568" y="5457998"/>
            <a:ext cx="10225136" cy="830997"/>
          </a:xfrm>
          <a:prstGeom prst="rect">
            <a:avLst/>
          </a:prstGeom>
          <a:noFill/>
        </p:spPr>
        <p:txBody>
          <a:bodyPr wrap="square" rtlCol="0">
            <a:spAutoFit/>
          </a:bodyPr>
          <a:lstStyle/>
          <a:p>
            <a:pPr algn="ctr"/>
            <a:r>
              <a:rPr lang="en-GB" sz="4800" b="1" dirty="0" smtClean="0">
                <a:latin typeface="Barclays Sans Serif Nine Bold" panose="020B0704030404030202" pitchFamily="34" charset="0"/>
              </a:rPr>
              <a:t>£18m  </a:t>
            </a:r>
            <a:r>
              <a:rPr lang="en-GB" sz="4800" b="1" dirty="0" smtClean="0">
                <a:latin typeface="Barclays Sans Serif Nine" panose="020B0504030404030203" pitchFamily="34" charset="0"/>
              </a:rPr>
              <a:t>+  </a:t>
            </a:r>
            <a:r>
              <a:rPr lang="en-GB" sz="4800" b="1" dirty="0" smtClean="0">
                <a:latin typeface="Barclays Sans Serif Nine Bold" panose="020B0704030404030202" pitchFamily="34" charset="0"/>
              </a:rPr>
              <a:t>£149.7m  </a:t>
            </a:r>
            <a:r>
              <a:rPr lang="en-GB" sz="4800" b="1" dirty="0" smtClean="0">
                <a:latin typeface="Barclays Sans Serif Nine" panose="020B0504030404030203" pitchFamily="34" charset="0"/>
              </a:rPr>
              <a:t>=</a:t>
            </a:r>
            <a:r>
              <a:rPr lang="en-GB" sz="4800" b="1" dirty="0" smtClean="0">
                <a:latin typeface="Barclays Sans Serif Nine Bold" panose="020B0704030404030202" pitchFamily="34" charset="0"/>
              </a:rPr>
              <a:t>  £167.7m </a:t>
            </a:r>
            <a:endParaRPr lang="en-GB" sz="4800" b="1" dirty="0">
              <a:latin typeface="Barclays Sans Serif Nine Bold" panose="020B0704030404030202" pitchFamily="34" charset="0"/>
            </a:endParaRPr>
          </a:p>
        </p:txBody>
      </p:sp>
      <p:sp>
        <p:nvSpPr>
          <p:cNvPr id="15" name="TextBox 14"/>
          <p:cNvSpPr txBox="1"/>
          <p:nvPr/>
        </p:nvSpPr>
        <p:spPr>
          <a:xfrm>
            <a:off x="-396552" y="6207695"/>
            <a:ext cx="9540552" cy="461665"/>
          </a:xfrm>
          <a:prstGeom prst="rect">
            <a:avLst/>
          </a:prstGeom>
          <a:noFill/>
        </p:spPr>
        <p:txBody>
          <a:bodyPr wrap="square" rtlCol="0">
            <a:spAutoFit/>
          </a:bodyPr>
          <a:lstStyle/>
          <a:p>
            <a:r>
              <a:rPr lang="en-GB" sz="2400" dirty="0">
                <a:solidFill>
                  <a:srgbClr val="FF0000"/>
                </a:solidFill>
              </a:rPr>
              <a:t> </a:t>
            </a:r>
            <a:r>
              <a:rPr lang="en-GB" sz="2400" dirty="0" smtClean="0">
                <a:solidFill>
                  <a:srgbClr val="FF0000"/>
                </a:solidFill>
              </a:rPr>
              <a:t>            Fee Income	        Acquisition Income </a:t>
            </a:r>
            <a:r>
              <a:rPr lang="en-GB" sz="2400" dirty="0">
                <a:solidFill>
                  <a:srgbClr val="FF0000"/>
                </a:solidFill>
              </a:rPr>
              <a:t> </a:t>
            </a:r>
            <a:r>
              <a:rPr lang="en-GB" sz="2400" dirty="0" smtClean="0">
                <a:solidFill>
                  <a:srgbClr val="FF0000"/>
                </a:solidFill>
              </a:rPr>
              <a:t>                 Annual Total</a:t>
            </a:r>
            <a:endParaRPr lang="en-GB" sz="2400" dirty="0">
              <a:solidFill>
                <a:srgbClr val="FF0000"/>
              </a:solidFill>
            </a:endParaRPr>
          </a:p>
        </p:txBody>
      </p:sp>
    </p:spTree>
    <p:extLst>
      <p:ext uri="{BB962C8B-B14F-4D97-AF65-F5344CB8AC3E}">
        <p14:creationId xmlns:p14="http://schemas.microsoft.com/office/powerpoint/2010/main" val="109308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71835" y="188640"/>
            <a:ext cx="936104" cy="86409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373634" y="242216"/>
            <a:ext cx="465999" cy="769441"/>
          </a:xfrm>
          <a:prstGeom prst="rect">
            <a:avLst/>
          </a:prstGeom>
          <a:noFill/>
        </p:spPr>
        <p:txBody>
          <a:bodyPr wrap="square" rtlCol="0">
            <a:spAutoFit/>
          </a:bodyPr>
          <a:lstStyle/>
          <a:p>
            <a:r>
              <a:rPr lang="en-GB" sz="4400" b="1" dirty="0" smtClean="0">
                <a:solidFill>
                  <a:schemeClr val="accent2"/>
                </a:solidFill>
                <a:latin typeface="Barclays Sans" panose="02000503000000000004" pitchFamily="2" charset="0"/>
              </a:rPr>
              <a:t>3</a:t>
            </a:r>
            <a:endParaRPr lang="en-GB" sz="2400" b="1" dirty="0">
              <a:solidFill>
                <a:schemeClr val="accent2"/>
              </a:solidFill>
              <a:latin typeface="Barclays Sans" panose="02000503000000000004" pitchFamily="2" charset="0"/>
            </a:endParaRPr>
          </a:p>
        </p:txBody>
      </p:sp>
      <p:sp>
        <p:nvSpPr>
          <p:cNvPr id="7" name="Rounded Rectangle 6"/>
          <p:cNvSpPr/>
          <p:nvPr/>
        </p:nvSpPr>
        <p:spPr>
          <a:xfrm>
            <a:off x="1187624" y="324710"/>
            <a:ext cx="7762309" cy="584010"/>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1187624" y="388550"/>
            <a:ext cx="7992888" cy="461665"/>
          </a:xfrm>
          <a:prstGeom prst="rect">
            <a:avLst/>
          </a:prstGeom>
          <a:noFill/>
        </p:spPr>
        <p:txBody>
          <a:bodyPr wrap="square" rtlCol="0">
            <a:spAutoFit/>
          </a:bodyPr>
          <a:lstStyle/>
          <a:p>
            <a:r>
              <a:rPr lang="en-GB" sz="2350" dirty="0"/>
              <a:t>Commercial opportunities </a:t>
            </a:r>
            <a:r>
              <a:rPr lang="en-GB" sz="2400" dirty="0"/>
              <a:t>by selling solution to SME charities</a:t>
            </a:r>
          </a:p>
        </p:txBody>
      </p:sp>
      <p:sp>
        <p:nvSpPr>
          <p:cNvPr id="9" name="Rounded Rectangle 8"/>
          <p:cNvSpPr/>
          <p:nvPr/>
        </p:nvSpPr>
        <p:spPr>
          <a:xfrm>
            <a:off x="2195734" y="1567455"/>
            <a:ext cx="6754197" cy="1283365"/>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2123728" y="1575269"/>
            <a:ext cx="6831883" cy="1261884"/>
          </a:xfrm>
          <a:prstGeom prst="rect">
            <a:avLst/>
          </a:prstGeom>
          <a:noFill/>
        </p:spPr>
        <p:txBody>
          <a:bodyPr wrap="square" rtlCol="0">
            <a:spAutoFit/>
          </a:bodyPr>
          <a:lstStyle/>
          <a:p>
            <a:pPr algn="ctr"/>
            <a:r>
              <a:rPr lang="en-GB" sz="1900" dirty="0" smtClean="0"/>
              <a:t>Acquiring small and medium sized charities as clients isn’t as commercially attractive to Barclays as large charities, yet the volume of charities with a turnover of less than £100k per annum accounts for </a:t>
            </a:r>
            <a:r>
              <a:rPr lang="en-GB" sz="1900" b="1" dirty="0" smtClean="0"/>
              <a:t>73% of UK charities </a:t>
            </a:r>
            <a:r>
              <a:rPr lang="en-GB" sz="1900" dirty="0" smtClean="0"/>
              <a:t>(122,695 in total)</a:t>
            </a:r>
            <a:endParaRPr lang="en-GB" sz="1900" dirty="0"/>
          </a:p>
        </p:txBody>
      </p:sp>
      <p:sp>
        <p:nvSpPr>
          <p:cNvPr id="12" name="Rounded Rectangle 11"/>
          <p:cNvSpPr/>
          <p:nvPr/>
        </p:nvSpPr>
        <p:spPr>
          <a:xfrm>
            <a:off x="2195735" y="3079623"/>
            <a:ext cx="6759878" cy="1554272"/>
          </a:xfrm>
          <a:prstGeom prst="round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2123728" y="3079623"/>
            <a:ext cx="6840760" cy="1554272"/>
          </a:xfrm>
          <a:prstGeom prst="rect">
            <a:avLst/>
          </a:prstGeom>
          <a:noFill/>
        </p:spPr>
        <p:txBody>
          <a:bodyPr wrap="square" rtlCol="0">
            <a:spAutoFit/>
          </a:bodyPr>
          <a:lstStyle/>
          <a:p>
            <a:pPr algn="ctr"/>
            <a:r>
              <a:rPr lang="en-GB" sz="1900" dirty="0" smtClean="0"/>
              <a:t>Both the </a:t>
            </a:r>
            <a:r>
              <a:rPr lang="en-GB" sz="1900" dirty="0"/>
              <a:t>desire to, and need for, digital engagement with fundraising activities is </a:t>
            </a:r>
            <a:r>
              <a:rPr lang="en-GB" sz="1900" dirty="0" smtClean="0"/>
              <a:t>vital </a:t>
            </a:r>
            <a:r>
              <a:rPr lang="en-GB" sz="1900" dirty="0"/>
              <a:t>for </a:t>
            </a:r>
            <a:r>
              <a:rPr lang="en-GB" sz="1900" dirty="0" smtClean="0"/>
              <a:t>SME charitable causes, but SME charities would struggle to realise a ROI on investing in digital app/platform development, and so rely on unbranded solutions and subscription costs just to be added to online donation platforms.</a:t>
            </a:r>
            <a:endParaRPr lang="en-GB" sz="1900" dirty="0"/>
          </a:p>
        </p:txBody>
      </p:sp>
      <p:sp>
        <p:nvSpPr>
          <p:cNvPr id="14" name="Rounded Rectangle 13"/>
          <p:cNvSpPr/>
          <p:nvPr/>
        </p:nvSpPr>
        <p:spPr>
          <a:xfrm>
            <a:off x="2195735" y="4844900"/>
            <a:ext cx="6759877" cy="934715"/>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2123727" y="4844900"/>
            <a:ext cx="6903892" cy="969496"/>
          </a:xfrm>
          <a:prstGeom prst="rect">
            <a:avLst/>
          </a:prstGeom>
          <a:noFill/>
        </p:spPr>
        <p:txBody>
          <a:bodyPr wrap="square" rtlCol="0">
            <a:spAutoFit/>
          </a:bodyPr>
          <a:lstStyle/>
          <a:p>
            <a:pPr algn="ctr"/>
            <a:r>
              <a:rPr lang="en-GB" sz="1900" dirty="0" smtClean="0"/>
              <a:t>SME charity relationships with donors &amp; their local community are often much stronger than larger charities, and their donors are both passionate fundraisers and positive net promoters of their work.</a:t>
            </a:r>
            <a:endParaRPr lang="en-GB" sz="1900" dirty="0"/>
          </a:p>
        </p:txBody>
      </p:sp>
      <p:sp>
        <p:nvSpPr>
          <p:cNvPr id="19" name="Rounded Rectangle 18"/>
          <p:cNvSpPr/>
          <p:nvPr/>
        </p:nvSpPr>
        <p:spPr>
          <a:xfrm>
            <a:off x="2195736" y="5959943"/>
            <a:ext cx="6759877" cy="709417"/>
          </a:xfrm>
          <a:prstGeom prst="round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2051720" y="5959943"/>
            <a:ext cx="7056784" cy="707886"/>
          </a:xfrm>
          <a:prstGeom prst="rect">
            <a:avLst/>
          </a:prstGeom>
          <a:noFill/>
        </p:spPr>
        <p:txBody>
          <a:bodyPr wrap="square" rtlCol="0">
            <a:spAutoFit/>
          </a:bodyPr>
          <a:lstStyle/>
          <a:p>
            <a:pPr algn="ctr"/>
            <a:r>
              <a:rPr lang="en-GB" sz="2000" dirty="0" smtClean="0"/>
              <a:t>Majority of enquiries for future engagement with Barclays Roundup following pilot has been from the SME charity space.</a:t>
            </a:r>
            <a:endParaRPr lang="en-GB" sz="2000" dirty="0"/>
          </a:p>
        </p:txBody>
      </p:sp>
      <p:sp>
        <p:nvSpPr>
          <p:cNvPr id="3" name="TextBox 2"/>
          <p:cNvSpPr txBox="1"/>
          <p:nvPr/>
        </p:nvSpPr>
        <p:spPr>
          <a:xfrm>
            <a:off x="1763688" y="1011657"/>
            <a:ext cx="7748129" cy="461665"/>
          </a:xfrm>
          <a:prstGeom prst="rect">
            <a:avLst/>
          </a:prstGeom>
          <a:noFill/>
        </p:spPr>
        <p:txBody>
          <a:bodyPr wrap="square" rtlCol="0">
            <a:spAutoFit/>
          </a:bodyPr>
          <a:lstStyle/>
          <a:p>
            <a:pPr algn="ctr"/>
            <a:r>
              <a:rPr lang="en-GB" sz="2400" dirty="0" smtClean="0">
                <a:latin typeface="Barclays Sans Serif Nine Bold" panose="020B0704030404030202" pitchFamily="34" charset="0"/>
              </a:rPr>
              <a:t>Problems and Opportunities</a:t>
            </a:r>
            <a:endParaRPr lang="en-GB" sz="2400" dirty="0">
              <a:latin typeface="Barclays Sans Serif Nine Bold" panose="020B0704030404030202" pitchFamily="34" charset="0"/>
            </a:endParaRPr>
          </a:p>
        </p:txBody>
      </p:sp>
      <p:sp>
        <p:nvSpPr>
          <p:cNvPr id="17" name="TextBox 16"/>
          <p:cNvSpPr txBox="1"/>
          <p:nvPr/>
        </p:nvSpPr>
        <p:spPr>
          <a:xfrm>
            <a:off x="5284" y="1944601"/>
            <a:ext cx="2051720" cy="523220"/>
          </a:xfrm>
          <a:prstGeom prst="rect">
            <a:avLst/>
          </a:prstGeom>
          <a:noFill/>
        </p:spPr>
        <p:txBody>
          <a:bodyPr wrap="square" rtlCol="0">
            <a:spAutoFit/>
          </a:bodyPr>
          <a:lstStyle/>
          <a:p>
            <a:pPr algn="ctr"/>
            <a:r>
              <a:rPr lang="en-GB" sz="2800" b="1" dirty="0" smtClean="0"/>
              <a:t>Volume</a:t>
            </a:r>
          </a:p>
        </p:txBody>
      </p:sp>
      <p:sp>
        <p:nvSpPr>
          <p:cNvPr id="18" name="TextBox 17"/>
          <p:cNvSpPr txBox="1"/>
          <p:nvPr/>
        </p:nvSpPr>
        <p:spPr>
          <a:xfrm>
            <a:off x="-684584" y="3356992"/>
            <a:ext cx="3514022" cy="954107"/>
          </a:xfrm>
          <a:prstGeom prst="rect">
            <a:avLst/>
          </a:prstGeom>
          <a:noFill/>
        </p:spPr>
        <p:txBody>
          <a:bodyPr wrap="square" rtlCol="0">
            <a:spAutoFit/>
          </a:bodyPr>
          <a:lstStyle/>
          <a:p>
            <a:pPr algn="ctr"/>
            <a:r>
              <a:rPr lang="en-GB" sz="2800" b="1" dirty="0"/>
              <a:t>Scalable</a:t>
            </a:r>
          </a:p>
          <a:p>
            <a:pPr algn="ctr"/>
            <a:r>
              <a:rPr lang="en-GB" sz="2800" b="1" dirty="0"/>
              <a:t>Solutions</a:t>
            </a:r>
          </a:p>
        </p:txBody>
      </p:sp>
      <p:sp>
        <p:nvSpPr>
          <p:cNvPr id="21" name="TextBox 20"/>
          <p:cNvSpPr txBox="1"/>
          <p:nvPr/>
        </p:nvSpPr>
        <p:spPr>
          <a:xfrm>
            <a:off x="5284" y="4941168"/>
            <a:ext cx="2051720" cy="523220"/>
          </a:xfrm>
          <a:prstGeom prst="rect">
            <a:avLst/>
          </a:prstGeom>
          <a:noFill/>
        </p:spPr>
        <p:txBody>
          <a:bodyPr wrap="square" rtlCol="0">
            <a:spAutoFit/>
          </a:bodyPr>
          <a:lstStyle/>
          <a:p>
            <a:pPr algn="ctr"/>
            <a:r>
              <a:rPr lang="en-GB" sz="2800" b="1" dirty="0" smtClean="0"/>
              <a:t>Reputation</a:t>
            </a:r>
          </a:p>
        </p:txBody>
      </p:sp>
      <p:sp>
        <p:nvSpPr>
          <p:cNvPr id="22" name="TextBox 21"/>
          <p:cNvSpPr txBox="1"/>
          <p:nvPr/>
        </p:nvSpPr>
        <p:spPr>
          <a:xfrm>
            <a:off x="109768" y="5836832"/>
            <a:ext cx="2051720" cy="954107"/>
          </a:xfrm>
          <a:prstGeom prst="rect">
            <a:avLst/>
          </a:prstGeom>
          <a:noFill/>
        </p:spPr>
        <p:txBody>
          <a:bodyPr wrap="square" rtlCol="0">
            <a:spAutoFit/>
          </a:bodyPr>
          <a:lstStyle/>
          <a:p>
            <a:pPr algn="ctr"/>
            <a:r>
              <a:rPr lang="en-GB" sz="2800" b="1" dirty="0" smtClean="0"/>
              <a:t>Relationship Building</a:t>
            </a:r>
          </a:p>
        </p:txBody>
      </p:sp>
    </p:spTree>
    <p:extLst>
      <p:ext uri="{BB962C8B-B14F-4D97-AF65-F5344CB8AC3E}">
        <p14:creationId xmlns:p14="http://schemas.microsoft.com/office/powerpoint/2010/main" val="2871995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651777" y="476672"/>
            <a:ext cx="7330261" cy="790053"/>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1619672" y="519644"/>
            <a:ext cx="7305568" cy="677108"/>
          </a:xfrm>
          <a:prstGeom prst="rect">
            <a:avLst/>
          </a:prstGeom>
          <a:noFill/>
        </p:spPr>
        <p:txBody>
          <a:bodyPr wrap="square" rtlCol="0">
            <a:spAutoFit/>
          </a:bodyPr>
          <a:lstStyle/>
          <a:p>
            <a:pPr algn="ctr"/>
            <a:r>
              <a:rPr lang="en-GB" sz="1900" dirty="0" smtClean="0"/>
              <a:t>A branded app for SME charities, powered by Barclays Roundup , for a low set up and monthly subscription cost  </a:t>
            </a:r>
            <a:endParaRPr lang="en-GB" sz="1900" dirty="0"/>
          </a:p>
        </p:txBody>
      </p:sp>
      <p:sp>
        <p:nvSpPr>
          <p:cNvPr id="12" name="Rounded Rectangle 11"/>
          <p:cNvSpPr/>
          <p:nvPr/>
        </p:nvSpPr>
        <p:spPr>
          <a:xfrm>
            <a:off x="1686925" y="1514161"/>
            <a:ext cx="7330261" cy="900100"/>
          </a:xfrm>
          <a:prstGeom prst="round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1794257" y="1582694"/>
            <a:ext cx="7349743" cy="707886"/>
          </a:xfrm>
          <a:prstGeom prst="rect">
            <a:avLst/>
          </a:prstGeom>
          <a:noFill/>
        </p:spPr>
        <p:txBody>
          <a:bodyPr wrap="square" rtlCol="0">
            <a:spAutoFit/>
          </a:bodyPr>
          <a:lstStyle/>
          <a:p>
            <a:pPr algn="ctr"/>
            <a:r>
              <a:rPr lang="en-GB" sz="2000" dirty="0" smtClean="0"/>
              <a:t>A personalised digita</a:t>
            </a:r>
            <a:r>
              <a:rPr lang="en-GB" sz="2000" dirty="0"/>
              <a:t>l</a:t>
            </a:r>
            <a:r>
              <a:rPr lang="en-GB" sz="2000" dirty="0" smtClean="0"/>
              <a:t> fundraising and donation acquisition service. Competitively priced.</a:t>
            </a:r>
            <a:endParaRPr lang="en-GB" sz="2000" dirty="0"/>
          </a:p>
        </p:txBody>
      </p:sp>
      <p:sp>
        <p:nvSpPr>
          <p:cNvPr id="14" name="Rounded Rectangle 13"/>
          <p:cNvSpPr/>
          <p:nvPr/>
        </p:nvSpPr>
        <p:spPr>
          <a:xfrm>
            <a:off x="1711619" y="2636912"/>
            <a:ext cx="7305567" cy="1323439"/>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1651777" y="2636912"/>
            <a:ext cx="7492223" cy="1323439"/>
          </a:xfrm>
          <a:prstGeom prst="rect">
            <a:avLst/>
          </a:prstGeom>
          <a:noFill/>
        </p:spPr>
        <p:txBody>
          <a:bodyPr wrap="square" rtlCol="0">
            <a:spAutoFit/>
          </a:bodyPr>
          <a:lstStyle/>
          <a:p>
            <a:pPr algn="ctr"/>
            <a:r>
              <a:rPr lang="en-GB" sz="2000" dirty="0" smtClean="0"/>
              <a:t>Fees for product and transactions.</a:t>
            </a:r>
          </a:p>
          <a:p>
            <a:pPr algn="ctr"/>
            <a:r>
              <a:rPr lang="en-GB" sz="2000" dirty="0" smtClean="0"/>
              <a:t>Campaign promotion and product adoption handled largely by SME charities and their existing supporters.</a:t>
            </a:r>
          </a:p>
          <a:p>
            <a:pPr algn="ctr"/>
            <a:r>
              <a:rPr lang="en-GB" sz="2000" dirty="0" smtClean="0"/>
              <a:t>Net promotion of Barclays and brand halo effect.</a:t>
            </a:r>
            <a:endParaRPr lang="en-GB" sz="2000" dirty="0"/>
          </a:p>
        </p:txBody>
      </p:sp>
      <p:sp>
        <p:nvSpPr>
          <p:cNvPr id="16" name="TextBox 15"/>
          <p:cNvSpPr txBox="1"/>
          <p:nvPr/>
        </p:nvSpPr>
        <p:spPr>
          <a:xfrm>
            <a:off x="-101377" y="620688"/>
            <a:ext cx="1937073" cy="461665"/>
          </a:xfrm>
          <a:prstGeom prst="rect">
            <a:avLst/>
          </a:prstGeom>
          <a:noFill/>
        </p:spPr>
        <p:txBody>
          <a:bodyPr wrap="square" rtlCol="0">
            <a:spAutoFit/>
          </a:bodyPr>
          <a:lstStyle/>
          <a:p>
            <a:pPr algn="ctr"/>
            <a:r>
              <a:rPr lang="en-GB" sz="2400" b="1" dirty="0" smtClean="0">
                <a:latin typeface="Barclays Sans Serif Nine Bold" panose="020B0704030404030202" pitchFamily="34" charset="0"/>
              </a:rPr>
              <a:t>Solution</a:t>
            </a:r>
            <a:endParaRPr lang="en-GB" sz="2400" b="1" dirty="0">
              <a:latin typeface="Barclays Sans Serif Nine Bold" panose="020B0704030404030202" pitchFamily="34" charset="0"/>
            </a:endParaRPr>
          </a:p>
        </p:txBody>
      </p:sp>
      <p:sp>
        <p:nvSpPr>
          <p:cNvPr id="18" name="TextBox 17"/>
          <p:cNvSpPr txBox="1"/>
          <p:nvPr/>
        </p:nvSpPr>
        <p:spPr>
          <a:xfrm>
            <a:off x="-90537" y="2883132"/>
            <a:ext cx="1937073" cy="830997"/>
          </a:xfrm>
          <a:prstGeom prst="rect">
            <a:avLst/>
          </a:prstGeom>
          <a:noFill/>
        </p:spPr>
        <p:txBody>
          <a:bodyPr wrap="square" rtlCol="0">
            <a:spAutoFit/>
          </a:bodyPr>
          <a:lstStyle/>
          <a:p>
            <a:pPr algn="ctr"/>
            <a:r>
              <a:rPr lang="en-GB" sz="2400" b="1" dirty="0" smtClean="0">
                <a:latin typeface="Barclays Sans Serif Nine Bold" panose="020B0704030404030202" pitchFamily="34" charset="0"/>
              </a:rPr>
              <a:t>Barclays benefits</a:t>
            </a:r>
            <a:endParaRPr lang="en-GB" sz="2400" b="1" dirty="0">
              <a:latin typeface="Barclays Sans Serif Nine Bold" panose="020B0704030404030202" pitchFamily="34" charset="0"/>
            </a:endParaRPr>
          </a:p>
        </p:txBody>
      </p:sp>
      <p:sp>
        <p:nvSpPr>
          <p:cNvPr id="19" name="TextBox 18"/>
          <p:cNvSpPr txBox="1"/>
          <p:nvPr/>
        </p:nvSpPr>
        <p:spPr>
          <a:xfrm>
            <a:off x="-108520" y="1556792"/>
            <a:ext cx="1937073" cy="830997"/>
          </a:xfrm>
          <a:prstGeom prst="rect">
            <a:avLst/>
          </a:prstGeom>
          <a:noFill/>
        </p:spPr>
        <p:txBody>
          <a:bodyPr wrap="square" rtlCol="0">
            <a:spAutoFit/>
          </a:bodyPr>
          <a:lstStyle/>
          <a:p>
            <a:pPr algn="ctr"/>
            <a:r>
              <a:rPr lang="en-GB" sz="2400" b="1" dirty="0" smtClean="0">
                <a:latin typeface="Barclays Sans Serif Nine Bold" panose="020B0704030404030202" pitchFamily="34" charset="0"/>
              </a:rPr>
              <a:t>Charity benefits</a:t>
            </a:r>
            <a:endParaRPr lang="en-GB" sz="2400" b="1" dirty="0">
              <a:latin typeface="Barclays Sans Serif Nine Bold" panose="020B0704030404030202" pitchFamily="34" charset="0"/>
            </a:endParaRPr>
          </a:p>
        </p:txBody>
      </p:sp>
      <p:cxnSp>
        <p:nvCxnSpPr>
          <p:cNvPr id="20" name="Straight Connector 19"/>
          <p:cNvCxnSpPr/>
          <p:nvPr/>
        </p:nvCxnSpPr>
        <p:spPr>
          <a:xfrm flipH="1">
            <a:off x="179513" y="4221088"/>
            <a:ext cx="8837673"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177338" y="4365104"/>
            <a:ext cx="8804700"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2" name="TextBox 21"/>
          <p:cNvSpPr txBox="1"/>
          <p:nvPr/>
        </p:nvSpPr>
        <p:spPr>
          <a:xfrm>
            <a:off x="467545" y="4427820"/>
            <a:ext cx="806489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b="1" dirty="0" smtClean="0"/>
              <a:t>Example assumption: £100 setup fee + £25 p/m subscription fee; 5% adoption rate </a:t>
            </a:r>
            <a:endParaRPr lang="en-GB" b="1" dirty="0"/>
          </a:p>
        </p:txBody>
      </p:sp>
      <p:sp>
        <p:nvSpPr>
          <p:cNvPr id="23" name="TextBox 22"/>
          <p:cNvSpPr txBox="1"/>
          <p:nvPr/>
        </p:nvSpPr>
        <p:spPr>
          <a:xfrm>
            <a:off x="-958598" y="5433764"/>
            <a:ext cx="11161240" cy="707886"/>
          </a:xfrm>
          <a:prstGeom prst="rect">
            <a:avLst/>
          </a:prstGeom>
          <a:noFill/>
        </p:spPr>
        <p:txBody>
          <a:bodyPr wrap="square" rtlCol="0">
            <a:spAutoFit/>
          </a:bodyPr>
          <a:lstStyle/>
          <a:p>
            <a:pPr algn="ctr"/>
            <a:r>
              <a:rPr lang="en-GB" sz="4000" b="1" dirty="0" smtClean="0">
                <a:latin typeface="Barclays Sans Serif Nine Bold" panose="020B0704030404030202" pitchFamily="34" charset="0"/>
              </a:rPr>
              <a:t>6135   </a:t>
            </a:r>
            <a:r>
              <a:rPr lang="en-GB" sz="4000" dirty="0" smtClean="0">
                <a:latin typeface="Barclays Sans Serif Nine" panose="020B0504030404030203" pitchFamily="34" charset="0"/>
              </a:rPr>
              <a:t>x</a:t>
            </a:r>
            <a:r>
              <a:rPr lang="en-GB" sz="4000" b="1" dirty="0" smtClean="0">
                <a:latin typeface="Barclays Sans Serif Nine Bold" panose="020B0704030404030202" pitchFamily="34" charset="0"/>
              </a:rPr>
              <a:t>  (£100 + £300)  </a:t>
            </a:r>
            <a:r>
              <a:rPr lang="en-GB" sz="4000" dirty="0" smtClean="0">
                <a:latin typeface="Barclays Sans Serif Nine" panose="020B0504030404030203" pitchFamily="34" charset="0"/>
              </a:rPr>
              <a:t>=</a:t>
            </a:r>
            <a:r>
              <a:rPr lang="en-GB" sz="4000" b="1" dirty="0" smtClean="0">
                <a:latin typeface="Barclays Sans Serif Nine Bold" panose="020B0704030404030202" pitchFamily="34" charset="0"/>
              </a:rPr>
              <a:t>  £2.45m</a:t>
            </a:r>
            <a:endParaRPr lang="en-GB" sz="2800" b="1" dirty="0">
              <a:latin typeface="Barclays Sans Serif Nine Bold" panose="020B0704030404030202" pitchFamily="34" charset="0"/>
            </a:endParaRPr>
          </a:p>
        </p:txBody>
      </p:sp>
      <p:sp>
        <p:nvSpPr>
          <p:cNvPr id="24" name="TextBox 23"/>
          <p:cNvSpPr txBox="1"/>
          <p:nvPr/>
        </p:nvSpPr>
        <p:spPr>
          <a:xfrm>
            <a:off x="175744" y="4983559"/>
            <a:ext cx="8841442" cy="461665"/>
          </a:xfrm>
          <a:prstGeom prst="rect">
            <a:avLst/>
          </a:prstGeom>
          <a:noFill/>
        </p:spPr>
        <p:txBody>
          <a:bodyPr wrap="square" rtlCol="0">
            <a:spAutoFit/>
          </a:bodyPr>
          <a:lstStyle/>
          <a:p>
            <a:r>
              <a:rPr lang="en-GB" sz="2400" dirty="0">
                <a:solidFill>
                  <a:srgbClr val="FF0000"/>
                </a:solidFill>
              </a:rPr>
              <a:t> </a:t>
            </a:r>
            <a:r>
              <a:rPr lang="en-GB" sz="2400" dirty="0" smtClean="0">
                <a:solidFill>
                  <a:srgbClr val="FF0000"/>
                </a:solidFill>
              </a:rPr>
              <a:t>          </a:t>
            </a:r>
            <a:r>
              <a:rPr lang="en-GB" sz="2400" b="1" dirty="0" smtClean="0">
                <a:solidFill>
                  <a:srgbClr val="FF0000"/>
                </a:solidFill>
              </a:rPr>
              <a:t>Scale</a:t>
            </a:r>
            <a:r>
              <a:rPr lang="en-GB" sz="2400" dirty="0" smtClean="0">
                <a:solidFill>
                  <a:srgbClr val="FF0000"/>
                </a:solidFill>
              </a:rPr>
              <a:t>	</a:t>
            </a:r>
            <a:r>
              <a:rPr lang="en-GB" sz="2400" dirty="0">
                <a:solidFill>
                  <a:srgbClr val="FF0000"/>
                </a:solidFill>
              </a:rPr>
              <a:t> </a:t>
            </a:r>
            <a:r>
              <a:rPr lang="en-GB" sz="2400" dirty="0" smtClean="0">
                <a:solidFill>
                  <a:srgbClr val="FF0000"/>
                </a:solidFill>
              </a:rPr>
              <a:t>                             </a:t>
            </a:r>
            <a:r>
              <a:rPr lang="en-GB" sz="2400" b="1" dirty="0" smtClean="0">
                <a:solidFill>
                  <a:srgbClr val="FF0000"/>
                </a:solidFill>
              </a:rPr>
              <a:t>Size</a:t>
            </a:r>
            <a:r>
              <a:rPr lang="en-GB" sz="2400" dirty="0" smtClean="0">
                <a:solidFill>
                  <a:srgbClr val="FF0000"/>
                </a:solidFill>
              </a:rPr>
              <a:t>	</a:t>
            </a:r>
            <a:r>
              <a:rPr lang="en-GB" sz="2400" dirty="0">
                <a:solidFill>
                  <a:srgbClr val="FF0000"/>
                </a:solidFill>
              </a:rPr>
              <a:t> </a:t>
            </a:r>
            <a:r>
              <a:rPr lang="en-GB" sz="2400" dirty="0" smtClean="0">
                <a:solidFill>
                  <a:srgbClr val="FF0000"/>
                </a:solidFill>
              </a:rPr>
              <a:t>                            </a:t>
            </a:r>
            <a:r>
              <a:rPr lang="en-GB" sz="2400" b="1" dirty="0" smtClean="0">
                <a:solidFill>
                  <a:srgbClr val="FF0000"/>
                </a:solidFill>
              </a:rPr>
              <a:t>Opportunity</a:t>
            </a:r>
            <a:endParaRPr lang="en-GB" sz="2400" b="1" dirty="0">
              <a:solidFill>
                <a:srgbClr val="FF0000"/>
              </a:solidFill>
            </a:endParaRPr>
          </a:p>
        </p:txBody>
      </p:sp>
      <p:sp>
        <p:nvSpPr>
          <p:cNvPr id="25" name="TextBox 24"/>
          <p:cNvSpPr txBox="1"/>
          <p:nvPr/>
        </p:nvSpPr>
        <p:spPr>
          <a:xfrm>
            <a:off x="50022" y="6165304"/>
            <a:ext cx="9144000" cy="461665"/>
          </a:xfrm>
          <a:prstGeom prst="rect">
            <a:avLst/>
          </a:prstGeom>
          <a:noFill/>
        </p:spPr>
        <p:txBody>
          <a:bodyPr wrap="square" rtlCol="0">
            <a:spAutoFit/>
          </a:bodyPr>
          <a:lstStyle/>
          <a:p>
            <a:r>
              <a:rPr lang="en-GB" sz="2400" dirty="0">
                <a:solidFill>
                  <a:srgbClr val="FF0000"/>
                </a:solidFill>
              </a:rPr>
              <a:t> </a:t>
            </a:r>
            <a:r>
              <a:rPr lang="en-GB" sz="2400" dirty="0" smtClean="0">
                <a:solidFill>
                  <a:srgbClr val="FF0000"/>
                </a:solidFill>
              </a:rPr>
              <a:t>          </a:t>
            </a:r>
            <a:r>
              <a:rPr lang="en-GB" sz="2000" dirty="0" smtClean="0">
                <a:solidFill>
                  <a:srgbClr val="FF0000"/>
                </a:solidFill>
              </a:rPr>
              <a:t>Charities                     Setup + Monthly Fees (x 12) 	               Total</a:t>
            </a:r>
            <a:endParaRPr lang="en-GB" sz="2000" dirty="0">
              <a:solidFill>
                <a:srgbClr val="FF0000"/>
              </a:solidFill>
            </a:endParaRPr>
          </a:p>
        </p:txBody>
      </p:sp>
      <p:sp>
        <p:nvSpPr>
          <p:cNvPr id="11" name="Rectangle 10"/>
          <p:cNvSpPr/>
          <p:nvPr/>
        </p:nvSpPr>
        <p:spPr>
          <a:xfrm>
            <a:off x="6725534" y="5956984"/>
            <a:ext cx="1806906" cy="338554"/>
          </a:xfrm>
          <a:prstGeom prst="rect">
            <a:avLst/>
          </a:prstGeom>
        </p:spPr>
        <p:txBody>
          <a:bodyPr wrap="none">
            <a:spAutoFit/>
          </a:bodyPr>
          <a:lstStyle/>
          <a:p>
            <a:pPr algn="ctr"/>
            <a:r>
              <a:rPr lang="en-GB" sz="1600" b="1" dirty="0">
                <a:latin typeface="Barclays Sans Serif Nine Bold" panose="020B0704030404030202" pitchFamily="34" charset="0"/>
              </a:rPr>
              <a:t>+ transaction fees</a:t>
            </a:r>
          </a:p>
        </p:txBody>
      </p:sp>
    </p:spTree>
    <p:extLst>
      <p:ext uri="{BB962C8B-B14F-4D97-AF65-F5344CB8AC3E}">
        <p14:creationId xmlns:p14="http://schemas.microsoft.com/office/powerpoint/2010/main" val="32654380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71518" y="197823"/>
            <a:ext cx="8585188" cy="8640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1439882" y="399037"/>
            <a:ext cx="6336704" cy="461665"/>
          </a:xfrm>
          <a:prstGeom prst="rect">
            <a:avLst/>
          </a:prstGeom>
          <a:noFill/>
        </p:spPr>
        <p:txBody>
          <a:bodyPr wrap="square" rtlCol="0">
            <a:spAutoFit/>
          </a:bodyPr>
          <a:lstStyle/>
          <a:p>
            <a:r>
              <a:rPr lang="en-GB" sz="2400" dirty="0" smtClean="0"/>
              <a:t>Proposed pilot extension deliverables  – v2.1</a:t>
            </a:r>
            <a:endParaRPr lang="en-GB" sz="2400" dirty="0"/>
          </a:p>
        </p:txBody>
      </p:sp>
      <p:sp>
        <p:nvSpPr>
          <p:cNvPr id="2" name="TextBox 1"/>
          <p:cNvSpPr txBox="1"/>
          <p:nvPr/>
        </p:nvSpPr>
        <p:spPr>
          <a:xfrm>
            <a:off x="503778" y="1268760"/>
            <a:ext cx="8208912" cy="2585323"/>
          </a:xfrm>
          <a:prstGeom prst="rect">
            <a:avLst/>
          </a:prstGeom>
          <a:noFill/>
        </p:spPr>
        <p:txBody>
          <a:bodyPr wrap="square" rtlCol="0">
            <a:spAutoFit/>
          </a:bodyPr>
          <a:lstStyle/>
          <a:p>
            <a:pPr marL="342900" indent="-342900">
              <a:buFont typeface="+mj-lt"/>
              <a:buAutoNum type="arabicPeriod"/>
            </a:pPr>
            <a:r>
              <a:rPr lang="en-GB" dirty="0" smtClean="0"/>
              <a:t>A ‘</a:t>
            </a:r>
            <a:r>
              <a:rPr lang="en-GB" dirty="0" err="1" smtClean="0"/>
              <a:t>Bstow</a:t>
            </a:r>
            <a:r>
              <a:rPr lang="en-GB" dirty="0" smtClean="0"/>
              <a:t> powered by Barclays’ mobile app for colleagues to Roundup donations to existing charities. This product will form the basis of the mobile app given for charity clients to trial, albeit unbranded.</a:t>
            </a:r>
          </a:p>
          <a:p>
            <a:pPr marL="342900" indent="-342900">
              <a:buFont typeface="+mj-lt"/>
              <a:buAutoNum type="arabicPeriod"/>
            </a:pPr>
            <a:endParaRPr lang="en-GB" dirty="0"/>
          </a:p>
          <a:p>
            <a:pPr marL="342900" indent="-342900">
              <a:buFont typeface="+mj-lt"/>
              <a:buAutoNum type="arabicPeriod"/>
            </a:pPr>
            <a:r>
              <a:rPr lang="en-GB" dirty="0" smtClean="0"/>
              <a:t>A branded app for Cancer Research UK or other large charity to trial and market to a small pool of their donors. The charity and teams within Barclays have been  engaged with previously and are keen to be actively involved in expansion plans.</a:t>
            </a:r>
          </a:p>
          <a:p>
            <a:pPr marL="342900" indent="-342900">
              <a:buFont typeface="+mj-lt"/>
              <a:buAutoNum type="arabicPeriod"/>
            </a:pPr>
            <a:endParaRPr lang="en-GB" dirty="0"/>
          </a:p>
          <a:p>
            <a:pPr marL="342900" indent="-342900">
              <a:buFont typeface="+mj-lt"/>
              <a:buAutoNum type="arabicPeriod"/>
            </a:pPr>
            <a:r>
              <a:rPr lang="en-GB" dirty="0" smtClean="0"/>
              <a:t>If successful then roll out to a further nine existing charity clients (clients TBC) </a:t>
            </a:r>
            <a:endParaRPr lang="en-GB" dirty="0"/>
          </a:p>
        </p:txBody>
      </p:sp>
      <p:sp>
        <p:nvSpPr>
          <p:cNvPr id="7" name="Rounded Rectangle 6"/>
          <p:cNvSpPr/>
          <p:nvPr/>
        </p:nvSpPr>
        <p:spPr>
          <a:xfrm>
            <a:off x="300980" y="4052322"/>
            <a:ext cx="8585188" cy="72008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8" name="TextBox 7"/>
          <p:cNvSpPr txBox="1"/>
          <p:nvPr/>
        </p:nvSpPr>
        <p:spPr>
          <a:xfrm>
            <a:off x="719802" y="4233138"/>
            <a:ext cx="777686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b="1" dirty="0" smtClean="0"/>
              <a:t>Time</a:t>
            </a:r>
            <a:r>
              <a:rPr lang="en-GB" dirty="0" smtClean="0"/>
              <a:t> to implement v2.1.1 and 2.1.2 : </a:t>
            </a:r>
            <a:r>
              <a:rPr lang="en-GB" b="1" dirty="0" smtClean="0"/>
              <a:t>90 days</a:t>
            </a:r>
            <a:endParaRPr lang="en-GB" b="1" dirty="0"/>
          </a:p>
        </p:txBody>
      </p:sp>
      <p:sp>
        <p:nvSpPr>
          <p:cNvPr id="9" name="Rounded Rectangle 8"/>
          <p:cNvSpPr/>
          <p:nvPr/>
        </p:nvSpPr>
        <p:spPr>
          <a:xfrm>
            <a:off x="315640" y="4980275"/>
            <a:ext cx="8585188" cy="72008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0" name="TextBox 9"/>
          <p:cNvSpPr txBox="1"/>
          <p:nvPr/>
        </p:nvSpPr>
        <p:spPr>
          <a:xfrm>
            <a:off x="3096066" y="5149552"/>
            <a:ext cx="326982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smtClean="0"/>
              <a:t>Cost </a:t>
            </a:r>
            <a:r>
              <a:rPr lang="en-GB" dirty="0" smtClean="0"/>
              <a:t>to implement v2.1: </a:t>
            </a:r>
            <a:r>
              <a:rPr lang="en-GB" b="1" dirty="0" smtClean="0"/>
              <a:t>£50,000</a:t>
            </a:r>
            <a:endParaRPr lang="en-GB" b="1" dirty="0"/>
          </a:p>
        </p:txBody>
      </p:sp>
      <p:sp>
        <p:nvSpPr>
          <p:cNvPr id="11" name="Rounded Rectangle 10"/>
          <p:cNvSpPr/>
          <p:nvPr/>
        </p:nvSpPr>
        <p:spPr>
          <a:xfrm>
            <a:off x="284708" y="5877272"/>
            <a:ext cx="8585188" cy="72008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2" name="TextBox 11"/>
          <p:cNvSpPr txBox="1"/>
          <p:nvPr/>
        </p:nvSpPr>
        <p:spPr>
          <a:xfrm>
            <a:off x="473599" y="6052646"/>
            <a:ext cx="818102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b="1" dirty="0" smtClean="0"/>
              <a:t>Future </a:t>
            </a:r>
            <a:r>
              <a:rPr lang="en-GB" dirty="0" smtClean="0"/>
              <a:t>plans for </a:t>
            </a:r>
            <a:r>
              <a:rPr lang="en-GB" b="1" dirty="0" smtClean="0"/>
              <a:t>v2.2 – SME product </a:t>
            </a:r>
            <a:r>
              <a:rPr lang="en-GB" dirty="0" smtClean="0"/>
              <a:t>tested with Barclays local charities</a:t>
            </a:r>
            <a:endParaRPr lang="en-GB" dirty="0"/>
          </a:p>
        </p:txBody>
      </p:sp>
    </p:spTree>
    <p:extLst>
      <p:ext uri="{BB962C8B-B14F-4D97-AF65-F5344CB8AC3E}">
        <p14:creationId xmlns:p14="http://schemas.microsoft.com/office/powerpoint/2010/main" val="821561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88640"/>
            <a:ext cx="5710039" cy="524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906" y="3068960"/>
            <a:ext cx="8524566" cy="926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39519" y="4182926"/>
            <a:ext cx="2580953" cy="1406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284" y="4077072"/>
            <a:ext cx="5544617"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413871" y="5517232"/>
            <a:ext cx="2232248" cy="307777"/>
          </a:xfrm>
          <a:prstGeom prst="rect">
            <a:avLst/>
          </a:prstGeom>
          <a:noFill/>
        </p:spPr>
        <p:txBody>
          <a:bodyPr wrap="square" rtlCol="0">
            <a:spAutoFit/>
          </a:bodyPr>
          <a:lstStyle/>
          <a:p>
            <a:r>
              <a:rPr lang="en-GB" sz="1400" dirty="0" smtClean="0">
                <a:solidFill>
                  <a:srgbClr val="0070C0"/>
                </a:solidFill>
                <a:latin typeface="Barclays" panose="02000503000000000004" pitchFamily="2" charset="0"/>
              </a:rPr>
              <a:t>Feb      Mar      Apr      May</a:t>
            </a:r>
            <a:endParaRPr lang="en-GB" sz="1400" dirty="0">
              <a:solidFill>
                <a:srgbClr val="0070C0"/>
              </a:solidFill>
              <a:latin typeface="Barclays" panose="02000503000000000004" pitchFamily="2" charset="0"/>
            </a:endParaRPr>
          </a:p>
        </p:txBody>
      </p:sp>
      <p:sp>
        <p:nvSpPr>
          <p:cNvPr id="5" name="TextBox 4"/>
          <p:cNvSpPr txBox="1"/>
          <p:nvPr/>
        </p:nvSpPr>
        <p:spPr>
          <a:xfrm>
            <a:off x="222423" y="2113112"/>
            <a:ext cx="960126" cy="584775"/>
          </a:xfrm>
          <a:prstGeom prst="rect">
            <a:avLst/>
          </a:prstGeom>
          <a:noFill/>
        </p:spPr>
        <p:txBody>
          <a:bodyPr wrap="square" rtlCol="0">
            <a:spAutoFit/>
          </a:bodyPr>
          <a:lstStyle/>
          <a:p>
            <a:r>
              <a:rPr lang="en-GB" sz="3200" b="1" dirty="0">
                <a:solidFill>
                  <a:srgbClr val="0070C0"/>
                </a:solidFill>
                <a:latin typeface="Barclays Sans" panose="02000503000000000004" pitchFamily="2" charset="0"/>
              </a:rPr>
              <a:t>v</a:t>
            </a:r>
            <a:r>
              <a:rPr lang="en-GB" sz="3200" b="1" dirty="0" smtClean="0">
                <a:solidFill>
                  <a:srgbClr val="0070C0"/>
                </a:solidFill>
                <a:latin typeface="Barclays Sans" panose="02000503000000000004" pitchFamily="2" charset="0"/>
              </a:rPr>
              <a:t>1.1</a:t>
            </a:r>
            <a:endParaRPr lang="en-GB" sz="3600" b="1" dirty="0">
              <a:solidFill>
                <a:srgbClr val="0070C0"/>
              </a:solidFill>
              <a:latin typeface="Barclays Sans" panose="02000503000000000004" pitchFamily="2" charset="0"/>
            </a:endParaRPr>
          </a:p>
        </p:txBody>
      </p:sp>
      <p:sp>
        <p:nvSpPr>
          <p:cNvPr id="6" name="TextBox 5"/>
          <p:cNvSpPr txBox="1"/>
          <p:nvPr/>
        </p:nvSpPr>
        <p:spPr>
          <a:xfrm>
            <a:off x="1457894" y="1988841"/>
            <a:ext cx="2304256" cy="923330"/>
          </a:xfrm>
          <a:prstGeom prst="rect">
            <a:avLst/>
          </a:prstGeom>
          <a:noFill/>
        </p:spPr>
        <p:txBody>
          <a:bodyPr wrap="square" rtlCol="0">
            <a:spAutoFit/>
          </a:bodyPr>
          <a:lstStyle/>
          <a:p>
            <a:r>
              <a:rPr lang="en-GB" dirty="0" smtClean="0"/>
              <a:t>Launched January 17</a:t>
            </a:r>
            <a:r>
              <a:rPr lang="en-GB" baseline="30000" dirty="0" smtClean="0"/>
              <a:t>th</a:t>
            </a:r>
            <a:endParaRPr lang="en-GB" dirty="0" smtClean="0"/>
          </a:p>
          <a:p>
            <a:r>
              <a:rPr lang="en-GB" dirty="0" smtClean="0"/>
              <a:t>10 charities</a:t>
            </a:r>
          </a:p>
          <a:p>
            <a:r>
              <a:rPr lang="en-GB" dirty="0" smtClean="0"/>
              <a:t>6 banks included</a:t>
            </a:r>
            <a:endParaRPr lang="en-GB" dirty="0"/>
          </a:p>
        </p:txBody>
      </p:sp>
      <p:sp>
        <p:nvSpPr>
          <p:cNvPr id="13" name="TextBox 12"/>
          <p:cNvSpPr txBox="1"/>
          <p:nvPr/>
        </p:nvSpPr>
        <p:spPr>
          <a:xfrm>
            <a:off x="4350901" y="2128501"/>
            <a:ext cx="949424" cy="584775"/>
          </a:xfrm>
          <a:prstGeom prst="rect">
            <a:avLst/>
          </a:prstGeom>
          <a:noFill/>
        </p:spPr>
        <p:txBody>
          <a:bodyPr wrap="square" rtlCol="0">
            <a:spAutoFit/>
          </a:bodyPr>
          <a:lstStyle/>
          <a:p>
            <a:r>
              <a:rPr lang="en-GB" sz="3200" b="1" dirty="0" smtClean="0">
                <a:solidFill>
                  <a:srgbClr val="0070C0"/>
                </a:solidFill>
                <a:latin typeface="Barclays Sans" panose="02000503000000000004" pitchFamily="2" charset="0"/>
              </a:rPr>
              <a:t>v1.2</a:t>
            </a:r>
            <a:endParaRPr lang="en-GB" sz="3600" b="1" dirty="0">
              <a:solidFill>
                <a:srgbClr val="0070C0"/>
              </a:solidFill>
              <a:latin typeface="Barclays Sans" panose="02000503000000000004" pitchFamily="2" charset="0"/>
            </a:endParaRPr>
          </a:p>
        </p:txBody>
      </p:sp>
      <p:sp>
        <p:nvSpPr>
          <p:cNvPr id="14" name="TextBox 13"/>
          <p:cNvSpPr txBox="1"/>
          <p:nvPr/>
        </p:nvSpPr>
        <p:spPr>
          <a:xfrm>
            <a:off x="5505112" y="1988841"/>
            <a:ext cx="3480904" cy="923330"/>
          </a:xfrm>
          <a:prstGeom prst="rect">
            <a:avLst/>
          </a:prstGeom>
          <a:noFill/>
        </p:spPr>
        <p:txBody>
          <a:bodyPr wrap="square" rtlCol="0">
            <a:spAutoFit/>
          </a:bodyPr>
          <a:lstStyle/>
          <a:p>
            <a:r>
              <a:rPr lang="en-GB" dirty="0" smtClean="0"/>
              <a:t>Updated March 31</a:t>
            </a:r>
            <a:r>
              <a:rPr lang="en-GB" baseline="30000" dirty="0" smtClean="0"/>
              <a:t>st</a:t>
            </a:r>
            <a:r>
              <a:rPr lang="en-GB" dirty="0" smtClean="0"/>
              <a:t> </a:t>
            </a:r>
          </a:p>
          <a:p>
            <a:r>
              <a:rPr lang="en-GB" dirty="0" smtClean="0"/>
              <a:t>4</a:t>
            </a:r>
            <a:r>
              <a:rPr lang="en-GB" dirty="0"/>
              <a:t>3</a:t>
            </a:r>
            <a:r>
              <a:rPr lang="en-GB" dirty="0" smtClean="0"/>
              <a:t> charities (plus portfolio option)</a:t>
            </a:r>
          </a:p>
          <a:p>
            <a:r>
              <a:rPr lang="en-GB" dirty="0"/>
              <a:t>9</a:t>
            </a:r>
            <a:r>
              <a:rPr lang="en-GB" dirty="0" smtClean="0"/>
              <a:t> banks included</a:t>
            </a:r>
            <a:endParaRPr lang="en-GB" dirty="0"/>
          </a:p>
        </p:txBody>
      </p:sp>
      <p:sp>
        <p:nvSpPr>
          <p:cNvPr id="7" name="Oval 6"/>
          <p:cNvSpPr/>
          <p:nvPr/>
        </p:nvSpPr>
        <p:spPr>
          <a:xfrm>
            <a:off x="222423" y="1988841"/>
            <a:ext cx="936104" cy="86409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4364221" y="1988840"/>
            <a:ext cx="936104" cy="86409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ounded Rectangle 1"/>
          <p:cNvSpPr/>
          <p:nvPr/>
        </p:nvSpPr>
        <p:spPr>
          <a:xfrm>
            <a:off x="235284" y="836712"/>
            <a:ext cx="8585188" cy="8640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ounded Rectangle 23"/>
          <p:cNvSpPr/>
          <p:nvPr/>
        </p:nvSpPr>
        <p:spPr>
          <a:xfrm>
            <a:off x="254105" y="5840062"/>
            <a:ext cx="8585188" cy="8640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368491" y="836712"/>
            <a:ext cx="8424936" cy="830997"/>
          </a:xfrm>
          <a:prstGeom prst="rect">
            <a:avLst/>
          </a:prstGeom>
          <a:noFill/>
        </p:spPr>
        <p:txBody>
          <a:bodyPr wrap="square" rtlCol="0">
            <a:spAutoFit/>
          </a:bodyPr>
          <a:lstStyle/>
          <a:p>
            <a:r>
              <a:rPr lang="en-GB" sz="1600" dirty="0" smtClean="0"/>
              <a:t>Barclays Roundup has been live for approaching 5 months, launched initially in January and then updated in March. Email </a:t>
            </a:r>
            <a:r>
              <a:rPr lang="en-GB" sz="1600" dirty="0" err="1" smtClean="0"/>
              <a:t>comms</a:t>
            </a:r>
            <a:r>
              <a:rPr lang="en-GB" sz="1600" dirty="0" smtClean="0"/>
              <a:t> were targeted at UK Citizenship </a:t>
            </a:r>
            <a:r>
              <a:rPr lang="en-GB" sz="1600" dirty="0"/>
              <a:t>A</a:t>
            </a:r>
            <a:r>
              <a:rPr lang="en-GB" sz="1600" dirty="0" smtClean="0"/>
              <a:t>mbassadors and other warm networks, supported by a Barclays Now story at the end of Q1.</a:t>
            </a:r>
            <a:endParaRPr lang="en-GB" sz="1600" dirty="0"/>
          </a:p>
        </p:txBody>
      </p:sp>
      <p:sp>
        <p:nvSpPr>
          <p:cNvPr id="25" name="TextBox 24"/>
          <p:cNvSpPr txBox="1"/>
          <p:nvPr/>
        </p:nvSpPr>
        <p:spPr>
          <a:xfrm>
            <a:off x="368491" y="5849123"/>
            <a:ext cx="8424936" cy="830997"/>
          </a:xfrm>
          <a:prstGeom prst="rect">
            <a:avLst/>
          </a:prstGeom>
          <a:noFill/>
        </p:spPr>
        <p:txBody>
          <a:bodyPr wrap="square" rtlCol="0">
            <a:spAutoFit/>
          </a:bodyPr>
          <a:lstStyle/>
          <a:p>
            <a:r>
              <a:rPr lang="en-GB" sz="1600" dirty="0" smtClean="0"/>
              <a:t>The first phase of the pilot has largely been successful, with all technical bugs corrected. Initial targets set have been exceeded, and the conversion from initial sign up to full user has been excellent. Total monthly donations are growing </a:t>
            </a:r>
            <a:r>
              <a:rPr lang="en-GB" sz="1600" dirty="0" err="1" smtClean="0"/>
              <a:t>MoM</a:t>
            </a:r>
            <a:r>
              <a:rPr lang="en-GB" sz="1600" dirty="0" smtClean="0"/>
              <a:t>.</a:t>
            </a:r>
            <a:endParaRPr lang="en-GB" sz="1600" dirty="0"/>
          </a:p>
        </p:txBody>
      </p:sp>
    </p:spTree>
    <p:extLst>
      <p:ext uri="{BB962C8B-B14F-4D97-AF65-F5344CB8AC3E}">
        <p14:creationId xmlns:p14="http://schemas.microsoft.com/office/powerpoint/2010/main" val="1189963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66439" y="1439680"/>
            <a:ext cx="960126" cy="584775"/>
          </a:xfrm>
          <a:prstGeom prst="rect">
            <a:avLst/>
          </a:prstGeom>
          <a:noFill/>
        </p:spPr>
        <p:txBody>
          <a:bodyPr wrap="square" rtlCol="0">
            <a:spAutoFit/>
          </a:bodyPr>
          <a:lstStyle/>
          <a:p>
            <a:r>
              <a:rPr lang="en-GB" sz="3200" b="1" dirty="0" smtClean="0">
                <a:solidFill>
                  <a:srgbClr val="0070C0"/>
                </a:solidFill>
                <a:latin typeface="Barclays Sans" panose="02000503000000000004" pitchFamily="2" charset="0"/>
              </a:rPr>
              <a:t>v1.3</a:t>
            </a:r>
            <a:endParaRPr lang="en-GB" sz="3600" b="1" dirty="0">
              <a:solidFill>
                <a:srgbClr val="0070C0"/>
              </a:solidFill>
              <a:latin typeface="Barclays Sans" panose="02000503000000000004" pitchFamily="2" charset="0"/>
            </a:endParaRPr>
          </a:p>
        </p:txBody>
      </p:sp>
      <p:sp>
        <p:nvSpPr>
          <p:cNvPr id="11" name="TextBox 10"/>
          <p:cNvSpPr txBox="1"/>
          <p:nvPr/>
        </p:nvSpPr>
        <p:spPr>
          <a:xfrm>
            <a:off x="1601910" y="1315409"/>
            <a:ext cx="7074546" cy="923330"/>
          </a:xfrm>
          <a:prstGeom prst="rect">
            <a:avLst/>
          </a:prstGeom>
          <a:noFill/>
        </p:spPr>
        <p:txBody>
          <a:bodyPr wrap="square" rtlCol="0">
            <a:spAutoFit/>
          </a:bodyPr>
          <a:lstStyle/>
          <a:p>
            <a:r>
              <a:rPr lang="en-GB" dirty="0" smtClean="0"/>
              <a:t>A final phase1 update is timetabled for Q3</a:t>
            </a:r>
          </a:p>
          <a:p>
            <a:r>
              <a:rPr lang="en-GB" dirty="0" smtClean="0"/>
              <a:t>Add additional charities in line with user preferences</a:t>
            </a:r>
          </a:p>
          <a:p>
            <a:r>
              <a:rPr lang="en-GB" dirty="0" smtClean="0"/>
              <a:t>Improve regular communications and feedback loop with existing users</a:t>
            </a:r>
            <a:endParaRPr lang="en-GB" dirty="0"/>
          </a:p>
        </p:txBody>
      </p:sp>
      <p:sp>
        <p:nvSpPr>
          <p:cNvPr id="12" name="Oval 11"/>
          <p:cNvSpPr/>
          <p:nvPr/>
        </p:nvSpPr>
        <p:spPr>
          <a:xfrm>
            <a:off x="366439" y="1315409"/>
            <a:ext cx="936104" cy="86409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ounded Rectangle 12"/>
          <p:cNvSpPr/>
          <p:nvPr/>
        </p:nvSpPr>
        <p:spPr>
          <a:xfrm>
            <a:off x="272857" y="251587"/>
            <a:ext cx="8585188" cy="8640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387243" y="260648"/>
            <a:ext cx="8424936" cy="830997"/>
          </a:xfrm>
          <a:prstGeom prst="rect">
            <a:avLst/>
          </a:prstGeom>
          <a:noFill/>
        </p:spPr>
        <p:txBody>
          <a:bodyPr wrap="square" rtlCol="0">
            <a:spAutoFit/>
          </a:bodyPr>
          <a:lstStyle/>
          <a:p>
            <a:r>
              <a:rPr lang="en-GB" sz="1600" dirty="0" smtClean="0"/>
              <a:t>Over the next few months we will continue to drive signups, particularly through non-digital channels, focusing on key colleague events such as the Citizenship Ambassador Summit, using face time with colleagues to create awareness and convert existing users to net-promoters.</a:t>
            </a:r>
            <a:endParaRPr lang="en-GB" sz="1600" dirty="0"/>
          </a:p>
        </p:txBody>
      </p:sp>
      <p:sp>
        <p:nvSpPr>
          <p:cNvPr id="15" name="Rounded Rectangle 14"/>
          <p:cNvSpPr/>
          <p:nvPr/>
        </p:nvSpPr>
        <p:spPr>
          <a:xfrm>
            <a:off x="310871" y="2420888"/>
            <a:ext cx="8585188" cy="8640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425257" y="2556193"/>
            <a:ext cx="8424936" cy="584775"/>
          </a:xfrm>
          <a:prstGeom prst="rect">
            <a:avLst/>
          </a:prstGeom>
          <a:noFill/>
        </p:spPr>
        <p:txBody>
          <a:bodyPr wrap="square" rtlCol="0">
            <a:spAutoFit/>
          </a:bodyPr>
          <a:lstStyle/>
          <a:p>
            <a:r>
              <a:rPr lang="en-GB" sz="1600" dirty="0" smtClean="0"/>
              <a:t>Simultaneously, we would like to explore proposed extensions to the pilot proposition, based on the feedback that we’ve received, unexpected consequences and noted limitations of the pilot:</a:t>
            </a:r>
            <a:endParaRPr lang="en-GB" sz="1600" dirty="0"/>
          </a:p>
        </p:txBody>
      </p:sp>
      <p:sp>
        <p:nvSpPr>
          <p:cNvPr id="17" name="TextBox 16"/>
          <p:cNvSpPr txBox="1"/>
          <p:nvPr/>
        </p:nvSpPr>
        <p:spPr>
          <a:xfrm>
            <a:off x="1331642" y="3501008"/>
            <a:ext cx="7704854" cy="923330"/>
          </a:xfrm>
          <a:prstGeom prst="rect">
            <a:avLst/>
          </a:prstGeom>
          <a:noFill/>
        </p:spPr>
        <p:txBody>
          <a:bodyPr wrap="square" rtlCol="0">
            <a:spAutoFit/>
          </a:bodyPr>
          <a:lstStyle/>
          <a:p>
            <a:r>
              <a:rPr lang="en-GB" dirty="0" smtClean="0"/>
              <a:t>40+ charities have approached Barclays and </a:t>
            </a:r>
            <a:r>
              <a:rPr lang="en-GB" dirty="0" err="1" smtClean="0"/>
              <a:t>Bstow</a:t>
            </a:r>
            <a:r>
              <a:rPr lang="en-GB" dirty="0" smtClean="0"/>
              <a:t> looking for ways in which they can actively be more involved with the product and use it for fundraising (Marie Curie, </a:t>
            </a:r>
            <a:r>
              <a:rPr lang="en-GB" dirty="0" err="1" smtClean="0"/>
              <a:t>Bloodwise</a:t>
            </a:r>
            <a:r>
              <a:rPr lang="en-GB" dirty="0" smtClean="0"/>
              <a:t>, Prince’s Trust)</a:t>
            </a:r>
            <a:endParaRPr lang="en-GB" dirty="0"/>
          </a:p>
        </p:txBody>
      </p:sp>
      <p:sp>
        <p:nvSpPr>
          <p:cNvPr id="18" name="TextBox 17"/>
          <p:cNvSpPr txBox="1"/>
          <p:nvPr/>
        </p:nvSpPr>
        <p:spPr>
          <a:xfrm>
            <a:off x="539676" y="3425814"/>
            <a:ext cx="465999" cy="1015663"/>
          </a:xfrm>
          <a:prstGeom prst="rect">
            <a:avLst/>
          </a:prstGeom>
          <a:noFill/>
        </p:spPr>
        <p:txBody>
          <a:bodyPr wrap="square" rtlCol="0">
            <a:spAutoFit/>
          </a:bodyPr>
          <a:lstStyle/>
          <a:p>
            <a:r>
              <a:rPr lang="en-GB" sz="6000" b="1" dirty="0" smtClean="0">
                <a:solidFill>
                  <a:srgbClr val="0070C0"/>
                </a:solidFill>
                <a:latin typeface="Barclays Sans" panose="02000503000000000004" pitchFamily="2" charset="0"/>
              </a:rPr>
              <a:t>+</a:t>
            </a:r>
            <a:endParaRPr lang="en-GB" sz="3600" b="1" dirty="0">
              <a:solidFill>
                <a:srgbClr val="0070C0"/>
              </a:solidFill>
              <a:latin typeface="Barclays Sans" panose="02000503000000000004" pitchFamily="2" charset="0"/>
            </a:endParaRPr>
          </a:p>
        </p:txBody>
      </p:sp>
      <p:sp>
        <p:nvSpPr>
          <p:cNvPr id="19" name="Oval 18"/>
          <p:cNvSpPr/>
          <p:nvPr/>
        </p:nvSpPr>
        <p:spPr>
          <a:xfrm>
            <a:off x="352139" y="3501598"/>
            <a:ext cx="936104" cy="86409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p:cNvSpPr txBox="1"/>
          <p:nvPr/>
        </p:nvSpPr>
        <p:spPr>
          <a:xfrm>
            <a:off x="1355313" y="4640475"/>
            <a:ext cx="7704854" cy="646331"/>
          </a:xfrm>
          <a:prstGeom prst="rect">
            <a:avLst/>
          </a:prstGeom>
          <a:noFill/>
        </p:spPr>
        <p:txBody>
          <a:bodyPr wrap="square" rtlCol="0">
            <a:spAutoFit/>
          </a:bodyPr>
          <a:lstStyle/>
          <a:p>
            <a:r>
              <a:rPr lang="en-GB" dirty="0" smtClean="0"/>
              <a:t>No commercial return for Barclays during pilot; benefits more intangible at this stage, i.e. positive brand reputation and colleague engagement.</a:t>
            </a:r>
            <a:endParaRPr lang="en-GB" dirty="0"/>
          </a:p>
        </p:txBody>
      </p:sp>
      <p:sp>
        <p:nvSpPr>
          <p:cNvPr id="23" name="Oval 22"/>
          <p:cNvSpPr/>
          <p:nvPr/>
        </p:nvSpPr>
        <p:spPr>
          <a:xfrm>
            <a:off x="375810" y="4569057"/>
            <a:ext cx="936104" cy="86409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610862" y="4424451"/>
            <a:ext cx="465999" cy="1015663"/>
          </a:xfrm>
          <a:prstGeom prst="rect">
            <a:avLst/>
          </a:prstGeom>
          <a:noFill/>
        </p:spPr>
        <p:txBody>
          <a:bodyPr wrap="square" rtlCol="0">
            <a:spAutoFit/>
          </a:bodyPr>
          <a:lstStyle/>
          <a:p>
            <a:r>
              <a:rPr lang="en-GB" sz="6000" b="1" dirty="0" smtClean="0">
                <a:solidFill>
                  <a:srgbClr val="0070C0"/>
                </a:solidFill>
                <a:latin typeface="Barclays Sans" panose="02000503000000000004" pitchFamily="2" charset="0"/>
              </a:rPr>
              <a:t>-</a:t>
            </a:r>
            <a:endParaRPr lang="en-GB" sz="3600" b="1" dirty="0">
              <a:solidFill>
                <a:srgbClr val="0070C0"/>
              </a:solidFill>
              <a:latin typeface="Barclays Sans" panose="02000503000000000004" pitchFamily="2" charset="0"/>
            </a:endParaRPr>
          </a:p>
        </p:txBody>
      </p:sp>
      <p:sp>
        <p:nvSpPr>
          <p:cNvPr id="27" name="Rounded Rectangle 26"/>
          <p:cNvSpPr/>
          <p:nvPr/>
        </p:nvSpPr>
        <p:spPr>
          <a:xfrm>
            <a:off x="310871" y="5652187"/>
            <a:ext cx="8585188" cy="8640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p:cNvSpPr txBox="1"/>
          <p:nvPr/>
        </p:nvSpPr>
        <p:spPr>
          <a:xfrm>
            <a:off x="425257" y="5661248"/>
            <a:ext cx="8424936" cy="830997"/>
          </a:xfrm>
          <a:prstGeom prst="rect">
            <a:avLst/>
          </a:prstGeom>
          <a:noFill/>
        </p:spPr>
        <p:txBody>
          <a:bodyPr wrap="square" rtlCol="0">
            <a:spAutoFit/>
          </a:bodyPr>
          <a:lstStyle/>
          <a:p>
            <a:r>
              <a:rPr lang="en-GB" sz="1600" dirty="0" smtClean="0"/>
              <a:t>Given the success of the pilot trial and points above, we think there’s a good opportunity to build upon the foundation we have, engage key charity partners more closely, and add elements which generate a commercial return for Barclays.</a:t>
            </a:r>
            <a:endParaRPr lang="en-GB" sz="1600" dirty="0"/>
          </a:p>
        </p:txBody>
      </p:sp>
    </p:spTree>
    <p:extLst>
      <p:ext uri="{BB962C8B-B14F-4D97-AF65-F5344CB8AC3E}">
        <p14:creationId xmlns:p14="http://schemas.microsoft.com/office/powerpoint/2010/main" val="3750339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115507" y="224804"/>
            <a:ext cx="6948264" cy="461665"/>
          </a:xfrm>
          <a:prstGeom prst="rect">
            <a:avLst/>
          </a:prstGeom>
          <a:noFill/>
        </p:spPr>
        <p:txBody>
          <a:bodyPr wrap="square" rtlCol="0">
            <a:spAutoFit/>
          </a:bodyPr>
          <a:lstStyle/>
          <a:p>
            <a:r>
              <a:rPr lang="en-GB" sz="2400" dirty="0" smtClean="0">
                <a:latin typeface="Barclays Sans Serif Nine Bold" panose="020B0704030404030202" pitchFamily="34" charset="0"/>
              </a:rPr>
              <a:t>Proposed extension v2 – Barclays Roundup (B2B)</a:t>
            </a:r>
            <a:endParaRPr lang="en-GB" sz="2400" dirty="0">
              <a:latin typeface="Barclays Sans Serif Nine Bold" panose="020B0704030404030202" pitchFamily="34" charset="0"/>
            </a:endParaRPr>
          </a:p>
        </p:txBody>
      </p:sp>
      <p:pic>
        <p:nvPicPr>
          <p:cNvPr id="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97" y="2492896"/>
            <a:ext cx="2616967" cy="1719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Rounded Rectangle 31"/>
          <p:cNvSpPr/>
          <p:nvPr/>
        </p:nvSpPr>
        <p:spPr>
          <a:xfrm>
            <a:off x="276465" y="811443"/>
            <a:ext cx="8585188" cy="146542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p:cNvSpPr txBox="1"/>
          <p:nvPr/>
        </p:nvSpPr>
        <p:spPr>
          <a:xfrm>
            <a:off x="359751" y="811443"/>
            <a:ext cx="8388713" cy="1477328"/>
          </a:xfrm>
          <a:prstGeom prst="rect">
            <a:avLst/>
          </a:prstGeom>
          <a:noFill/>
        </p:spPr>
        <p:txBody>
          <a:bodyPr wrap="square" rtlCol="0">
            <a:spAutoFit/>
          </a:bodyPr>
          <a:lstStyle/>
          <a:p>
            <a:pPr algn="just"/>
            <a:r>
              <a:rPr lang="en-GB" dirty="0" smtClean="0"/>
              <a:t>By enhancing the existing version of Barclays Roundup into a white-labelled mobile app, we can create an attractive fundraising proposition for key charity partners and clients, using the Roundup functionality. The charities can then market a branded version to their donor base as a new or alternative way to donate. The unbranded app can also replace the desktop version of Barclays Roundup for colleagues to continue donating.</a:t>
            </a:r>
            <a:endParaRPr lang="en-GB" dirty="0"/>
          </a:p>
        </p:txBody>
      </p:sp>
      <p:sp>
        <p:nvSpPr>
          <p:cNvPr id="34" name="Rounded Rectangle 33"/>
          <p:cNvSpPr/>
          <p:nvPr/>
        </p:nvSpPr>
        <p:spPr>
          <a:xfrm>
            <a:off x="3707904" y="2526288"/>
            <a:ext cx="4799105" cy="1686089"/>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p:cNvSpPr txBox="1"/>
          <p:nvPr/>
        </p:nvSpPr>
        <p:spPr>
          <a:xfrm>
            <a:off x="3779912" y="2517864"/>
            <a:ext cx="4685916" cy="1631216"/>
          </a:xfrm>
          <a:prstGeom prst="rect">
            <a:avLst/>
          </a:prstGeom>
          <a:noFill/>
        </p:spPr>
        <p:txBody>
          <a:bodyPr wrap="square" rtlCol="0">
            <a:spAutoFit/>
          </a:bodyPr>
          <a:lstStyle/>
          <a:p>
            <a:pPr algn="ctr"/>
            <a:r>
              <a:rPr lang="en-GB" sz="2000" dirty="0" smtClean="0"/>
              <a:t>As well as giving charities their own </a:t>
            </a:r>
            <a:r>
              <a:rPr lang="en-GB" sz="2000" dirty="0" smtClean="0"/>
              <a:t>version of </a:t>
            </a:r>
            <a:r>
              <a:rPr lang="en-GB" sz="2000" dirty="0" smtClean="0"/>
              <a:t>Roundup, importantly, the </a:t>
            </a:r>
            <a:r>
              <a:rPr lang="en-GB" sz="2000" dirty="0" smtClean="0"/>
              <a:t>B2B extension </a:t>
            </a:r>
            <a:r>
              <a:rPr lang="en-GB" sz="2000" dirty="0" smtClean="0"/>
              <a:t>allows us to trial a </a:t>
            </a:r>
            <a:r>
              <a:rPr lang="en-GB" sz="2000" b="1" dirty="0" smtClean="0"/>
              <a:t>different business model </a:t>
            </a:r>
            <a:r>
              <a:rPr lang="en-GB" sz="2000" dirty="0" smtClean="0"/>
              <a:t>and </a:t>
            </a:r>
            <a:r>
              <a:rPr lang="en-GB" sz="2000" b="1" dirty="0" smtClean="0"/>
              <a:t>generate</a:t>
            </a:r>
            <a:r>
              <a:rPr lang="en-GB" sz="2000" dirty="0" smtClean="0"/>
              <a:t> </a:t>
            </a:r>
            <a:r>
              <a:rPr lang="en-GB" sz="2000" b="1" dirty="0" smtClean="0"/>
              <a:t>new revenue streams </a:t>
            </a:r>
            <a:r>
              <a:rPr lang="en-GB" sz="2000" dirty="0" smtClean="0"/>
              <a:t>for Barclays in </a:t>
            </a:r>
            <a:r>
              <a:rPr lang="en-GB" sz="2000" b="1" dirty="0" smtClean="0"/>
              <a:t>three </a:t>
            </a:r>
            <a:r>
              <a:rPr lang="en-GB" sz="2000" dirty="0" smtClean="0"/>
              <a:t>ways:</a:t>
            </a:r>
            <a:endParaRPr lang="en-GB" sz="2000" dirty="0"/>
          </a:p>
        </p:txBody>
      </p:sp>
      <p:sp>
        <p:nvSpPr>
          <p:cNvPr id="38" name="TextBox 37"/>
          <p:cNvSpPr txBox="1"/>
          <p:nvPr/>
        </p:nvSpPr>
        <p:spPr>
          <a:xfrm>
            <a:off x="577609" y="4437112"/>
            <a:ext cx="465999" cy="707886"/>
          </a:xfrm>
          <a:prstGeom prst="rect">
            <a:avLst/>
          </a:prstGeom>
          <a:noFill/>
          <a:ln>
            <a:noFill/>
          </a:ln>
        </p:spPr>
        <p:txBody>
          <a:bodyPr wrap="square" rtlCol="0">
            <a:spAutoFit/>
          </a:bodyPr>
          <a:lstStyle/>
          <a:p>
            <a:r>
              <a:rPr lang="en-GB" sz="4000" b="1" dirty="0">
                <a:solidFill>
                  <a:schemeClr val="accent2"/>
                </a:solidFill>
                <a:latin typeface="Barclays Sans" panose="02000503000000000004" pitchFamily="2" charset="0"/>
              </a:rPr>
              <a:t>1</a:t>
            </a:r>
            <a:endParaRPr lang="en-GB" sz="2000" b="1" dirty="0">
              <a:solidFill>
                <a:schemeClr val="accent2"/>
              </a:solidFill>
              <a:latin typeface="Barclays Sans" panose="02000503000000000004" pitchFamily="2" charset="0"/>
            </a:endParaRPr>
          </a:p>
        </p:txBody>
      </p:sp>
      <p:sp>
        <p:nvSpPr>
          <p:cNvPr id="39" name="Oval 38"/>
          <p:cNvSpPr/>
          <p:nvPr/>
        </p:nvSpPr>
        <p:spPr>
          <a:xfrm>
            <a:off x="450568" y="4463557"/>
            <a:ext cx="720080" cy="66277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2"/>
              </a:solidFill>
            </a:endParaRPr>
          </a:p>
        </p:txBody>
      </p:sp>
      <p:sp>
        <p:nvSpPr>
          <p:cNvPr id="40" name="TextBox 39"/>
          <p:cNvSpPr txBox="1"/>
          <p:nvPr/>
        </p:nvSpPr>
        <p:spPr>
          <a:xfrm>
            <a:off x="611560" y="5206642"/>
            <a:ext cx="465999" cy="707886"/>
          </a:xfrm>
          <a:prstGeom prst="rect">
            <a:avLst/>
          </a:prstGeom>
          <a:noFill/>
          <a:ln>
            <a:noFill/>
          </a:ln>
        </p:spPr>
        <p:txBody>
          <a:bodyPr wrap="square" rtlCol="0">
            <a:spAutoFit/>
          </a:bodyPr>
          <a:lstStyle/>
          <a:p>
            <a:r>
              <a:rPr lang="en-GB" sz="4000" b="1" dirty="0" smtClean="0">
                <a:solidFill>
                  <a:schemeClr val="accent2"/>
                </a:solidFill>
                <a:latin typeface="Barclays Sans" panose="02000503000000000004" pitchFamily="2" charset="0"/>
              </a:rPr>
              <a:t>2</a:t>
            </a:r>
            <a:endParaRPr lang="en-GB" sz="4000" b="1" dirty="0">
              <a:solidFill>
                <a:schemeClr val="accent2"/>
              </a:solidFill>
              <a:latin typeface="Barclays Sans" panose="02000503000000000004" pitchFamily="2" charset="0"/>
            </a:endParaRPr>
          </a:p>
        </p:txBody>
      </p:sp>
      <p:sp>
        <p:nvSpPr>
          <p:cNvPr id="5" name="Rounded Rectangle 4"/>
          <p:cNvSpPr/>
          <p:nvPr/>
        </p:nvSpPr>
        <p:spPr>
          <a:xfrm>
            <a:off x="1434075" y="4499049"/>
            <a:ext cx="7351500" cy="584010"/>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p:cNvSpPr txBox="1"/>
          <p:nvPr/>
        </p:nvSpPr>
        <p:spPr>
          <a:xfrm>
            <a:off x="1475658" y="4560222"/>
            <a:ext cx="7704854" cy="461665"/>
          </a:xfrm>
          <a:prstGeom prst="rect">
            <a:avLst/>
          </a:prstGeom>
          <a:noFill/>
        </p:spPr>
        <p:txBody>
          <a:bodyPr wrap="square" rtlCol="0">
            <a:spAutoFit/>
          </a:bodyPr>
          <a:lstStyle/>
          <a:p>
            <a:r>
              <a:rPr lang="en-GB" sz="2400" dirty="0" smtClean="0"/>
              <a:t>Transaction fees from donations</a:t>
            </a:r>
            <a:endParaRPr lang="en-GB" sz="2400" dirty="0"/>
          </a:p>
        </p:txBody>
      </p:sp>
      <p:sp>
        <p:nvSpPr>
          <p:cNvPr id="42" name="Rounded Rectangle 41"/>
          <p:cNvSpPr/>
          <p:nvPr/>
        </p:nvSpPr>
        <p:spPr>
          <a:xfrm>
            <a:off x="1434074" y="5268580"/>
            <a:ext cx="7351500" cy="584010"/>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1471585" y="5349695"/>
            <a:ext cx="8173414" cy="430887"/>
          </a:xfrm>
          <a:prstGeom prst="rect">
            <a:avLst/>
          </a:prstGeom>
          <a:noFill/>
        </p:spPr>
        <p:txBody>
          <a:bodyPr wrap="square" rtlCol="0">
            <a:spAutoFit/>
          </a:bodyPr>
          <a:lstStyle/>
          <a:p>
            <a:r>
              <a:rPr lang="en-GB" sz="2200" dirty="0" smtClean="0"/>
              <a:t>Commercial opportunities by acquiring large charities as clients</a:t>
            </a:r>
            <a:endParaRPr lang="en-GB" sz="2200" dirty="0"/>
          </a:p>
        </p:txBody>
      </p:sp>
      <p:sp>
        <p:nvSpPr>
          <p:cNvPr id="16" name="TextBox 15"/>
          <p:cNvSpPr txBox="1"/>
          <p:nvPr/>
        </p:nvSpPr>
        <p:spPr>
          <a:xfrm>
            <a:off x="611560" y="5984032"/>
            <a:ext cx="465999" cy="707886"/>
          </a:xfrm>
          <a:prstGeom prst="rect">
            <a:avLst/>
          </a:prstGeom>
          <a:noFill/>
          <a:ln>
            <a:noFill/>
          </a:ln>
        </p:spPr>
        <p:txBody>
          <a:bodyPr wrap="square" rtlCol="0">
            <a:spAutoFit/>
          </a:bodyPr>
          <a:lstStyle/>
          <a:p>
            <a:r>
              <a:rPr lang="en-GB" sz="4000" b="1" dirty="0">
                <a:solidFill>
                  <a:schemeClr val="accent2"/>
                </a:solidFill>
                <a:latin typeface="Barclays Sans" panose="02000503000000000004" pitchFamily="2" charset="0"/>
              </a:rPr>
              <a:t>3</a:t>
            </a:r>
          </a:p>
        </p:txBody>
      </p:sp>
      <p:sp>
        <p:nvSpPr>
          <p:cNvPr id="17" name="Oval 16"/>
          <p:cNvSpPr/>
          <p:nvPr/>
        </p:nvSpPr>
        <p:spPr>
          <a:xfrm>
            <a:off x="467544" y="5229200"/>
            <a:ext cx="720080" cy="66277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2"/>
              </a:solidFill>
            </a:endParaRPr>
          </a:p>
        </p:txBody>
      </p:sp>
      <p:sp>
        <p:nvSpPr>
          <p:cNvPr id="18" name="Oval 17"/>
          <p:cNvSpPr/>
          <p:nvPr/>
        </p:nvSpPr>
        <p:spPr>
          <a:xfrm>
            <a:off x="467544" y="6006590"/>
            <a:ext cx="720080" cy="66277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2"/>
              </a:solidFill>
            </a:endParaRPr>
          </a:p>
        </p:txBody>
      </p:sp>
      <p:sp>
        <p:nvSpPr>
          <p:cNvPr id="19" name="Rounded Rectangle 18"/>
          <p:cNvSpPr/>
          <p:nvPr/>
        </p:nvSpPr>
        <p:spPr>
          <a:xfrm>
            <a:off x="1434074" y="6067888"/>
            <a:ext cx="7351500" cy="584010"/>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1471585" y="6149003"/>
            <a:ext cx="8173414" cy="430887"/>
          </a:xfrm>
          <a:prstGeom prst="rect">
            <a:avLst/>
          </a:prstGeom>
          <a:noFill/>
        </p:spPr>
        <p:txBody>
          <a:bodyPr wrap="square" rtlCol="0">
            <a:spAutoFit/>
          </a:bodyPr>
          <a:lstStyle/>
          <a:p>
            <a:r>
              <a:rPr lang="en-GB" sz="2200" dirty="0" smtClean="0"/>
              <a:t>Commercial opportunities by selling solution to SME charities</a:t>
            </a:r>
            <a:endParaRPr lang="en-GB" sz="2200" dirty="0"/>
          </a:p>
        </p:txBody>
      </p:sp>
    </p:spTree>
    <p:extLst>
      <p:ext uri="{BB962C8B-B14F-4D97-AF65-F5344CB8AC3E}">
        <p14:creationId xmlns:p14="http://schemas.microsoft.com/office/powerpoint/2010/main" val="38399766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p:cNvSpPr/>
          <p:nvPr/>
        </p:nvSpPr>
        <p:spPr>
          <a:xfrm>
            <a:off x="6725157" y="4197984"/>
            <a:ext cx="1656184" cy="874786"/>
          </a:xfrm>
          <a:prstGeom prst="ellipse">
            <a:avLst/>
          </a:prstGeom>
          <a:solidFill>
            <a:schemeClr val="accent2">
              <a:lumMod val="20000"/>
              <a:lumOff val="80000"/>
            </a:schemeClr>
          </a:solidFill>
          <a:ln>
            <a:solidFill>
              <a:schemeClr val="accent2"/>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1489881" y="94243"/>
            <a:ext cx="936104" cy="86409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1691680" y="147819"/>
            <a:ext cx="465999" cy="769441"/>
          </a:xfrm>
          <a:prstGeom prst="rect">
            <a:avLst/>
          </a:prstGeom>
          <a:noFill/>
        </p:spPr>
        <p:txBody>
          <a:bodyPr wrap="square" rtlCol="0">
            <a:spAutoFit/>
          </a:bodyPr>
          <a:lstStyle/>
          <a:p>
            <a:r>
              <a:rPr lang="en-GB" sz="4400" b="1" dirty="0">
                <a:solidFill>
                  <a:schemeClr val="accent2"/>
                </a:solidFill>
                <a:latin typeface="Barclays Sans" panose="02000503000000000004" pitchFamily="2" charset="0"/>
              </a:rPr>
              <a:t>1</a:t>
            </a:r>
            <a:endParaRPr lang="en-GB" sz="2400" b="1" dirty="0">
              <a:solidFill>
                <a:schemeClr val="accent2"/>
              </a:solidFill>
              <a:latin typeface="Barclays Sans" panose="02000503000000000004" pitchFamily="2" charset="0"/>
            </a:endParaRPr>
          </a:p>
        </p:txBody>
      </p:sp>
      <p:sp>
        <p:nvSpPr>
          <p:cNvPr id="12" name="Rounded Rectangle 11"/>
          <p:cNvSpPr/>
          <p:nvPr/>
        </p:nvSpPr>
        <p:spPr>
          <a:xfrm>
            <a:off x="2601561" y="250024"/>
            <a:ext cx="4400382" cy="584010"/>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2699794" y="322032"/>
            <a:ext cx="4302149" cy="461665"/>
          </a:xfrm>
          <a:prstGeom prst="rect">
            <a:avLst/>
          </a:prstGeom>
          <a:noFill/>
        </p:spPr>
        <p:txBody>
          <a:bodyPr wrap="square" rtlCol="0">
            <a:spAutoFit/>
          </a:bodyPr>
          <a:lstStyle/>
          <a:p>
            <a:r>
              <a:rPr lang="en-GB" sz="2400" dirty="0" smtClean="0"/>
              <a:t>Transaction fees from donations</a:t>
            </a:r>
            <a:endParaRPr lang="en-GB" sz="2400" dirty="0"/>
          </a:p>
        </p:txBody>
      </p:sp>
      <p:sp>
        <p:nvSpPr>
          <p:cNvPr id="14" name="Rounded Rectangle 13"/>
          <p:cNvSpPr/>
          <p:nvPr/>
        </p:nvSpPr>
        <p:spPr>
          <a:xfrm>
            <a:off x="186594" y="1052736"/>
            <a:ext cx="8763339" cy="990977"/>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258602" y="1107610"/>
            <a:ext cx="8633877" cy="830997"/>
          </a:xfrm>
          <a:prstGeom prst="rect">
            <a:avLst/>
          </a:prstGeom>
          <a:noFill/>
        </p:spPr>
        <p:txBody>
          <a:bodyPr wrap="square" rtlCol="0">
            <a:spAutoFit/>
          </a:bodyPr>
          <a:lstStyle/>
          <a:p>
            <a:pPr algn="ctr"/>
            <a:r>
              <a:rPr lang="en-GB" sz="2400" dirty="0" smtClean="0"/>
              <a:t>A proposed change to </a:t>
            </a:r>
            <a:r>
              <a:rPr lang="en-GB" sz="2400" dirty="0" err="1" smtClean="0"/>
              <a:t>Bstow’s</a:t>
            </a:r>
            <a:r>
              <a:rPr lang="en-GB" sz="2400" dirty="0" smtClean="0"/>
              <a:t> fee structure would allow an opportunity for Barclays to acquire a share of revenue generated: </a:t>
            </a:r>
            <a:endParaRPr lang="en-GB" sz="2400" dirty="0"/>
          </a:p>
        </p:txBody>
      </p:sp>
      <p:cxnSp>
        <p:nvCxnSpPr>
          <p:cNvPr id="19" name="Straight Connector 18"/>
          <p:cNvCxnSpPr/>
          <p:nvPr/>
        </p:nvCxnSpPr>
        <p:spPr>
          <a:xfrm flipH="1">
            <a:off x="2346895" y="2857988"/>
            <a:ext cx="6538502"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838249" y="2391845"/>
            <a:ext cx="2559695" cy="276999"/>
          </a:xfrm>
          <a:prstGeom prst="rect">
            <a:avLst/>
          </a:prstGeom>
          <a:noFill/>
        </p:spPr>
        <p:txBody>
          <a:bodyPr wrap="square" rtlCol="0">
            <a:spAutoFit/>
          </a:bodyPr>
          <a:lstStyle/>
          <a:p>
            <a:pPr algn="ctr"/>
            <a:r>
              <a:rPr lang="en-GB" sz="1200" dirty="0" smtClean="0">
                <a:latin typeface="Barclays Sans Serif Nine Bold" panose="020B0704030404030202" pitchFamily="34" charset="0"/>
              </a:rPr>
              <a:t>Usage costs to charities</a:t>
            </a:r>
            <a:endParaRPr lang="en-GB" sz="1200" dirty="0">
              <a:latin typeface="Barclays Sans Serif Nine Bold" panose="020B0704030404030202" pitchFamily="34" charset="0"/>
            </a:endParaRPr>
          </a:p>
        </p:txBody>
      </p:sp>
      <p:sp>
        <p:nvSpPr>
          <p:cNvPr id="24" name="TextBox 23"/>
          <p:cNvSpPr txBox="1"/>
          <p:nvPr/>
        </p:nvSpPr>
        <p:spPr>
          <a:xfrm>
            <a:off x="6455807" y="2391846"/>
            <a:ext cx="2296699" cy="276999"/>
          </a:xfrm>
          <a:prstGeom prst="rect">
            <a:avLst/>
          </a:prstGeom>
          <a:noFill/>
        </p:spPr>
        <p:txBody>
          <a:bodyPr wrap="square" rtlCol="0">
            <a:spAutoFit/>
          </a:bodyPr>
          <a:lstStyle/>
          <a:p>
            <a:pPr algn="ctr"/>
            <a:r>
              <a:rPr lang="en-GB" sz="1200" dirty="0" smtClean="0">
                <a:latin typeface="Barclays Sans Serif Nine Bold" panose="020B0704030404030202" pitchFamily="34" charset="0"/>
              </a:rPr>
              <a:t>Fees taken from donations</a:t>
            </a:r>
            <a:endParaRPr lang="en-GB" sz="1200" dirty="0">
              <a:latin typeface="Barclays Sans Serif Nine Bold" panose="020B0704030404030202" pitchFamily="34" charset="0"/>
            </a:endParaRPr>
          </a:p>
        </p:txBody>
      </p:sp>
      <p:cxnSp>
        <p:nvCxnSpPr>
          <p:cNvPr id="29" name="Straight Connector 28"/>
          <p:cNvCxnSpPr/>
          <p:nvPr/>
        </p:nvCxnSpPr>
        <p:spPr>
          <a:xfrm flipV="1">
            <a:off x="3700821" y="2204864"/>
            <a:ext cx="0" cy="297883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pic>
        <p:nvPicPr>
          <p:cNvPr id="31" name="Picture 2" descr="C:\Users\e01931548\Desktop\BstowInPartnershipWBarclays_Gradient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2607" y="3170885"/>
            <a:ext cx="876706" cy="569246"/>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6256893" y="3040008"/>
            <a:ext cx="2628504" cy="1015663"/>
          </a:xfrm>
          <a:prstGeom prst="rect">
            <a:avLst/>
          </a:prstGeom>
          <a:noFill/>
        </p:spPr>
        <p:txBody>
          <a:bodyPr wrap="square" rtlCol="0">
            <a:spAutoFit/>
          </a:bodyPr>
          <a:lstStyle/>
          <a:p>
            <a:pPr algn="ctr"/>
            <a:r>
              <a:rPr lang="en-GB" sz="1200" dirty="0" err="1" smtClean="0">
                <a:latin typeface="Barclays Sans Serif Nine Bold" panose="020B0704030404030202" pitchFamily="34" charset="0"/>
              </a:rPr>
              <a:t>Bstow</a:t>
            </a:r>
            <a:r>
              <a:rPr lang="en-GB" sz="1200" dirty="0" smtClean="0">
                <a:latin typeface="Barclays Sans Serif Nine Bold" panose="020B0704030404030202" pitchFamily="34" charset="0"/>
              </a:rPr>
              <a:t> fee 5%</a:t>
            </a:r>
          </a:p>
          <a:p>
            <a:pPr algn="ctr"/>
            <a:r>
              <a:rPr lang="en-GB" sz="1200" dirty="0" smtClean="0">
                <a:latin typeface="Barclays Sans Serif Nine Bold" panose="020B0704030404030202" pitchFamily="34" charset="0"/>
              </a:rPr>
              <a:t>Prism Gift fund f </a:t>
            </a:r>
            <a:r>
              <a:rPr lang="en-GB" sz="1200" dirty="0" err="1" smtClean="0">
                <a:latin typeface="Barclays Sans Serif Nine Bold" panose="020B0704030404030202" pitchFamily="34" charset="0"/>
              </a:rPr>
              <a:t>ee</a:t>
            </a:r>
            <a:r>
              <a:rPr lang="en-GB" sz="1200" dirty="0" smtClean="0">
                <a:latin typeface="Barclays Sans Serif Nine Bold" panose="020B0704030404030202" pitchFamily="34" charset="0"/>
              </a:rPr>
              <a:t> 5%</a:t>
            </a:r>
          </a:p>
          <a:p>
            <a:pPr algn="ctr"/>
            <a:r>
              <a:rPr lang="en-GB" sz="1200" dirty="0" smtClean="0">
                <a:latin typeface="Barclays Sans Serif Nine Bold" panose="020B0704030404030202" pitchFamily="34" charset="0"/>
              </a:rPr>
              <a:t>Stripe payment processing fee 1.4% (+ 20p) </a:t>
            </a:r>
          </a:p>
          <a:p>
            <a:pPr algn="ctr"/>
            <a:endParaRPr lang="en-GB" sz="1200" dirty="0">
              <a:latin typeface="Barclays Sans Serif Nine Bold" panose="020B0704030404030202" pitchFamily="34" charset="0"/>
            </a:endParaRPr>
          </a:p>
        </p:txBody>
      </p:sp>
      <p:sp>
        <p:nvSpPr>
          <p:cNvPr id="33" name="TextBox 32"/>
          <p:cNvSpPr txBox="1"/>
          <p:nvPr/>
        </p:nvSpPr>
        <p:spPr>
          <a:xfrm>
            <a:off x="4392121" y="3311930"/>
            <a:ext cx="1451950" cy="276999"/>
          </a:xfrm>
          <a:prstGeom prst="rect">
            <a:avLst/>
          </a:prstGeom>
          <a:noFill/>
        </p:spPr>
        <p:txBody>
          <a:bodyPr wrap="square" rtlCol="0">
            <a:spAutoFit/>
          </a:bodyPr>
          <a:lstStyle/>
          <a:p>
            <a:pPr algn="ctr"/>
            <a:r>
              <a:rPr lang="en-GB" sz="1200" dirty="0" smtClean="0">
                <a:latin typeface="Barclays Sans Serif Nine Bold" panose="020B0704030404030202" pitchFamily="34" charset="0"/>
              </a:rPr>
              <a:t>Free</a:t>
            </a:r>
            <a:endParaRPr lang="en-GB" sz="1200" dirty="0">
              <a:latin typeface="Barclays Sans Serif Nine Bold" panose="020B0704030404030202" pitchFamily="34" charset="0"/>
            </a:endParaRPr>
          </a:p>
        </p:txBody>
      </p:sp>
      <p:sp>
        <p:nvSpPr>
          <p:cNvPr id="34" name="TextBox 33"/>
          <p:cNvSpPr txBox="1"/>
          <p:nvPr/>
        </p:nvSpPr>
        <p:spPr>
          <a:xfrm>
            <a:off x="2248871" y="3766708"/>
            <a:ext cx="1451950" cy="276999"/>
          </a:xfrm>
          <a:prstGeom prst="rect">
            <a:avLst/>
          </a:prstGeom>
          <a:noFill/>
        </p:spPr>
        <p:txBody>
          <a:bodyPr wrap="square" rtlCol="0">
            <a:spAutoFit/>
          </a:bodyPr>
          <a:lstStyle/>
          <a:p>
            <a:pPr algn="ctr"/>
            <a:r>
              <a:rPr lang="en-GB" sz="1200" dirty="0" smtClean="0">
                <a:latin typeface="Barclays Sans Serif Nine Bold" panose="020B0704030404030202" pitchFamily="34" charset="0"/>
              </a:rPr>
              <a:t>v1</a:t>
            </a:r>
            <a:endParaRPr lang="en-GB" sz="1200" dirty="0">
              <a:latin typeface="Barclays Sans Serif Nine Bold" panose="020B0704030404030202" pitchFamily="34" charset="0"/>
            </a:endParaRPr>
          </a:p>
        </p:txBody>
      </p:sp>
      <p:pic>
        <p:nvPicPr>
          <p:cNvPr id="35" name="Picture 2" descr="C:\Users\e01931548\Desktop\BstowInPartnershipWBarclays_Gradient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8535" y="4308915"/>
            <a:ext cx="876706" cy="569246"/>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5926225" y="4362706"/>
            <a:ext cx="3289840" cy="461665"/>
          </a:xfrm>
          <a:prstGeom prst="rect">
            <a:avLst/>
          </a:prstGeom>
          <a:noFill/>
        </p:spPr>
        <p:txBody>
          <a:bodyPr wrap="square" rtlCol="0">
            <a:spAutoFit/>
          </a:bodyPr>
          <a:lstStyle/>
          <a:p>
            <a:pPr algn="ctr"/>
            <a:r>
              <a:rPr lang="en-GB" sz="1200" dirty="0" err="1" smtClean="0">
                <a:latin typeface="Barclays Sans Serif Nine Bold" panose="020B0704030404030202" pitchFamily="34" charset="0"/>
              </a:rPr>
              <a:t>Bstow</a:t>
            </a:r>
            <a:r>
              <a:rPr lang="en-GB" sz="1200" dirty="0" smtClean="0">
                <a:latin typeface="Barclays Sans Serif Nine Bold" panose="020B0704030404030202" pitchFamily="34" charset="0"/>
              </a:rPr>
              <a:t> fee 2.5%</a:t>
            </a:r>
          </a:p>
          <a:p>
            <a:pPr algn="ctr"/>
            <a:r>
              <a:rPr lang="en-GB" sz="1200" dirty="0" smtClean="0">
                <a:latin typeface="Barclays Sans Serif Nine Bold" panose="020B0704030404030202" pitchFamily="34" charset="0"/>
              </a:rPr>
              <a:t>(0.5% to Barclays)</a:t>
            </a:r>
            <a:endParaRPr lang="en-GB" sz="1200" dirty="0">
              <a:latin typeface="Barclays Sans Serif Nine Bold" panose="020B0704030404030202" pitchFamily="34" charset="0"/>
            </a:endParaRPr>
          </a:p>
        </p:txBody>
      </p:sp>
      <p:sp>
        <p:nvSpPr>
          <p:cNvPr id="38" name="TextBox 37"/>
          <p:cNvSpPr txBox="1"/>
          <p:nvPr/>
        </p:nvSpPr>
        <p:spPr>
          <a:xfrm>
            <a:off x="2248871" y="4906702"/>
            <a:ext cx="1451950" cy="276999"/>
          </a:xfrm>
          <a:prstGeom prst="rect">
            <a:avLst/>
          </a:prstGeom>
          <a:noFill/>
        </p:spPr>
        <p:txBody>
          <a:bodyPr wrap="square" rtlCol="0">
            <a:spAutoFit/>
          </a:bodyPr>
          <a:lstStyle/>
          <a:p>
            <a:pPr algn="ctr"/>
            <a:r>
              <a:rPr lang="en-GB" sz="1200" dirty="0" smtClean="0">
                <a:latin typeface="Barclays Sans Serif Nine Bold" panose="020B0704030404030202" pitchFamily="34" charset="0"/>
              </a:rPr>
              <a:t>v2</a:t>
            </a:r>
            <a:endParaRPr lang="en-GB" sz="1200" dirty="0">
              <a:latin typeface="Barclays Sans Serif Nine Bold" panose="020B0704030404030202" pitchFamily="34" charset="0"/>
            </a:endParaRPr>
          </a:p>
        </p:txBody>
      </p:sp>
      <p:sp>
        <p:nvSpPr>
          <p:cNvPr id="16" name="Down Arrow 15"/>
          <p:cNvSpPr/>
          <p:nvPr/>
        </p:nvSpPr>
        <p:spPr>
          <a:xfrm>
            <a:off x="1324559" y="2530344"/>
            <a:ext cx="864094" cy="2853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p:cNvSpPr txBox="1"/>
          <p:nvPr/>
        </p:nvSpPr>
        <p:spPr>
          <a:xfrm>
            <a:off x="107504" y="3224676"/>
            <a:ext cx="1451950" cy="461665"/>
          </a:xfrm>
          <a:prstGeom prst="rect">
            <a:avLst/>
          </a:prstGeom>
          <a:noFill/>
        </p:spPr>
        <p:txBody>
          <a:bodyPr wrap="square" rtlCol="0">
            <a:spAutoFit/>
          </a:bodyPr>
          <a:lstStyle/>
          <a:p>
            <a:pPr algn="ctr"/>
            <a:r>
              <a:rPr lang="en-GB" sz="1200" dirty="0" smtClean="0">
                <a:latin typeface="Barclays Sans Serif Nine Bold" panose="020B0704030404030202" pitchFamily="34" charset="0"/>
              </a:rPr>
              <a:t>Current</a:t>
            </a:r>
          </a:p>
          <a:p>
            <a:pPr algn="ctr"/>
            <a:r>
              <a:rPr lang="en-GB" sz="1200" dirty="0" smtClean="0">
                <a:latin typeface="Barclays Sans Serif Nine Bold" panose="020B0704030404030202" pitchFamily="34" charset="0"/>
              </a:rPr>
              <a:t>v1 model</a:t>
            </a:r>
            <a:endParaRPr lang="en-GB" sz="1200" dirty="0">
              <a:latin typeface="Barclays Sans Serif Nine Bold" panose="020B0704030404030202" pitchFamily="34" charset="0"/>
            </a:endParaRPr>
          </a:p>
        </p:txBody>
      </p:sp>
      <p:sp>
        <p:nvSpPr>
          <p:cNvPr id="41" name="TextBox 40"/>
          <p:cNvSpPr txBox="1"/>
          <p:nvPr/>
        </p:nvSpPr>
        <p:spPr>
          <a:xfrm>
            <a:off x="107504" y="4362706"/>
            <a:ext cx="1451950" cy="461665"/>
          </a:xfrm>
          <a:prstGeom prst="rect">
            <a:avLst/>
          </a:prstGeom>
          <a:noFill/>
        </p:spPr>
        <p:txBody>
          <a:bodyPr wrap="square" rtlCol="0">
            <a:spAutoFit/>
          </a:bodyPr>
          <a:lstStyle/>
          <a:p>
            <a:pPr algn="ctr"/>
            <a:r>
              <a:rPr lang="en-GB" sz="1200" dirty="0" smtClean="0">
                <a:latin typeface="Barclays Sans Serif Nine Bold" panose="020B0704030404030202" pitchFamily="34" charset="0"/>
              </a:rPr>
              <a:t>Future</a:t>
            </a:r>
          </a:p>
          <a:p>
            <a:pPr algn="ctr"/>
            <a:r>
              <a:rPr lang="en-GB" sz="1200" dirty="0" smtClean="0">
                <a:latin typeface="Barclays Sans Serif Nine Bold" panose="020B0704030404030202" pitchFamily="34" charset="0"/>
              </a:rPr>
              <a:t>v2 model</a:t>
            </a:r>
            <a:endParaRPr lang="en-GB" sz="1200" dirty="0">
              <a:latin typeface="Barclays Sans Serif Nine Bold" panose="020B0704030404030202" pitchFamily="34" charset="0"/>
            </a:endParaRPr>
          </a:p>
        </p:txBody>
      </p:sp>
      <p:sp>
        <p:nvSpPr>
          <p:cNvPr id="44" name="TextBox 43"/>
          <p:cNvSpPr txBox="1"/>
          <p:nvPr/>
        </p:nvSpPr>
        <p:spPr>
          <a:xfrm>
            <a:off x="4392121" y="4455038"/>
            <a:ext cx="1451950" cy="276999"/>
          </a:xfrm>
          <a:prstGeom prst="rect">
            <a:avLst/>
          </a:prstGeom>
          <a:noFill/>
        </p:spPr>
        <p:txBody>
          <a:bodyPr wrap="square" rtlCol="0">
            <a:spAutoFit/>
          </a:bodyPr>
          <a:lstStyle/>
          <a:p>
            <a:pPr algn="ctr"/>
            <a:r>
              <a:rPr lang="en-GB" sz="1200" dirty="0" smtClean="0">
                <a:latin typeface="Barclays Sans Serif Nine Bold" panose="020B0704030404030202" pitchFamily="34" charset="0"/>
              </a:rPr>
              <a:t>Free</a:t>
            </a:r>
            <a:endParaRPr lang="en-GB" sz="1200" dirty="0">
              <a:latin typeface="Barclays Sans Serif Nine Bold" panose="020B0704030404030202" pitchFamily="34" charset="0"/>
            </a:endParaRPr>
          </a:p>
        </p:txBody>
      </p:sp>
      <p:sp>
        <p:nvSpPr>
          <p:cNvPr id="55" name="Rounded Rectangle 54"/>
          <p:cNvSpPr/>
          <p:nvPr/>
        </p:nvSpPr>
        <p:spPr>
          <a:xfrm>
            <a:off x="226699" y="5877272"/>
            <a:ext cx="8802326" cy="792087"/>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Box 55"/>
          <p:cNvSpPr txBox="1"/>
          <p:nvPr/>
        </p:nvSpPr>
        <p:spPr>
          <a:xfrm>
            <a:off x="42580" y="5877272"/>
            <a:ext cx="9101420" cy="769441"/>
          </a:xfrm>
          <a:prstGeom prst="rect">
            <a:avLst/>
          </a:prstGeom>
          <a:noFill/>
        </p:spPr>
        <p:txBody>
          <a:bodyPr wrap="square" rtlCol="0">
            <a:spAutoFit/>
          </a:bodyPr>
          <a:lstStyle/>
          <a:p>
            <a:pPr algn="ctr"/>
            <a:r>
              <a:rPr lang="en-GB" sz="2200" dirty="0" smtClean="0"/>
              <a:t>For the B2B version, </a:t>
            </a:r>
            <a:r>
              <a:rPr lang="en-GB" sz="2200" dirty="0" err="1" smtClean="0"/>
              <a:t>Bstow</a:t>
            </a:r>
            <a:r>
              <a:rPr lang="en-GB" sz="2200" dirty="0" smtClean="0"/>
              <a:t> would take 2.5% of each donation as a fee to</a:t>
            </a:r>
          </a:p>
          <a:p>
            <a:pPr algn="ctr"/>
            <a:r>
              <a:rPr lang="en-GB" sz="2200" dirty="0" smtClean="0"/>
              <a:t>cover transaction costs, and pass on 0.5% to Barclays (paid quarterly)</a:t>
            </a:r>
            <a:endParaRPr lang="en-GB" sz="2200" dirty="0"/>
          </a:p>
        </p:txBody>
      </p:sp>
      <p:sp>
        <p:nvSpPr>
          <p:cNvPr id="57" name="Down Arrow 56"/>
          <p:cNvSpPr/>
          <p:nvPr/>
        </p:nvSpPr>
        <p:spPr>
          <a:xfrm>
            <a:off x="7092280" y="5209584"/>
            <a:ext cx="1008112" cy="4516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50912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4427984" y="4815154"/>
            <a:ext cx="3214818" cy="1647148"/>
          </a:xfrm>
          <a:prstGeom prst="ellipse">
            <a:avLst/>
          </a:prstGeom>
          <a:solidFill>
            <a:schemeClr val="accent2">
              <a:lumMod val="20000"/>
              <a:lumOff val="80000"/>
            </a:schemeClr>
          </a:solidFill>
          <a:ln>
            <a:solidFill>
              <a:schemeClr val="accent2"/>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https://www.cancerresearchuk.org/about-cancer/cancer-chat/sites/all/themes/crukc_bootstrap/images/cruk-cr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1" y="933762"/>
            <a:ext cx="2750806" cy="1439435"/>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483129" y="211286"/>
            <a:ext cx="8244409" cy="792087"/>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483130" y="211286"/>
            <a:ext cx="8244408" cy="769441"/>
          </a:xfrm>
          <a:prstGeom prst="rect">
            <a:avLst/>
          </a:prstGeom>
          <a:noFill/>
        </p:spPr>
        <p:txBody>
          <a:bodyPr wrap="square" rtlCol="0">
            <a:spAutoFit/>
          </a:bodyPr>
          <a:lstStyle/>
          <a:p>
            <a:pPr algn="ctr"/>
            <a:r>
              <a:rPr lang="en-GB" sz="2200" dirty="0" smtClean="0"/>
              <a:t>The commercial opportunity here is outlined below using</a:t>
            </a:r>
          </a:p>
          <a:p>
            <a:pPr algn="ctr"/>
            <a:r>
              <a:rPr lang="en-GB" sz="2200" b="1" dirty="0" smtClean="0"/>
              <a:t>Cancer Research UK </a:t>
            </a:r>
            <a:r>
              <a:rPr lang="en-GB" sz="2200" dirty="0" smtClean="0"/>
              <a:t>as an example (and a </a:t>
            </a:r>
            <a:r>
              <a:rPr lang="en-GB" sz="2200" dirty="0" smtClean="0"/>
              <a:t>potential trial </a:t>
            </a:r>
            <a:r>
              <a:rPr lang="en-GB" sz="2200" dirty="0" smtClean="0"/>
              <a:t>B2B user)</a:t>
            </a:r>
            <a:endParaRPr lang="en-GB" sz="2200" dirty="0"/>
          </a:p>
        </p:txBody>
      </p:sp>
      <p:sp>
        <p:nvSpPr>
          <p:cNvPr id="9" name="TextBox 8"/>
          <p:cNvSpPr txBox="1"/>
          <p:nvPr/>
        </p:nvSpPr>
        <p:spPr>
          <a:xfrm>
            <a:off x="4986299" y="1205618"/>
            <a:ext cx="4122205" cy="769441"/>
          </a:xfrm>
          <a:prstGeom prst="rect">
            <a:avLst/>
          </a:prstGeom>
          <a:noFill/>
        </p:spPr>
        <p:txBody>
          <a:bodyPr wrap="square" rtlCol="0">
            <a:spAutoFit/>
          </a:bodyPr>
          <a:lstStyle/>
          <a:p>
            <a:r>
              <a:rPr lang="en-GB" sz="2200" dirty="0" smtClean="0"/>
              <a:t>c. 1 million donors</a:t>
            </a:r>
          </a:p>
          <a:p>
            <a:r>
              <a:rPr lang="en-GB" sz="2200" dirty="0" smtClean="0"/>
              <a:t>c. £ 400 million income </a:t>
            </a:r>
            <a:r>
              <a:rPr lang="en-GB" sz="1200" dirty="0" smtClean="0"/>
              <a:t>(as of Nov 2016)</a:t>
            </a:r>
            <a:endParaRPr lang="en-GB" sz="1200" dirty="0"/>
          </a:p>
        </p:txBody>
      </p:sp>
      <p:graphicFrame>
        <p:nvGraphicFramePr>
          <p:cNvPr id="7" name="Table 6"/>
          <p:cNvGraphicFramePr>
            <a:graphicFrameLocks noGrp="1"/>
          </p:cNvGraphicFramePr>
          <p:nvPr>
            <p:extLst>
              <p:ext uri="{D42A27DB-BD31-4B8C-83A1-F6EECF244321}">
                <p14:modId xmlns:p14="http://schemas.microsoft.com/office/powerpoint/2010/main" val="2906668817"/>
              </p:ext>
            </p:extLst>
          </p:nvPr>
        </p:nvGraphicFramePr>
        <p:xfrm>
          <a:off x="504056" y="2204862"/>
          <a:ext cx="8244408" cy="2088234"/>
        </p:xfrm>
        <a:graphic>
          <a:graphicData uri="http://schemas.openxmlformats.org/drawingml/2006/table">
            <a:tbl>
              <a:tblPr firstRow="1" firstCol="1" bandRow="1">
                <a:tableStyleId>{21E4AEA4-8DFA-4A89-87EB-49C32662AFE0}</a:tableStyleId>
              </a:tblPr>
              <a:tblGrid>
                <a:gridCol w="1374068"/>
                <a:gridCol w="1374068"/>
                <a:gridCol w="1374068"/>
                <a:gridCol w="1374068"/>
                <a:gridCol w="1374068"/>
                <a:gridCol w="1374068"/>
              </a:tblGrid>
              <a:tr h="348039">
                <a:tc rowSpan="6">
                  <a:txBody>
                    <a:bodyPr/>
                    <a:lstStyle/>
                    <a:p>
                      <a:pPr algn="ctr">
                        <a:spcAft>
                          <a:spcPts val="0"/>
                        </a:spcAft>
                      </a:pPr>
                      <a:r>
                        <a:rPr lang="en-GB" sz="1600" dirty="0" smtClean="0">
                          <a:effectLst/>
                        </a:rPr>
                        <a:t>Donation per user (</a:t>
                      </a:r>
                      <a:r>
                        <a:rPr lang="en-GB" sz="1600" baseline="0" dirty="0" smtClean="0">
                          <a:effectLst/>
                        </a:rPr>
                        <a:t>per month)</a:t>
                      </a:r>
                      <a:endParaRPr lang="en-GB" sz="1800" dirty="0">
                        <a:effectLst/>
                        <a:latin typeface="Times New Roman"/>
                        <a:ea typeface="Calibri"/>
                      </a:endParaRPr>
                    </a:p>
                  </a:txBody>
                  <a:tcPr marL="68580" marR="68580" marT="0" marB="0" anchor="ctr"/>
                </a:tc>
                <a:tc gridSpan="5">
                  <a:txBody>
                    <a:bodyPr/>
                    <a:lstStyle/>
                    <a:p>
                      <a:pPr algn="ctr">
                        <a:spcAft>
                          <a:spcPts val="0"/>
                        </a:spcAft>
                      </a:pPr>
                      <a:r>
                        <a:rPr lang="en-GB" sz="1600" dirty="0" smtClean="0">
                          <a:effectLst/>
                        </a:rPr>
                        <a:t>Take up/conversion rate </a:t>
                      </a:r>
                      <a:endParaRPr lang="en-GB" sz="1800" dirty="0">
                        <a:effectLst/>
                        <a:latin typeface="Times New Roman"/>
                        <a:ea typeface="Calibri"/>
                      </a:endParaRPr>
                    </a:p>
                  </a:txBody>
                  <a:tcPr marL="68580" marR="68580" marT="0" marB="0" anchor="ctr"/>
                </a:tc>
                <a:tc hMerge="1">
                  <a:txBody>
                    <a:bodyPr/>
                    <a:lstStyle/>
                    <a:p>
                      <a:pPr algn="r">
                        <a:spcAft>
                          <a:spcPts val="0"/>
                        </a:spcAft>
                      </a:pPr>
                      <a:endParaRPr lang="en-GB" sz="1800" dirty="0">
                        <a:effectLst/>
                        <a:latin typeface="Times New Roman"/>
                        <a:ea typeface="Calibri"/>
                      </a:endParaRPr>
                    </a:p>
                  </a:txBody>
                  <a:tcPr marL="68580" marR="68580" marT="0" marB="0" anchor="b"/>
                </a:tc>
                <a:tc hMerge="1">
                  <a:txBody>
                    <a:bodyPr/>
                    <a:lstStyle/>
                    <a:p>
                      <a:endParaRPr lang="en-GB" sz="1200" dirty="0">
                        <a:effectLst/>
                        <a:latin typeface="Times New Roman"/>
                      </a:endParaRPr>
                    </a:p>
                  </a:txBody>
                  <a:tcPr marL="68580" marR="68580" marT="0" marB="0" anchor="b"/>
                </a:tc>
                <a:tc hMerge="1">
                  <a:txBody>
                    <a:bodyPr/>
                    <a:lstStyle/>
                    <a:p>
                      <a:endParaRPr lang="en-GB" sz="1200" dirty="0">
                        <a:effectLst/>
                        <a:latin typeface="Times New Roman"/>
                      </a:endParaRPr>
                    </a:p>
                  </a:txBody>
                  <a:tcPr marL="68580" marR="68580" marT="0" marB="0" anchor="b"/>
                </a:tc>
                <a:tc hMerge="1">
                  <a:txBody>
                    <a:bodyPr/>
                    <a:lstStyle/>
                    <a:p>
                      <a:endParaRPr lang="en-GB" sz="1200" dirty="0">
                        <a:effectLst/>
                        <a:latin typeface="Times New Roman"/>
                      </a:endParaRPr>
                    </a:p>
                  </a:txBody>
                  <a:tcPr marL="68580" marR="68580" marT="0" marB="0" anchor="b"/>
                </a:tc>
              </a:tr>
              <a:tr h="348039">
                <a:tc vMerge="1">
                  <a:txBody>
                    <a:bodyPr/>
                    <a:lstStyle/>
                    <a:p>
                      <a:endParaRPr lang="en-GB" sz="1200" dirty="0">
                        <a:effectLst/>
                        <a:latin typeface="Times New Roman"/>
                      </a:endParaRPr>
                    </a:p>
                  </a:txBody>
                  <a:tcPr marL="68580" marR="68580" marT="0" marB="0" anchor="b"/>
                </a:tc>
                <a:tc>
                  <a:txBody>
                    <a:bodyPr/>
                    <a:lstStyle/>
                    <a:p>
                      <a:endParaRPr lang="en-GB" sz="1200" dirty="0">
                        <a:effectLst/>
                        <a:latin typeface="Times New Roman"/>
                      </a:endParaRPr>
                    </a:p>
                  </a:txBody>
                  <a:tcPr marL="68580" marR="68580" marT="0" marB="0" anchor="b"/>
                </a:tc>
                <a:tc>
                  <a:txBody>
                    <a:bodyPr/>
                    <a:lstStyle/>
                    <a:p>
                      <a:pPr algn="r">
                        <a:spcAft>
                          <a:spcPts val="0"/>
                        </a:spcAft>
                      </a:pPr>
                      <a:r>
                        <a:rPr lang="en-GB" sz="1600" b="1" dirty="0" smtClean="0">
                          <a:effectLst/>
                        </a:rPr>
                        <a:t>2%</a:t>
                      </a:r>
                      <a:endParaRPr lang="en-GB" sz="1800" b="1" dirty="0">
                        <a:effectLst/>
                        <a:latin typeface="Times New Roman"/>
                        <a:ea typeface="Calibri"/>
                      </a:endParaRPr>
                    </a:p>
                  </a:txBody>
                  <a:tcPr marL="68580" marR="68580" marT="0" marB="0" anchor="b"/>
                </a:tc>
                <a:tc>
                  <a:txBody>
                    <a:bodyPr/>
                    <a:lstStyle/>
                    <a:p>
                      <a:pPr algn="r">
                        <a:spcAft>
                          <a:spcPts val="0"/>
                        </a:spcAft>
                      </a:pPr>
                      <a:r>
                        <a:rPr lang="en-GB" sz="1600" b="1" dirty="0" smtClean="0">
                          <a:effectLst/>
                        </a:rPr>
                        <a:t>5%</a:t>
                      </a:r>
                      <a:endParaRPr lang="en-GB" sz="1800" b="1" dirty="0">
                        <a:effectLst/>
                        <a:latin typeface="Times New Roman"/>
                        <a:ea typeface="Calibri"/>
                      </a:endParaRPr>
                    </a:p>
                  </a:txBody>
                  <a:tcPr marL="68580" marR="68580" marT="0" marB="0" anchor="b"/>
                </a:tc>
                <a:tc>
                  <a:txBody>
                    <a:bodyPr/>
                    <a:lstStyle/>
                    <a:p>
                      <a:pPr algn="r">
                        <a:spcAft>
                          <a:spcPts val="0"/>
                        </a:spcAft>
                      </a:pPr>
                      <a:r>
                        <a:rPr lang="en-GB" sz="1600" b="1" dirty="0" smtClean="0">
                          <a:effectLst/>
                        </a:rPr>
                        <a:t>10%</a:t>
                      </a:r>
                      <a:endParaRPr lang="en-GB" sz="1800" b="1" dirty="0">
                        <a:effectLst/>
                        <a:latin typeface="Times New Roman"/>
                        <a:ea typeface="Calibri"/>
                      </a:endParaRPr>
                    </a:p>
                  </a:txBody>
                  <a:tcPr marL="68580" marR="68580" marT="0" marB="0" anchor="b"/>
                </a:tc>
                <a:tc>
                  <a:txBody>
                    <a:bodyPr/>
                    <a:lstStyle/>
                    <a:p>
                      <a:pPr algn="r">
                        <a:spcAft>
                          <a:spcPts val="0"/>
                        </a:spcAft>
                      </a:pPr>
                      <a:r>
                        <a:rPr lang="en-GB" sz="1600" b="1" dirty="0" smtClean="0">
                          <a:effectLst/>
                        </a:rPr>
                        <a:t>25%</a:t>
                      </a:r>
                      <a:endParaRPr lang="en-GB" sz="1800" b="1" dirty="0">
                        <a:effectLst/>
                        <a:latin typeface="Times New Roman"/>
                        <a:ea typeface="Calibri"/>
                      </a:endParaRPr>
                    </a:p>
                  </a:txBody>
                  <a:tcPr marL="68580" marR="68580" marT="0" marB="0" anchor="b"/>
                </a:tc>
              </a:tr>
              <a:tr h="348039">
                <a:tc vMerge="1">
                  <a:txBody>
                    <a:bodyPr/>
                    <a:lstStyle/>
                    <a:p>
                      <a:endParaRPr lang="en-GB" sz="1200">
                        <a:effectLst/>
                        <a:latin typeface="Times New Roman"/>
                      </a:endParaRPr>
                    </a:p>
                  </a:txBody>
                  <a:tcPr marL="68580" marR="68580" marT="0" marB="0" anchor="b"/>
                </a:tc>
                <a:tc>
                  <a:txBody>
                    <a:bodyPr/>
                    <a:lstStyle/>
                    <a:p>
                      <a:pPr algn="r">
                        <a:spcAft>
                          <a:spcPts val="0"/>
                        </a:spcAft>
                      </a:pPr>
                      <a:r>
                        <a:rPr lang="en-GB" sz="1600" b="1" dirty="0" smtClean="0">
                          <a:effectLst/>
                        </a:rPr>
                        <a:t>£5</a:t>
                      </a:r>
                      <a:endParaRPr lang="en-GB" sz="1800" b="1" dirty="0">
                        <a:effectLst/>
                        <a:latin typeface="Times New Roman"/>
                        <a:ea typeface="Calibri"/>
                      </a:endParaRPr>
                    </a:p>
                  </a:txBody>
                  <a:tcPr marL="68580" marR="68580" marT="0" marB="0" anchor="b"/>
                </a:tc>
                <a:tc>
                  <a:txBody>
                    <a:bodyPr/>
                    <a:lstStyle/>
                    <a:p>
                      <a:pPr algn="r">
                        <a:spcAft>
                          <a:spcPts val="0"/>
                        </a:spcAft>
                      </a:pPr>
                      <a:r>
                        <a:rPr lang="en-GB" sz="1600" dirty="0" smtClean="0">
                          <a:effectLst/>
                        </a:rPr>
                        <a:t>6,000</a:t>
                      </a:r>
                      <a:endParaRPr lang="en-GB" sz="1800" dirty="0">
                        <a:effectLst/>
                        <a:latin typeface="Times New Roman"/>
                        <a:ea typeface="Calibri"/>
                      </a:endParaRPr>
                    </a:p>
                  </a:txBody>
                  <a:tcPr marL="68580" marR="68580" marT="0" marB="0" anchor="b"/>
                </a:tc>
                <a:tc>
                  <a:txBody>
                    <a:bodyPr/>
                    <a:lstStyle/>
                    <a:p>
                      <a:pPr algn="r">
                        <a:spcAft>
                          <a:spcPts val="0"/>
                        </a:spcAft>
                      </a:pPr>
                      <a:r>
                        <a:rPr lang="en-GB" sz="1600" dirty="0" smtClean="0">
                          <a:effectLst/>
                        </a:rPr>
                        <a:t>15,000</a:t>
                      </a:r>
                      <a:endParaRPr lang="en-GB" sz="1800" dirty="0">
                        <a:effectLst/>
                        <a:latin typeface="Times New Roman"/>
                        <a:ea typeface="Calibri"/>
                      </a:endParaRPr>
                    </a:p>
                  </a:txBody>
                  <a:tcPr marL="68580" marR="68580" marT="0" marB="0" anchor="b"/>
                </a:tc>
                <a:tc>
                  <a:txBody>
                    <a:bodyPr/>
                    <a:lstStyle/>
                    <a:p>
                      <a:pPr algn="r">
                        <a:spcAft>
                          <a:spcPts val="0"/>
                        </a:spcAft>
                      </a:pPr>
                      <a:r>
                        <a:rPr lang="en-GB" sz="1600" dirty="0" smtClean="0">
                          <a:effectLst/>
                        </a:rPr>
                        <a:t>30,000</a:t>
                      </a:r>
                      <a:endParaRPr lang="en-GB" sz="1800" dirty="0">
                        <a:effectLst/>
                        <a:latin typeface="Times New Roman"/>
                        <a:ea typeface="Calibri"/>
                      </a:endParaRPr>
                    </a:p>
                  </a:txBody>
                  <a:tcPr marL="68580" marR="68580" marT="0" marB="0" anchor="b"/>
                </a:tc>
                <a:tc>
                  <a:txBody>
                    <a:bodyPr/>
                    <a:lstStyle/>
                    <a:p>
                      <a:pPr algn="r">
                        <a:spcAft>
                          <a:spcPts val="0"/>
                        </a:spcAft>
                      </a:pPr>
                      <a:r>
                        <a:rPr lang="en-GB" sz="1600" dirty="0" smtClean="0">
                          <a:effectLst/>
                        </a:rPr>
                        <a:t>75,000</a:t>
                      </a:r>
                      <a:endParaRPr lang="en-GB" sz="1800" dirty="0">
                        <a:effectLst/>
                        <a:latin typeface="Times New Roman"/>
                        <a:ea typeface="Calibri"/>
                      </a:endParaRPr>
                    </a:p>
                  </a:txBody>
                  <a:tcPr marL="68580" marR="68580" marT="0" marB="0" anchor="b"/>
                </a:tc>
              </a:tr>
              <a:tr h="348039">
                <a:tc vMerge="1">
                  <a:txBody>
                    <a:bodyPr/>
                    <a:lstStyle/>
                    <a:p>
                      <a:pPr>
                        <a:spcAft>
                          <a:spcPts val="0"/>
                        </a:spcAft>
                      </a:pPr>
                      <a:endParaRPr lang="en-GB" sz="1800" dirty="0">
                        <a:effectLst/>
                        <a:latin typeface="Times New Roman"/>
                        <a:ea typeface="Calibri"/>
                      </a:endParaRPr>
                    </a:p>
                  </a:txBody>
                  <a:tcPr marL="68580" marR="68580" marT="0" marB="0" anchor="b"/>
                </a:tc>
                <a:tc>
                  <a:txBody>
                    <a:bodyPr/>
                    <a:lstStyle/>
                    <a:p>
                      <a:pPr algn="r">
                        <a:spcAft>
                          <a:spcPts val="0"/>
                        </a:spcAft>
                      </a:pPr>
                      <a:r>
                        <a:rPr lang="en-GB" sz="1600" b="1" dirty="0" smtClean="0">
                          <a:effectLst/>
                        </a:rPr>
                        <a:t>£10</a:t>
                      </a:r>
                      <a:endParaRPr lang="en-GB" sz="1800" b="1" dirty="0">
                        <a:effectLst/>
                        <a:latin typeface="Times New Roman"/>
                        <a:ea typeface="Calibri"/>
                      </a:endParaRPr>
                    </a:p>
                  </a:txBody>
                  <a:tcPr marL="68580" marR="68580" marT="0" marB="0" anchor="b"/>
                </a:tc>
                <a:tc>
                  <a:txBody>
                    <a:bodyPr/>
                    <a:lstStyle/>
                    <a:p>
                      <a:pPr algn="r">
                        <a:spcAft>
                          <a:spcPts val="0"/>
                        </a:spcAft>
                      </a:pPr>
                      <a:r>
                        <a:rPr lang="en-GB" sz="1600" dirty="0" smtClean="0">
                          <a:effectLst/>
                        </a:rPr>
                        <a:t>12,000</a:t>
                      </a:r>
                      <a:endParaRPr lang="en-GB" sz="1800" dirty="0">
                        <a:effectLst/>
                        <a:latin typeface="Times New Roman"/>
                        <a:ea typeface="Calibri"/>
                      </a:endParaRPr>
                    </a:p>
                  </a:txBody>
                  <a:tcPr marL="68580" marR="68580" marT="0" marB="0" anchor="b"/>
                </a:tc>
                <a:tc>
                  <a:txBody>
                    <a:bodyPr/>
                    <a:lstStyle/>
                    <a:p>
                      <a:pPr algn="r">
                        <a:spcAft>
                          <a:spcPts val="0"/>
                        </a:spcAft>
                      </a:pPr>
                      <a:r>
                        <a:rPr lang="en-GB" sz="1600" dirty="0" smtClean="0">
                          <a:effectLst/>
                        </a:rPr>
                        <a:t>30,000</a:t>
                      </a:r>
                      <a:endParaRPr lang="en-GB" sz="1800" dirty="0">
                        <a:effectLst/>
                        <a:latin typeface="Times New Roman"/>
                        <a:ea typeface="Calibri"/>
                      </a:endParaRPr>
                    </a:p>
                  </a:txBody>
                  <a:tcPr marL="68580" marR="68580" marT="0" marB="0" anchor="b"/>
                </a:tc>
                <a:tc>
                  <a:txBody>
                    <a:bodyPr/>
                    <a:lstStyle/>
                    <a:p>
                      <a:pPr algn="r">
                        <a:spcAft>
                          <a:spcPts val="0"/>
                        </a:spcAft>
                      </a:pPr>
                      <a:r>
                        <a:rPr lang="en-GB" sz="1600" dirty="0" smtClean="0">
                          <a:effectLst/>
                        </a:rPr>
                        <a:t>60,000</a:t>
                      </a:r>
                      <a:endParaRPr lang="en-GB" sz="1800" dirty="0">
                        <a:effectLst/>
                        <a:latin typeface="Times New Roman"/>
                        <a:ea typeface="Calibri"/>
                      </a:endParaRPr>
                    </a:p>
                  </a:txBody>
                  <a:tcPr marL="68580" marR="68580" marT="0" marB="0" anchor="b"/>
                </a:tc>
                <a:tc>
                  <a:txBody>
                    <a:bodyPr/>
                    <a:lstStyle/>
                    <a:p>
                      <a:pPr algn="r">
                        <a:spcAft>
                          <a:spcPts val="0"/>
                        </a:spcAft>
                      </a:pPr>
                      <a:r>
                        <a:rPr lang="en-GB" sz="1600" dirty="0" smtClean="0">
                          <a:effectLst/>
                        </a:rPr>
                        <a:t>150,000</a:t>
                      </a:r>
                      <a:endParaRPr lang="en-GB" sz="1800" dirty="0">
                        <a:effectLst/>
                        <a:latin typeface="Times New Roman"/>
                        <a:ea typeface="Calibri"/>
                      </a:endParaRPr>
                    </a:p>
                  </a:txBody>
                  <a:tcPr marL="68580" marR="68580" marT="0" marB="0" anchor="b"/>
                </a:tc>
              </a:tr>
              <a:tr h="348039">
                <a:tc vMerge="1">
                  <a:txBody>
                    <a:bodyPr/>
                    <a:lstStyle/>
                    <a:p>
                      <a:endParaRPr lang="en-GB" sz="1200">
                        <a:effectLst/>
                        <a:latin typeface="Times New Roman"/>
                      </a:endParaRPr>
                    </a:p>
                  </a:txBody>
                  <a:tcPr marL="68580" marR="68580" marT="0" marB="0" anchor="b"/>
                </a:tc>
                <a:tc>
                  <a:txBody>
                    <a:bodyPr/>
                    <a:lstStyle/>
                    <a:p>
                      <a:pPr algn="r">
                        <a:spcAft>
                          <a:spcPts val="0"/>
                        </a:spcAft>
                      </a:pPr>
                      <a:r>
                        <a:rPr lang="en-GB" sz="1600" b="1" dirty="0" smtClean="0">
                          <a:effectLst/>
                        </a:rPr>
                        <a:t>£15</a:t>
                      </a:r>
                      <a:endParaRPr lang="en-GB" sz="1800" b="1" dirty="0">
                        <a:effectLst/>
                        <a:latin typeface="Times New Roman"/>
                        <a:ea typeface="Calibri"/>
                      </a:endParaRPr>
                    </a:p>
                  </a:txBody>
                  <a:tcPr marL="68580" marR="68580" marT="0" marB="0" anchor="b"/>
                </a:tc>
                <a:tc>
                  <a:txBody>
                    <a:bodyPr/>
                    <a:lstStyle/>
                    <a:p>
                      <a:pPr algn="r">
                        <a:spcAft>
                          <a:spcPts val="0"/>
                        </a:spcAft>
                      </a:pPr>
                      <a:r>
                        <a:rPr lang="en-GB" sz="1600" dirty="0" smtClean="0">
                          <a:effectLst/>
                        </a:rPr>
                        <a:t>18,000</a:t>
                      </a:r>
                      <a:endParaRPr lang="en-GB" sz="1800" dirty="0">
                        <a:effectLst/>
                        <a:latin typeface="Times New Roman"/>
                        <a:ea typeface="Calibri"/>
                      </a:endParaRPr>
                    </a:p>
                  </a:txBody>
                  <a:tcPr marL="68580" marR="68580" marT="0" marB="0" anchor="b"/>
                </a:tc>
                <a:tc>
                  <a:txBody>
                    <a:bodyPr/>
                    <a:lstStyle/>
                    <a:p>
                      <a:pPr algn="r">
                        <a:spcAft>
                          <a:spcPts val="0"/>
                        </a:spcAft>
                      </a:pPr>
                      <a:r>
                        <a:rPr lang="en-GB" sz="1600" dirty="0" smtClean="0">
                          <a:effectLst/>
                        </a:rPr>
                        <a:t>45,000</a:t>
                      </a:r>
                      <a:endParaRPr lang="en-GB" sz="1800" dirty="0">
                        <a:effectLst/>
                        <a:latin typeface="Times New Roman"/>
                        <a:ea typeface="Calibri"/>
                      </a:endParaRPr>
                    </a:p>
                  </a:txBody>
                  <a:tcPr marL="68580" marR="68580" marT="0" marB="0" anchor="b"/>
                </a:tc>
                <a:tc>
                  <a:txBody>
                    <a:bodyPr/>
                    <a:lstStyle/>
                    <a:p>
                      <a:pPr algn="r">
                        <a:spcAft>
                          <a:spcPts val="0"/>
                        </a:spcAft>
                      </a:pPr>
                      <a:r>
                        <a:rPr lang="en-GB" sz="1600" dirty="0" smtClean="0">
                          <a:effectLst/>
                        </a:rPr>
                        <a:t>90,000</a:t>
                      </a:r>
                      <a:endParaRPr lang="en-GB" sz="1800" dirty="0">
                        <a:effectLst/>
                        <a:latin typeface="Times New Roman"/>
                        <a:ea typeface="Calibri"/>
                      </a:endParaRPr>
                    </a:p>
                  </a:txBody>
                  <a:tcPr marL="68580" marR="68580" marT="0" marB="0" anchor="b"/>
                </a:tc>
                <a:tc>
                  <a:txBody>
                    <a:bodyPr/>
                    <a:lstStyle/>
                    <a:p>
                      <a:pPr algn="r">
                        <a:spcAft>
                          <a:spcPts val="0"/>
                        </a:spcAft>
                      </a:pPr>
                      <a:r>
                        <a:rPr lang="en-GB" sz="1600" dirty="0" smtClean="0">
                          <a:effectLst/>
                        </a:rPr>
                        <a:t>225,000</a:t>
                      </a:r>
                      <a:endParaRPr lang="en-GB" sz="1800" dirty="0">
                        <a:effectLst/>
                        <a:latin typeface="Times New Roman"/>
                        <a:ea typeface="Calibri"/>
                      </a:endParaRPr>
                    </a:p>
                  </a:txBody>
                  <a:tcPr marL="68580" marR="68580" marT="0" marB="0" anchor="b"/>
                </a:tc>
              </a:tr>
              <a:tr h="348039">
                <a:tc vMerge="1">
                  <a:txBody>
                    <a:bodyPr/>
                    <a:lstStyle/>
                    <a:p>
                      <a:endParaRPr lang="en-GB" sz="1200" dirty="0">
                        <a:effectLst/>
                        <a:latin typeface="Times New Roman"/>
                      </a:endParaRPr>
                    </a:p>
                  </a:txBody>
                  <a:tcPr marL="68580" marR="68580" marT="0" marB="0" anchor="b"/>
                </a:tc>
                <a:tc>
                  <a:txBody>
                    <a:bodyPr/>
                    <a:lstStyle/>
                    <a:p>
                      <a:pPr algn="r">
                        <a:spcAft>
                          <a:spcPts val="0"/>
                        </a:spcAft>
                      </a:pPr>
                      <a:r>
                        <a:rPr lang="en-GB" sz="1600" b="1" dirty="0" smtClean="0">
                          <a:effectLst/>
                        </a:rPr>
                        <a:t>£20</a:t>
                      </a:r>
                      <a:endParaRPr lang="en-GB" sz="1800" b="1" dirty="0">
                        <a:effectLst/>
                        <a:latin typeface="Times New Roman"/>
                        <a:ea typeface="Calibri"/>
                      </a:endParaRPr>
                    </a:p>
                  </a:txBody>
                  <a:tcPr marL="68580" marR="68580" marT="0" marB="0" anchor="b"/>
                </a:tc>
                <a:tc>
                  <a:txBody>
                    <a:bodyPr/>
                    <a:lstStyle/>
                    <a:p>
                      <a:pPr algn="r">
                        <a:spcAft>
                          <a:spcPts val="0"/>
                        </a:spcAft>
                      </a:pPr>
                      <a:r>
                        <a:rPr lang="en-GB" sz="1600" dirty="0" smtClean="0">
                          <a:effectLst/>
                        </a:rPr>
                        <a:t>24,000</a:t>
                      </a:r>
                      <a:endParaRPr lang="en-GB" sz="1800" dirty="0">
                        <a:effectLst/>
                        <a:latin typeface="Times New Roman"/>
                        <a:ea typeface="Calibri"/>
                      </a:endParaRPr>
                    </a:p>
                  </a:txBody>
                  <a:tcPr marL="68580" marR="68580" marT="0" marB="0" anchor="b"/>
                </a:tc>
                <a:tc>
                  <a:txBody>
                    <a:bodyPr/>
                    <a:lstStyle/>
                    <a:p>
                      <a:pPr algn="r">
                        <a:spcAft>
                          <a:spcPts val="0"/>
                        </a:spcAft>
                      </a:pPr>
                      <a:r>
                        <a:rPr lang="en-GB" sz="1600" dirty="0" smtClean="0">
                          <a:effectLst/>
                        </a:rPr>
                        <a:t>60,000</a:t>
                      </a:r>
                      <a:endParaRPr lang="en-GB" sz="1800" dirty="0">
                        <a:effectLst/>
                        <a:latin typeface="Times New Roman"/>
                        <a:ea typeface="Calibri"/>
                      </a:endParaRPr>
                    </a:p>
                  </a:txBody>
                  <a:tcPr marL="68580" marR="68580" marT="0" marB="0" anchor="b"/>
                </a:tc>
                <a:tc>
                  <a:txBody>
                    <a:bodyPr/>
                    <a:lstStyle/>
                    <a:p>
                      <a:pPr algn="r">
                        <a:spcAft>
                          <a:spcPts val="0"/>
                        </a:spcAft>
                      </a:pPr>
                      <a:r>
                        <a:rPr lang="en-GB" sz="1600" dirty="0" smtClean="0">
                          <a:effectLst/>
                        </a:rPr>
                        <a:t>120,000</a:t>
                      </a:r>
                      <a:endParaRPr lang="en-GB" sz="1800" dirty="0">
                        <a:effectLst/>
                        <a:latin typeface="Times New Roman"/>
                        <a:ea typeface="Calibri"/>
                      </a:endParaRPr>
                    </a:p>
                  </a:txBody>
                  <a:tcPr marL="68580" marR="68580" marT="0" marB="0" anchor="b"/>
                </a:tc>
                <a:tc>
                  <a:txBody>
                    <a:bodyPr/>
                    <a:lstStyle/>
                    <a:p>
                      <a:pPr algn="r">
                        <a:spcAft>
                          <a:spcPts val="0"/>
                        </a:spcAft>
                      </a:pPr>
                      <a:r>
                        <a:rPr lang="en-GB" sz="1600" dirty="0" smtClean="0">
                          <a:effectLst/>
                        </a:rPr>
                        <a:t>300,000</a:t>
                      </a:r>
                      <a:endParaRPr lang="en-GB" sz="1800" dirty="0">
                        <a:effectLst/>
                        <a:latin typeface="Times New Roman"/>
                        <a:ea typeface="Calibri"/>
                      </a:endParaRPr>
                    </a:p>
                  </a:txBody>
                  <a:tcPr marL="68580" marR="68580" marT="0" marB="0" anchor="b"/>
                </a:tc>
              </a:tr>
            </a:tbl>
          </a:graphicData>
        </a:graphic>
      </p:graphicFrame>
      <p:sp>
        <p:nvSpPr>
          <p:cNvPr id="8" name="Left Brace 7"/>
          <p:cNvSpPr/>
          <p:nvPr/>
        </p:nvSpPr>
        <p:spPr>
          <a:xfrm rot="16200000">
            <a:off x="5864649" y="1890020"/>
            <a:ext cx="346112" cy="5379674"/>
          </a:xfrm>
          <a:prstGeom prst="leftBrace">
            <a:avLst>
              <a:gd name="adj1" fmla="val 143927"/>
              <a:gd name="adj2"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accent2"/>
              </a:solidFill>
            </a:endParaRPr>
          </a:p>
        </p:txBody>
      </p:sp>
      <p:sp>
        <p:nvSpPr>
          <p:cNvPr id="12" name="TextBox 11"/>
          <p:cNvSpPr txBox="1"/>
          <p:nvPr/>
        </p:nvSpPr>
        <p:spPr>
          <a:xfrm>
            <a:off x="3059832" y="5085184"/>
            <a:ext cx="6064984" cy="1107996"/>
          </a:xfrm>
          <a:prstGeom prst="rect">
            <a:avLst/>
          </a:prstGeom>
          <a:noFill/>
        </p:spPr>
        <p:txBody>
          <a:bodyPr wrap="square" rtlCol="0">
            <a:spAutoFit/>
          </a:bodyPr>
          <a:lstStyle/>
          <a:p>
            <a:pPr algn="ctr"/>
            <a:r>
              <a:rPr lang="en-GB" sz="2200" b="1" dirty="0" smtClean="0"/>
              <a:t>Barclays income</a:t>
            </a:r>
          </a:p>
          <a:p>
            <a:pPr algn="ctr"/>
            <a:r>
              <a:rPr lang="en-GB" sz="2200" b="1" dirty="0" smtClean="0"/>
              <a:t>potential</a:t>
            </a:r>
          </a:p>
          <a:p>
            <a:pPr algn="ctr"/>
            <a:r>
              <a:rPr lang="en-GB" sz="1600" dirty="0" smtClean="0"/>
              <a:t>(0.5% of </a:t>
            </a:r>
            <a:r>
              <a:rPr lang="en-GB" sz="1600" dirty="0" err="1" smtClean="0"/>
              <a:t>Bstow</a:t>
            </a:r>
            <a:r>
              <a:rPr lang="en-GB" sz="1600" dirty="0" smtClean="0"/>
              <a:t> fee</a:t>
            </a:r>
            <a:r>
              <a:rPr lang="en-GB" sz="2200" dirty="0" smtClean="0"/>
              <a:t>)</a:t>
            </a:r>
            <a:endParaRPr lang="en-GB" sz="1200" dirty="0"/>
          </a:p>
        </p:txBody>
      </p:sp>
      <p:sp>
        <p:nvSpPr>
          <p:cNvPr id="14" name="Rounded Rectangle 13"/>
          <p:cNvSpPr/>
          <p:nvPr/>
        </p:nvSpPr>
        <p:spPr>
          <a:xfrm>
            <a:off x="504909" y="4797152"/>
            <a:ext cx="3368790" cy="1647148"/>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504909" y="4822120"/>
            <a:ext cx="3384379" cy="1631216"/>
          </a:xfrm>
          <a:prstGeom prst="rect">
            <a:avLst/>
          </a:prstGeom>
          <a:noFill/>
        </p:spPr>
        <p:txBody>
          <a:bodyPr wrap="square" rtlCol="0">
            <a:spAutoFit/>
          </a:bodyPr>
          <a:lstStyle/>
          <a:p>
            <a:pPr algn="ctr"/>
            <a:r>
              <a:rPr lang="en-GB" sz="2000" dirty="0" smtClean="0"/>
              <a:t>If CRUK converted </a:t>
            </a:r>
            <a:r>
              <a:rPr lang="en-GB" sz="2000" b="1" dirty="0" smtClean="0"/>
              <a:t>25% </a:t>
            </a:r>
            <a:r>
              <a:rPr lang="en-GB" sz="2000" dirty="0" smtClean="0"/>
              <a:t>of their </a:t>
            </a:r>
            <a:r>
              <a:rPr lang="en-GB" sz="2000" b="1" dirty="0" smtClean="0"/>
              <a:t>£20 </a:t>
            </a:r>
            <a:r>
              <a:rPr lang="en-GB" sz="2000" dirty="0" smtClean="0"/>
              <a:t>per month donors to using Barclays Roundup, then Barclays would generate </a:t>
            </a:r>
            <a:r>
              <a:rPr lang="en-GB" sz="2000" b="1" dirty="0" smtClean="0"/>
              <a:t>£300K </a:t>
            </a:r>
            <a:r>
              <a:rPr lang="en-GB" sz="2000" dirty="0" smtClean="0"/>
              <a:t>in fees annually </a:t>
            </a:r>
            <a:endParaRPr lang="en-GB" sz="2000" dirty="0"/>
          </a:p>
        </p:txBody>
      </p:sp>
      <p:sp>
        <p:nvSpPr>
          <p:cNvPr id="2" name="Right Arrow 1"/>
          <p:cNvSpPr/>
          <p:nvPr/>
        </p:nvSpPr>
        <p:spPr>
          <a:xfrm>
            <a:off x="3218347" y="1288865"/>
            <a:ext cx="1641684" cy="627037"/>
          </a:xfrm>
          <a:prstGeom prst="rightArrow">
            <a:avLst>
              <a:gd name="adj1" fmla="val 70114"/>
              <a:gd name="adj2" fmla="val 60057"/>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97811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06650" y="113939"/>
            <a:ext cx="8756425" cy="722773"/>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251520" y="179929"/>
            <a:ext cx="8633877" cy="584775"/>
          </a:xfrm>
          <a:prstGeom prst="rect">
            <a:avLst/>
          </a:prstGeom>
          <a:noFill/>
        </p:spPr>
        <p:txBody>
          <a:bodyPr wrap="square" rtlCol="0">
            <a:spAutoFit/>
          </a:bodyPr>
          <a:lstStyle/>
          <a:p>
            <a:pPr algn="ctr"/>
            <a:r>
              <a:rPr lang="en-GB" sz="1600" dirty="0" smtClean="0"/>
              <a:t>This fee structure is also more in line with </a:t>
            </a:r>
            <a:r>
              <a:rPr lang="en-GB" sz="1600" b="1" dirty="0" smtClean="0"/>
              <a:t>the main three online fundraising competitors </a:t>
            </a:r>
            <a:r>
              <a:rPr lang="en-GB" sz="1600" dirty="0" smtClean="0"/>
              <a:t>in the UK, making Barclays Roundup v2 a more attractive proposition for both charities and users:</a:t>
            </a:r>
            <a:endParaRPr lang="en-GB" sz="1600" dirty="0"/>
          </a:p>
        </p:txBody>
      </p:sp>
      <p:cxnSp>
        <p:nvCxnSpPr>
          <p:cNvPr id="7" name="Straight Connector 6"/>
          <p:cNvCxnSpPr/>
          <p:nvPr/>
        </p:nvCxnSpPr>
        <p:spPr>
          <a:xfrm flipH="1">
            <a:off x="4641764" y="1484445"/>
            <a:ext cx="4243633"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pic>
        <p:nvPicPr>
          <p:cNvPr id="8" name="Picture 2" descr="https://upload.wikimedia.org/wikipedia/en/thumb/e/e7/JustGiving_Logo.svg/1200px-JustGiving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4398" y="1664990"/>
            <a:ext cx="1542125" cy="5037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www.rideacrossbritain.com/wp-content/uploads/2015/10/VMG_Horz_Logo_Light_Bkgrd.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4305" y="2361617"/>
            <a:ext cx="1247856" cy="40902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s://upload.wikimedia.org/wikipedia/en/4/48/BT_MyDonate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64304" y="3142794"/>
            <a:ext cx="1247857" cy="53914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420084" y="1039287"/>
            <a:ext cx="1104244" cy="400110"/>
          </a:xfrm>
          <a:prstGeom prst="rect">
            <a:avLst/>
          </a:prstGeom>
          <a:noFill/>
        </p:spPr>
        <p:txBody>
          <a:bodyPr wrap="square" rtlCol="0">
            <a:spAutoFit/>
          </a:bodyPr>
          <a:lstStyle/>
          <a:p>
            <a:pPr algn="ctr"/>
            <a:r>
              <a:rPr lang="en-GB" sz="1000" dirty="0" smtClean="0">
                <a:latin typeface="Barclays Sans Serif Nine Bold" panose="020B0704030404030202" pitchFamily="34" charset="0"/>
              </a:rPr>
              <a:t>Usage costs to charities</a:t>
            </a:r>
            <a:endParaRPr lang="en-GB" sz="1000" dirty="0">
              <a:latin typeface="Barclays Sans Serif Nine Bold" panose="020B0704030404030202" pitchFamily="34" charset="0"/>
            </a:endParaRPr>
          </a:p>
        </p:txBody>
      </p:sp>
      <p:sp>
        <p:nvSpPr>
          <p:cNvPr id="12" name="TextBox 11"/>
          <p:cNvSpPr txBox="1"/>
          <p:nvPr/>
        </p:nvSpPr>
        <p:spPr>
          <a:xfrm>
            <a:off x="7644196" y="1052736"/>
            <a:ext cx="1241201" cy="400110"/>
          </a:xfrm>
          <a:prstGeom prst="rect">
            <a:avLst/>
          </a:prstGeom>
          <a:noFill/>
        </p:spPr>
        <p:txBody>
          <a:bodyPr wrap="square" rtlCol="0">
            <a:spAutoFit/>
          </a:bodyPr>
          <a:lstStyle/>
          <a:p>
            <a:pPr algn="ctr"/>
            <a:r>
              <a:rPr lang="en-GB" sz="1000" dirty="0" smtClean="0">
                <a:latin typeface="Barclays Sans Serif Nine Bold" panose="020B0704030404030202" pitchFamily="34" charset="0"/>
              </a:rPr>
              <a:t>Fees taken from donations</a:t>
            </a:r>
            <a:endParaRPr lang="en-GB" sz="1000" dirty="0">
              <a:latin typeface="Barclays Sans Serif Nine Bold" panose="020B0704030404030202" pitchFamily="34" charset="0"/>
            </a:endParaRPr>
          </a:p>
        </p:txBody>
      </p:sp>
      <p:sp>
        <p:nvSpPr>
          <p:cNvPr id="13" name="TextBox 12"/>
          <p:cNvSpPr txBox="1"/>
          <p:nvPr/>
        </p:nvSpPr>
        <p:spPr>
          <a:xfrm>
            <a:off x="6076645" y="1530381"/>
            <a:ext cx="1735715" cy="861774"/>
          </a:xfrm>
          <a:prstGeom prst="rect">
            <a:avLst/>
          </a:prstGeom>
          <a:noFill/>
        </p:spPr>
        <p:txBody>
          <a:bodyPr wrap="square" rtlCol="0">
            <a:spAutoFit/>
          </a:bodyPr>
          <a:lstStyle/>
          <a:p>
            <a:pPr algn="ctr"/>
            <a:r>
              <a:rPr lang="en-GB" sz="1000" dirty="0" smtClean="0">
                <a:latin typeface="Barclays Sans Serif Nine Bold" panose="020B0704030404030202" pitchFamily="34" charset="0"/>
              </a:rPr>
              <a:t>Monthly subscription</a:t>
            </a:r>
          </a:p>
          <a:p>
            <a:pPr algn="ctr"/>
            <a:r>
              <a:rPr lang="en-GB" sz="1000" dirty="0" smtClean="0">
                <a:latin typeface="Barclays Sans Serif Nine Bold" panose="020B0704030404030202" pitchFamily="34" charset="0"/>
              </a:rPr>
              <a:t>£15 + VAT </a:t>
            </a:r>
          </a:p>
          <a:p>
            <a:pPr algn="ctr"/>
            <a:r>
              <a:rPr lang="en-GB" sz="1000" dirty="0" smtClean="0">
                <a:latin typeface="Barclays Sans Serif Nine Bold" panose="020B0704030404030202" pitchFamily="34" charset="0"/>
              </a:rPr>
              <a:t>(&lt;£15K donations)</a:t>
            </a:r>
          </a:p>
          <a:p>
            <a:pPr algn="ctr"/>
            <a:r>
              <a:rPr lang="en-GB" sz="1000" dirty="0" smtClean="0">
                <a:latin typeface="Barclays Sans Serif Nine Bold" panose="020B0704030404030202" pitchFamily="34" charset="0"/>
              </a:rPr>
              <a:t>£39 + VAT </a:t>
            </a:r>
          </a:p>
          <a:p>
            <a:pPr algn="ctr"/>
            <a:r>
              <a:rPr lang="en-GB" sz="1000" dirty="0" smtClean="0">
                <a:latin typeface="Barclays Sans Serif Nine Bold" panose="020B0704030404030202" pitchFamily="34" charset="0"/>
              </a:rPr>
              <a:t>(&gt;£15K donations)</a:t>
            </a:r>
            <a:endParaRPr lang="en-GB" sz="1000" dirty="0">
              <a:latin typeface="Barclays Sans Serif Nine Bold" panose="020B0704030404030202" pitchFamily="34" charset="0"/>
            </a:endParaRPr>
          </a:p>
        </p:txBody>
      </p:sp>
      <p:sp>
        <p:nvSpPr>
          <p:cNvPr id="14" name="TextBox 13"/>
          <p:cNvSpPr txBox="1"/>
          <p:nvPr/>
        </p:nvSpPr>
        <p:spPr>
          <a:xfrm>
            <a:off x="7553384" y="1556792"/>
            <a:ext cx="1512815" cy="861774"/>
          </a:xfrm>
          <a:prstGeom prst="rect">
            <a:avLst/>
          </a:prstGeom>
          <a:noFill/>
        </p:spPr>
        <p:txBody>
          <a:bodyPr wrap="square" rtlCol="0">
            <a:spAutoFit/>
          </a:bodyPr>
          <a:lstStyle/>
          <a:p>
            <a:pPr algn="ctr"/>
            <a:r>
              <a:rPr lang="en-GB" sz="1000" dirty="0" err="1" smtClean="0">
                <a:latin typeface="Barclays Sans Serif Nine Bold" panose="020B0704030404030202" pitchFamily="34" charset="0"/>
              </a:rPr>
              <a:t>JustGiving</a:t>
            </a:r>
            <a:r>
              <a:rPr lang="en-GB" sz="1000" dirty="0" smtClean="0">
                <a:latin typeface="Barclays Sans Serif Nine Bold" panose="020B0704030404030202" pitchFamily="34" charset="0"/>
              </a:rPr>
              <a:t> fee 5%</a:t>
            </a:r>
          </a:p>
          <a:p>
            <a:pPr algn="ctr"/>
            <a:r>
              <a:rPr lang="en-GB" sz="1000" dirty="0" smtClean="0">
                <a:latin typeface="Barclays Sans Serif Nine Bold" panose="020B0704030404030202" pitchFamily="34" charset="0"/>
              </a:rPr>
              <a:t>Card processing fee 1.25%</a:t>
            </a:r>
          </a:p>
          <a:p>
            <a:pPr algn="ctr"/>
            <a:r>
              <a:rPr lang="en-GB" sz="1000" dirty="0" smtClean="0">
                <a:latin typeface="Barclays Sans Serif Nine Bold" panose="020B0704030404030202" pitchFamily="34" charset="0"/>
              </a:rPr>
              <a:t>(or 1.45% </a:t>
            </a:r>
            <a:r>
              <a:rPr lang="en-GB" sz="1000" dirty="0" err="1" smtClean="0">
                <a:latin typeface="Barclays Sans Serif Nine Bold" panose="020B0704030404030202" pitchFamily="34" charset="0"/>
              </a:rPr>
              <a:t>Paypal</a:t>
            </a:r>
            <a:r>
              <a:rPr lang="en-GB" sz="1000" dirty="0" smtClean="0">
                <a:latin typeface="Barclays Sans Serif Nine Bold" panose="020B0704030404030202" pitchFamily="34" charset="0"/>
              </a:rPr>
              <a:t>) </a:t>
            </a:r>
          </a:p>
          <a:p>
            <a:pPr algn="ctr"/>
            <a:endParaRPr lang="en-GB" sz="1000" dirty="0">
              <a:latin typeface="Barclays Sans Serif Nine Bold" panose="020B0704030404030202" pitchFamily="34" charset="0"/>
            </a:endParaRPr>
          </a:p>
        </p:txBody>
      </p:sp>
      <p:sp>
        <p:nvSpPr>
          <p:cNvPr id="15" name="TextBox 14"/>
          <p:cNvSpPr txBox="1"/>
          <p:nvPr/>
        </p:nvSpPr>
        <p:spPr>
          <a:xfrm>
            <a:off x="7347892" y="2493645"/>
            <a:ext cx="1904628" cy="553998"/>
          </a:xfrm>
          <a:prstGeom prst="rect">
            <a:avLst/>
          </a:prstGeom>
          <a:noFill/>
        </p:spPr>
        <p:txBody>
          <a:bodyPr wrap="square" rtlCol="0">
            <a:spAutoFit/>
          </a:bodyPr>
          <a:lstStyle/>
          <a:p>
            <a:pPr algn="ctr"/>
            <a:r>
              <a:rPr lang="en-GB" sz="1000" dirty="0" smtClean="0">
                <a:latin typeface="Barclays Sans Serif Nine Bold" panose="020B0704030404030202" pitchFamily="34" charset="0"/>
              </a:rPr>
              <a:t>Transaction fee 2%</a:t>
            </a:r>
          </a:p>
          <a:p>
            <a:pPr algn="ctr"/>
            <a:r>
              <a:rPr lang="en-GB" sz="1000" dirty="0" smtClean="0">
                <a:latin typeface="Barclays Sans Serif Nine Bold" panose="020B0704030404030202" pitchFamily="34" charset="0"/>
              </a:rPr>
              <a:t>Card processing fee 1.45%</a:t>
            </a:r>
          </a:p>
          <a:p>
            <a:pPr algn="ctr"/>
            <a:r>
              <a:rPr lang="en-GB" sz="1000" dirty="0" smtClean="0">
                <a:latin typeface="Barclays Sans Serif Nine Bold" panose="020B0704030404030202" pitchFamily="34" charset="0"/>
              </a:rPr>
              <a:t>(or 1.6% </a:t>
            </a:r>
            <a:r>
              <a:rPr lang="en-GB" sz="1000" dirty="0" err="1" smtClean="0">
                <a:latin typeface="Barclays Sans Serif Nine Bold" panose="020B0704030404030202" pitchFamily="34" charset="0"/>
              </a:rPr>
              <a:t>Paypal</a:t>
            </a:r>
            <a:r>
              <a:rPr lang="en-GB" sz="1000" dirty="0" smtClean="0">
                <a:latin typeface="Barclays Sans Serif Nine Bold" panose="020B0704030404030202" pitchFamily="34" charset="0"/>
              </a:rPr>
              <a:t>/Amex)</a:t>
            </a:r>
            <a:endParaRPr lang="en-GB" sz="1000" dirty="0">
              <a:latin typeface="Barclays Sans Serif Nine Bold" panose="020B0704030404030202" pitchFamily="34" charset="0"/>
            </a:endParaRPr>
          </a:p>
        </p:txBody>
      </p:sp>
      <p:sp>
        <p:nvSpPr>
          <p:cNvPr id="16" name="TextBox 15"/>
          <p:cNvSpPr txBox="1"/>
          <p:nvPr/>
        </p:nvSpPr>
        <p:spPr>
          <a:xfrm>
            <a:off x="6156176" y="2570589"/>
            <a:ext cx="1440160" cy="400110"/>
          </a:xfrm>
          <a:prstGeom prst="rect">
            <a:avLst/>
          </a:prstGeom>
          <a:noFill/>
        </p:spPr>
        <p:txBody>
          <a:bodyPr wrap="square" rtlCol="0">
            <a:spAutoFit/>
          </a:bodyPr>
          <a:lstStyle/>
          <a:p>
            <a:pPr algn="ctr"/>
            <a:r>
              <a:rPr lang="en-GB" sz="1000" dirty="0" smtClean="0">
                <a:latin typeface="Barclays Sans Serif Nine Bold" panose="020B0704030404030202" pitchFamily="34" charset="0"/>
              </a:rPr>
              <a:t>Setup fee</a:t>
            </a:r>
          </a:p>
          <a:p>
            <a:pPr algn="ctr"/>
            <a:r>
              <a:rPr lang="en-GB" sz="1000" dirty="0" smtClean="0">
                <a:latin typeface="Barclays Sans Serif Nine Bold" panose="020B0704030404030202" pitchFamily="34" charset="0"/>
              </a:rPr>
              <a:t>£100 + VAT</a:t>
            </a:r>
          </a:p>
        </p:txBody>
      </p:sp>
      <p:sp>
        <p:nvSpPr>
          <p:cNvPr id="17" name="TextBox 16"/>
          <p:cNvSpPr txBox="1"/>
          <p:nvPr/>
        </p:nvSpPr>
        <p:spPr>
          <a:xfrm>
            <a:off x="7380312" y="3284984"/>
            <a:ext cx="1799056" cy="400110"/>
          </a:xfrm>
          <a:prstGeom prst="rect">
            <a:avLst/>
          </a:prstGeom>
          <a:noFill/>
        </p:spPr>
        <p:txBody>
          <a:bodyPr wrap="square" rtlCol="0">
            <a:spAutoFit/>
          </a:bodyPr>
          <a:lstStyle/>
          <a:p>
            <a:pPr algn="ctr"/>
            <a:r>
              <a:rPr lang="en-GB" sz="1000" dirty="0" smtClean="0">
                <a:latin typeface="Barclays Sans Serif Nine Bold" panose="020B0704030404030202" pitchFamily="34" charset="0"/>
              </a:rPr>
              <a:t>Processing fee 13-15p </a:t>
            </a:r>
            <a:endParaRPr lang="en-GB" sz="1000" dirty="0">
              <a:latin typeface="Barclays Sans Serif Nine Bold" panose="020B0704030404030202" pitchFamily="34" charset="0"/>
            </a:endParaRPr>
          </a:p>
          <a:p>
            <a:pPr algn="ctr"/>
            <a:r>
              <a:rPr lang="en-GB" sz="1000" dirty="0" smtClean="0">
                <a:latin typeface="Barclays Sans Serif Nine Bold" panose="020B0704030404030202" pitchFamily="34" charset="0"/>
              </a:rPr>
              <a:t>(debit/credit card)</a:t>
            </a:r>
            <a:endParaRPr lang="en-GB" sz="1000" dirty="0">
              <a:latin typeface="Barclays Sans Serif Nine Bold" panose="020B0704030404030202" pitchFamily="34" charset="0"/>
            </a:endParaRPr>
          </a:p>
        </p:txBody>
      </p:sp>
      <p:sp>
        <p:nvSpPr>
          <p:cNvPr id="18" name="TextBox 17"/>
          <p:cNvSpPr txBox="1"/>
          <p:nvPr/>
        </p:nvSpPr>
        <p:spPr>
          <a:xfrm>
            <a:off x="6542816" y="3361928"/>
            <a:ext cx="803371" cy="246221"/>
          </a:xfrm>
          <a:prstGeom prst="rect">
            <a:avLst/>
          </a:prstGeom>
          <a:noFill/>
        </p:spPr>
        <p:txBody>
          <a:bodyPr wrap="square" rtlCol="0">
            <a:spAutoFit/>
          </a:bodyPr>
          <a:lstStyle/>
          <a:p>
            <a:pPr algn="ctr"/>
            <a:r>
              <a:rPr lang="en-GB" sz="1000" dirty="0" smtClean="0">
                <a:latin typeface="Barclays Sans Serif Nine Bold" panose="020B0704030404030202" pitchFamily="34" charset="0"/>
              </a:rPr>
              <a:t>Free</a:t>
            </a:r>
            <a:endParaRPr lang="en-GB" sz="1000" dirty="0">
              <a:latin typeface="Barclays Sans Serif Nine Bold" panose="020B0704030404030202" pitchFamily="34" charset="0"/>
            </a:endParaRPr>
          </a:p>
        </p:txBody>
      </p:sp>
      <p:cxnSp>
        <p:nvCxnSpPr>
          <p:cNvPr id="19" name="Straight Connector 18"/>
          <p:cNvCxnSpPr/>
          <p:nvPr/>
        </p:nvCxnSpPr>
        <p:spPr>
          <a:xfrm flipV="1">
            <a:off x="6181853" y="1039287"/>
            <a:ext cx="0" cy="355429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676057" y="3829597"/>
            <a:ext cx="420934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pic>
        <p:nvPicPr>
          <p:cNvPr id="29" name="Picture 2" descr="C:\Users\e01931548\Desktop\BstowInPartnershipWBarclays_Gradient 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47422" y="3934313"/>
            <a:ext cx="876706" cy="56924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7591906" y="4040004"/>
            <a:ext cx="1435769" cy="400110"/>
          </a:xfrm>
          <a:prstGeom prst="rect">
            <a:avLst/>
          </a:prstGeom>
          <a:noFill/>
        </p:spPr>
        <p:txBody>
          <a:bodyPr wrap="square" rtlCol="0">
            <a:spAutoFit/>
          </a:bodyPr>
          <a:lstStyle/>
          <a:p>
            <a:pPr algn="ctr"/>
            <a:r>
              <a:rPr lang="en-GB" sz="1000" dirty="0" err="1" smtClean="0">
                <a:latin typeface="Barclays Sans Serif Nine Bold" panose="020B0704030404030202" pitchFamily="34" charset="0"/>
              </a:rPr>
              <a:t>Bstow</a:t>
            </a:r>
            <a:r>
              <a:rPr lang="en-GB" sz="1000" dirty="0" smtClean="0">
                <a:latin typeface="Barclays Sans Serif Nine Bold" panose="020B0704030404030202" pitchFamily="34" charset="0"/>
              </a:rPr>
              <a:t> fee 2.5%</a:t>
            </a:r>
          </a:p>
          <a:p>
            <a:pPr algn="ctr"/>
            <a:r>
              <a:rPr lang="en-GB" sz="1000" dirty="0" smtClean="0">
                <a:latin typeface="Barclays Sans Serif Nine Bold" panose="020B0704030404030202" pitchFamily="34" charset="0"/>
              </a:rPr>
              <a:t>(0.5% to Barclays)</a:t>
            </a:r>
            <a:endParaRPr lang="en-GB" sz="1000" dirty="0">
              <a:latin typeface="Barclays Sans Serif Nine Bold" panose="020B0704030404030202" pitchFamily="34" charset="0"/>
            </a:endParaRPr>
          </a:p>
        </p:txBody>
      </p:sp>
      <p:sp>
        <p:nvSpPr>
          <p:cNvPr id="31" name="TextBox 30"/>
          <p:cNvSpPr txBox="1"/>
          <p:nvPr/>
        </p:nvSpPr>
        <p:spPr>
          <a:xfrm>
            <a:off x="6470588" y="4111214"/>
            <a:ext cx="947828" cy="246221"/>
          </a:xfrm>
          <a:prstGeom prst="rect">
            <a:avLst/>
          </a:prstGeom>
          <a:noFill/>
        </p:spPr>
        <p:txBody>
          <a:bodyPr wrap="square" rtlCol="0">
            <a:spAutoFit/>
          </a:bodyPr>
          <a:lstStyle/>
          <a:p>
            <a:pPr algn="ctr"/>
            <a:r>
              <a:rPr lang="en-GB" sz="1000" dirty="0" smtClean="0">
                <a:latin typeface="Barclays Sans Serif Nine Bold" panose="020B0704030404030202" pitchFamily="34" charset="0"/>
              </a:rPr>
              <a:t>Free</a:t>
            </a:r>
            <a:endParaRPr lang="en-GB" sz="1200" dirty="0">
              <a:latin typeface="Barclays Sans Serif Nine Bold" panose="020B0704030404030202" pitchFamily="34" charset="0"/>
            </a:endParaRPr>
          </a:p>
        </p:txBody>
      </p:sp>
      <p:sp>
        <p:nvSpPr>
          <p:cNvPr id="32" name="TextBox 31"/>
          <p:cNvSpPr txBox="1"/>
          <p:nvPr/>
        </p:nvSpPr>
        <p:spPr>
          <a:xfrm>
            <a:off x="9731954" y="9298799"/>
            <a:ext cx="1451950" cy="276999"/>
          </a:xfrm>
          <a:prstGeom prst="rect">
            <a:avLst/>
          </a:prstGeom>
          <a:noFill/>
        </p:spPr>
        <p:txBody>
          <a:bodyPr wrap="square" rtlCol="0">
            <a:spAutoFit/>
          </a:bodyPr>
          <a:lstStyle/>
          <a:p>
            <a:pPr algn="ctr"/>
            <a:r>
              <a:rPr lang="en-GB" sz="1200" dirty="0" smtClean="0">
                <a:latin typeface="Barclays Sans Serif Nine Bold" panose="020B0704030404030202" pitchFamily="34" charset="0"/>
              </a:rPr>
              <a:t>v2</a:t>
            </a:r>
            <a:endParaRPr lang="en-GB" sz="1200" dirty="0">
              <a:latin typeface="Barclays Sans Serif Nine Bold" panose="020B0704030404030202" pitchFamily="34" charset="0"/>
            </a:endParaRPr>
          </a:p>
        </p:txBody>
      </p:sp>
      <p:pic>
        <p:nvPicPr>
          <p:cNvPr id="3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8421" y="1125786"/>
            <a:ext cx="26574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778" y="1546837"/>
            <a:ext cx="4158878" cy="1629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7"/>
          <p:cNvPicPr>
            <a:picLocks noChangeAspect="1" noChangeArrowheads="1"/>
          </p:cNvPicPr>
          <p:nvPr/>
        </p:nvPicPr>
        <p:blipFill rotWithShape="1">
          <a:blip r:embed="rId9">
            <a:extLst>
              <a:ext uri="{28A0092B-C50C-407E-A947-70E740481C1C}">
                <a14:useLocalDpi xmlns:a14="http://schemas.microsoft.com/office/drawing/2010/main" val="0"/>
              </a:ext>
            </a:extLst>
          </a:blip>
          <a:srcRect t="42574"/>
          <a:stretch/>
        </p:blipFill>
        <p:spPr bwMode="auto">
          <a:xfrm>
            <a:off x="284188" y="3298984"/>
            <a:ext cx="4071468" cy="1294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TextBox 40"/>
          <p:cNvSpPr txBox="1"/>
          <p:nvPr/>
        </p:nvSpPr>
        <p:spPr>
          <a:xfrm>
            <a:off x="5724128" y="4080436"/>
            <a:ext cx="460578" cy="276999"/>
          </a:xfrm>
          <a:prstGeom prst="rect">
            <a:avLst/>
          </a:prstGeom>
          <a:noFill/>
        </p:spPr>
        <p:txBody>
          <a:bodyPr wrap="square" rtlCol="0">
            <a:spAutoFit/>
          </a:bodyPr>
          <a:lstStyle/>
          <a:p>
            <a:pPr algn="ctr"/>
            <a:r>
              <a:rPr lang="en-GB" sz="1200" dirty="0" smtClean="0">
                <a:latin typeface="Barclays Sans Serif Nine Bold" panose="020B0704030404030202" pitchFamily="34" charset="0"/>
              </a:rPr>
              <a:t>v2</a:t>
            </a:r>
            <a:endParaRPr lang="en-GB" sz="1200" dirty="0">
              <a:latin typeface="Barclays Sans Serif Nine Bold" panose="020B0704030404030202" pitchFamily="34" charset="0"/>
            </a:endParaRPr>
          </a:p>
        </p:txBody>
      </p:sp>
      <p:pic>
        <p:nvPicPr>
          <p:cNvPr id="45"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1148" y="5628477"/>
            <a:ext cx="1374403" cy="56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8968" y="5229200"/>
            <a:ext cx="1944216" cy="1547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60658" y="5614190"/>
            <a:ext cx="1351729" cy="59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14977" y="5279443"/>
            <a:ext cx="1991092" cy="1505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63888" y="6604760"/>
            <a:ext cx="2219325"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 name="Rounded Rectangle 49"/>
          <p:cNvSpPr/>
          <p:nvPr/>
        </p:nvSpPr>
        <p:spPr>
          <a:xfrm>
            <a:off x="206650" y="4731163"/>
            <a:ext cx="8685231" cy="424886"/>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p:cNvSpPr txBox="1"/>
          <p:nvPr/>
        </p:nvSpPr>
        <p:spPr>
          <a:xfrm>
            <a:off x="-108520" y="4807906"/>
            <a:ext cx="9324527" cy="292388"/>
          </a:xfrm>
          <a:prstGeom prst="rect">
            <a:avLst/>
          </a:prstGeom>
          <a:noFill/>
        </p:spPr>
        <p:txBody>
          <a:bodyPr wrap="square" rtlCol="0">
            <a:spAutoFit/>
          </a:bodyPr>
          <a:lstStyle/>
          <a:p>
            <a:pPr algn="ctr"/>
            <a:r>
              <a:rPr lang="en-GB" sz="1300" dirty="0"/>
              <a:t>T</a:t>
            </a:r>
            <a:r>
              <a:rPr lang="en-GB" sz="1300" dirty="0" smtClean="0"/>
              <a:t>he B2B solution also helps charities with two of the biggest barriers that prevent a greater volume of online donations:</a:t>
            </a:r>
            <a:endParaRPr lang="en-GB" sz="1300" dirty="0"/>
          </a:p>
        </p:txBody>
      </p:sp>
      <p:sp>
        <p:nvSpPr>
          <p:cNvPr id="52" name="Left-Right Arrow 51"/>
          <p:cNvSpPr/>
          <p:nvPr/>
        </p:nvSpPr>
        <p:spPr>
          <a:xfrm>
            <a:off x="3894470" y="5649482"/>
            <a:ext cx="1470989" cy="5651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33733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71835" y="94243"/>
            <a:ext cx="936104" cy="86409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373634" y="147819"/>
            <a:ext cx="465999" cy="769441"/>
          </a:xfrm>
          <a:prstGeom prst="rect">
            <a:avLst/>
          </a:prstGeom>
          <a:noFill/>
        </p:spPr>
        <p:txBody>
          <a:bodyPr wrap="square" rtlCol="0">
            <a:spAutoFit/>
          </a:bodyPr>
          <a:lstStyle/>
          <a:p>
            <a:r>
              <a:rPr lang="en-GB" sz="4400" b="1" dirty="0" smtClean="0">
                <a:solidFill>
                  <a:schemeClr val="accent2"/>
                </a:solidFill>
                <a:latin typeface="Barclays Sans" panose="02000503000000000004" pitchFamily="2" charset="0"/>
              </a:rPr>
              <a:t>2</a:t>
            </a:r>
            <a:endParaRPr lang="en-GB" sz="2400" b="1" dirty="0">
              <a:solidFill>
                <a:schemeClr val="accent2"/>
              </a:solidFill>
              <a:latin typeface="Barclays Sans" panose="02000503000000000004" pitchFamily="2" charset="0"/>
            </a:endParaRPr>
          </a:p>
        </p:txBody>
      </p:sp>
      <p:sp>
        <p:nvSpPr>
          <p:cNvPr id="7" name="Rounded Rectangle 6"/>
          <p:cNvSpPr/>
          <p:nvPr/>
        </p:nvSpPr>
        <p:spPr>
          <a:xfrm>
            <a:off x="1187624" y="250024"/>
            <a:ext cx="7762309" cy="584010"/>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1115616" y="313864"/>
            <a:ext cx="7992888" cy="830997"/>
          </a:xfrm>
          <a:prstGeom prst="rect">
            <a:avLst/>
          </a:prstGeom>
          <a:noFill/>
        </p:spPr>
        <p:txBody>
          <a:bodyPr wrap="square" rtlCol="0">
            <a:spAutoFit/>
          </a:bodyPr>
          <a:lstStyle/>
          <a:p>
            <a:r>
              <a:rPr lang="en-GB" sz="2350" dirty="0"/>
              <a:t>Commercial opportunities by acquiring large </a:t>
            </a:r>
            <a:r>
              <a:rPr lang="en-GB" sz="2350" dirty="0" smtClean="0"/>
              <a:t>charities as </a:t>
            </a:r>
            <a:r>
              <a:rPr lang="en-GB" sz="2350" dirty="0"/>
              <a:t>clients</a:t>
            </a:r>
          </a:p>
          <a:p>
            <a:endParaRPr lang="en-GB" sz="2400" dirty="0"/>
          </a:p>
        </p:txBody>
      </p:sp>
      <p:sp>
        <p:nvSpPr>
          <p:cNvPr id="9" name="Rounded Rectangle 8"/>
          <p:cNvSpPr/>
          <p:nvPr/>
        </p:nvSpPr>
        <p:spPr>
          <a:xfrm>
            <a:off x="186594" y="1141879"/>
            <a:ext cx="8763339" cy="846962"/>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179512" y="1196752"/>
            <a:ext cx="8777894" cy="707886"/>
          </a:xfrm>
          <a:prstGeom prst="rect">
            <a:avLst/>
          </a:prstGeom>
          <a:noFill/>
        </p:spPr>
        <p:txBody>
          <a:bodyPr wrap="square" rtlCol="0">
            <a:spAutoFit/>
          </a:bodyPr>
          <a:lstStyle/>
          <a:p>
            <a:pPr algn="ctr"/>
            <a:r>
              <a:rPr lang="en-GB" sz="2000" dirty="0" smtClean="0"/>
              <a:t>Acquiring large charities as Barclays clients is commercially attractive, and offering Barclays Roundup as an free incentive to support fundraising is a </a:t>
            </a:r>
            <a:r>
              <a:rPr lang="en-GB" sz="2000" b="1" dirty="0" smtClean="0"/>
              <a:t>USP </a:t>
            </a:r>
            <a:endParaRPr lang="en-GB" sz="2000" b="1" dirty="0"/>
          </a:p>
        </p:txBody>
      </p:sp>
      <p:sp>
        <p:nvSpPr>
          <p:cNvPr id="11" name="Rectangle 10"/>
          <p:cNvSpPr/>
          <p:nvPr/>
        </p:nvSpPr>
        <p:spPr>
          <a:xfrm>
            <a:off x="622322" y="2132856"/>
            <a:ext cx="8141831" cy="1831271"/>
          </a:xfrm>
          <a:prstGeom prst="rect">
            <a:avLst/>
          </a:prstGeom>
        </p:spPr>
        <p:txBody>
          <a:bodyPr wrap="square">
            <a:spAutoFit/>
          </a:bodyPr>
          <a:lstStyle/>
          <a:p>
            <a:pPr algn="ctr"/>
            <a:r>
              <a:rPr lang="en-GB" dirty="0" smtClean="0"/>
              <a:t>Income from charities can be derived in three ways:</a:t>
            </a:r>
          </a:p>
          <a:p>
            <a:pPr algn="ctr"/>
            <a:endParaRPr lang="en-GB" sz="500" b="1" dirty="0" smtClean="0"/>
          </a:p>
          <a:p>
            <a:pPr marL="285750" indent="-285750" algn="ctr">
              <a:buFont typeface="Arial" panose="020B0604020202020204" pitchFamily="34" charset="0"/>
              <a:buChar char="•"/>
            </a:pPr>
            <a:r>
              <a:rPr lang="en-GB" b="1" dirty="0" smtClean="0"/>
              <a:t>Charity </a:t>
            </a:r>
            <a:r>
              <a:rPr lang="en-GB" b="1" dirty="0"/>
              <a:t>on-boarding </a:t>
            </a:r>
            <a:r>
              <a:rPr lang="en-GB" dirty="0" smtClean="0"/>
              <a:t>and the </a:t>
            </a:r>
            <a:r>
              <a:rPr lang="en-GB" dirty="0"/>
              <a:t>fees associated for banking a </a:t>
            </a:r>
            <a:r>
              <a:rPr lang="en-GB" dirty="0" smtClean="0"/>
              <a:t>charity – deposits, money transmission, FX, debt </a:t>
            </a:r>
            <a:endParaRPr lang="en-GB" dirty="0"/>
          </a:p>
          <a:p>
            <a:pPr marL="285750" indent="-285750" algn="ctr">
              <a:buFont typeface="Arial" panose="020B0604020202020204" pitchFamily="34" charset="0"/>
              <a:buChar char="•"/>
            </a:pPr>
            <a:r>
              <a:rPr lang="en-GB" b="1" dirty="0" smtClean="0"/>
              <a:t>Cross</a:t>
            </a:r>
            <a:r>
              <a:rPr lang="en-GB" dirty="0" smtClean="0"/>
              <a:t> </a:t>
            </a:r>
            <a:r>
              <a:rPr lang="en-GB" b="1" dirty="0" smtClean="0"/>
              <a:t>selling products </a:t>
            </a:r>
            <a:r>
              <a:rPr lang="en-GB" dirty="0"/>
              <a:t>which </a:t>
            </a:r>
            <a:r>
              <a:rPr lang="en-GB" dirty="0" smtClean="0"/>
              <a:t>we can </a:t>
            </a:r>
            <a:r>
              <a:rPr lang="en-GB" dirty="0"/>
              <a:t>offer the </a:t>
            </a:r>
            <a:r>
              <a:rPr lang="en-GB" dirty="0" smtClean="0"/>
              <a:t>charity – </a:t>
            </a:r>
            <a:r>
              <a:rPr lang="en-GB" dirty="0"/>
              <a:t>B</a:t>
            </a:r>
            <a:r>
              <a:rPr lang="en-GB" dirty="0" smtClean="0"/>
              <a:t>arclaycard commercial cards and acquiring, asset finance, wealth/investment </a:t>
            </a:r>
            <a:endParaRPr lang="en-GB" dirty="0"/>
          </a:p>
          <a:p>
            <a:pPr marL="285750" indent="-285750" algn="ctr">
              <a:buFont typeface="Arial" panose="020B0604020202020204" pitchFamily="34" charset="0"/>
              <a:buChar char="•"/>
            </a:pPr>
            <a:r>
              <a:rPr lang="en-GB" b="1" dirty="0" smtClean="0"/>
              <a:t>Payment </a:t>
            </a:r>
            <a:r>
              <a:rPr lang="en-GB" b="1" dirty="0"/>
              <a:t>processing fees </a:t>
            </a:r>
            <a:r>
              <a:rPr lang="en-GB" dirty="0"/>
              <a:t>and the derived </a:t>
            </a:r>
            <a:r>
              <a:rPr lang="en-GB" dirty="0" smtClean="0"/>
              <a:t>income</a:t>
            </a:r>
          </a:p>
        </p:txBody>
      </p:sp>
      <p:sp>
        <p:nvSpPr>
          <p:cNvPr id="12" name="Rounded Rectangle 11"/>
          <p:cNvSpPr/>
          <p:nvPr/>
        </p:nvSpPr>
        <p:spPr>
          <a:xfrm>
            <a:off x="783902" y="4081583"/>
            <a:ext cx="7532514" cy="1446550"/>
          </a:xfrm>
          <a:prstGeom prst="round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983648" y="4310545"/>
            <a:ext cx="3536610" cy="1015663"/>
          </a:xfrm>
          <a:prstGeom prst="rect">
            <a:avLst/>
          </a:prstGeom>
          <a:noFill/>
        </p:spPr>
        <p:txBody>
          <a:bodyPr wrap="square" rtlCol="0">
            <a:spAutoFit/>
          </a:bodyPr>
          <a:lstStyle/>
          <a:p>
            <a:pPr algn="just"/>
            <a:r>
              <a:rPr lang="en-GB" sz="2000" dirty="0" err="1" smtClean="0"/>
              <a:t>Approx</a:t>
            </a:r>
            <a:r>
              <a:rPr lang="en-GB" sz="2000" dirty="0" smtClean="0"/>
              <a:t> average annual income derived from acquiring and banking a top 100 large charity </a:t>
            </a:r>
            <a:endParaRPr lang="en-GB" sz="2000" dirty="0"/>
          </a:p>
        </p:txBody>
      </p:sp>
      <p:sp>
        <p:nvSpPr>
          <p:cNvPr id="14" name="Rounded Rectangle 13"/>
          <p:cNvSpPr/>
          <p:nvPr/>
        </p:nvSpPr>
        <p:spPr>
          <a:xfrm>
            <a:off x="188969" y="5805264"/>
            <a:ext cx="8763339" cy="846962"/>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181887" y="5860137"/>
            <a:ext cx="8777894" cy="707886"/>
          </a:xfrm>
          <a:prstGeom prst="rect">
            <a:avLst/>
          </a:prstGeom>
          <a:noFill/>
        </p:spPr>
        <p:txBody>
          <a:bodyPr wrap="square" rtlCol="0">
            <a:spAutoFit/>
          </a:bodyPr>
          <a:lstStyle/>
          <a:p>
            <a:pPr algn="ctr"/>
            <a:r>
              <a:rPr lang="en-GB" sz="2000" dirty="0" smtClean="0"/>
              <a:t>If Barclays Roundup v2 product was offered to new, large charity clients without any setup fees then this could be an </a:t>
            </a:r>
            <a:r>
              <a:rPr lang="en-GB" sz="2000" b="1" dirty="0" smtClean="0"/>
              <a:t>attractive incentive </a:t>
            </a:r>
            <a:r>
              <a:rPr lang="en-GB" sz="2000" dirty="0" smtClean="0"/>
              <a:t>in any acquisition talks</a:t>
            </a:r>
            <a:endParaRPr lang="en-GB" sz="2000" dirty="0"/>
          </a:p>
        </p:txBody>
      </p:sp>
      <p:sp>
        <p:nvSpPr>
          <p:cNvPr id="2" name="TextBox 1"/>
          <p:cNvSpPr txBox="1"/>
          <p:nvPr/>
        </p:nvSpPr>
        <p:spPr>
          <a:xfrm>
            <a:off x="5076056" y="4077072"/>
            <a:ext cx="3096344" cy="1446550"/>
          </a:xfrm>
          <a:prstGeom prst="rect">
            <a:avLst/>
          </a:prstGeom>
          <a:noFill/>
        </p:spPr>
        <p:txBody>
          <a:bodyPr wrap="square" rtlCol="0">
            <a:spAutoFit/>
          </a:bodyPr>
          <a:lstStyle/>
          <a:p>
            <a:r>
              <a:rPr lang="en-GB" sz="8800" dirty="0" smtClean="0"/>
              <a:t>£100k</a:t>
            </a:r>
            <a:endParaRPr lang="en-GB" sz="8800" dirty="0"/>
          </a:p>
        </p:txBody>
      </p:sp>
    </p:spTree>
    <p:extLst>
      <p:ext uri="{BB962C8B-B14F-4D97-AF65-F5344CB8AC3E}">
        <p14:creationId xmlns:p14="http://schemas.microsoft.com/office/powerpoint/2010/main" val="9514926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492" y="1155017"/>
            <a:ext cx="4176464" cy="26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443" y="1538722"/>
            <a:ext cx="4124325"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008" y="1188277"/>
            <a:ext cx="4236445" cy="3424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5"/>
          <p:cNvCxnSpPr/>
          <p:nvPr/>
        </p:nvCxnSpPr>
        <p:spPr>
          <a:xfrm>
            <a:off x="4499992" y="1124744"/>
            <a:ext cx="0" cy="367462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pic>
        <p:nvPicPr>
          <p:cNvPr id="1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805" y="4221088"/>
            <a:ext cx="4047963" cy="578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145" y="5157192"/>
            <a:ext cx="4047964" cy="54434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3" name="Rounded Rectangle 12"/>
          <p:cNvSpPr/>
          <p:nvPr/>
        </p:nvSpPr>
        <p:spPr>
          <a:xfrm>
            <a:off x="200031" y="221751"/>
            <a:ext cx="8763339" cy="794697"/>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186594" y="272842"/>
            <a:ext cx="8777894" cy="707886"/>
          </a:xfrm>
          <a:prstGeom prst="rect">
            <a:avLst/>
          </a:prstGeom>
          <a:noFill/>
        </p:spPr>
        <p:txBody>
          <a:bodyPr wrap="square" rtlCol="0">
            <a:spAutoFit/>
          </a:bodyPr>
          <a:lstStyle/>
          <a:p>
            <a:pPr algn="ctr"/>
            <a:r>
              <a:rPr lang="en-GB" sz="2000" dirty="0" smtClean="0"/>
              <a:t>There is an </a:t>
            </a:r>
            <a:r>
              <a:rPr lang="en-GB" sz="2000" b="1" dirty="0" smtClean="0"/>
              <a:t>excellent commercial opportunity</a:t>
            </a:r>
            <a:r>
              <a:rPr lang="en-GB" sz="2000" dirty="0" smtClean="0"/>
              <a:t> given the scale of the UK market and appetite of the organisation to grow working with large charitable clients</a:t>
            </a:r>
            <a:endParaRPr lang="en-GB" sz="2000" dirty="0"/>
          </a:p>
        </p:txBody>
      </p:sp>
      <p:sp>
        <p:nvSpPr>
          <p:cNvPr id="17" name="Rounded Rectangle 16"/>
          <p:cNvSpPr/>
          <p:nvPr/>
        </p:nvSpPr>
        <p:spPr>
          <a:xfrm>
            <a:off x="4572000" y="4941168"/>
            <a:ext cx="4338742" cy="1728192"/>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p:cNvSpPr txBox="1"/>
          <p:nvPr/>
        </p:nvSpPr>
        <p:spPr>
          <a:xfrm>
            <a:off x="4572000" y="5013176"/>
            <a:ext cx="4392488" cy="1631216"/>
          </a:xfrm>
          <a:prstGeom prst="rect">
            <a:avLst/>
          </a:prstGeom>
          <a:noFill/>
        </p:spPr>
        <p:txBody>
          <a:bodyPr wrap="square" rtlCol="0">
            <a:spAutoFit/>
          </a:bodyPr>
          <a:lstStyle/>
          <a:p>
            <a:pPr algn="ctr"/>
            <a:r>
              <a:rPr lang="en-GB" sz="2000" dirty="0" smtClean="0"/>
              <a:t>As well as holding relationships with </a:t>
            </a:r>
            <a:r>
              <a:rPr lang="en-GB" sz="2000" b="1" dirty="0" smtClean="0"/>
              <a:t>22%</a:t>
            </a:r>
            <a:r>
              <a:rPr lang="en-GB" sz="2000" dirty="0" smtClean="0"/>
              <a:t> of the </a:t>
            </a:r>
            <a:r>
              <a:rPr lang="en-GB" sz="2000" b="1" dirty="0" smtClean="0"/>
              <a:t>Top 5,000 charities</a:t>
            </a:r>
            <a:r>
              <a:rPr lang="en-GB" sz="2000" dirty="0" smtClean="0"/>
              <a:t>, Barclays is also the </a:t>
            </a:r>
            <a:r>
              <a:rPr lang="en-GB" sz="2000" b="1" dirty="0" smtClean="0"/>
              <a:t>main banker </a:t>
            </a:r>
            <a:r>
              <a:rPr lang="en-GB" sz="2000" dirty="0" smtClean="0"/>
              <a:t>to </a:t>
            </a:r>
            <a:r>
              <a:rPr lang="en-GB" sz="2000" b="1" dirty="0" smtClean="0"/>
              <a:t>32%</a:t>
            </a:r>
            <a:r>
              <a:rPr lang="en-GB" sz="2000" dirty="0" smtClean="0"/>
              <a:t> of the </a:t>
            </a:r>
            <a:r>
              <a:rPr lang="en-GB" sz="2000" b="1" dirty="0" smtClean="0"/>
              <a:t>Top 100 charities</a:t>
            </a:r>
            <a:r>
              <a:rPr lang="en-GB" sz="2000" dirty="0" smtClean="0"/>
              <a:t>, and has relationships with </a:t>
            </a:r>
            <a:r>
              <a:rPr lang="en-GB" sz="2000" b="1" dirty="0" smtClean="0"/>
              <a:t>74%</a:t>
            </a:r>
            <a:r>
              <a:rPr lang="en-GB" sz="2000" dirty="0" smtClean="0"/>
              <a:t> of this subsector.</a:t>
            </a:r>
            <a:endParaRPr lang="en-GB" sz="2000" dirty="0"/>
          </a:p>
        </p:txBody>
      </p:sp>
      <p:sp>
        <p:nvSpPr>
          <p:cNvPr id="8" name="Down Arrow 7"/>
          <p:cNvSpPr/>
          <p:nvPr/>
        </p:nvSpPr>
        <p:spPr>
          <a:xfrm>
            <a:off x="2097436" y="4869160"/>
            <a:ext cx="242316"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Down Arrow 18"/>
          <p:cNvSpPr/>
          <p:nvPr/>
        </p:nvSpPr>
        <p:spPr>
          <a:xfrm>
            <a:off x="2127447" y="5805264"/>
            <a:ext cx="242316"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p:cNvSpPr/>
          <p:nvPr/>
        </p:nvSpPr>
        <p:spPr>
          <a:xfrm>
            <a:off x="259145" y="6093296"/>
            <a:ext cx="4047964" cy="551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Income growth expected to almost </a:t>
            </a:r>
            <a:r>
              <a:rPr lang="en-GB" sz="1600" dirty="0"/>
              <a:t>d</a:t>
            </a:r>
            <a:r>
              <a:rPr lang="en-GB" sz="1600" dirty="0" smtClean="0"/>
              <a:t>ouble</a:t>
            </a:r>
            <a:endParaRPr lang="en-GB" sz="1600" dirty="0"/>
          </a:p>
        </p:txBody>
      </p:sp>
    </p:spTree>
    <p:extLst>
      <p:ext uri="{BB962C8B-B14F-4D97-AF65-F5344CB8AC3E}">
        <p14:creationId xmlns:p14="http://schemas.microsoft.com/office/powerpoint/2010/main" val="26724573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d4161281-19ac-4487-8e19-1947623352c0" origin="userSelected">
  <element uid="id_classification_nonbusiness" value=""/>
</sisl>
</file>

<file path=customXml/itemProps1.xml><?xml version="1.0" encoding="utf-8"?>
<ds:datastoreItem xmlns:ds="http://schemas.openxmlformats.org/officeDocument/2006/customXml" ds:itemID="{BA6C72BD-E1C9-44C2-A36F-898D65526A99}">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1738</TotalTime>
  <Words>1637</Words>
  <Application>Microsoft Office PowerPoint</Application>
  <PresentationFormat>On-screen Show (4:3)</PresentationFormat>
  <Paragraphs>181</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Barclays PLC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Spears, David : Barclaycard</dc:creator>
  <cp:lastModifiedBy>Spears, David : Barclaycard</cp:lastModifiedBy>
  <cp:revision>90</cp:revision>
  <dcterms:created xsi:type="dcterms:W3CDTF">2017-06-09T10:46:44Z</dcterms:created>
  <dcterms:modified xsi:type="dcterms:W3CDTF">2017-07-24T15:12:15Z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a76dcf46-a804-4f26-86cb-fcf61ad80a83</vt:lpwstr>
  </property>
  <property fmtid="{D5CDD505-2E9C-101B-9397-08002B2CF9AE}" pid="3" name="bjSaver">
    <vt:lpwstr>gcUxXnDH0x5+Pj7gypwz810P1rC0q0EG</vt:lpwstr>
  </property>
  <property fmtid="{D5CDD505-2E9C-101B-9397-08002B2CF9AE}" pid="4" name="bjDocumentLabelXML">
    <vt:lpwstr>&lt;?xml version="1.0" encoding="us-ascii"?&gt;&lt;sisl xmlns:xsi="http://www.w3.org/2001/XMLSchema-instance" xmlns:xsd="http://www.w3.org/2001/XMLSchema" sislVersion="0" policy="d4161281-19ac-4487-8e19-1947623352c0" origin="userSelected" xmlns="http://www.boldonj</vt:lpwstr>
  </property>
  <property fmtid="{D5CDD505-2E9C-101B-9397-08002B2CF9AE}" pid="5" name="bjDocumentLabelXML-0">
    <vt:lpwstr>ames.com/2008/01/sie/internal/label"&gt;&lt;element uid="id_classification_nonbusiness" value="" /&gt;&lt;/sisl&gt;</vt:lpwstr>
  </property>
  <property fmtid="{D5CDD505-2E9C-101B-9397-08002B2CF9AE}" pid="6" name="bjDocumentSecurityLabel">
    <vt:lpwstr>Unrestricted</vt:lpwstr>
  </property>
  <property fmtid="{D5CDD505-2E9C-101B-9397-08002B2CF9AE}" pid="7" name="BarclaysDC">
    <vt:lpwstr>Unrestricted</vt:lpwstr>
  </property>
  <property fmtid="{D5CDD505-2E9C-101B-9397-08002B2CF9AE}" pid="8" name="_AdHocReviewCycleID">
    <vt:i4>-8615481</vt:i4>
  </property>
  <property fmtid="{D5CDD505-2E9C-101B-9397-08002B2CF9AE}" pid="9" name="_NewReviewCycle">
    <vt:lpwstr/>
  </property>
  <property fmtid="{D5CDD505-2E9C-101B-9397-08002B2CF9AE}" pid="10" name="_EmailSubject">
    <vt:lpwstr>Barclays Roundup - call details added</vt:lpwstr>
  </property>
  <property fmtid="{D5CDD505-2E9C-101B-9397-08002B2CF9AE}" pid="11" name="_AuthorEmail">
    <vt:lpwstr>David.Spears99@barclayscorp.com</vt:lpwstr>
  </property>
  <property fmtid="{D5CDD505-2E9C-101B-9397-08002B2CF9AE}" pid="12" name="_AuthorEmailDisplayName">
    <vt:lpwstr>David Spears : Barclaycard</vt:lpwstr>
  </property>
</Properties>
</file>