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57DA-1616-4E2C-9486-EA2F571A0BE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5CC73-23EA-437A-AD22-9182E79FB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77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639"/>
              </a:lnSpc>
            </a:pP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"in the UK the average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cost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to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replace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departing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staff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member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is £30,614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costing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the British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economy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alone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£4.13bn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each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year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' </a:t>
            </a:r>
            <a:endParaRPr lang="da-DK" sz="1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ts val="1639"/>
              </a:lnSpc>
            </a:pP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da-DK" sz="1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ts val="1639"/>
              </a:lnSpc>
            </a:pP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Staff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turnover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costs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British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businesses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at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least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£4.13bn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every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year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as new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employees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take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up to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eight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months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to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reach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optimum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productivity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levels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according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to research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released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today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da-DK" sz="1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ts val="1639"/>
              </a:lnSpc>
            </a:pP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 average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fee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for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replacing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departing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staff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member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is £30,614,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says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Oxford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Economics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and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income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protection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providers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Unum. This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figure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comprises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two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typical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amounts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– £5,433 for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logistics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such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as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agency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fees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and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advertising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and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wages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during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the time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when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 new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employee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is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yet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to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reach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optimum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productivity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level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believed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to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be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an average of 28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weeks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at a </a:t>
            </a:r>
            <a:r>
              <a:rPr lang="da-DK" dirty="0" err="1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cost</a:t>
            </a: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of £25,182.</a:t>
            </a:r>
            <a:endParaRPr lang="da-DK" sz="1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ts val="1639"/>
              </a:lnSpc>
            </a:pPr>
            <a:r>
              <a:rPr lang="da-DK" dirty="0" smtClean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(The Telegraph, 2014)</a:t>
            </a:r>
            <a:endParaRPr lang="da-DK" sz="1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63" y="8685666"/>
            <a:ext cx="2972004" cy="456916"/>
          </a:xfrm>
          <a:prstGeom prst="rect">
            <a:avLst/>
          </a:prstGeom>
        </p:spPr>
        <p:txBody>
          <a:bodyPr lIns="84436" tIns="42218" rIns="84436" bIns="42218"/>
          <a:lstStyle/>
          <a:p>
            <a:pPr>
              <a:buClr>
                <a:srgbClr val="1F497D"/>
              </a:buClr>
            </a:pPr>
            <a:fld id="{D51FD0A5-E9FF-449F-9E6C-EA6FECB95E81}" type="slidenum">
              <a:rPr lang="en-US" smtClean="0"/>
              <a:pPr>
                <a:buClr>
                  <a:srgbClr val="1F497D"/>
                </a:buClr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2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722-7B7C-44C1-B78A-834358FE329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ED80-72A7-49DC-B569-06F4224EF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9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722-7B7C-44C1-B78A-834358FE329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ED80-72A7-49DC-B569-06F4224EF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8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722-7B7C-44C1-B78A-834358FE329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ED80-72A7-49DC-B569-06F4224EF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91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60416" y="6623218"/>
            <a:ext cx="3860800" cy="115195"/>
          </a:xfrm>
          <a:prstGeom prst="rect">
            <a:avLst/>
          </a:prstGeom>
        </p:spPr>
        <p:txBody>
          <a:bodyPr vert="horz" lIns="0" tIns="163634" rIns="81817" bIns="163634" rtlCol="0" anchor="ctr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293947"/>
              </a:buClr>
              <a:buFont typeface="Symbol" pitchFamily="18" charset="2"/>
              <a:buNone/>
            </a:pPr>
            <a:r>
              <a:rPr lang="en-US" kern="1200" dirty="0" smtClean="0">
                <a:solidFill>
                  <a:srgbClr val="5E707D"/>
                </a:solidFill>
                <a:latin typeface="Arial" charset="0"/>
              </a:rPr>
              <a:t> </a:t>
            </a:r>
            <a:endParaRPr lang="en-US" kern="1200" dirty="0">
              <a:solidFill>
                <a:srgbClr val="5E707D"/>
              </a:solidFill>
              <a:latin typeface="Arial" charset="0"/>
            </a:endParaRP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399562" y="1330960"/>
            <a:ext cx="11297798" cy="0"/>
          </a:xfrm>
          <a:prstGeom prst="line">
            <a:avLst/>
          </a:prstGeom>
          <a:noFill/>
          <a:ln w="19050" cap="flat" cmpd="sng" algn="ctr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158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722-7B7C-44C1-B78A-834358FE329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ED80-72A7-49DC-B569-06F4224EF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20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722-7B7C-44C1-B78A-834358FE329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ED80-72A7-49DC-B569-06F4224EF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02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722-7B7C-44C1-B78A-834358FE329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ED80-72A7-49DC-B569-06F4224EF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31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722-7B7C-44C1-B78A-834358FE329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ED80-72A7-49DC-B569-06F4224EF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25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722-7B7C-44C1-B78A-834358FE329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ED80-72A7-49DC-B569-06F4224EF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722-7B7C-44C1-B78A-834358FE329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ED80-72A7-49DC-B569-06F4224EF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2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722-7B7C-44C1-B78A-834358FE329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ED80-72A7-49DC-B569-06F4224EF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87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722-7B7C-44C1-B78A-834358FE329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ED80-72A7-49DC-B569-06F4224EF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2722-7B7C-44C1-B78A-834358FE3297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ED80-72A7-49DC-B569-06F4224EF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9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00" y="156478"/>
            <a:ext cx="11842000" cy="654504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TextBox 58"/>
          <p:cNvSpPr txBox="1"/>
          <p:nvPr/>
        </p:nvSpPr>
        <p:spPr>
          <a:xfrm>
            <a:off x="4990986" y="6067898"/>
            <a:ext cx="2323439" cy="8062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293947"/>
              </a:buClr>
              <a:buFont typeface="Symbol" pitchFamily="18" charset="2"/>
              <a:buNone/>
            </a:pPr>
            <a:r>
              <a:rPr lang="da-DK" sz="41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Black" panose="020B0A04020102020204" pitchFamily="34" charset="0"/>
              </a:rPr>
              <a:t>WTF</a:t>
            </a:r>
            <a:endParaRPr lang="da-DK" sz="4100" b="1" dirty="0">
              <a:solidFill>
                <a:srgbClr val="000000">
                  <a:lumMod val="95000"/>
                  <a:lumOff val="5000"/>
                </a:srgb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0846" y="1466283"/>
            <a:ext cx="4628954" cy="843586"/>
          </a:xfrm>
          <a:prstGeom prst="rect">
            <a:avLst/>
          </a:prstGeom>
        </p:spPr>
        <p:txBody>
          <a:bodyPr wrap="square" lIns="103907" tIns="51954" rIns="103907" bIns="51954">
            <a:spAutoFit/>
          </a:bodyPr>
          <a:lstStyle/>
          <a:p>
            <a:pPr algn="ctr" eaLnBrk="0" fontAlgn="base" hangingPunct="0">
              <a:spcBef>
                <a:spcPts val="682"/>
              </a:spcBef>
              <a:spcAft>
                <a:spcPct val="0"/>
              </a:spcAft>
              <a:buClr>
                <a:srgbClr val="293947"/>
              </a:buClr>
            </a:pPr>
            <a:r>
              <a:rPr lang="en-US" sz="16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" charset="0"/>
              </a:rPr>
              <a:t>Achieving the SDGs </a:t>
            </a:r>
            <a:r>
              <a:rPr lang="en-US" sz="1600" b="1" u="sng" dirty="0">
                <a:solidFill>
                  <a:srgbClr val="000000">
                    <a:lumMod val="95000"/>
                    <a:lumOff val="5000"/>
                  </a:srgbClr>
                </a:solidFill>
                <a:latin typeface="Arial" charset="0"/>
              </a:rPr>
              <a:t>requires</a:t>
            </a:r>
            <a:r>
              <a:rPr lang="en-US" sz="16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" charset="0"/>
              </a:rPr>
              <a:t> business involvement and, in fact, represents a business opportunity.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202659" y="1531599"/>
            <a:ext cx="4501662" cy="933355"/>
          </a:xfrm>
          <a:prstGeom prst="rect">
            <a:avLst/>
          </a:prstGeom>
        </p:spPr>
        <p:txBody>
          <a:bodyPr wrap="square" lIns="103907" tIns="51954" rIns="103907" bIns="51954">
            <a:spAutoFit/>
          </a:bodyPr>
          <a:lstStyle/>
          <a:p>
            <a:pPr algn="ctr" eaLnBrk="0" fontAlgn="base" hangingPunct="0">
              <a:spcBef>
                <a:spcPts val="682"/>
              </a:spcBef>
              <a:spcAft>
                <a:spcPct val="0"/>
              </a:spcAft>
              <a:buClr>
                <a:srgbClr val="293947"/>
              </a:buClr>
            </a:pPr>
            <a:r>
              <a:rPr lang="en-US" sz="16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" charset="0"/>
              </a:rPr>
              <a:t>Companies struggle to attract and retain talent </a:t>
            </a:r>
          </a:p>
          <a:p>
            <a:pPr algn="ctr" eaLnBrk="0" fontAlgn="base" hangingPunct="0">
              <a:spcBef>
                <a:spcPts val="682"/>
              </a:spcBef>
              <a:spcAft>
                <a:spcPct val="0"/>
              </a:spcAft>
              <a:buClr>
                <a:srgbClr val="293947"/>
              </a:buClr>
            </a:pPr>
            <a:endParaRPr lang="en-US" sz="1600" b="1" dirty="0">
              <a:solidFill>
                <a:srgbClr val="000000">
                  <a:lumMod val="95000"/>
                  <a:lumOff val="5000"/>
                </a:srgbClr>
              </a:solidFill>
              <a:latin typeface="Arial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80" y="4675597"/>
            <a:ext cx="443077" cy="360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85" y="4817837"/>
            <a:ext cx="443077" cy="360000"/>
          </a:xfrm>
          <a:prstGeom prst="rect">
            <a:avLst/>
          </a:prstGeom>
        </p:spPr>
      </p:pic>
      <p:pic>
        <p:nvPicPr>
          <p:cNvPr id="74" name="Shape 278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0163" y="2356157"/>
            <a:ext cx="1329231" cy="96918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Isosceles Triangle 81"/>
          <p:cNvSpPr/>
          <p:nvPr/>
        </p:nvSpPr>
        <p:spPr bwMode="auto">
          <a:xfrm rot="10800000">
            <a:off x="592724" y="5629684"/>
            <a:ext cx="10924736" cy="355600"/>
          </a:xfrm>
          <a:prstGeom prst="triangle">
            <a:avLst/>
          </a:prstGeom>
          <a:solidFill>
            <a:srgbClr val="7F7F7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2271" tIns="53180" rIns="102271" bIns="53180" numCol="1" rtlCol="0" anchor="ctr" anchorCtr="0" compatLnSpc="1">
            <a:prstTxWarp prst="textNoShape">
              <a:avLst/>
            </a:prstTxWarp>
          </a:bodyPr>
          <a:lstStyle/>
          <a:p>
            <a:pPr algn="ctr" defTabSz="1039066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293947"/>
              </a:buClr>
            </a:pPr>
            <a:endParaRPr lang="da-DK" sz="900" dirty="0">
              <a:solidFill>
                <a:srgbClr val="000000">
                  <a:lumMod val="95000"/>
                  <a:lumOff val="5000"/>
                </a:srgbClr>
              </a:solidFill>
              <a:latin typeface="Arial" charset="0"/>
            </a:endParaRPr>
          </a:p>
        </p:txBody>
      </p:sp>
      <p:sp>
        <p:nvSpPr>
          <p:cNvPr id="98" name="Right Brace 97"/>
          <p:cNvSpPr/>
          <p:nvPr/>
        </p:nvSpPr>
        <p:spPr bwMode="auto">
          <a:xfrm>
            <a:off x="7391658" y="4371164"/>
            <a:ext cx="347904" cy="969209"/>
          </a:xfrm>
          <a:prstGeom prst="rightBrace">
            <a:avLst>
              <a:gd name="adj1" fmla="val 63672"/>
              <a:gd name="adj2" fmla="val 50000"/>
            </a:avLst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2271" tIns="53180" rIns="102271" bIns="53180" numCol="1" rtlCol="0" anchor="ctr" anchorCtr="0" compatLnSpc="1">
            <a:prstTxWarp prst="textNoShape">
              <a:avLst/>
            </a:prstTxWarp>
          </a:bodyPr>
          <a:lstStyle/>
          <a:p>
            <a:pPr algn="ctr" defTabSz="1039066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293947"/>
              </a:buClr>
            </a:pPr>
            <a:endParaRPr lang="da-DK" sz="900">
              <a:solidFill>
                <a:srgbClr val="737377"/>
              </a:solidFill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04849" y="4554498"/>
            <a:ext cx="419375" cy="56079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293947"/>
              </a:buClr>
              <a:buFont typeface="Symbol" pitchFamily="18" charset="2"/>
              <a:buNone/>
            </a:pPr>
            <a:r>
              <a:rPr lang="da-DK" sz="4550" b="1" dirty="0">
                <a:solidFill>
                  <a:srgbClr val="D78539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934529" y="4707193"/>
            <a:ext cx="304072" cy="2212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293947"/>
              </a:buClr>
              <a:buFont typeface="Symbol" pitchFamily="18" charset="2"/>
              <a:buNone/>
            </a:pPr>
            <a:r>
              <a:rPr lang="da-DK" sz="2250" dirty="0"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665320" y="1874522"/>
            <a:ext cx="984918" cy="4012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293947"/>
              </a:buClr>
              <a:buFont typeface="Symbol" pitchFamily="18" charset="2"/>
              <a:buNone/>
            </a:pPr>
            <a:r>
              <a:rPr lang="da-DK" sz="2250" b="1" dirty="0">
                <a:solidFill>
                  <a:srgbClr val="D78539"/>
                </a:solidFill>
                <a:latin typeface="Arial" charset="0"/>
              </a:rPr>
              <a:t>AND</a:t>
            </a:r>
          </a:p>
        </p:txBody>
      </p:sp>
      <p:cxnSp>
        <p:nvCxnSpPr>
          <p:cNvPr id="111" name="Straight Connector 110"/>
          <p:cNvCxnSpPr/>
          <p:nvPr/>
        </p:nvCxnSpPr>
        <p:spPr bwMode="auto">
          <a:xfrm>
            <a:off x="427958" y="3749040"/>
            <a:ext cx="11276363" cy="1524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Box 113"/>
          <p:cNvSpPr txBox="1"/>
          <p:nvPr/>
        </p:nvSpPr>
        <p:spPr>
          <a:xfrm>
            <a:off x="5385980" y="3590254"/>
            <a:ext cx="1543597" cy="3175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293947"/>
              </a:buClr>
              <a:buFont typeface="Symbol" pitchFamily="18" charset="2"/>
              <a:buNone/>
            </a:pPr>
            <a:r>
              <a:rPr lang="da-DK" sz="2250" b="1" dirty="0">
                <a:solidFill>
                  <a:srgbClr val="D78539"/>
                </a:solidFill>
                <a:latin typeface="Arial" charset="0"/>
              </a:rPr>
              <a:t>BUT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80" y="5026191"/>
            <a:ext cx="443077" cy="3600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85" y="4457837"/>
            <a:ext cx="443077" cy="3600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80" y="4315597"/>
            <a:ext cx="443077" cy="3600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5522" y="3954307"/>
            <a:ext cx="1273267" cy="100234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528825" y="4533850"/>
            <a:ext cx="4628954" cy="535810"/>
          </a:xfrm>
          <a:prstGeom prst="rect">
            <a:avLst/>
          </a:prstGeom>
        </p:spPr>
        <p:txBody>
          <a:bodyPr wrap="square" lIns="103907" tIns="51954" rIns="103907" bIns="51954">
            <a:spAutoFit/>
          </a:bodyPr>
          <a:lstStyle/>
          <a:p>
            <a:pPr algn="ctr" eaLnBrk="0" fontAlgn="base" hangingPunct="0">
              <a:spcBef>
                <a:spcPts val="682"/>
              </a:spcBef>
              <a:spcAft>
                <a:spcPct val="0"/>
              </a:spcAft>
              <a:buClr>
                <a:srgbClr val="293947"/>
              </a:buClr>
            </a:pPr>
            <a:r>
              <a:rPr lang="en-US" sz="1400" b="1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charset="0"/>
              </a:rPr>
              <a:t>Millenials</a:t>
            </a: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" charset="0"/>
              </a:rPr>
              <a:t> are 5x more likely to stay at a company which has clear purpose and positive social impact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35633" y="4937845"/>
            <a:ext cx="2753040" cy="5914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293947"/>
              </a:buClr>
              <a:buFont typeface="Symbol" pitchFamily="18" charset="2"/>
              <a:buNone/>
            </a:pPr>
            <a:r>
              <a:rPr lang="en-GB" sz="1400" b="1" dirty="0">
                <a:latin typeface="Arial" charset="0"/>
              </a:rPr>
              <a:t>Currently 44% of </a:t>
            </a:r>
            <a:r>
              <a:rPr lang="en-GB" sz="1400" b="1" dirty="0" err="1">
                <a:latin typeface="Arial" charset="0"/>
              </a:rPr>
              <a:t>millenials</a:t>
            </a:r>
            <a:r>
              <a:rPr lang="en-GB" sz="1400" b="1" dirty="0">
                <a:latin typeface="Arial" charset="0"/>
              </a:rPr>
              <a:t> say they will leave their company within the next 2 years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4531" y="2246513"/>
            <a:ext cx="3062222" cy="7718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293947"/>
              </a:buClr>
              <a:buFont typeface="Symbol" pitchFamily="18" charset="2"/>
              <a:buNone/>
            </a:pPr>
            <a:r>
              <a:rPr lang="en-GB" sz="800" dirty="0">
                <a:latin typeface="Arial" charset="0"/>
              </a:rPr>
              <a:t>Cost per leaver </a:t>
            </a:r>
            <a:r>
              <a:rPr lang="en-GB" sz="2250" b="1" dirty="0">
                <a:solidFill>
                  <a:srgbClr val="3876BE"/>
                </a:solidFill>
                <a:latin typeface="Arial" charset="0"/>
              </a:rPr>
              <a:t>£30,000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293947"/>
              </a:buClr>
              <a:buFont typeface="Symbol" pitchFamily="18" charset="2"/>
              <a:buNone/>
            </a:pPr>
            <a:r>
              <a:rPr lang="en-GB" sz="800" dirty="0">
                <a:latin typeface="Arial" charset="0"/>
              </a:rPr>
              <a:t>Annual cost to the UK economy £4.1b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293947"/>
              </a:buClr>
              <a:buFont typeface="Symbol" pitchFamily="18" charset="2"/>
              <a:buNone/>
            </a:pPr>
            <a:r>
              <a:rPr lang="en-GB" sz="800" dirty="0">
                <a:latin typeface="Arial" charset="0"/>
              </a:rPr>
              <a:t>(The Telegraph, 2014</a:t>
            </a:r>
            <a:r>
              <a:rPr lang="en-GB" sz="900" dirty="0">
                <a:latin typeface="Arial" charset="0"/>
              </a:rPr>
              <a:t>)</a:t>
            </a:r>
          </a:p>
        </p:txBody>
      </p:sp>
      <p:sp>
        <p:nvSpPr>
          <p:cNvPr id="23" name="Shape 234"/>
          <p:cNvSpPr/>
          <p:nvPr/>
        </p:nvSpPr>
        <p:spPr>
          <a:xfrm>
            <a:off x="758490" y="440668"/>
            <a:ext cx="10675019" cy="543738"/>
          </a:xfrm>
          <a:prstGeom prst="rect">
            <a:avLst/>
          </a:prstGeom>
          <a:noFill/>
          <a:ln>
            <a:noFill/>
          </a:ln>
        </p:spPr>
        <p:txBody>
          <a:bodyPr lIns="25400" tIns="25400" rIns="25400" bIns="25400" anchor="ctr" anchorCtr="0">
            <a:noAutofit/>
          </a:bodyPr>
          <a:lstStyle/>
          <a:p>
            <a:pPr algn="ctr">
              <a:buClr>
                <a:srgbClr val="FF7E79"/>
              </a:buClr>
              <a:buSzPct val="25000"/>
            </a:pPr>
            <a:r>
              <a:rPr lang="en-GB" sz="3600" dirty="0">
                <a:solidFill>
                  <a:srgbClr val="FF7E79"/>
                </a:solidFill>
                <a:latin typeface="Arial"/>
                <a:ea typeface="Arial"/>
                <a:cs typeface="Arial"/>
                <a:sym typeface="Arial"/>
              </a:rPr>
              <a:t>SOME MATHS</a:t>
            </a:r>
            <a:endParaRPr lang="en-GB" sz="3600" dirty="0">
              <a:solidFill>
                <a:srgbClr val="FF7E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5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3" grpId="0"/>
      <p:bldP spid="82" grpId="0" animBg="1"/>
      <p:bldP spid="98" grpId="0" animBg="1"/>
      <p:bldP spid="99" grpId="0"/>
      <p:bldP spid="100" grpId="0"/>
      <p:bldP spid="109" grpId="0"/>
      <p:bldP spid="1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Symbol</vt:lpstr>
      <vt:lpstr>Times New Roman</vt:lpstr>
      <vt:lpstr>Office Theme</vt:lpstr>
      <vt:lpstr>PowerPoint Presentation</vt:lpstr>
    </vt:vector>
  </TitlesOfParts>
  <Company>Barclays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Heard, Tim : Corporate CIO</dc:creator>
  <cp:lastModifiedBy>Heard, Tim : Corporate CIO</cp:lastModifiedBy>
  <cp:revision>1</cp:revision>
  <dcterms:created xsi:type="dcterms:W3CDTF">2018-01-24T10:37:44Z</dcterms:created>
  <dcterms:modified xsi:type="dcterms:W3CDTF">2018-01-24T10:39:03Z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iteId">
    <vt:lpwstr>c4b62f1d-01e0-4107-a0cc-5ac886858b23</vt:lpwstr>
  </property>
  <property fmtid="{D5CDD505-2E9C-101B-9397-08002B2CF9AE}" pid="4" name="MSIP_Label_c754cbb2-29ed-4ffe-af90-a08465e0dd2c_Ref">
    <vt:lpwstr>https://api.informationprotection.azure.com/api/c4b62f1d-01e0-4107-a0cc-5ac886858b23</vt:lpwstr>
  </property>
  <property fmtid="{D5CDD505-2E9C-101B-9397-08002B2CF9AE}" pid="5" name="MSIP_Label_c754cbb2-29ed-4ffe-af90-a08465e0dd2c_SetBy">
    <vt:lpwstr>H04414004@client.barclayscorp.com</vt:lpwstr>
  </property>
  <property fmtid="{D5CDD505-2E9C-101B-9397-08002B2CF9AE}" pid="6" name="MSIP_Label_c754cbb2-29ed-4ffe-af90-a08465e0dd2c_SetDate">
    <vt:lpwstr>2018-01-24T10:38:58.3499278+00:00</vt:lpwstr>
  </property>
  <property fmtid="{D5CDD505-2E9C-101B-9397-08002B2CF9AE}" pid="7" name="MSIP_Label_c754cbb2-29ed-4ffe-af90-a08465e0dd2c_Name">
    <vt:lpwstr>Unrestricted</vt:lpwstr>
  </property>
  <property fmtid="{D5CDD505-2E9C-101B-9397-08002B2CF9AE}" pid="8" name="MSIP_Label_c754cbb2-29ed-4ffe-af90-a08465e0dd2c_Application">
    <vt:lpwstr>Microsoft Azure Information Protection</vt:lpwstr>
  </property>
  <property fmtid="{D5CDD505-2E9C-101B-9397-08002B2CF9AE}" pid="9" name="MSIP_Label_c754cbb2-29ed-4ffe-af90-a08465e0dd2c_Extended_MSFT_Method">
    <vt:lpwstr>Manual</vt:lpwstr>
  </property>
  <property fmtid="{D5CDD505-2E9C-101B-9397-08002B2CF9AE}" pid="10" name="BarclaysDC">
    <vt:lpwstr>Unrestricted</vt:lpwstr>
  </property>
</Properties>
</file>