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3716000" cx="2438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21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19" Type="http://schemas.openxmlformats.org/officeDocument/2006/relationships/font" Target="fonts/HelveticaNeueLight-bold.fntdata"/><Relationship Id="rId18" Type="http://schemas.openxmlformats.org/officeDocument/2006/relationships/font" Target="fonts/HelveticaNeue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Bullet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89100" y="3238500"/>
            <a:ext cx="21005799" cy="920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2387600" y="8953500"/>
            <a:ext cx="196215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231900" y="863600"/>
            <a:ext cx="21907499" cy="2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6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231900" y="2844800"/>
            <a:ext cx="21907499" cy="9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92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venir"/>
              <a:buChar char="•"/>
              <a:defRPr b="0" i="0" sz="5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92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venir"/>
              <a:buChar char="•"/>
              <a:defRPr b="0" i="0" sz="5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92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venir"/>
              <a:buChar char="•"/>
              <a:defRPr b="0" i="0" sz="5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92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venir"/>
              <a:buChar char="•"/>
              <a:defRPr b="0" i="0" sz="5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92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venir"/>
              <a:buChar char="•"/>
              <a:defRPr b="0" i="0" sz="5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1950789" y="13049250"/>
            <a:ext cx="431292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778000" y="2298700"/>
            <a:ext cx="20827999" cy="464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778000" y="7073900"/>
            <a:ext cx="20827999" cy="158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3125967" y="673100"/>
            <a:ext cx="18135601" cy="873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635000" y="9448800"/>
            <a:ext cx="23113999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000" y="11518900"/>
            <a:ext cx="23113999" cy="158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778000" y="4533900"/>
            <a:ext cx="20827999" cy="464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13165979" y="1104900"/>
            <a:ext cx="9525001" cy="11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1651000" y="1104900"/>
            <a:ext cx="10223500" cy="561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651000" y="6845300"/>
            <a:ext cx="10223500" cy="576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13169900" y="3238500"/>
            <a:ext cx="9524999" cy="92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689100" y="3238500"/>
            <a:ext cx="10007600" cy="920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4487" lvl="0" marL="5588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4487" lvl="1" marL="11176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44487" lvl="2" marL="16764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4487" lvl="3" marL="2235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4487" lvl="4" marL="27940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1689100" y="1778000"/>
            <a:ext cx="21005799" cy="10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15760700" y="7048500"/>
            <a:ext cx="7404099" cy="554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Shape 43"/>
          <p:cNvSpPr/>
          <p:nvPr>
            <p:ph idx="3" type="pic"/>
          </p:nvPr>
        </p:nvSpPr>
        <p:spPr>
          <a:xfrm>
            <a:off x="15760700" y="1130300"/>
            <a:ext cx="7404099" cy="554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Shape 44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689100" y="3238500"/>
            <a:ext cx="21005799" cy="920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22" Type="http://schemas.openxmlformats.org/officeDocument/2006/relationships/image" Target="../media/image22.png"/><Relationship Id="rId21" Type="http://schemas.openxmlformats.org/officeDocument/2006/relationships/image" Target="../media/image23.png"/><Relationship Id="rId24" Type="http://schemas.openxmlformats.org/officeDocument/2006/relationships/image" Target="../media/image31.png"/><Relationship Id="rId23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image" Target="../media/image11.png"/><Relationship Id="rId26" Type="http://schemas.openxmlformats.org/officeDocument/2006/relationships/image" Target="../media/image28.png"/><Relationship Id="rId25" Type="http://schemas.openxmlformats.org/officeDocument/2006/relationships/image" Target="../media/image26.png"/><Relationship Id="rId28" Type="http://schemas.openxmlformats.org/officeDocument/2006/relationships/image" Target="../media/image29.png"/><Relationship Id="rId27" Type="http://schemas.openxmlformats.org/officeDocument/2006/relationships/image" Target="../media/image27.png"/><Relationship Id="rId5" Type="http://schemas.openxmlformats.org/officeDocument/2006/relationships/image" Target="../media/image16.jpg"/><Relationship Id="rId6" Type="http://schemas.openxmlformats.org/officeDocument/2006/relationships/image" Target="../media/image9.png"/><Relationship Id="rId29" Type="http://schemas.openxmlformats.org/officeDocument/2006/relationships/image" Target="../media/image32.jp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31" Type="http://schemas.openxmlformats.org/officeDocument/2006/relationships/image" Target="../media/image33.png"/><Relationship Id="rId30" Type="http://schemas.openxmlformats.org/officeDocument/2006/relationships/image" Target="../media/image30.png"/><Relationship Id="rId11" Type="http://schemas.openxmlformats.org/officeDocument/2006/relationships/image" Target="../media/image13.png"/><Relationship Id="rId33" Type="http://schemas.openxmlformats.org/officeDocument/2006/relationships/image" Target="../media/image34.png"/><Relationship Id="rId10" Type="http://schemas.openxmlformats.org/officeDocument/2006/relationships/image" Target="../media/image12.png"/><Relationship Id="rId32" Type="http://schemas.openxmlformats.org/officeDocument/2006/relationships/image" Target="../media/image35.jpg"/><Relationship Id="rId13" Type="http://schemas.openxmlformats.org/officeDocument/2006/relationships/image" Target="../media/image14.png"/><Relationship Id="rId12" Type="http://schemas.openxmlformats.org/officeDocument/2006/relationships/image" Target="../media/image15.png"/><Relationship Id="rId34" Type="http://schemas.openxmlformats.org/officeDocument/2006/relationships/image" Target="../media/image37.png"/><Relationship Id="rId15" Type="http://schemas.openxmlformats.org/officeDocument/2006/relationships/image" Target="../media/image19.jpg"/><Relationship Id="rId14" Type="http://schemas.openxmlformats.org/officeDocument/2006/relationships/image" Target="../media/image36.jp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9" Type="http://schemas.openxmlformats.org/officeDocument/2006/relationships/image" Target="../media/image21.jpg"/><Relationship Id="rId18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0.png"/><Relationship Id="rId9" Type="http://schemas.openxmlformats.org/officeDocument/2006/relationships/image" Target="../media/image2.png"/><Relationship Id="rId5" Type="http://schemas.openxmlformats.org/officeDocument/2006/relationships/image" Target="../media/image38.png"/><Relationship Id="rId6" Type="http://schemas.openxmlformats.org/officeDocument/2006/relationships/image" Target="../media/image42.png"/><Relationship Id="rId7" Type="http://schemas.openxmlformats.org/officeDocument/2006/relationships/image" Target="../media/image41.png"/><Relationship Id="rId8" Type="http://schemas.openxmlformats.org/officeDocument/2006/relationships/image" Target="../media/image3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unded Rectangle"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00" y="312956"/>
            <a:ext cx="23684000" cy="130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2449232" y="10425325"/>
            <a:ext cx="19485536" cy="138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lang="en-US" sz="8000">
                <a:solidFill>
                  <a:srgbClr val="FF7E79"/>
                </a:solidFill>
              </a:rPr>
              <a:t>SDGs Ideation Session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lang="en-US" sz="8000">
                <a:solidFill>
                  <a:srgbClr val="FF7E79"/>
                </a:solidFill>
              </a:rPr>
              <a:t>A Social-Impact Hackathon</a:t>
            </a:r>
          </a:p>
        </p:txBody>
      </p:sp>
      <p:pic>
        <p:nvPicPr>
          <p:cNvPr descr="COYI_FO3269418FF2_v3_HighResolutionTransparentDrop-small.png" id="65" name="Shape 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9314" y="732520"/>
            <a:ext cx="9605370" cy="9605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unded Rectangle"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00" y="312956"/>
            <a:ext cx="23684000" cy="130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809556" y="3771898"/>
            <a:ext cx="12016317" cy="6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TIM HEARD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 @TJRHD     TIM HEARD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7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7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7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DAVID SPEARS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  @DAVIDJSPEARS     DAVID J SPEARS</a:t>
            </a:r>
          </a:p>
        </p:txBody>
      </p:sp>
      <p:sp>
        <p:nvSpPr>
          <p:cNvPr id="72" name="Shape 72"/>
          <p:cNvSpPr/>
          <p:nvPr/>
        </p:nvSpPr>
        <p:spPr>
          <a:xfrm>
            <a:off x="13855292" y="-5876423"/>
            <a:ext cx="12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uxpi.com.1480690064.jpg" id="73" name="Shape 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15909">
            <a:off x="12692371" y="957430"/>
            <a:ext cx="9992113" cy="113654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 rot="212078">
            <a:off x="14947439" y="10580207"/>
            <a:ext cx="5111967" cy="170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 &amp; David</a:t>
            </a:r>
          </a:p>
        </p:txBody>
      </p:sp>
      <p:pic>
        <p:nvPicPr>
          <p:cNvPr descr="Line" id="75" name="Shape 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0789" y="6819900"/>
            <a:ext cx="6413849" cy="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6382230" y="5232398"/>
            <a:ext cx="870967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  <p:sp>
        <p:nvSpPr>
          <p:cNvPr id="77" name="Shape 77"/>
          <p:cNvSpPr/>
          <p:nvPr/>
        </p:nvSpPr>
        <p:spPr>
          <a:xfrm>
            <a:off x="6763231" y="9235772"/>
            <a:ext cx="870967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  <p:sp>
        <p:nvSpPr>
          <p:cNvPr id="78" name="Shape 78"/>
          <p:cNvSpPr/>
          <p:nvPr/>
        </p:nvSpPr>
        <p:spPr>
          <a:xfrm>
            <a:off x="3100196" y="5232398"/>
            <a:ext cx="1876806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A  </a:t>
            </a:r>
          </a:p>
        </p:txBody>
      </p:sp>
      <p:sp>
        <p:nvSpPr>
          <p:cNvPr id="79" name="Shape 79"/>
          <p:cNvSpPr/>
          <p:nvPr/>
        </p:nvSpPr>
        <p:spPr>
          <a:xfrm>
            <a:off x="2282316" y="9235772"/>
            <a:ext cx="870967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unded Rectangle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00" y="312956"/>
            <a:ext cx="23684000" cy="130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2643550" y="1403349"/>
            <a:ext cx="19096900" cy="138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WHAT IS SOCIAL INTRAPRENEURSHIP?</a:t>
            </a:r>
          </a:p>
        </p:txBody>
      </p:sp>
      <p:sp>
        <p:nvSpPr>
          <p:cNvPr id="86" name="Shape 86"/>
          <p:cNvSpPr/>
          <p:nvPr/>
        </p:nvSpPr>
        <p:spPr>
          <a:xfrm>
            <a:off x="2643550" y="4437819"/>
            <a:ext cx="19096900" cy="138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AN INTRODUCTION TO THE CIRCLE</a:t>
            </a:r>
          </a:p>
        </p:txBody>
      </p:sp>
      <p:sp>
        <p:nvSpPr>
          <p:cNvPr id="87" name="Shape 87"/>
          <p:cNvSpPr/>
          <p:nvPr/>
        </p:nvSpPr>
        <p:spPr>
          <a:xfrm>
            <a:off x="2028825" y="10723806"/>
            <a:ext cx="20664755" cy="138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Line"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8018" y="3574635"/>
            <a:ext cx="10566367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719533" y="7472290"/>
            <a:ext cx="22944931" cy="138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UN SDG IDEATION</a:t>
            </a:r>
          </a:p>
        </p:txBody>
      </p:sp>
      <p:pic>
        <p:nvPicPr>
          <p:cNvPr descr="Line" id="90" name="Shape 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8018" y="6609106"/>
            <a:ext cx="10566367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8018" y="9752099"/>
            <a:ext cx="10566367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YI_FO3269418FF2_v3_HighResolutionTransparentDrop-small.png"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250" y="4863312"/>
            <a:ext cx="3989374" cy="3989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nded Rectangle" id="97" name="Shape 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000" y="312956"/>
            <a:ext cx="23684000" cy="130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4849464" y="6081039"/>
            <a:ext cx="19096900" cy="138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WHAT IS A SOCIAL INTRAPRENEUR?</a:t>
            </a:r>
          </a:p>
        </p:txBody>
      </p:sp>
      <p:pic>
        <p:nvPicPr>
          <p:cNvPr descr="Line"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2161" y="7558760"/>
            <a:ext cx="14320704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unded Rectangle"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00" y="312956"/>
            <a:ext cx="23684000" cy="130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575900" y="10234861"/>
            <a:ext cx="22873572" cy="238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47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A PASSIONATE INDIVIDUAL, WHO THINKS AND ACTS LIKE A ENTREPRENEUR, WORKING INSIDE A MAJOR CORPORATION OR ORGANISATION, WHO DEVELOPS AND DELIVERS INNOVATIVE, PROFITABLE AND SUSTAINABLE SOLUTIONS TO SOCIAL OR ENVIRONMENTAL CHALLENGES</a:t>
            </a:r>
          </a:p>
        </p:txBody>
      </p:sp>
      <p:sp>
        <p:nvSpPr>
          <p:cNvPr id="106" name="Shape 106"/>
          <p:cNvSpPr/>
          <p:nvPr/>
        </p:nvSpPr>
        <p:spPr>
          <a:xfrm>
            <a:off x="117138" y="4420662"/>
            <a:ext cx="23791098" cy="3925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53"/>
              </a:buClr>
              <a:buSzPct val="25000"/>
              <a:buFont typeface="Arial"/>
              <a:buNone/>
            </a:pPr>
            <a:r>
              <a:rPr b="0" i="0" lang="en-US" sz="14400" u="none" cap="none" strike="noStrike">
                <a:solidFill>
                  <a:srgbClr val="F85F53"/>
                </a:solidFill>
                <a:latin typeface="Arial"/>
                <a:ea typeface="Arial"/>
                <a:cs typeface="Arial"/>
                <a:sym typeface="Arial"/>
              </a:rPr>
              <a:t>social intrapreneur</a:t>
            </a:r>
          </a:p>
        </p:txBody>
      </p:sp>
      <p:sp>
        <p:nvSpPr>
          <p:cNvPr id="107" name="Shape 107"/>
          <p:cNvSpPr/>
          <p:nvPr/>
        </p:nvSpPr>
        <p:spPr>
          <a:xfrm>
            <a:off x="5475180" y="8777545"/>
            <a:ext cx="13433637" cy="1025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[noun]: soh-shuh-l in-truh-pruh-nur</a:t>
            </a:r>
            <a:r>
              <a:rPr b="1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COYI_FO3269418FF2_v3_HighResolutionTransparentDrop-small.png"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1877" y="266804"/>
            <a:ext cx="4180245" cy="418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4907787" y="8546265"/>
            <a:ext cx="304880" cy="799401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-36978" y="80700"/>
                  <a:pt x="-39940" y="40700"/>
                  <a:pt x="111106" y="0"/>
                </a:cubicBezTo>
              </a:path>
            </a:pathLst>
          </a:custGeom>
          <a:noFill/>
          <a:ln cap="rnd" cmpd="sng" w="38100">
            <a:solidFill>
              <a:srgbClr val="424242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9000615" y="9211967"/>
            <a:ext cx="372648" cy="904075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41191" y="87794"/>
                  <a:pt x="157789" y="47794"/>
                  <a:pt x="49791" y="0"/>
                </a:cubicBezTo>
              </a:path>
            </a:pathLst>
          </a:custGeom>
          <a:noFill/>
          <a:ln cap="rnd" cmpd="sng" w="38100">
            <a:solidFill>
              <a:srgbClr val="424242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ud-communications-squarelogo-1393724845401.png"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67607" y="9277088"/>
            <a:ext cx="1337461" cy="1337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nture-logo.jpg"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41304" y="9680121"/>
            <a:ext cx="2022252" cy="11243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14228815325188681.jpg" id="117" name="Shape 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28223" y="10232596"/>
            <a:ext cx="1840832" cy="1010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MW-logo.png" id="118" name="Shape 1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22373" y="9424878"/>
            <a:ext cx="2440587" cy="183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244317" y="10972374"/>
            <a:ext cx="4345554" cy="22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venir"/>
              <a:buNone/>
            </a:pPr>
            <a:r>
              <a:rPr b="0" i="0" lang="en-US" sz="2500" u="none" cap="none" strike="noStrike">
                <a:solidFill>
                  <a:srgbClr val="FF7E79"/>
                </a:solidFill>
                <a:latin typeface="Avenir"/>
                <a:ea typeface="Avenir"/>
                <a:cs typeface="Avenir"/>
                <a:sym typeface="Avenir"/>
              </a:rPr>
              <a:t>WE ARE ALREADY THE </a:t>
            </a:r>
            <a:r>
              <a:rPr b="0" i="0" lang="en-US" sz="2500" u="none" cap="none" strike="noStrike">
                <a:solidFill>
                  <a:srgbClr val="FF7E79"/>
                </a:solidFill>
                <a:latin typeface="Avenir"/>
                <a:ea typeface="Avenir"/>
                <a:cs typeface="Avenir"/>
                <a:sym typeface="Avenir"/>
              </a:rPr>
              <a:t>LARGEST</a:t>
            </a:r>
            <a:r>
              <a:rPr b="0" i="0" lang="en-US" sz="2500" u="none" cap="none" strike="noStrike">
                <a:solidFill>
                  <a:srgbClr val="FF7E7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US" sz="2500" u="none" cap="none" strike="noStrike">
                <a:solidFill>
                  <a:srgbClr val="FF7E79"/>
                </a:solidFill>
                <a:latin typeface="Avenir"/>
                <a:ea typeface="Avenir"/>
                <a:cs typeface="Avenir"/>
                <a:sym typeface="Avenir"/>
              </a:rPr>
              <a:t>NETWORK</a:t>
            </a:r>
            <a:r>
              <a:rPr b="0" i="0" lang="en-US" sz="2500" u="none" cap="none" strike="noStrike">
                <a:solidFill>
                  <a:srgbClr val="FF7E79"/>
                </a:solidFill>
                <a:latin typeface="Avenir"/>
                <a:ea typeface="Avenir"/>
                <a:cs typeface="Avenir"/>
                <a:sym typeface="Avenir"/>
              </a:rPr>
              <a:t> OF SOCIAL INTRAPRENEURS </a:t>
            </a:r>
            <a:r>
              <a:rPr b="0" i="0" lang="en-US" sz="2500" u="none" cap="none" strike="noStrike">
                <a:solidFill>
                  <a:srgbClr val="FF7E79"/>
                </a:solidFill>
                <a:latin typeface="Avenir"/>
                <a:ea typeface="Avenir"/>
                <a:cs typeface="Avenir"/>
                <a:sym typeface="Avenir"/>
              </a:rPr>
              <a:t>ANYWHERE…</a:t>
            </a:r>
          </a:p>
        </p:txBody>
      </p:sp>
      <p:sp>
        <p:nvSpPr>
          <p:cNvPr id="120" name="Shape 120"/>
          <p:cNvSpPr/>
          <p:nvPr/>
        </p:nvSpPr>
        <p:spPr>
          <a:xfrm>
            <a:off x="9218521" y="5403312"/>
            <a:ext cx="5550364" cy="26348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95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AND NOW</a:t>
            </a:r>
          </a:p>
        </p:txBody>
      </p:sp>
      <p:pic>
        <p:nvPicPr>
          <p:cNvPr descr="COYI_FO3269418FF2_v3_HighResolutionTransparentDrop-small.png" id="121" name="Shape 1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344" y="5377"/>
            <a:ext cx="5980017" cy="5980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9235938" y="1910421"/>
            <a:ext cx="14139890" cy="2743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WE ARE A MOVEMENT DESIGNED TO INSPIRE, GUIDE, DEVELOP AND DELIVER PURPOSE-DRIVEN BUSINESS IDEAS FROM YOUNG SOCIAL INTRAPRENEURS IN LARGE, CORPORATE ORGANISATIONS GLOBALLY. WE’RE MAKING BUSINESS A FORCE FOR GOOD.</a:t>
            </a:r>
          </a:p>
        </p:txBody>
      </p:sp>
      <p:pic>
        <p:nvPicPr>
          <p:cNvPr descr="Rounded Rectangle" id="123" name="Shape 1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6000" y="217891"/>
            <a:ext cx="23969192" cy="1328021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5635091" y="401105"/>
            <a:ext cx="18455882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62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WELCOME TO THE CIRCLE OF YOUNG INTRAPRENEURS!</a:t>
            </a:r>
          </a:p>
        </p:txBody>
      </p:sp>
      <p:pic>
        <p:nvPicPr>
          <p:cNvPr descr="Line" id="125" name="Shape 1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54946" y="1519465"/>
            <a:ext cx="17216172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465822" y="8352107"/>
            <a:ext cx="5550364" cy="271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89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Arial"/>
              <a:buNone/>
            </a:pPr>
            <a:r>
              <a:t/>
            </a:r>
            <a:endParaRPr b="0" i="0" sz="8900" u="none" cap="none" strike="noStrike">
              <a:solidFill>
                <a:srgbClr val="FF7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89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   US</a:t>
            </a:r>
          </a:p>
        </p:txBody>
      </p:sp>
      <p:sp>
        <p:nvSpPr>
          <p:cNvPr id="127" name="Shape 127"/>
          <p:cNvSpPr/>
          <p:nvPr/>
        </p:nvSpPr>
        <p:spPr>
          <a:xfrm>
            <a:off x="14341784" y="5244769"/>
            <a:ext cx="2918920" cy="2915841"/>
          </a:xfrm>
          <a:prstGeom prst="ellipse">
            <a:avLst/>
          </a:prstGeom>
          <a:solidFill>
            <a:srgbClr val="FF7E79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FF9"/>
              </a:buClr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BFF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4605820" y="5845439"/>
            <a:ext cx="2390851" cy="171450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WE HAVE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1000+</a:t>
            </a:r>
            <a:r>
              <a:rPr b="0" i="0" lang="en-US" sz="4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US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MEMBERS</a:t>
            </a:r>
          </a:p>
        </p:txBody>
      </p:sp>
      <p:sp>
        <p:nvSpPr>
          <p:cNvPr id="129" name="Shape 129"/>
          <p:cNvSpPr/>
          <p:nvPr/>
        </p:nvSpPr>
        <p:spPr>
          <a:xfrm>
            <a:off x="14524062" y="5432771"/>
            <a:ext cx="2554367" cy="2565236"/>
          </a:xfrm>
          <a:prstGeom prst="ellipse">
            <a:avLst/>
          </a:prstGeom>
          <a:noFill/>
          <a:ln cap="flat" cmpd="sng" w="1016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0710779" y="5237637"/>
            <a:ext cx="2918922" cy="2915841"/>
          </a:xfrm>
          <a:prstGeom prst="ellipse">
            <a:avLst/>
          </a:prstGeom>
          <a:solidFill>
            <a:srgbClr val="FF7E79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FF9"/>
              </a:buClr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BFF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20974812" y="5844657"/>
            <a:ext cx="2390852" cy="170180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US" sz="21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FROM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300+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ORGS</a:t>
            </a:r>
          </a:p>
        </p:txBody>
      </p:sp>
      <p:sp>
        <p:nvSpPr>
          <p:cNvPr id="132" name="Shape 132"/>
          <p:cNvSpPr/>
          <p:nvPr/>
        </p:nvSpPr>
        <p:spPr>
          <a:xfrm>
            <a:off x="20909004" y="5428957"/>
            <a:ext cx="2522470" cy="2533204"/>
          </a:xfrm>
          <a:prstGeom prst="ellipse">
            <a:avLst/>
          </a:prstGeom>
          <a:noFill/>
          <a:ln cap="flat" cmpd="sng" w="1016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7526281" y="5237637"/>
            <a:ext cx="2918922" cy="2915841"/>
          </a:xfrm>
          <a:prstGeom prst="ellipse">
            <a:avLst/>
          </a:prstGeom>
          <a:solidFill>
            <a:srgbClr val="FF7E79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FF9"/>
              </a:buClr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BFF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7935234" y="5685301"/>
            <a:ext cx="2101014" cy="17272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40+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US" sz="2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COUNTRIES</a:t>
            </a:r>
          </a:p>
        </p:txBody>
      </p:sp>
      <p:sp>
        <p:nvSpPr>
          <p:cNvPr id="135" name="Shape 135"/>
          <p:cNvSpPr/>
          <p:nvPr/>
        </p:nvSpPr>
        <p:spPr>
          <a:xfrm>
            <a:off x="17705989" y="5412939"/>
            <a:ext cx="2554367" cy="2565236"/>
          </a:xfrm>
          <a:prstGeom prst="ellipse">
            <a:avLst/>
          </a:prstGeom>
          <a:noFill/>
          <a:ln cap="flat" cmpd="sng" w="1016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Arrow" id="136" name="Shape 1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33657" y="11434074"/>
            <a:ext cx="3082530" cy="151402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481105" y="11786170"/>
            <a:ext cx="2485040" cy="825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55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SOUND GOOD?</a:t>
            </a:r>
          </a:p>
        </p:txBody>
      </p:sp>
      <p:pic>
        <p:nvPicPr>
          <p:cNvPr descr="logo_telefonica_azul.png" id="138" name="Shape 1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328223" y="9716846"/>
            <a:ext cx="2017108" cy="72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_logo_(2012).svg.png" id="139" name="Shape 13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470310" y="9256625"/>
            <a:ext cx="2330895" cy="4976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80px-Barclays_logo.svg.png" id="140" name="Shape 1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8283015" y="8736440"/>
            <a:ext cx="2330893" cy="393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p-logo.jpg" id="141" name="Shape 14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0722373" y="10915814"/>
            <a:ext cx="1410324" cy="1410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oitte-logo_color_large.jpg" id="142" name="Shape 1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8477737" y="11180335"/>
            <a:ext cx="2377512" cy="4428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Y-logo-li.png" id="143" name="Shape 1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2050339" y="8372667"/>
            <a:ext cx="1205086" cy="12050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cewaterhouseCoopers_Logo.svg.png" id="144" name="Shape 1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0490276" y="8659403"/>
            <a:ext cx="1337461" cy="1016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PMG.png" id="145" name="Shape 14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2053057" y="11587746"/>
            <a:ext cx="1713666" cy="6854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-PEARSON-facebook.jpg" id="146" name="Shape 14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227440" y="12266138"/>
            <a:ext cx="1902683" cy="9513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lever.svg.png" id="147" name="Shape 14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2630489" y="10348182"/>
            <a:ext cx="1023398" cy="11276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148" name="Shape 14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031513" y="7676275"/>
            <a:ext cx="4249679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6433392" y="2240622"/>
            <a:ext cx="2515515" cy="21019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WHO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</a:p>
        </p:txBody>
      </p:sp>
      <p:pic>
        <p:nvPicPr>
          <p:cNvPr descr="Arrow" id="150" name="Shape 15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 flipH="1" rot="10800000">
            <a:off x="7709140" y="8631653"/>
            <a:ext cx="1337581" cy="122408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 rot="10800000">
            <a:off x="8173576" y="8837295"/>
            <a:ext cx="629170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51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152" name="Shape 152"/>
          <p:cNvSpPr/>
          <p:nvPr/>
        </p:nvSpPr>
        <p:spPr>
          <a:xfrm>
            <a:off x="6211587" y="5396921"/>
            <a:ext cx="3264604" cy="2743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WE LAUNCHED IN JANUARY 2016 IN LONDON, UK</a:t>
            </a:r>
          </a:p>
        </p:txBody>
      </p:sp>
      <p:sp>
        <p:nvSpPr>
          <p:cNvPr id="153" name="Shape 153"/>
          <p:cNvSpPr/>
          <p:nvPr/>
        </p:nvSpPr>
        <p:spPr>
          <a:xfrm>
            <a:off x="609641" y="5641966"/>
            <a:ext cx="5093424" cy="1651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49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CIRCLEOFYI.COM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49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  @CIRCLEOFYI</a:t>
            </a:r>
          </a:p>
        </p:txBody>
      </p:sp>
      <p:pic>
        <p:nvPicPr>
          <p:cNvPr descr="twitter-xxl.png" id="154" name="Shape 15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042937" y="6515267"/>
            <a:ext cx="685466" cy="6854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ote Bubble" id="155" name="Shape 15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711573" y="5258705"/>
            <a:ext cx="3924322" cy="29158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 flipH="1" rot="10800000">
            <a:off x="9080490" y="2156200"/>
            <a:ext cx="0" cy="2344882"/>
          </a:xfrm>
          <a:prstGeom prst="straightConnector1">
            <a:avLst/>
          </a:prstGeom>
          <a:noFill/>
          <a:ln cap="rnd" cmpd="sng" w="38100">
            <a:solidFill>
              <a:srgbClr val="FF2600"/>
            </a:solidFill>
            <a:prstDash val="dashDot"/>
            <a:miter/>
            <a:headEnd len="med" w="med" type="none"/>
            <a:tailEnd len="med" w="med" type="none"/>
          </a:ln>
        </p:spPr>
      </p:cxnSp>
      <p:pic>
        <p:nvPicPr>
          <p:cNvPr descr="Quote Bubble" id="157" name="Shape 15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105275" y="1799294"/>
            <a:ext cx="17669534" cy="3058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158" name="Shape 15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 rot="-5400000">
            <a:off x="323095" y="11321252"/>
            <a:ext cx="2810319" cy="352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159" name="Shape 15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 rot="-5400000">
            <a:off x="-340124" y="11321253"/>
            <a:ext cx="2809598" cy="352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160" name="Shape 16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 rot="-5400000">
            <a:off x="1086688" y="11321252"/>
            <a:ext cx="2810320" cy="352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 rot="-2750001">
            <a:off x="-281113" y="683373"/>
            <a:ext cx="2843977" cy="939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HELLO!</a:t>
            </a:r>
          </a:p>
        </p:txBody>
      </p:sp>
      <p:sp>
        <p:nvSpPr>
          <p:cNvPr id="162" name="Shape 162"/>
          <p:cNvSpPr/>
          <p:nvPr/>
        </p:nvSpPr>
        <p:spPr>
          <a:xfrm>
            <a:off x="6263248" y="9086924"/>
            <a:ext cx="1273510" cy="1796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111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</a:p>
        </p:txBody>
      </p:sp>
      <p:sp>
        <p:nvSpPr>
          <p:cNvPr id="163" name="Shape 163"/>
          <p:cNvSpPr/>
          <p:nvPr/>
        </p:nvSpPr>
        <p:spPr>
          <a:xfrm>
            <a:off x="5939676" y="9072625"/>
            <a:ext cx="1920652" cy="1825007"/>
          </a:xfrm>
          <a:prstGeom prst="ellipse">
            <a:avLst/>
          </a:prstGeom>
          <a:noFill/>
          <a:ln cap="flat" cmpd="sng" w="101600">
            <a:solidFill>
              <a:srgbClr val="FF7E7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7E7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207551" y="587197"/>
            <a:ext cx="736375" cy="703909"/>
          </a:xfrm>
          <a:custGeom>
            <a:pathLst>
              <a:path extrusionOk="0" h="120000" w="120000">
                <a:moveTo>
                  <a:pt x="120000" y="932"/>
                </a:moveTo>
                <a:cubicBezTo>
                  <a:pt x="35226" y="-6741"/>
                  <a:pt x="-4633" y="32947"/>
                  <a:pt x="426" y="120000"/>
                </a:cubicBezTo>
              </a:path>
            </a:pathLst>
          </a:custGeom>
          <a:noFill/>
          <a:ln cap="rnd" cmpd="sng" w="38100">
            <a:solidFill>
              <a:srgbClr val="424242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3556123" y="1468775"/>
            <a:ext cx="390751" cy="560121"/>
          </a:xfrm>
          <a:custGeom>
            <a:pathLst>
              <a:path extrusionOk="0" h="120000" w="120000">
                <a:moveTo>
                  <a:pt x="66014" y="120000"/>
                </a:moveTo>
                <a:cubicBezTo>
                  <a:pt x="155666" y="49005"/>
                  <a:pt x="133664" y="9005"/>
                  <a:pt x="0" y="0"/>
                </a:cubicBezTo>
              </a:path>
            </a:pathLst>
          </a:custGeom>
          <a:noFill/>
          <a:ln cap="rnd" cmpd="sng" w="38100">
            <a:solidFill>
              <a:srgbClr val="424242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668301" y="4482266"/>
            <a:ext cx="304882" cy="799401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-36978" y="80700"/>
                  <a:pt x="-39940" y="40700"/>
                  <a:pt x="111106" y="0"/>
                </a:cubicBezTo>
              </a:path>
            </a:pathLst>
          </a:custGeom>
          <a:noFill/>
          <a:ln cap="rnd" cmpd="sng" w="38100">
            <a:solidFill>
              <a:srgbClr val="424242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12250" y="7284856"/>
            <a:ext cx="307727" cy="1100547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-36261" y="39872"/>
                  <a:pt x="-39911" y="79872"/>
                  <a:pt x="109057" y="120000"/>
                </a:cubicBezTo>
              </a:path>
            </a:pathLst>
          </a:custGeom>
          <a:noFill/>
          <a:ln cap="rnd" cmpd="sng" w="38100">
            <a:solidFill>
              <a:srgbClr val="424242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6035544" y="12978747"/>
            <a:ext cx="736794" cy="323329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35838" y="152272"/>
                  <a:pt x="75838" y="159625"/>
                  <a:pt x="120000" y="22051"/>
                </a:cubicBezTo>
              </a:path>
            </a:pathLst>
          </a:custGeom>
          <a:noFill/>
          <a:ln cap="rnd" cmpd="sng" w="38100">
            <a:solidFill>
              <a:srgbClr val="424242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20095970" y="13436668"/>
            <a:ext cx="392439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made by @davidjspears © circle of young intrapreneurs 2016</a:t>
            </a:r>
          </a:p>
        </p:txBody>
      </p:sp>
      <p:sp>
        <p:nvSpPr>
          <p:cNvPr id="170" name="Shape 170"/>
          <p:cNvSpPr/>
          <p:nvPr/>
        </p:nvSpPr>
        <p:spPr>
          <a:xfrm>
            <a:off x="23479446" y="8292421"/>
            <a:ext cx="390751" cy="560121"/>
          </a:xfrm>
          <a:custGeom>
            <a:pathLst>
              <a:path extrusionOk="0" h="120000" w="120000">
                <a:moveTo>
                  <a:pt x="66014" y="120000"/>
                </a:moveTo>
                <a:cubicBezTo>
                  <a:pt x="155666" y="49005"/>
                  <a:pt x="133664" y="9005"/>
                  <a:pt x="0" y="0"/>
                </a:cubicBezTo>
              </a:path>
            </a:pathLst>
          </a:custGeom>
          <a:noFill/>
          <a:ln cap="rnd" cmpd="sng" w="38100">
            <a:solidFill>
              <a:srgbClr val="424242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Siemens_logo.png" id="171" name="Shape 171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1526825" y="12279674"/>
            <a:ext cx="2201315" cy="8988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4_08_1.jpg" id="172" name="Shape 172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19236754" y="12345571"/>
            <a:ext cx="2201315" cy="792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delity_logo.png" id="173" name="Shape 17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17470310" y="11293878"/>
            <a:ext cx="813714" cy="81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hnsonandJohnsonLogo.svg.png" id="174" name="Shape 174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18501045" y="11877514"/>
            <a:ext cx="2330895" cy="4428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sbc-logo.jpg" id="175" name="Shape 175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17471273" y="10490613"/>
            <a:ext cx="1459098" cy="644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by-World-Map.png" id="176" name="Shape 176"/>
          <p:cNvPicPr preferRelativeResize="0"/>
          <p:nvPr/>
        </p:nvPicPr>
        <p:blipFill rotWithShape="1">
          <a:blip r:embed="rId33">
            <a:alphaModFix/>
          </a:blip>
          <a:srcRect b="15208" l="0" r="0" t="0"/>
          <a:stretch/>
        </p:blipFill>
        <p:spPr>
          <a:xfrm>
            <a:off x="9458714" y="10207689"/>
            <a:ext cx="7597143" cy="29860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YI_FO3269418FF2_v3_HighResolutionTransparentDrop-small.png" id="177" name="Shape 177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1483164" y="10756324"/>
            <a:ext cx="494684" cy="494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YI_FO3269418FF2_v3_HighResolutionTransparentDrop-small.png" id="178" name="Shape 17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4418243" y="11211793"/>
            <a:ext cx="494684" cy="494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YI_FO3269418FF2_v3_HighResolutionTransparentDrop-small.png" id="179" name="Shape 17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2813496" y="10756324"/>
            <a:ext cx="494684" cy="494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YI_FO3269418FF2_v3_HighResolutionTransparentDrop-small.png" id="180" name="Shape 18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1208750" y="11022234"/>
            <a:ext cx="494684" cy="494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YI_FO3269418FF2_v3_HighResolutionTransparentDrop-small.png" id="181" name="Shape 181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3009864" y="10670789"/>
            <a:ext cx="494684" cy="494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YI_FO3269418FF2_v3_HighResolutionTransparentDrop-small.png" id="182" name="Shape 182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2566156" y="10571818"/>
            <a:ext cx="494684" cy="494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YI_FO3269418FF2_v3_HighResolutionTransparentDrop-small.png" id="183" name="Shape 183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2559214" y="10909863"/>
            <a:ext cx="494684" cy="494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YI_FO3269418FF2_v3_HighResolutionTransparentDrop-small.png" id="184" name="Shape 184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1341147" y="10892732"/>
            <a:ext cx="494684" cy="494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YI_FO3269418FF2_v3_HighResolutionTransparentDrop-small.png" id="185" name="Shape 185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5106001" y="11782282"/>
            <a:ext cx="494684" cy="494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YI_FO3269418FF2_v3_HighResolutionTransparentDrop-small.png" id="186" name="Shape 186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0428700" y="11112564"/>
            <a:ext cx="494684" cy="49468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9414165" y="8753017"/>
            <a:ext cx="7711479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53"/>
              </a:buClr>
              <a:buSzPct val="25000"/>
              <a:buFont typeface="Arial"/>
              <a:buNone/>
            </a:pPr>
            <a:r>
              <a:rPr b="0" i="0" lang="en-US" sz="7300" u="none" cap="none" strike="noStrike">
                <a:solidFill>
                  <a:srgbClr val="F85F53"/>
                </a:solidFill>
                <a:latin typeface="Arial"/>
                <a:ea typeface="Arial"/>
                <a:cs typeface="Arial"/>
                <a:sym typeface="Arial"/>
              </a:rPr>
              <a:t>with 10 hubs globally</a:t>
            </a:r>
          </a:p>
        </p:txBody>
      </p:sp>
      <p:sp>
        <p:nvSpPr>
          <p:cNvPr id="188" name="Shape 188"/>
          <p:cNvSpPr/>
          <p:nvPr/>
        </p:nvSpPr>
        <p:spPr>
          <a:xfrm>
            <a:off x="9257204" y="8679067"/>
            <a:ext cx="8025401" cy="1148056"/>
          </a:xfrm>
          <a:custGeom>
            <a:pathLst>
              <a:path extrusionOk="0" h="120000" w="120000">
                <a:moveTo>
                  <a:pt x="0" y="91883"/>
                </a:moveTo>
                <a:lnTo>
                  <a:pt x="0" y="28116"/>
                </a:lnTo>
                <a:cubicBezTo>
                  <a:pt x="0" y="12588"/>
                  <a:pt x="1800" y="0"/>
                  <a:pt x="4022" y="0"/>
                </a:cubicBezTo>
                <a:lnTo>
                  <a:pt x="115977" y="0"/>
                </a:lnTo>
                <a:cubicBezTo>
                  <a:pt x="118200" y="0"/>
                  <a:pt x="120000" y="12588"/>
                  <a:pt x="120000" y="28116"/>
                </a:cubicBezTo>
                <a:lnTo>
                  <a:pt x="120000" y="91883"/>
                </a:lnTo>
                <a:cubicBezTo>
                  <a:pt x="120000" y="107411"/>
                  <a:pt x="118200" y="120000"/>
                  <a:pt x="115977" y="120000"/>
                </a:cubicBezTo>
                <a:lnTo>
                  <a:pt x="4022" y="120000"/>
                </a:lnTo>
                <a:cubicBezTo>
                  <a:pt x="1800" y="120000"/>
                  <a:pt x="0" y="107411"/>
                  <a:pt x="0" y="91883"/>
                </a:cubicBezTo>
                <a:close/>
              </a:path>
            </a:pathLst>
          </a:custGeom>
          <a:noFill/>
          <a:ln cap="flat" cmpd="sng" w="76200">
            <a:solidFill>
              <a:srgbClr val="F85F53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unded Rectangle"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00" y="312956"/>
            <a:ext cx="23684000" cy="13090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_of_UN_Sustainable_Development_Goals.png" id="194" name="Shape 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9183" y="3339192"/>
            <a:ext cx="18905633" cy="96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3702000" y="985440"/>
            <a:ext cx="16979999" cy="222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53"/>
              </a:buClr>
              <a:buSzPct val="25000"/>
              <a:buFont typeface="Arial"/>
              <a:buNone/>
            </a:pPr>
            <a:r>
              <a:rPr lang="en-US" sz="8000">
                <a:solidFill>
                  <a:srgbClr val="F85F53"/>
                </a:solidFill>
              </a:rPr>
              <a:t>UN</a:t>
            </a:r>
            <a:r>
              <a:rPr b="0" i="0" lang="en-US" sz="8000" u="none" cap="none" strike="noStrike">
                <a:solidFill>
                  <a:srgbClr val="F85F5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>
                <a:solidFill>
                  <a:srgbClr val="F85F53"/>
                </a:solidFill>
              </a:rPr>
              <a:t>S</a:t>
            </a:r>
            <a:r>
              <a:rPr b="0" i="0" lang="en-US" sz="8000" u="none" cap="none" strike="noStrike">
                <a:solidFill>
                  <a:srgbClr val="F85F53"/>
                </a:solidFill>
                <a:latin typeface="Arial"/>
                <a:ea typeface="Arial"/>
                <a:cs typeface="Arial"/>
                <a:sym typeface="Arial"/>
              </a:rPr>
              <a:t>ustainable </a:t>
            </a:r>
            <a:r>
              <a:rPr lang="en-US" sz="8000">
                <a:solidFill>
                  <a:srgbClr val="F85F53"/>
                </a:solidFill>
              </a:rPr>
              <a:t>D</a:t>
            </a:r>
            <a:r>
              <a:rPr b="0" i="0" lang="en-US" sz="8000" u="none" cap="none" strike="noStrike">
                <a:solidFill>
                  <a:srgbClr val="F85F53"/>
                </a:solidFill>
                <a:latin typeface="Arial"/>
                <a:ea typeface="Arial"/>
                <a:cs typeface="Arial"/>
                <a:sym typeface="Arial"/>
              </a:rPr>
              <a:t>evelopment </a:t>
            </a:r>
            <a:r>
              <a:rPr lang="en-US" sz="8000">
                <a:solidFill>
                  <a:srgbClr val="F85F53"/>
                </a:solidFill>
              </a:rPr>
              <a:t>G</a:t>
            </a:r>
            <a:r>
              <a:rPr b="0" i="0" lang="en-US" sz="8000" u="none" cap="none" strike="noStrike">
                <a:solidFill>
                  <a:srgbClr val="F85F53"/>
                </a:solidFill>
                <a:latin typeface="Arial"/>
                <a:ea typeface="Arial"/>
                <a:cs typeface="Arial"/>
                <a:sym typeface="Arial"/>
              </a:rPr>
              <a:t>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384973" y="11059693"/>
            <a:ext cx="18462691" cy="1939128"/>
          </a:xfrm>
          <a:prstGeom prst="roundRect">
            <a:avLst>
              <a:gd fmla="val 9824" name="adj"/>
            </a:avLst>
          </a:prstGeom>
          <a:noFill/>
          <a:ln cap="flat" cmpd="sng" w="101600">
            <a:solidFill>
              <a:srgbClr val="FF7E7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761282" y="3317880"/>
            <a:ext cx="7005211" cy="6351950"/>
          </a:xfrm>
          <a:prstGeom prst="ellipse">
            <a:avLst/>
          </a:prstGeom>
          <a:noFill/>
          <a:ln cap="flat" cmpd="sng" w="101600">
            <a:solidFill>
              <a:srgbClr val="FF7E7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7E7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Rounded Rectangle"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00" y="312956"/>
            <a:ext cx="23684100" cy="1309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_SDG_Logo_UN Emblem-02.png"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3058" y="7245564"/>
            <a:ext cx="4306367" cy="340214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1062065" y="1383599"/>
            <a:ext cx="6366900" cy="49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CHOOSE A UN SDG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7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HOW CAN YOUR CORPORATE HELP COMBAT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SOCIETAL NEED OR PROBLEM?</a:t>
            </a:r>
          </a:p>
        </p:txBody>
      </p:sp>
      <p:sp>
        <p:nvSpPr>
          <p:cNvPr id="205" name="Shape 205"/>
          <p:cNvSpPr/>
          <p:nvPr/>
        </p:nvSpPr>
        <p:spPr>
          <a:xfrm>
            <a:off x="16794804" y="1770949"/>
            <a:ext cx="6849215" cy="4203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THINK ABOUT YOUR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STRATEGIC INITIATIVES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7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HOW CAN WORKING WITH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A SOCIAL LENS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DRIVE THIS?</a:t>
            </a:r>
          </a:p>
        </p:txBody>
      </p:sp>
      <p:sp>
        <p:nvSpPr>
          <p:cNvPr id="206" name="Shape 206"/>
          <p:cNvSpPr/>
          <p:nvPr/>
        </p:nvSpPr>
        <p:spPr>
          <a:xfrm>
            <a:off x="8176135" y="4566932"/>
            <a:ext cx="8175684" cy="4203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COLLABORATE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7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HOW CAN YOU AND YOUR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GROUP MEMBERS WORK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TOGETHER ON THIS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CHALLENGE?</a:t>
            </a:r>
          </a:p>
        </p:txBody>
      </p:sp>
      <p:sp>
        <p:nvSpPr>
          <p:cNvPr id="207" name="Shape 207"/>
          <p:cNvSpPr/>
          <p:nvPr/>
        </p:nvSpPr>
        <p:spPr>
          <a:xfrm>
            <a:off x="969074" y="11300993"/>
            <a:ext cx="23294491" cy="165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SHARE IT - WHAT’S THE IDEA?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WHAT’S THE COMMERCIAL,CUSTOMER/CLIENT AND SOCIETAL BENEFIT?</a:t>
            </a:r>
          </a:p>
        </p:txBody>
      </p:sp>
      <p:pic>
        <p:nvPicPr>
          <p:cNvPr descr="Line"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5595" y="12088393"/>
            <a:ext cx="24819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209" name="Shape 2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33311" y="5764507"/>
            <a:ext cx="3527099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742939" y="538425"/>
            <a:ext cx="7005300" cy="6351900"/>
          </a:xfrm>
          <a:prstGeom prst="ellipse">
            <a:avLst/>
          </a:prstGeom>
          <a:noFill/>
          <a:ln cap="flat" cmpd="sng" w="101600">
            <a:solidFill>
              <a:srgbClr val="FF7E7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Helvetica Neue Light"/>
              <a:buNone/>
            </a:pPr>
            <a:r>
              <a:t/>
            </a:r>
            <a:endParaRPr b="0" i="0" sz="1800" u="none" cap="none" strike="noStrike">
              <a:solidFill>
                <a:srgbClr val="FF7E7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16779443" y="595224"/>
            <a:ext cx="6879934" cy="6238353"/>
          </a:xfrm>
          <a:prstGeom prst="ellipse">
            <a:avLst/>
          </a:prstGeom>
          <a:noFill/>
          <a:ln cap="flat" cmpd="sng" w="101600">
            <a:solidFill>
              <a:srgbClr val="FF7E7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7E7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ine" id="212" name="Shape 2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89284" y="3223363"/>
            <a:ext cx="49125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213" name="Shape 2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468673" y="3389796"/>
            <a:ext cx="55014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8202720" y="2918771"/>
            <a:ext cx="1268693" cy="890511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100266" y="35950"/>
                  <a:pt x="60266" y="-3947"/>
                  <a:pt x="0" y="304"/>
                </a:cubicBezTo>
              </a:path>
            </a:pathLst>
          </a:custGeom>
          <a:noFill/>
          <a:ln cap="rnd" cmpd="sng" w="38100">
            <a:solidFill>
              <a:srgbClr val="424242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5056184" y="2918771"/>
            <a:ext cx="1268693" cy="890511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9733" y="35950"/>
                  <a:pt x="59733" y="-3947"/>
                  <a:pt x="120000" y="304"/>
                </a:cubicBezTo>
              </a:path>
            </a:pathLst>
          </a:custGeom>
          <a:noFill/>
          <a:ln cap="rnd" cmpd="sng" w="38100">
            <a:solidFill>
              <a:srgbClr val="424242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2293471" y="9871639"/>
            <a:ext cx="27910" cy="1013187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80000" y="80000"/>
                  <a:pt x="40000" y="40000"/>
                  <a:pt x="0" y="0"/>
                </a:cubicBezTo>
              </a:path>
            </a:pathLst>
          </a:custGeom>
          <a:noFill/>
          <a:ln cap="rnd" cmpd="sng" w="38100">
            <a:solidFill>
              <a:srgbClr val="424242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COYI_FO3269418FF2_v3_HighResolutionTransparentDrop-small.png" id="217" name="Shape 2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666731" y="6793452"/>
            <a:ext cx="4306367" cy="4306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1607905" y="4613489"/>
            <a:ext cx="13082027" cy="56769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Avenir"/>
              <a:buNone/>
            </a:pPr>
            <a:r>
              <a:t/>
            </a:r>
            <a:endParaRPr b="0" i="0" sz="3300" u="none" cap="none" strike="noStrike">
              <a:solidFill>
                <a:srgbClr val="FF7E7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110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JOIN US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Font typeface="Avenir"/>
              <a:buNone/>
            </a:pPr>
            <a:r>
              <a:t/>
            </a:r>
            <a:endParaRPr b="0" i="0" sz="11000" u="none" cap="none" strike="noStrike">
              <a:solidFill>
                <a:srgbClr val="FF7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63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WWW.CIRCLEOFYI.COM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b="0" i="0" lang="en-US" sz="6300" u="none" cap="none" strike="noStrike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   @CIRCLEOFYI</a:t>
            </a:r>
          </a:p>
        </p:txBody>
      </p:sp>
      <p:pic>
        <p:nvPicPr>
          <p:cNvPr descr="COYI_FO3269418FF2_v3_HighResolutionTransparentDrop-small.png"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2465" y="2962303"/>
            <a:ext cx="7791393" cy="77913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nded Rectangle"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000" y="312956"/>
            <a:ext cx="23684000" cy="13090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itter-xxl.png" id="225" name="Shape 2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2944" y="8416553"/>
            <a:ext cx="685466" cy="68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