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2"/>
  </p:sldMasterIdLst>
  <p:notesMasterIdLst>
    <p:notesMasterId r:id="rId7"/>
  </p:notesMasterIdLst>
  <p:handoutMasterIdLst>
    <p:handoutMasterId r:id="rId8"/>
  </p:handoutMasterIdLst>
  <p:sldIdLst>
    <p:sldId id="258" r:id="rId3"/>
    <p:sldId id="263" r:id="rId4"/>
    <p:sldId id="277" r:id="rId5"/>
    <p:sldId id="278" r:id="rId6"/>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4"/>
    <p:restoredTop sz="95739" autoAdjust="0"/>
  </p:normalViewPr>
  <p:slideViewPr>
    <p:cSldViewPr snapToGrid="0">
      <p:cViewPr>
        <p:scale>
          <a:sx n="50" d="100"/>
          <a:sy n="50" d="100"/>
        </p:scale>
        <p:origin x="1440" y="66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A0E997-35E3-4BEC-AB54-2E61A64830EE}" type="datetimeFigureOut">
              <a:rPr lang="en-GB" smtClean="0"/>
              <a:t>21/02/2018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35B5AB-833C-47C2-837A-DB73A6C4B0DC}" type="slidenum">
              <a:rPr lang="en-GB" smtClean="0"/>
              <a:t>‹#›</a:t>
            </a:fld>
            <a:endParaRPr lang="en-GB"/>
          </a:p>
        </p:txBody>
      </p:sp>
    </p:spTree>
    <p:extLst>
      <p:ext uri="{BB962C8B-B14F-4D97-AF65-F5344CB8AC3E}">
        <p14:creationId xmlns:p14="http://schemas.microsoft.com/office/powerpoint/2010/main" val="3618406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806763915"/>
      </p:ext>
    </p:extLst>
  </p:cSld>
  <p:clrMap bg1="lt1" tx1="dk1" bg2="dk2" tx2="lt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3268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158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baseline="0" dirty="0" smtClean="0"/>
          </a:p>
        </p:txBody>
      </p:sp>
    </p:spTree>
    <p:extLst>
      <p:ext uri="{BB962C8B-B14F-4D97-AF65-F5344CB8AC3E}">
        <p14:creationId xmlns:p14="http://schemas.microsoft.com/office/powerpoint/2010/main" val="50503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baseline="0" dirty="0" smtClean="0"/>
          </a:p>
        </p:txBody>
      </p:sp>
    </p:spTree>
    <p:extLst>
      <p:ext uri="{BB962C8B-B14F-4D97-AF65-F5344CB8AC3E}">
        <p14:creationId xmlns:p14="http://schemas.microsoft.com/office/powerpoint/2010/main" val="93296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89100" y="952500"/>
            <a:ext cx="21005799" cy="2286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689100" y="3238500"/>
            <a:ext cx="21005799" cy="9207499"/>
          </a:xfrm>
          <a:prstGeom prst="rect">
            <a:avLst/>
          </a:prstGeom>
          <a:noFill/>
          <a:ln>
            <a:noFill/>
          </a:ln>
        </p:spPr>
        <p:txBody>
          <a:bodyPr lIns="91425" tIns="91425" rIns="91425" bIns="91425" anchor="ctr"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0" y="0"/>
            <a:ext cx="24384000" cy="13716000"/>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231900" y="863600"/>
            <a:ext cx="21907499" cy="2006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Font typeface="Avenir"/>
              <a:buNone/>
              <a:defRPr sz="6200" b="0" i="0" u="none" strike="noStrike" cap="none">
                <a:solidFill>
                  <a:srgbClr val="FFFFFF"/>
                </a:solidFill>
                <a:latin typeface="Avenir"/>
                <a:ea typeface="Avenir"/>
                <a:cs typeface="Avenir"/>
                <a:sym typeface="Avenir"/>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57" name="Shape 57"/>
          <p:cNvSpPr txBox="1">
            <a:spLocks noGrp="1"/>
          </p:cNvSpPr>
          <p:nvPr>
            <p:ph type="body" idx="1"/>
          </p:nvPr>
        </p:nvSpPr>
        <p:spPr>
          <a:xfrm>
            <a:off x="1231900" y="2844800"/>
            <a:ext cx="21907499" cy="9448800"/>
          </a:xfrm>
          <a:prstGeom prst="rect">
            <a:avLst/>
          </a:prstGeom>
          <a:noFill/>
          <a:ln>
            <a:noFill/>
          </a:ln>
        </p:spPr>
        <p:txBody>
          <a:bodyPr lIns="91425" tIns="91425" rIns="91425" bIns="91425" anchor="ctr" anchorCtr="0"/>
          <a:lstStyle>
            <a:lvl1pPr marL="635000" marR="0" lvl="0" indent="-349250" algn="l" rtl="0">
              <a:lnSpc>
                <a:spcPct val="100000"/>
              </a:lnSpc>
              <a:spcBef>
                <a:spcPts val="5900"/>
              </a:spcBef>
              <a:spcAft>
                <a:spcPts val="0"/>
              </a:spcAft>
              <a:buClr>
                <a:srgbClr val="FFFFFF"/>
              </a:buClr>
              <a:buSzPct val="90000"/>
              <a:buFont typeface="Avenir"/>
              <a:buChar char="•"/>
              <a:defRPr sz="5000" b="0" i="0" u="none" strike="noStrike" cap="none">
                <a:solidFill>
                  <a:srgbClr val="FFFFFF"/>
                </a:solidFill>
                <a:latin typeface="Avenir"/>
                <a:ea typeface="Avenir"/>
                <a:cs typeface="Avenir"/>
                <a:sym typeface="Avenir"/>
              </a:defRPr>
            </a:lvl1pPr>
            <a:lvl2pPr marL="1270000" marR="0" lvl="1" indent="-349250" algn="l" rtl="0">
              <a:lnSpc>
                <a:spcPct val="100000"/>
              </a:lnSpc>
              <a:spcBef>
                <a:spcPts val="5900"/>
              </a:spcBef>
              <a:spcAft>
                <a:spcPts val="0"/>
              </a:spcAft>
              <a:buClr>
                <a:srgbClr val="FFFFFF"/>
              </a:buClr>
              <a:buSzPct val="90000"/>
              <a:buFont typeface="Avenir"/>
              <a:buChar char="•"/>
              <a:defRPr sz="5000" b="0" i="0" u="none" strike="noStrike" cap="none">
                <a:solidFill>
                  <a:srgbClr val="FFFFFF"/>
                </a:solidFill>
                <a:latin typeface="Avenir"/>
                <a:ea typeface="Avenir"/>
                <a:cs typeface="Avenir"/>
                <a:sym typeface="Avenir"/>
              </a:defRPr>
            </a:lvl2pPr>
            <a:lvl3pPr marL="1905000" marR="0" lvl="2" indent="-349250" algn="l" rtl="0">
              <a:lnSpc>
                <a:spcPct val="100000"/>
              </a:lnSpc>
              <a:spcBef>
                <a:spcPts val="5900"/>
              </a:spcBef>
              <a:spcAft>
                <a:spcPts val="0"/>
              </a:spcAft>
              <a:buClr>
                <a:srgbClr val="FFFFFF"/>
              </a:buClr>
              <a:buSzPct val="90000"/>
              <a:buFont typeface="Avenir"/>
              <a:buChar char="•"/>
              <a:defRPr sz="5000" b="0" i="0" u="none" strike="noStrike" cap="none">
                <a:solidFill>
                  <a:srgbClr val="FFFFFF"/>
                </a:solidFill>
                <a:latin typeface="Avenir"/>
                <a:ea typeface="Avenir"/>
                <a:cs typeface="Avenir"/>
                <a:sym typeface="Avenir"/>
              </a:defRPr>
            </a:lvl3pPr>
            <a:lvl4pPr marL="2540000" marR="0" lvl="3" indent="-349250" algn="l" rtl="0">
              <a:lnSpc>
                <a:spcPct val="100000"/>
              </a:lnSpc>
              <a:spcBef>
                <a:spcPts val="5900"/>
              </a:spcBef>
              <a:spcAft>
                <a:spcPts val="0"/>
              </a:spcAft>
              <a:buClr>
                <a:srgbClr val="FFFFFF"/>
              </a:buClr>
              <a:buSzPct val="90000"/>
              <a:buFont typeface="Avenir"/>
              <a:buChar char="•"/>
              <a:defRPr sz="5000" b="0" i="0" u="none" strike="noStrike" cap="none">
                <a:solidFill>
                  <a:srgbClr val="FFFFFF"/>
                </a:solidFill>
                <a:latin typeface="Avenir"/>
                <a:ea typeface="Avenir"/>
                <a:cs typeface="Avenir"/>
                <a:sym typeface="Avenir"/>
              </a:defRPr>
            </a:lvl4pPr>
            <a:lvl5pPr marL="3175000" marR="0" lvl="4" indent="-349250" algn="l" rtl="0">
              <a:lnSpc>
                <a:spcPct val="100000"/>
              </a:lnSpc>
              <a:spcBef>
                <a:spcPts val="5900"/>
              </a:spcBef>
              <a:spcAft>
                <a:spcPts val="0"/>
              </a:spcAft>
              <a:buClr>
                <a:srgbClr val="FFFFFF"/>
              </a:buClr>
              <a:buSzPct val="90000"/>
              <a:buFont typeface="Avenir"/>
              <a:buChar char="•"/>
              <a:defRPr sz="5000" b="0" i="0" u="none" strike="noStrike" cap="none">
                <a:solidFill>
                  <a:srgbClr val="FFFFFF"/>
                </a:solidFill>
                <a:latin typeface="Avenir"/>
                <a:ea typeface="Avenir"/>
                <a:cs typeface="Avenir"/>
                <a:sym typeface="Avenir"/>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8" name="Shape 58"/>
          <p:cNvSpPr txBox="1">
            <a:spLocks noGrp="1"/>
          </p:cNvSpPr>
          <p:nvPr>
            <p:ph type="sldNum" idx="12"/>
          </p:nvPr>
        </p:nvSpPr>
        <p:spPr>
          <a:xfrm>
            <a:off x="11950789" y="13049250"/>
            <a:ext cx="431292" cy="5207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Avenir"/>
              <a:buNone/>
            </a:pPr>
            <a:fld id="{00000000-1234-1234-1234-123412341234}" type="slidenum">
              <a:rPr lang="en-GB" sz="2400" b="0" i="0" u="none" strike="noStrike" cap="none">
                <a:solidFill>
                  <a:srgbClr val="FFFFFF"/>
                </a:solidFill>
                <a:latin typeface="Avenir"/>
                <a:ea typeface="Avenir"/>
                <a:cs typeface="Avenir"/>
                <a:sym typeface="Avenir"/>
              </a:rPr>
              <a:t>‹#›</a:t>
            </a:fld>
            <a:endParaRPr lang="en-GB" sz="2400" b="0" i="0" u="none" strike="noStrike" cap="none">
              <a:solidFill>
                <a:srgbClr val="FFFFFF"/>
              </a:solidFill>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3125967" y="673100"/>
            <a:ext cx="18135601" cy="8737599"/>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635000" y="9448800"/>
            <a:ext cx="23113999" cy="20066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635000" y="11518900"/>
            <a:ext cx="23113999" cy="15874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778000" y="4533900"/>
            <a:ext cx="20827999" cy="46481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13165979" y="1104900"/>
            <a:ext cx="9525001" cy="11506200"/>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1651000" y="1104900"/>
            <a:ext cx="10223500" cy="56133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1651000" y="6845300"/>
            <a:ext cx="10223500" cy="57657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689100" y="952500"/>
            <a:ext cx="21005799" cy="2286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13169900" y="3238500"/>
            <a:ext cx="9524999" cy="9207499"/>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1689100" y="952500"/>
            <a:ext cx="21005799" cy="2286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1689100" y="3238500"/>
            <a:ext cx="10007600" cy="9207499"/>
          </a:xfrm>
          <a:prstGeom prst="rect">
            <a:avLst/>
          </a:prstGeom>
          <a:noFill/>
          <a:ln>
            <a:noFill/>
          </a:ln>
        </p:spPr>
        <p:txBody>
          <a:bodyPr lIns="91425" tIns="91425" rIns="91425" bIns="91425" anchor="ctr" anchorCtr="0"/>
          <a:lstStyle>
            <a:lvl1pPr marL="558800" marR="0" lvl="0" indent="-344487" algn="l" rtl="0">
              <a:lnSpc>
                <a:spcPct val="100000"/>
              </a:lnSpc>
              <a:spcBef>
                <a:spcPts val="4500"/>
              </a:spcBef>
              <a:spcAft>
                <a:spcPts val="0"/>
              </a:spcAft>
              <a:buClr>
                <a:srgbClr val="000000"/>
              </a:buClr>
              <a:buSzPct val="75000"/>
              <a:buFont typeface="Helvetica Neue"/>
              <a:buChar char="•"/>
              <a:defRPr sz="4500" b="0" i="0" u="none" strike="noStrike" cap="none">
                <a:solidFill>
                  <a:srgbClr val="000000"/>
                </a:solidFill>
                <a:latin typeface="Helvetica Neue"/>
                <a:ea typeface="Helvetica Neue"/>
                <a:cs typeface="Helvetica Neue"/>
                <a:sym typeface="Helvetica Neue"/>
              </a:defRPr>
            </a:lvl1pPr>
            <a:lvl2pPr marL="1117600" marR="0" lvl="1" indent="-344487" algn="l" rtl="0">
              <a:lnSpc>
                <a:spcPct val="100000"/>
              </a:lnSpc>
              <a:spcBef>
                <a:spcPts val="4500"/>
              </a:spcBef>
              <a:spcAft>
                <a:spcPts val="0"/>
              </a:spcAft>
              <a:buClr>
                <a:srgbClr val="000000"/>
              </a:buClr>
              <a:buSzPct val="75000"/>
              <a:buFont typeface="Helvetica Neue"/>
              <a:buChar char="•"/>
              <a:defRPr sz="4500" b="0" i="0" u="none" strike="noStrike" cap="none">
                <a:solidFill>
                  <a:srgbClr val="000000"/>
                </a:solidFill>
                <a:latin typeface="Helvetica Neue"/>
                <a:ea typeface="Helvetica Neue"/>
                <a:cs typeface="Helvetica Neue"/>
                <a:sym typeface="Helvetica Neue"/>
              </a:defRPr>
            </a:lvl2pPr>
            <a:lvl3pPr marL="1676400" marR="0" lvl="2" indent="-344487" algn="l" rtl="0">
              <a:lnSpc>
                <a:spcPct val="100000"/>
              </a:lnSpc>
              <a:spcBef>
                <a:spcPts val="4500"/>
              </a:spcBef>
              <a:spcAft>
                <a:spcPts val="0"/>
              </a:spcAft>
              <a:buClr>
                <a:srgbClr val="000000"/>
              </a:buClr>
              <a:buSzPct val="75000"/>
              <a:buFont typeface="Helvetica Neue"/>
              <a:buChar char="•"/>
              <a:defRPr sz="4500" b="0" i="0" u="none" strike="noStrike" cap="none">
                <a:solidFill>
                  <a:srgbClr val="000000"/>
                </a:solidFill>
                <a:latin typeface="Helvetica Neue"/>
                <a:ea typeface="Helvetica Neue"/>
                <a:cs typeface="Helvetica Neue"/>
                <a:sym typeface="Helvetica Neue"/>
              </a:defRPr>
            </a:lvl3pPr>
            <a:lvl4pPr marL="2235200" marR="0" lvl="3" indent="-344487" algn="l" rtl="0">
              <a:lnSpc>
                <a:spcPct val="100000"/>
              </a:lnSpc>
              <a:spcBef>
                <a:spcPts val="4500"/>
              </a:spcBef>
              <a:spcAft>
                <a:spcPts val="0"/>
              </a:spcAft>
              <a:buClr>
                <a:srgbClr val="000000"/>
              </a:buClr>
              <a:buSzPct val="75000"/>
              <a:buFont typeface="Helvetica Neue"/>
              <a:buChar char="•"/>
              <a:defRPr sz="4500" b="0" i="0" u="none" strike="noStrike" cap="none">
                <a:solidFill>
                  <a:srgbClr val="000000"/>
                </a:solidFill>
                <a:latin typeface="Helvetica Neue"/>
                <a:ea typeface="Helvetica Neue"/>
                <a:cs typeface="Helvetica Neue"/>
                <a:sym typeface="Helvetica Neue"/>
              </a:defRPr>
            </a:lvl4pPr>
            <a:lvl5pPr marL="2794000" marR="0" lvl="4" indent="-344487" algn="l" rtl="0">
              <a:lnSpc>
                <a:spcPct val="100000"/>
              </a:lnSpc>
              <a:spcBef>
                <a:spcPts val="4500"/>
              </a:spcBef>
              <a:spcAft>
                <a:spcPts val="0"/>
              </a:spcAft>
              <a:buClr>
                <a:srgbClr val="000000"/>
              </a:buClr>
              <a:buSzPct val="75000"/>
              <a:buFont typeface="Helvetica Neue"/>
              <a:buChar char="•"/>
              <a:defRPr sz="45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ullets">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1689100" y="1778000"/>
            <a:ext cx="21005799" cy="10147300"/>
          </a:xfrm>
          <a:prstGeom prst="rect">
            <a:avLst/>
          </a:prstGeom>
          <a:noFill/>
          <a:ln>
            <a:noFill/>
          </a:ln>
        </p:spPr>
        <p:txBody>
          <a:bodyPr lIns="91425" tIns="91425" rIns="91425" bIns="91425" anchor="ctr"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5760700" y="7048500"/>
            <a:ext cx="7404099" cy="5549899"/>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15760700" y="1130300"/>
            <a:ext cx="7404099" cy="5549899"/>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1206500" y="1130300"/>
            <a:ext cx="14173200" cy="11468100"/>
          </a:xfrm>
          <a:prstGeom prst="rect">
            <a:avLst/>
          </a:prstGeom>
          <a:noFill/>
          <a:ln>
            <a:noFill/>
          </a:ln>
        </p:spPr>
        <p:txBody>
          <a:bodyPr lIns="91425" tIns="91425" rIns="91425" bIns="91425" anchor="t"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2387600" y="8953500"/>
            <a:ext cx="19621500" cy="6857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38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2387600" y="6045200"/>
            <a:ext cx="19621500" cy="889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89100" y="952500"/>
            <a:ext cx="21005799" cy="2286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1689100" y="3238500"/>
            <a:ext cx="21005799" cy="9207499"/>
          </a:xfrm>
          <a:prstGeom prst="rect">
            <a:avLst/>
          </a:prstGeom>
          <a:noFill/>
          <a:ln>
            <a:noFill/>
          </a:ln>
        </p:spPr>
        <p:txBody>
          <a:bodyPr lIns="91425" tIns="91425" rIns="91425" bIns="91425" anchor="ctr" anchorCtr="0"/>
          <a:lstStyle>
            <a:lvl1pPr marL="635000" marR="0" lvl="0"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1270000" marR="0" lvl="1"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905000" marR="0" lvl="2"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2540000" marR="0" lvl="3"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3175000" marR="0" lvl="4"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3810000" marR="0" lvl="5"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4445000" marR="0" lvl="6"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5080000" marR="0" lvl="7"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5715000" marR="0" lvl="8" indent="-387350" algn="l" rtl="0">
              <a:lnSpc>
                <a:spcPct val="100000"/>
              </a:lnSpc>
              <a:spcBef>
                <a:spcPts val="5900"/>
              </a:spcBef>
              <a:spcAft>
                <a:spcPts val="0"/>
              </a:spcAft>
              <a:buClr>
                <a:srgbClr val="000000"/>
              </a:buClr>
              <a:buSzPct val="750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11959031" y="13081000"/>
            <a:ext cx="453237" cy="469899"/>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GB" sz="2400" b="0" i="0" u="none" strike="noStrike" cap="none">
                <a:solidFill>
                  <a:srgbClr val="000000"/>
                </a:solidFill>
                <a:latin typeface="Helvetica Neue"/>
                <a:ea typeface="Helvetica Neue"/>
                <a:cs typeface="Helvetica Neue"/>
                <a:sym typeface="Helvetica Neue"/>
              </a:rPr>
              <a:t>‹#›</a:t>
            </a:fld>
            <a:endParaRPr lang="en-GB"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a:blip r:embed="rId3">
            <a:extLst/>
          </a:blip>
          <a:stretch>
            <a:fillRect/>
          </a:stretch>
        </p:blipFill>
        <p:spPr>
          <a:xfrm>
            <a:off x="301136" y="243460"/>
            <a:ext cx="23827827" cy="13211283"/>
          </a:xfrm>
          <a:prstGeom prst="rect">
            <a:avLst/>
          </a:prstGeom>
        </p:spPr>
      </p:pic>
      <p:pic>
        <p:nvPicPr>
          <p:cNvPr id="4" name="COYI_FO3269418FF2_v3_HighResolutionTransparentDrop.png"/>
          <p:cNvPicPr>
            <a:picLocks noChangeAspect="1"/>
          </p:cNvPicPr>
          <p:nvPr/>
        </p:nvPicPr>
        <p:blipFill>
          <a:blip r:embed="rId4">
            <a:extLst/>
          </a:blip>
          <a:stretch>
            <a:fillRect/>
          </a:stretch>
        </p:blipFill>
        <p:spPr>
          <a:xfrm>
            <a:off x="590675" y="552942"/>
            <a:ext cx="1810051" cy="1810051"/>
          </a:xfrm>
          <a:prstGeom prst="rect">
            <a:avLst/>
          </a:prstGeom>
          <a:ln w="12700">
            <a:miter lim="400000"/>
          </a:ln>
        </p:spPr>
      </p:pic>
      <p:sp>
        <p:nvSpPr>
          <p:cNvPr id="5" name="Shape 131"/>
          <p:cNvSpPr/>
          <p:nvPr/>
        </p:nvSpPr>
        <p:spPr>
          <a:xfrm>
            <a:off x="1495701" y="5053009"/>
            <a:ext cx="21294870" cy="259558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ctr" defTabSz="821531">
              <a:defRPr sz="8000" cap="all" spc="1279">
                <a:solidFill>
                  <a:srgbClr val="FF7E79"/>
                </a:solidFill>
                <a:latin typeface="DK Moonlight Serenade"/>
                <a:ea typeface="DK Moonlight Serenade"/>
                <a:cs typeface="DK Moonlight Serenade"/>
                <a:sym typeface="DK Moonlight Serenade"/>
              </a:defRPr>
            </a:pPr>
            <a:r>
              <a:rPr lang="en-GB" sz="5400" dirty="0" smtClean="0"/>
              <a:t>Circle of young intrapreneurs </a:t>
            </a:r>
          </a:p>
          <a:p>
            <a:pPr algn="ctr" defTabSz="821531">
              <a:defRPr sz="8000" cap="all" spc="1279">
                <a:solidFill>
                  <a:srgbClr val="FF7E79"/>
                </a:solidFill>
                <a:latin typeface="DK Moonlight Serenade"/>
                <a:ea typeface="DK Moonlight Serenade"/>
                <a:cs typeface="DK Moonlight Serenade"/>
                <a:sym typeface="DK Moonlight Serenade"/>
              </a:defRPr>
            </a:pPr>
            <a:r>
              <a:rPr lang="en-GB" sz="5400" dirty="0" smtClean="0"/>
              <a:t>2018 strategy</a:t>
            </a:r>
          </a:p>
          <a:p>
            <a:pPr algn="ctr" defTabSz="821531">
              <a:defRPr sz="8000" cap="all" spc="1279">
                <a:solidFill>
                  <a:srgbClr val="FF7E79"/>
                </a:solidFill>
                <a:latin typeface="DK Moonlight Serenade"/>
                <a:ea typeface="DK Moonlight Serenade"/>
                <a:cs typeface="DK Moonlight Serenade"/>
                <a:sym typeface="DK Moonlight Serenade"/>
              </a:defRPr>
            </a:pPr>
            <a:endParaRPr lang="en-GB" sz="5400" dirty="0"/>
          </a:p>
        </p:txBody>
      </p:sp>
      <p:pic>
        <p:nvPicPr>
          <p:cNvPr id="6" name="Picture 5"/>
          <p:cNvPicPr>
            <a:picLocks/>
          </p:cNvPicPr>
          <p:nvPr/>
        </p:nvPicPr>
        <p:blipFill>
          <a:blip r:embed="rId5">
            <a:extLst/>
          </a:blip>
          <a:stretch>
            <a:fillRect/>
          </a:stretch>
        </p:blipFill>
        <p:spPr>
          <a:xfrm>
            <a:off x="4416803" y="7008938"/>
            <a:ext cx="15452666" cy="76201"/>
          </a:xfrm>
          <a:prstGeom prst="rect">
            <a:avLst/>
          </a:prstGeom>
        </p:spPr>
      </p:pic>
    </p:spTree>
    <p:extLst>
      <p:ext uri="{BB962C8B-B14F-4D97-AF65-F5344CB8AC3E}">
        <p14:creationId xmlns:p14="http://schemas.microsoft.com/office/powerpoint/2010/main" val="328543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a:blip r:embed="rId3">
            <a:extLst/>
          </a:blip>
          <a:stretch>
            <a:fillRect/>
          </a:stretch>
        </p:blipFill>
        <p:spPr>
          <a:xfrm>
            <a:off x="301136" y="243460"/>
            <a:ext cx="23827827" cy="13211283"/>
          </a:xfrm>
          <a:prstGeom prst="rect">
            <a:avLst/>
          </a:prstGeom>
        </p:spPr>
      </p:pic>
      <p:pic>
        <p:nvPicPr>
          <p:cNvPr id="4" name="COYI_FO3269418FF2_v3_HighResolutionTransparentDrop.png"/>
          <p:cNvPicPr>
            <a:picLocks noChangeAspect="1"/>
          </p:cNvPicPr>
          <p:nvPr/>
        </p:nvPicPr>
        <p:blipFill>
          <a:blip r:embed="rId4">
            <a:extLst/>
          </a:blip>
          <a:stretch>
            <a:fillRect/>
          </a:stretch>
        </p:blipFill>
        <p:spPr>
          <a:xfrm>
            <a:off x="590675" y="552942"/>
            <a:ext cx="1810051" cy="1810051"/>
          </a:xfrm>
          <a:prstGeom prst="rect">
            <a:avLst/>
          </a:prstGeom>
          <a:ln w="12700">
            <a:miter lim="400000"/>
          </a:ln>
        </p:spPr>
      </p:pic>
      <p:sp>
        <p:nvSpPr>
          <p:cNvPr id="5" name="Shape 131"/>
          <p:cNvSpPr/>
          <p:nvPr/>
        </p:nvSpPr>
        <p:spPr>
          <a:xfrm>
            <a:off x="1495701" y="608841"/>
            <a:ext cx="21294870" cy="1764586"/>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ctr" defTabSz="821531">
              <a:defRPr sz="8000" cap="all" spc="1279">
                <a:solidFill>
                  <a:srgbClr val="FF7E79"/>
                </a:solidFill>
                <a:latin typeface="DK Moonlight Serenade"/>
                <a:ea typeface="DK Moonlight Serenade"/>
                <a:cs typeface="DK Moonlight Serenade"/>
                <a:sym typeface="DK Moonlight Serenade"/>
              </a:defRPr>
            </a:pPr>
            <a:r>
              <a:rPr lang="en-GB" sz="5400" dirty="0" smtClean="0"/>
              <a:t>Our mission: </a:t>
            </a:r>
          </a:p>
          <a:p>
            <a:pPr algn="ctr" defTabSz="821531">
              <a:defRPr sz="8000" cap="all" spc="1279">
                <a:solidFill>
                  <a:srgbClr val="FF7E79"/>
                </a:solidFill>
                <a:latin typeface="DK Moonlight Serenade"/>
                <a:ea typeface="DK Moonlight Serenade"/>
                <a:cs typeface="DK Moonlight Serenade"/>
                <a:sym typeface="DK Moonlight Serenade"/>
              </a:defRPr>
            </a:pPr>
            <a:r>
              <a:rPr lang="en-GB" sz="5400" dirty="0" smtClean="0"/>
              <a:t>Who we are &amp; what we do</a:t>
            </a:r>
            <a:endParaRPr dirty="0"/>
          </a:p>
        </p:txBody>
      </p:sp>
      <p:pic>
        <p:nvPicPr>
          <p:cNvPr id="6" name="Picture 5"/>
          <p:cNvPicPr>
            <a:picLocks/>
          </p:cNvPicPr>
          <p:nvPr/>
        </p:nvPicPr>
        <p:blipFill>
          <a:blip r:embed="rId5">
            <a:extLst/>
          </a:blip>
          <a:stretch>
            <a:fillRect/>
          </a:stretch>
        </p:blipFill>
        <p:spPr>
          <a:xfrm>
            <a:off x="4416803" y="2716338"/>
            <a:ext cx="15452666" cy="76201"/>
          </a:xfrm>
          <a:prstGeom prst="rect">
            <a:avLst/>
          </a:prstGeom>
        </p:spPr>
      </p:pic>
      <p:sp>
        <p:nvSpPr>
          <p:cNvPr id="8" name="TextBox 7"/>
          <p:cNvSpPr txBox="1"/>
          <p:nvPr/>
        </p:nvSpPr>
        <p:spPr>
          <a:xfrm>
            <a:off x="1419500" y="4086757"/>
            <a:ext cx="21592900" cy="6196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400" dirty="0" smtClean="0">
                <a:solidFill>
                  <a:srgbClr val="FF7E79"/>
                </a:solidFill>
                <a:latin typeface="DK Moonlight Serenade"/>
                <a:ea typeface="DK Moonlight Serenade"/>
                <a:cs typeface="DK Moonlight Serenade"/>
                <a:sym typeface="DK Moonlight Serenade"/>
              </a:rPr>
              <a:t>We are a movement designed to inspire, guide, develop and deliver purpose-driven business ideas from social intrapreneurs in corporate organisations globally. </a:t>
            </a:r>
          </a:p>
          <a:p>
            <a:pPr algn="ctr"/>
            <a:r>
              <a:rPr lang="en-US" sz="4400" b="1" dirty="0" smtClean="0">
                <a:solidFill>
                  <a:srgbClr val="FF7E79"/>
                </a:solidFill>
                <a:latin typeface="DK Moonlight Serenade"/>
                <a:ea typeface="DK Moonlight Serenade"/>
                <a:cs typeface="DK Moonlight Serenade"/>
                <a:sym typeface="DK Moonlight Serenade"/>
              </a:rPr>
              <a:t>We’re making business a force for good.</a:t>
            </a:r>
            <a:r>
              <a:rPr lang="en-US" sz="4400" dirty="0" smtClean="0">
                <a:solidFill>
                  <a:srgbClr val="FF7E79"/>
                </a:solidFill>
                <a:latin typeface="DK Moonlight Serenade"/>
                <a:ea typeface="DK Moonlight Serenade"/>
                <a:cs typeface="DK Moonlight Serenade"/>
                <a:sym typeface="DK Moonlight Serenade"/>
              </a:rPr>
              <a:t> </a:t>
            </a:r>
          </a:p>
          <a:p>
            <a:pPr algn="ctr"/>
            <a:endParaRPr lang="en-US" sz="4400" dirty="0">
              <a:solidFill>
                <a:srgbClr val="FF7E79"/>
              </a:solidFill>
              <a:latin typeface="DK Moonlight Serenade"/>
              <a:ea typeface="DK Moonlight Serenade"/>
              <a:cs typeface="DK Moonlight Serenade"/>
              <a:sym typeface="DK Moonlight Serenade"/>
            </a:endParaRPr>
          </a:p>
          <a:p>
            <a:pPr algn="ctr"/>
            <a:endParaRPr lang="en-US" sz="4400" dirty="0" smtClean="0">
              <a:solidFill>
                <a:srgbClr val="FF7E79"/>
              </a:solidFill>
              <a:latin typeface="DK Moonlight Serenade"/>
              <a:ea typeface="DK Moonlight Serenade"/>
              <a:cs typeface="DK Moonlight Serenade"/>
              <a:sym typeface="DK Moonlight Serenade"/>
            </a:endParaRPr>
          </a:p>
          <a:p>
            <a:pPr algn="ctr"/>
            <a:r>
              <a:rPr lang="en-US" sz="4400" dirty="0" smtClean="0">
                <a:solidFill>
                  <a:srgbClr val="FF7E79"/>
                </a:solidFill>
                <a:latin typeface="DK Moonlight Serenade"/>
                <a:ea typeface="DK Moonlight Serenade"/>
                <a:cs typeface="DK Moonlight Serenade"/>
                <a:sym typeface="DK Moonlight Serenade"/>
              </a:rPr>
              <a:t>We </a:t>
            </a:r>
            <a:r>
              <a:rPr lang="en-US" sz="4400" b="1" dirty="0" smtClean="0">
                <a:solidFill>
                  <a:srgbClr val="FF7E79"/>
                </a:solidFill>
                <a:latin typeface="DK Moonlight Serenade"/>
                <a:ea typeface="DK Moonlight Serenade"/>
                <a:cs typeface="DK Moonlight Serenade"/>
                <a:sym typeface="DK Moonlight Serenade"/>
              </a:rPr>
              <a:t>create </a:t>
            </a:r>
            <a:r>
              <a:rPr lang="en-US" sz="4400" dirty="0" smtClean="0">
                <a:solidFill>
                  <a:srgbClr val="FF7E79"/>
                </a:solidFill>
                <a:latin typeface="DK Moonlight Serenade"/>
                <a:ea typeface="DK Moonlight Serenade"/>
                <a:cs typeface="DK Moonlight Serenade"/>
                <a:sym typeface="DK Moonlight Serenade"/>
              </a:rPr>
              <a:t>positive social change through business by leading a community of changemakers. We support them to </a:t>
            </a:r>
            <a:r>
              <a:rPr lang="en-US" sz="4400" b="1" dirty="0" smtClean="0">
                <a:solidFill>
                  <a:srgbClr val="FF7E79"/>
                </a:solidFill>
                <a:latin typeface="DK Moonlight Serenade"/>
                <a:ea typeface="DK Moonlight Serenade"/>
                <a:cs typeface="DK Moonlight Serenade"/>
                <a:sym typeface="DK Moonlight Serenade"/>
              </a:rPr>
              <a:t>deliver </a:t>
            </a:r>
            <a:r>
              <a:rPr lang="en-US" sz="4400" dirty="0" smtClean="0">
                <a:solidFill>
                  <a:srgbClr val="FF7E79"/>
                </a:solidFill>
                <a:latin typeface="DK Moonlight Serenade"/>
                <a:ea typeface="DK Moonlight Serenade"/>
                <a:cs typeface="DK Moonlight Serenade"/>
                <a:sym typeface="DK Moonlight Serenade"/>
              </a:rPr>
              <a:t>with mentoring and advice from leading intrapreneurs, drive</a:t>
            </a:r>
            <a:r>
              <a:rPr lang="en-US" sz="4400" b="1" dirty="0" smtClean="0">
                <a:solidFill>
                  <a:srgbClr val="FF7E79"/>
                </a:solidFill>
                <a:latin typeface="DK Moonlight Serenade"/>
                <a:ea typeface="DK Moonlight Serenade"/>
                <a:cs typeface="DK Moonlight Serenade"/>
                <a:sym typeface="DK Moonlight Serenade"/>
              </a:rPr>
              <a:t> advocacy </a:t>
            </a:r>
            <a:r>
              <a:rPr lang="en-US" sz="4400" dirty="0" smtClean="0">
                <a:solidFill>
                  <a:srgbClr val="FF7E79"/>
                </a:solidFill>
                <a:latin typeface="DK Moonlight Serenade"/>
                <a:ea typeface="DK Moonlight Serenade"/>
                <a:cs typeface="DK Moonlight Serenade"/>
                <a:sym typeface="DK Moonlight Serenade"/>
              </a:rPr>
              <a:t>of the intrapreneurial agenda within corporates, and encourage </a:t>
            </a:r>
            <a:r>
              <a:rPr lang="en-US" sz="4400" b="1" dirty="0" smtClean="0">
                <a:solidFill>
                  <a:srgbClr val="FF7E79"/>
                </a:solidFill>
                <a:latin typeface="DK Moonlight Serenade"/>
                <a:ea typeface="DK Moonlight Serenade"/>
                <a:cs typeface="DK Moonlight Serenade"/>
                <a:sym typeface="DK Moonlight Serenade"/>
              </a:rPr>
              <a:t>collaboration </a:t>
            </a:r>
            <a:r>
              <a:rPr lang="en-US" sz="4400" dirty="0" smtClean="0">
                <a:solidFill>
                  <a:srgbClr val="FF7E79"/>
                </a:solidFill>
                <a:latin typeface="DK Moonlight Serenade"/>
                <a:ea typeface="DK Moonlight Serenade"/>
                <a:cs typeface="DK Moonlight Serenade"/>
                <a:sym typeface="DK Moonlight Serenade"/>
              </a:rPr>
              <a:t>to support the achievement of the sustainable development goals (SDGs). </a:t>
            </a:r>
            <a:endParaRPr lang="en-US" sz="4400" dirty="0">
              <a:solidFill>
                <a:srgbClr val="FF7E79"/>
              </a:solidFill>
              <a:latin typeface="DK Moonlight Serenade"/>
              <a:ea typeface="DK Moonlight Serenade"/>
              <a:cs typeface="DK Moonlight Serenade"/>
            </a:endParaRPr>
          </a:p>
        </p:txBody>
      </p:sp>
    </p:spTree>
    <p:extLst>
      <p:ext uri="{BB962C8B-B14F-4D97-AF65-F5344CB8AC3E}">
        <p14:creationId xmlns:p14="http://schemas.microsoft.com/office/powerpoint/2010/main" val="46405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a:blip r:embed="rId3">
            <a:extLst/>
          </a:blip>
          <a:stretch>
            <a:fillRect/>
          </a:stretch>
        </p:blipFill>
        <p:spPr>
          <a:xfrm>
            <a:off x="301136" y="243460"/>
            <a:ext cx="23827827" cy="13211283"/>
          </a:xfrm>
          <a:prstGeom prst="rect">
            <a:avLst/>
          </a:prstGeom>
        </p:spPr>
      </p:pic>
      <p:pic>
        <p:nvPicPr>
          <p:cNvPr id="4" name="COYI_FO3269418FF2_v3_HighResolutionTransparentDrop.png"/>
          <p:cNvPicPr>
            <a:picLocks noChangeAspect="1"/>
          </p:cNvPicPr>
          <p:nvPr/>
        </p:nvPicPr>
        <p:blipFill>
          <a:blip r:embed="rId4">
            <a:extLst/>
          </a:blip>
          <a:stretch>
            <a:fillRect/>
          </a:stretch>
        </p:blipFill>
        <p:spPr>
          <a:xfrm>
            <a:off x="590675" y="552942"/>
            <a:ext cx="1810051" cy="1810051"/>
          </a:xfrm>
          <a:prstGeom prst="rect">
            <a:avLst/>
          </a:prstGeom>
          <a:ln w="12700">
            <a:miter lim="400000"/>
          </a:ln>
        </p:spPr>
      </p:pic>
      <p:sp>
        <p:nvSpPr>
          <p:cNvPr id="5" name="Shape 131"/>
          <p:cNvSpPr/>
          <p:nvPr/>
        </p:nvSpPr>
        <p:spPr>
          <a:xfrm>
            <a:off x="1495701" y="592539"/>
            <a:ext cx="21294870" cy="93358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ctr" defTabSz="821531">
              <a:defRPr sz="8000" cap="all" spc="1279">
                <a:solidFill>
                  <a:srgbClr val="FF7E79"/>
                </a:solidFill>
                <a:latin typeface="DK Moonlight Serenade"/>
                <a:ea typeface="DK Moonlight Serenade"/>
                <a:cs typeface="DK Moonlight Serenade"/>
                <a:sym typeface="DK Moonlight Serenade"/>
              </a:defRPr>
            </a:pPr>
            <a:r>
              <a:rPr lang="en-GB" sz="5400" dirty="0" smtClean="0"/>
              <a:t>Our 2018 goals</a:t>
            </a:r>
            <a:endParaRPr dirty="0"/>
          </a:p>
        </p:txBody>
      </p:sp>
      <p:pic>
        <p:nvPicPr>
          <p:cNvPr id="6" name="Picture 5"/>
          <p:cNvPicPr>
            <a:picLocks/>
          </p:cNvPicPr>
          <p:nvPr/>
        </p:nvPicPr>
        <p:blipFill>
          <a:blip r:embed="rId5">
            <a:extLst/>
          </a:blip>
          <a:stretch>
            <a:fillRect/>
          </a:stretch>
        </p:blipFill>
        <p:spPr>
          <a:xfrm>
            <a:off x="4416803" y="2716338"/>
            <a:ext cx="15452666" cy="76201"/>
          </a:xfrm>
          <a:prstGeom prst="rect">
            <a:avLst/>
          </a:prstGeom>
        </p:spPr>
      </p:pic>
      <p:sp>
        <p:nvSpPr>
          <p:cNvPr id="8" name="TextBox 7"/>
          <p:cNvSpPr txBox="1"/>
          <p:nvPr/>
        </p:nvSpPr>
        <p:spPr>
          <a:xfrm>
            <a:off x="889000" y="1408612"/>
            <a:ext cx="22682200" cy="1938992"/>
          </a:xfrm>
          <a:prstGeom prst="rect">
            <a:avLst/>
          </a:prstGeom>
          <a:noFill/>
        </p:spPr>
        <p:txBody>
          <a:bodyPr wrap="square" rtlCol="0">
            <a:spAutoFit/>
          </a:bodyPr>
          <a:lstStyle/>
          <a:p>
            <a:pPr algn="ctr"/>
            <a:r>
              <a:rPr lang="en-GB" sz="4000" dirty="0" smtClean="0">
                <a:solidFill>
                  <a:srgbClr val="FF7E79"/>
                </a:solidFill>
                <a:latin typeface="DK Moonlight Serenade"/>
                <a:ea typeface="DK Moonlight Serenade"/>
                <a:cs typeface="DK Moonlight Serenade"/>
              </a:rPr>
              <a:t>Our ultimate goal is to change the paradigm of business, making business a force for good.  </a:t>
            </a:r>
          </a:p>
          <a:p>
            <a:pPr algn="ctr"/>
            <a:r>
              <a:rPr lang="en-GB" sz="4000" dirty="0" smtClean="0">
                <a:solidFill>
                  <a:srgbClr val="FF7E79"/>
                </a:solidFill>
                <a:latin typeface="DK Moonlight Serenade"/>
                <a:ea typeface="DK Moonlight Serenade"/>
                <a:cs typeface="DK Moonlight Serenade"/>
              </a:rPr>
              <a:t>To achieve this, we’re focusing on the following goals in 2018. </a:t>
            </a:r>
            <a:endParaRPr lang="en-GB" sz="4000" dirty="0">
              <a:solidFill>
                <a:srgbClr val="FF7E79"/>
              </a:solidFill>
              <a:latin typeface="DK Moonlight Serenade"/>
              <a:ea typeface="DK Moonlight Serenade"/>
              <a:cs typeface="DK Moonlight Serenade"/>
            </a:endParaRPr>
          </a:p>
          <a:p>
            <a:pPr marL="742950" indent="-742950" algn="ctr">
              <a:buAutoNum type="arabicPeriod"/>
            </a:pPr>
            <a:endParaRPr lang="en-GB" sz="4000" b="1" i="1" dirty="0" smtClean="0">
              <a:solidFill>
                <a:schemeClr val="tx1"/>
              </a:solidFill>
              <a:latin typeface="DK Moonlight Serenade"/>
              <a:ea typeface="DK Moonlight Serenade"/>
              <a:cs typeface="DK Moonlight Serenade"/>
            </a:endParaRPr>
          </a:p>
        </p:txBody>
      </p:sp>
      <p:graphicFrame>
        <p:nvGraphicFramePr>
          <p:cNvPr id="11" name="Table 10"/>
          <p:cNvGraphicFramePr>
            <a:graphicFrameLocks noGrp="1"/>
          </p:cNvGraphicFramePr>
          <p:nvPr>
            <p:extLst>
              <p:ext uri="{D42A27DB-BD31-4B8C-83A1-F6EECF244321}">
                <p14:modId xmlns:p14="http://schemas.microsoft.com/office/powerpoint/2010/main" val="589184997"/>
              </p:ext>
            </p:extLst>
          </p:nvPr>
        </p:nvGraphicFramePr>
        <p:xfrm>
          <a:off x="838200" y="3478282"/>
          <a:ext cx="22682201" cy="7665720"/>
        </p:xfrm>
        <a:graphic>
          <a:graphicData uri="http://schemas.openxmlformats.org/drawingml/2006/table">
            <a:tbl>
              <a:tblPr firstRow="1" bandRow="1">
                <a:tableStyleId>{5C22544A-7EE6-4342-B048-85BDC9FD1C3A}</a:tableStyleId>
              </a:tblPr>
              <a:tblGrid>
                <a:gridCol w="4724400"/>
                <a:gridCol w="330200"/>
                <a:gridCol w="17627601"/>
              </a:tblGrid>
              <a:tr h="370840">
                <a:tc>
                  <a:txBody>
                    <a:bodyPr/>
                    <a:lstStyle/>
                    <a:p>
                      <a:r>
                        <a:rPr lang="en-US" sz="2500" i="1" dirty="0" smtClean="0">
                          <a:solidFill>
                            <a:schemeClr val="tx1"/>
                          </a:solidFill>
                        </a:rPr>
                        <a:t>What’s our goal? </a:t>
                      </a:r>
                      <a:endParaRPr lang="en-US" sz="2500" i="1" dirty="0">
                        <a:solidFill>
                          <a:schemeClr val="tx1"/>
                        </a:solidFill>
                      </a:endParaRPr>
                    </a:p>
                  </a:txBody>
                  <a:tcPr>
                    <a:noFill/>
                  </a:tcPr>
                </a:tc>
                <a:tc>
                  <a:txBody>
                    <a:bodyPr/>
                    <a:lstStyle/>
                    <a:p>
                      <a:endParaRPr lang="en-US" sz="2500" i="1" dirty="0">
                        <a:solidFill>
                          <a:schemeClr val="tx1"/>
                        </a:solidFill>
                      </a:endParaRPr>
                    </a:p>
                  </a:txBody>
                  <a:tcPr>
                    <a:solidFill>
                      <a:schemeClr val="bg1"/>
                    </a:solidFill>
                  </a:tcPr>
                </a:tc>
                <a:tc>
                  <a:txBody>
                    <a:bodyPr/>
                    <a:lstStyle/>
                    <a:p>
                      <a:r>
                        <a:rPr lang="en-US" sz="2500" i="1" dirty="0" smtClean="0">
                          <a:solidFill>
                            <a:schemeClr val="tx1"/>
                          </a:solidFill>
                        </a:rPr>
                        <a:t>What outcomes are we seeking? </a:t>
                      </a:r>
                      <a:endParaRPr lang="en-US" sz="2500" i="1" dirty="0">
                        <a:solidFill>
                          <a:schemeClr val="tx1"/>
                        </a:solidFill>
                      </a:endParaRPr>
                    </a:p>
                  </a:txBody>
                  <a:tcPr>
                    <a:noFill/>
                  </a:tcPr>
                </a:tc>
              </a:tr>
              <a:tr h="370840">
                <a:tc>
                  <a:txBody>
                    <a:bodyPr/>
                    <a:lstStyle/>
                    <a:p>
                      <a:r>
                        <a:rPr lang="en-US" sz="2500" dirty="0" smtClean="0">
                          <a:solidFill>
                            <a:srgbClr val="CC0000"/>
                          </a:solidFill>
                        </a:rPr>
                        <a:t>1. Drive </a:t>
                      </a:r>
                      <a:r>
                        <a:rPr lang="en-US" sz="2500" b="1" dirty="0" smtClean="0">
                          <a:solidFill>
                            <a:srgbClr val="CC0000"/>
                          </a:solidFill>
                        </a:rPr>
                        <a:t>advocacy </a:t>
                      </a:r>
                      <a:r>
                        <a:rPr lang="en-US" sz="2500" dirty="0" smtClean="0">
                          <a:solidFill>
                            <a:srgbClr val="CC0000"/>
                          </a:solidFill>
                        </a:rPr>
                        <a:t>of the</a:t>
                      </a:r>
                      <a:r>
                        <a:rPr lang="en-US" sz="2500" baseline="0" dirty="0" smtClean="0">
                          <a:solidFill>
                            <a:srgbClr val="CC0000"/>
                          </a:solidFill>
                        </a:rPr>
                        <a:t> intrapreneurial agenda</a:t>
                      </a:r>
                      <a:r>
                        <a:rPr lang="en-US" sz="2500" dirty="0" smtClean="0">
                          <a:solidFill>
                            <a:srgbClr val="CC0000"/>
                          </a:solidFill>
                        </a:rPr>
                        <a:t> within corporates </a:t>
                      </a:r>
                      <a:endParaRPr lang="en-US" sz="2500" dirty="0">
                        <a:solidFill>
                          <a:srgbClr val="CC0000"/>
                        </a:solidFill>
                      </a:endParaRPr>
                    </a:p>
                  </a:txBody>
                  <a:tcPr anchor="ctr">
                    <a:solidFill>
                      <a:schemeClr val="accent5">
                        <a:lumMod val="20000"/>
                        <a:lumOff val="80000"/>
                      </a:schemeClr>
                    </a:solidFill>
                  </a:tcPr>
                </a:tc>
                <a:tc>
                  <a:txBody>
                    <a:bodyPr/>
                    <a:lstStyle/>
                    <a:p>
                      <a:endParaRPr lang="en-US" sz="2500" dirty="0">
                        <a:solidFill>
                          <a:schemeClr val="bg1"/>
                        </a:solidFill>
                      </a:endParaRPr>
                    </a:p>
                  </a:txBody>
                  <a:tcPr anchor="ctr">
                    <a:solidFill>
                      <a:schemeClr val="bg1"/>
                    </a:solidFill>
                  </a:tcPr>
                </a:tc>
                <a:tc>
                  <a:txBody>
                    <a:bodyPr/>
                    <a:lstStyle/>
                    <a:p>
                      <a:pPr marL="457200" indent="-457200">
                        <a:buFont typeface="Wingdings" charset="2"/>
                        <a:buChar char="Ø"/>
                      </a:pPr>
                      <a:r>
                        <a:rPr lang="en-US" sz="2500" dirty="0" smtClean="0">
                          <a:solidFill>
                            <a:schemeClr val="tx1"/>
                          </a:solidFill>
                        </a:rPr>
                        <a:t>We want to promote widespread understanding of social intrapreneurship</a:t>
                      </a:r>
                      <a:r>
                        <a:rPr lang="en-US" sz="2500" baseline="0" dirty="0" smtClean="0">
                          <a:solidFill>
                            <a:schemeClr val="tx1"/>
                          </a:solidFill>
                        </a:rPr>
                        <a:t> and the value it can bring to people, business and the world </a:t>
                      </a:r>
                    </a:p>
                    <a:p>
                      <a:pPr marL="457200" marR="0" indent="-457200" algn="l" defTabSz="914400" rtl="0" eaLnBrk="1" fontAlgn="auto" latinLnBrk="0" hangingPunct="1">
                        <a:lnSpc>
                          <a:spcPct val="100000"/>
                        </a:lnSpc>
                        <a:spcBef>
                          <a:spcPts val="0"/>
                        </a:spcBef>
                        <a:spcAft>
                          <a:spcPts val="0"/>
                        </a:spcAft>
                        <a:buClrTx/>
                        <a:buSzTx/>
                        <a:buFont typeface="Wingdings" charset="2"/>
                        <a:buChar char="Ø"/>
                        <a:tabLst/>
                        <a:defRPr/>
                      </a:pPr>
                      <a:r>
                        <a:rPr lang="en-US" sz="2500" baseline="0" dirty="0" smtClean="0">
                          <a:solidFill>
                            <a:schemeClr val="tx1"/>
                          </a:solidFill>
                        </a:rPr>
                        <a:t>We want to understand who our members are, what they’re looking for, and how we can support them. And we want to empower them to help us spread the word about social intrapreneurship and the COYI</a:t>
                      </a:r>
                    </a:p>
                    <a:p>
                      <a:pPr marL="457200" marR="0" indent="-457200" algn="l" defTabSz="914400" rtl="0" eaLnBrk="1" fontAlgn="auto" latinLnBrk="0" hangingPunct="1">
                        <a:lnSpc>
                          <a:spcPct val="100000"/>
                        </a:lnSpc>
                        <a:spcBef>
                          <a:spcPts val="0"/>
                        </a:spcBef>
                        <a:spcAft>
                          <a:spcPts val="0"/>
                        </a:spcAft>
                        <a:buClrTx/>
                        <a:buSzTx/>
                        <a:buFont typeface="Wingdings" charset="2"/>
                        <a:buChar char="Ø"/>
                        <a:tabLst/>
                        <a:defRPr/>
                      </a:pPr>
                      <a:r>
                        <a:rPr lang="en-US" sz="2500" dirty="0" smtClean="0">
                          <a:solidFill>
                            <a:schemeClr val="tx1"/>
                          </a:solidFill>
                        </a:rPr>
                        <a:t>We want the Circle of Young</a:t>
                      </a:r>
                      <a:r>
                        <a:rPr lang="en-US" sz="2500" baseline="0" dirty="0" smtClean="0">
                          <a:solidFill>
                            <a:schemeClr val="tx1"/>
                          </a:solidFill>
                        </a:rPr>
                        <a:t> Intrapreneurs (COYI) to be the first organization coming to mind when people hear “social intrapreneurship” </a:t>
                      </a:r>
                    </a:p>
                  </a:txBody>
                  <a:tcPr anchor="ctr">
                    <a:solidFill>
                      <a:schemeClr val="bg1"/>
                    </a:solidFill>
                  </a:tcPr>
                </a:tc>
              </a:tr>
              <a:tr h="370840">
                <a:tc>
                  <a:txBody>
                    <a:bodyPr/>
                    <a:lstStyle/>
                    <a:p>
                      <a:endParaRPr lang="en-US" sz="800" dirty="0">
                        <a:solidFill>
                          <a:srgbClr val="CC0000"/>
                        </a:solidFill>
                      </a:endParaRPr>
                    </a:p>
                  </a:txBody>
                  <a:tcPr anchor="ctr">
                    <a:noFill/>
                  </a:tcPr>
                </a:tc>
                <a:tc>
                  <a:txBody>
                    <a:bodyPr/>
                    <a:lstStyle/>
                    <a:p>
                      <a:endParaRPr lang="en-US" sz="800" dirty="0">
                        <a:solidFill>
                          <a:schemeClr val="bg1"/>
                        </a:solidFill>
                      </a:endParaRPr>
                    </a:p>
                  </a:txBody>
                  <a:tcPr anchor="ctr">
                    <a:solidFill>
                      <a:schemeClr val="bg1"/>
                    </a:solidFill>
                  </a:tcPr>
                </a:tc>
                <a:tc>
                  <a:txBody>
                    <a:bodyPr/>
                    <a:lstStyle/>
                    <a:p>
                      <a:endParaRPr lang="en-US" sz="800" dirty="0">
                        <a:solidFill>
                          <a:schemeClr val="tx1"/>
                        </a:solidFill>
                      </a:endParaRPr>
                    </a:p>
                  </a:txBody>
                  <a:tcPr anchor="ctr">
                    <a:solidFill>
                      <a:schemeClr val="bg1"/>
                    </a:solidFill>
                  </a:tcPr>
                </a:tc>
              </a:tr>
              <a:tr h="370840">
                <a:tc>
                  <a:txBody>
                    <a:bodyPr/>
                    <a:lstStyle/>
                    <a:p>
                      <a:r>
                        <a:rPr lang="en-US" sz="2500" dirty="0" smtClean="0">
                          <a:solidFill>
                            <a:srgbClr val="CC0000"/>
                          </a:solidFill>
                        </a:rPr>
                        <a:t>2</a:t>
                      </a:r>
                      <a:r>
                        <a:rPr lang="en-US" sz="2500" b="0" i="0" u="none" strike="noStrike" cap="none" dirty="0" smtClean="0">
                          <a:solidFill>
                            <a:srgbClr val="CC0000"/>
                          </a:solidFill>
                          <a:latin typeface="+mn-lt"/>
                          <a:ea typeface="+mn-ea"/>
                          <a:cs typeface="+mn-cs"/>
                          <a:sym typeface="Arial"/>
                        </a:rPr>
                        <a:t>. Fuel the </a:t>
                      </a:r>
                      <a:r>
                        <a:rPr lang="en-US" sz="2500" b="1" i="0" u="none" strike="noStrike" cap="none" dirty="0" smtClean="0">
                          <a:solidFill>
                            <a:srgbClr val="CC0000"/>
                          </a:solidFill>
                          <a:latin typeface="+mn-lt"/>
                          <a:ea typeface="+mn-ea"/>
                          <a:cs typeface="+mn-cs"/>
                          <a:sym typeface="Arial"/>
                        </a:rPr>
                        <a:t>creation</a:t>
                      </a:r>
                      <a:r>
                        <a:rPr lang="en-US" sz="2500" b="0" i="0" u="none" strike="noStrike" cap="none" dirty="0" smtClean="0">
                          <a:solidFill>
                            <a:srgbClr val="CC0000"/>
                          </a:solidFill>
                          <a:latin typeface="+mn-lt"/>
                          <a:ea typeface="+mn-ea"/>
                          <a:cs typeface="+mn-cs"/>
                          <a:sym typeface="Arial"/>
                        </a:rPr>
                        <a:t> of profitably do-good initiatives in corporates around the world </a:t>
                      </a:r>
                      <a:endParaRPr lang="en-US" sz="2500" b="0" i="0" u="none" strike="noStrike" cap="none" dirty="0">
                        <a:solidFill>
                          <a:srgbClr val="CC0000"/>
                        </a:solidFill>
                        <a:latin typeface="+mn-lt"/>
                        <a:ea typeface="+mn-ea"/>
                        <a:cs typeface="+mn-cs"/>
                        <a:sym typeface="Arial"/>
                      </a:endParaRPr>
                    </a:p>
                  </a:txBody>
                  <a:tcPr anchor="ctr">
                    <a:solidFill>
                      <a:schemeClr val="accent5">
                        <a:lumMod val="20000"/>
                        <a:lumOff val="80000"/>
                      </a:schemeClr>
                    </a:solidFill>
                  </a:tcPr>
                </a:tc>
                <a:tc>
                  <a:txBody>
                    <a:bodyPr/>
                    <a:lstStyle/>
                    <a:p>
                      <a:endParaRPr lang="en-US" sz="2500" b="0" i="0" u="none" strike="noStrike" cap="none" dirty="0">
                        <a:solidFill>
                          <a:schemeClr val="bg1"/>
                        </a:solidFill>
                        <a:latin typeface="+mn-lt"/>
                        <a:ea typeface="+mn-ea"/>
                        <a:cs typeface="+mn-cs"/>
                        <a:sym typeface="Aria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We</a:t>
                      </a:r>
                      <a:r>
                        <a:rPr lang="en-US" sz="2500" b="0" i="0" u="none" strike="noStrike" cap="none" baseline="0" dirty="0" smtClean="0">
                          <a:solidFill>
                            <a:schemeClr val="tx1"/>
                          </a:solidFill>
                          <a:latin typeface="+mn-lt"/>
                          <a:ea typeface="+mn-ea"/>
                          <a:cs typeface="+mn-cs"/>
                          <a:sym typeface="Arial"/>
                        </a:rPr>
                        <a:t> want COYI members to feel inspired and equipped to take initiative within their own corporates </a:t>
                      </a:r>
                    </a:p>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We want to expand our reach by providing all of our global Chapter</a:t>
                      </a:r>
                      <a:r>
                        <a:rPr lang="en-US" sz="2500" b="0" i="0" u="none" strike="noStrike" cap="none" baseline="0" dirty="0" smtClean="0">
                          <a:solidFill>
                            <a:schemeClr val="tx1"/>
                          </a:solidFill>
                          <a:latin typeface="+mn-lt"/>
                          <a:ea typeface="+mn-ea"/>
                          <a:cs typeface="+mn-cs"/>
                          <a:sym typeface="Arial"/>
                        </a:rPr>
                        <a:t> Leads with the knowledge and tools necessary to support local intrapreneurs</a:t>
                      </a:r>
                      <a:endParaRPr lang="en-US" sz="2500" b="0" i="0" u="none" strike="noStrike" cap="none" dirty="0">
                        <a:solidFill>
                          <a:schemeClr val="tx1"/>
                        </a:solidFill>
                        <a:latin typeface="+mn-lt"/>
                        <a:ea typeface="+mn-ea"/>
                        <a:cs typeface="+mn-cs"/>
                        <a:sym typeface="Arial"/>
                      </a:endParaRPr>
                    </a:p>
                  </a:txBody>
                  <a:tcPr anchor="ctr">
                    <a:solidFill>
                      <a:schemeClr val="bg1"/>
                    </a:solidFill>
                  </a:tcPr>
                </a:tc>
              </a:tr>
              <a:tr h="370840">
                <a:tc>
                  <a:txBody>
                    <a:bodyPr/>
                    <a:lstStyle/>
                    <a:p>
                      <a:endParaRPr lang="en-US" sz="800" dirty="0">
                        <a:solidFill>
                          <a:srgbClr val="CC0000"/>
                        </a:solidFill>
                      </a:endParaRPr>
                    </a:p>
                  </a:txBody>
                  <a:tcPr anchor="ctr">
                    <a:noFill/>
                  </a:tcPr>
                </a:tc>
                <a:tc>
                  <a:txBody>
                    <a:bodyPr/>
                    <a:lstStyle/>
                    <a:p>
                      <a:endParaRPr lang="en-US" sz="8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endParaRPr lang="en-US" sz="800" b="0" i="0" u="none" strike="noStrike" cap="none" dirty="0">
                        <a:solidFill>
                          <a:schemeClr val="tx1"/>
                        </a:solidFill>
                        <a:latin typeface="+mn-lt"/>
                        <a:ea typeface="+mn-ea"/>
                        <a:cs typeface="+mn-cs"/>
                        <a:sym typeface="Arial"/>
                      </a:endParaRPr>
                    </a:p>
                  </a:txBody>
                  <a:tcPr anchor="ctr">
                    <a:solidFill>
                      <a:schemeClr val="bg1"/>
                    </a:solidFill>
                  </a:tcPr>
                </a:tc>
              </a:tr>
              <a:tr h="370840">
                <a:tc>
                  <a:txBody>
                    <a:bodyPr/>
                    <a:lstStyle/>
                    <a:p>
                      <a:r>
                        <a:rPr lang="en-US" sz="2500" dirty="0" smtClean="0">
                          <a:solidFill>
                            <a:srgbClr val="CC0000"/>
                          </a:solidFill>
                        </a:rPr>
                        <a:t>3. Support the </a:t>
                      </a:r>
                      <a:r>
                        <a:rPr lang="en-US" sz="2500" b="1" dirty="0" smtClean="0">
                          <a:solidFill>
                            <a:srgbClr val="CC0000"/>
                          </a:solidFill>
                        </a:rPr>
                        <a:t>delivery</a:t>
                      </a:r>
                      <a:r>
                        <a:rPr lang="en-US" sz="2500" dirty="0" smtClean="0">
                          <a:solidFill>
                            <a:srgbClr val="CC0000"/>
                          </a:solidFill>
                        </a:rPr>
                        <a:t> of these initiatives </a:t>
                      </a:r>
                      <a:endParaRPr lang="en-US" sz="2500" dirty="0">
                        <a:solidFill>
                          <a:srgbClr val="CC0000"/>
                        </a:solidFill>
                      </a:endParaRPr>
                    </a:p>
                  </a:txBody>
                  <a:tcPr anchor="ctr">
                    <a:solidFill>
                      <a:schemeClr val="accent5">
                        <a:lumMod val="20000"/>
                        <a:lumOff val="80000"/>
                      </a:schemeClr>
                    </a:solidFill>
                  </a:tcPr>
                </a:tc>
                <a:tc>
                  <a:txBody>
                    <a:bodyPr/>
                    <a:lstStyle/>
                    <a:p>
                      <a:endParaRPr lang="en-US" sz="25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We want to provide consistent </a:t>
                      </a:r>
                      <a:r>
                        <a:rPr lang="en-US" sz="2500" b="0" i="0" u="none" strike="noStrike" cap="none" baseline="0" dirty="0" smtClean="0">
                          <a:solidFill>
                            <a:schemeClr val="tx1"/>
                          </a:solidFill>
                          <a:latin typeface="+mn-lt"/>
                          <a:ea typeface="+mn-ea"/>
                          <a:cs typeface="+mn-cs"/>
                          <a:sym typeface="Arial"/>
                        </a:rPr>
                        <a:t>support to COYI members who have launched a social intrapreneurship project </a:t>
                      </a:r>
                    </a:p>
                    <a:p>
                      <a:pPr marL="457200" marR="0" indent="-457200" algn="l" rtl="0">
                        <a:lnSpc>
                          <a:spcPct val="100000"/>
                        </a:lnSpc>
                        <a:spcBef>
                          <a:spcPts val="0"/>
                        </a:spcBef>
                        <a:spcAft>
                          <a:spcPts val="0"/>
                        </a:spcAft>
                        <a:buFont typeface="Wingdings" charset="2"/>
                        <a:buChar char="Ø"/>
                      </a:pPr>
                      <a:r>
                        <a:rPr lang="en-US" sz="2500" b="0" i="0" u="none" strike="noStrike" cap="none" baseline="0" dirty="0" smtClean="0">
                          <a:solidFill>
                            <a:schemeClr val="tx1"/>
                          </a:solidFill>
                          <a:latin typeface="+mn-lt"/>
                          <a:ea typeface="+mn-ea"/>
                          <a:cs typeface="+mn-cs"/>
                          <a:sym typeface="Arial"/>
                        </a:rPr>
                        <a:t>We want to track these projects and capture case studies which further fuel understanding and advocacy</a:t>
                      </a:r>
                      <a:endParaRPr lang="en-US" sz="2500" b="0" i="0" u="none" strike="noStrike" cap="none" dirty="0">
                        <a:solidFill>
                          <a:schemeClr val="tx1"/>
                        </a:solidFill>
                        <a:latin typeface="+mn-lt"/>
                        <a:ea typeface="+mn-ea"/>
                        <a:cs typeface="+mn-cs"/>
                        <a:sym typeface="Arial"/>
                      </a:endParaRPr>
                    </a:p>
                  </a:txBody>
                  <a:tcPr anchor="ctr">
                    <a:solidFill>
                      <a:schemeClr val="bg1"/>
                    </a:solidFill>
                  </a:tcPr>
                </a:tc>
              </a:tr>
              <a:tr h="370840">
                <a:tc>
                  <a:txBody>
                    <a:bodyPr/>
                    <a:lstStyle/>
                    <a:p>
                      <a:endParaRPr lang="en-US" sz="800" dirty="0">
                        <a:solidFill>
                          <a:srgbClr val="CC0000"/>
                        </a:solidFill>
                      </a:endParaRPr>
                    </a:p>
                  </a:txBody>
                  <a:tcPr anchor="ctr">
                    <a:noFill/>
                  </a:tcPr>
                </a:tc>
                <a:tc>
                  <a:txBody>
                    <a:bodyPr/>
                    <a:lstStyle/>
                    <a:p>
                      <a:endParaRPr lang="en-US" sz="8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endParaRPr lang="en-US" sz="800" b="0" i="0" u="none" strike="noStrike" cap="none" dirty="0">
                        <a:solidFill>
                          <a:schemeClr val="tx1"/>
                        </a:solidFill>
                        <a:latin typeface="+mn-lt"/>
                        <a:ea typeface="+mn-ea"/>
                        <a:cs typeface="+mn-cs"/>
                        <a:sym typeface="Arial"/>
                      </a:endParaRPr>
                    </a:p>
                  </a:txBody>
                  <a:tcPr anchor="ctr">
                    <a:solidFill>
                      <a:schemeClr val="bg1"/>
                    </a:solidFill>
                  </a:tcPr>
                </a:tc>
              </a:tr>
              <a:tr h="370840">
                <a:tc>
                  <a:txBody>
                    <a:bodyPr/>
                    <a:lstStyle/>
                    <a:p>
                      <a:r>
                        <a:rPr lang="en-US" sz="2500" dirty="0" smtClean="0">
                          <a:solidFill>
                            <a:srgbClr val="CC0000"/>
                          </a:solidFill>
                        </a:rPr>
                        <a:t>4. Achieve our</a:t>
                      </a:r>
                      <a:r>
                        <a:rPr lang="en-US" sz="2500" baseline="0" dirty="0" smtClean="0">
                          <a:solidFill>
                            <a:srgbClr val="CC0000"/>
                          </a:solidFill>
                        </a:rPr>
                        <a:t> </a:t>
                      </a:r>
                      <a:r>
                        <a:rPr lang="en-US" sz="2500" dirty="0" smtClean="0">
                          <a:solidFill>
                            <a:srgbClr val="CC0000"/>
                          </a:solidFill>
                        </a:rPr>
                        <a:t>goals through</a:t>
                      </a:r>
                      <a:r>
                        <a:rPr lang="en-US" sz="2500" baseline="0" dirty="0" smtClean="0">
                          <a:solidFill>
                            <a:srgbClr val="CC0000"/>
                          </a:solidFill>
                        </a:rPr>
                        <a:t> a strong </a:t>
                      </a:r>
                      <a:r>
                        <a:rPr lang="en-US" sz="2500" b="1" baseline="0" dirty="0" smtClean="0">
                          <a:solidFill>
                            <a:srgbClr val="CC0000"/>
                          </a:solidFill>
                        </a:rPr>
                        <a:t>team </a:t>
                      </a:r>
                      <a:r>
                        <a:rPr lang="en-US" sz="2500" baseline="0" dirty="0" smtClean="0">
                          <a:solidFill>
                            <a:srgbClr val="CC0000"/>
                          </a:solidFill>
                        </a:rPr>
                        <a:t>and streamlined, sustainable </a:t>
                      </a:r>
                      <a:r>
                        <a:rPr lang="en-US" sz="2500" b="1" baseline="0" dirty="0" smtClean="0">
                          <a:solidFill>
                            <a:srgbClr val="CC0000"/>
                          </a:solidFill>
                        </a:rPr>
                        <a:t>operations*</a:t>
                      </a:r>
                      <a:r>
                        <a:rPr lang="en-US" sz="2500" baseline="0" dirty="0" smtClean="0">
                          <a:solidFill>
                            <a:srgbClr val="CC0000"/>
                          </a:solidFill>
                        </a:rPr>
                        <a:t> </a:t>
                      </a:r>
                      <a:endParaRPr lang="en-US" sz="2500" dirty="0">
                        <a:solidFill>
                          <a:srgbClr val="CC0000"/>
                        </a:solidFill>
                      </a:endParaRPr>
                    </a:p>
                  </a:txBody>
                  <a:tcPr anchor="ctr">
                    <a:solidFill>
                      <a:schemeClr val="accent5">
                        <a:lumMod val="20000"/>
                        <a:lumOff val="80000"/>
                      </a:schemeClr>
                    </a:solidFill>
                  </a:tcPr>
                </a:tc>
                <a:tc>
                  <a:txBody>
                    <a:bodyPr/>
                    <a:lstStyle/>
                    <a:p>
                      <a:endParaRPr lang="en-US" sz="25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We want COYI</a:t>
                      </a:r>
                      <a:r>
                        <a:rPr lang="en-US" sz="2500" b="0" i="0" u="none" strike="noStrike" cap="none" baseline="0" dirty="0" smtClean="0">
                          <a:solidFill>
                            <a:schemeClr val="tx1"/>
                          </a:solidFill>
                          <a:latin typeface="+mn-lt"/>
                          <a:ea typeface="+mn-ea"/>
                          <a:cs typeface="+mn-cs"/>
                          <a:sym typeface="Arial"/>
                        </a:rPr>
                        <a:t> to be viewed as a great organization to work with, with an engaged and empowered team working together to achieve our goals </a:t>
                      </a:r>
                    </a:p>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We want COYI</a:t>
                      </a:r>
                      <a:r>
                        <a:rPr lang="en-US" sz="2500" b="0" i="0" u="none" strike="noStrike" cap="none" baseline="0" dirty="0" smtClean="0">
                          <a:solidFill>
                            <a:schemeClr val="tx1"/>
                          </a:solidFill>
                          <a:latin typeface="+mn-lt"/>
                          <a:ea typeface="+mn-ea"/>
                          <a:cs typeface="+mn-cs"/>
                          <a:sym typeface="Arial"/>
                        </a:rPr>
                        <a:t> to operate like a well-oiled machine, with the ability to move swiftly and seamlessly</a:t>
                      </a:r>
                    </a:p>
                    <a:p>
                      <a:pPr marL="457200" marR="0" indent="-457200" algn="l" rtl="0">
                        <a:lnSpc>
                          <a:spcPct val="100000"/>
                        </a:lnSpc>
                        <a:spcBef>
                          <a:spcPts val="0"/>
                        </a:spcBef>
                        <a:spcAft>
                          <a:spcPts val="0"/>
                        </a:spcAft>
                        <a:buFont typeface="Wingdings" charset="2"/>
                        <a:buChar char="Ø"/>
                      </a:pPr>
                      <a:r>
                        <a:rPr lang="en-US" sz="2500" b="0" i="0" u="none" strike="noStrike" cap="none" baseline="0" dirty="0" smtClean="0">
                          <a:solidFill>
                            <a:schemeClr val="tx1"/>
                          </a:solidFill>
                          <a:latin typeface="+mn-lt"/>
                          <a:ea typeface="+mn-ea"/>
                          <a:cs typeface="+mn-cs"/>
                          <a:sym typeface="Arial"/>
                        </a:rPr>
                        <a:t>We want COYI to be financially self-sustainable </a:t>
                      </a:r>
                      <a:endParaRPr lang="en-US" sz="2500" b="0" i="0" u="none" strike="noStrike" cap="none" dirty="0">
                        <a:solidFill>
                          <a:schemeClr val="tx1"/>
                        </a:solidFill>
                        <a:latin typeface="+mn-lt"/>
                        <a:ea typeface="+mn-ea"/>
                        <a:cs typeface="+mn-cs"/>
                        <a:sym typeface="Arial"/>
                      </a:endParaRPr>
                    </a:p>
                  </a:txBody>
                  <a:tcPr anchor="ctr">
                    <a:solidFill>
                      <a:schemeClr val="bg1"/>
                    </a:solidFill>
                  </a:tcPr>
                </a:tc>
              </a:tr>
            </a:tbl>
          </a:graphicData>
        </a:graphic>
      </p:graphicFrame>
      <p:sp>
        <p:nvSpPr>
          <p:cNvPr id="12" name="TextBox 11"/>
          <p:cNvSpPr txBox="1"/>
          <p:nvPr/>
        </p:nvSpPr>
        <p:spPr>
          <a:xfrm>
            <a:off x="838200" y="12848415"/>
            <a:ext cx="10515600" cy="400110"/>
          </a:xfrm>
          <a:prstGeom prst="rect">
            <a:avLst/>
          </a:prstGeom>
          <a:noFill/>
        </p:spPr>
        <p:txBody>
          <a:bodyPr wrap="square" rtlCol="0">
            <a:spAutoFit/>
          </a:bodyPr>
          <a:lstStyle/>
          <a:p>
            <a:r>
              <a:rPr lang="en-US" sz="2000" i="1" dirty="0" smtClean="0"/>
              <a:t>*Internal goal only; will not </a:t>
            </a:r>
            <a:r>
              <a:rPr lang="en-US" sz="2000" i="1" smtClean="0"/>
              <a:t>be shared externally</a:t>
            </a:r>
            <a:endParaRPr lang="en-US" sz="2000" i="1"/>
          </a:p>
        </p:txBody>
      </p:sp>
    </p:spTree>
    <p:extLst>
      <p:ext uri="{BB962C8B-B14F-4D97-AF65-F5344CB8AC3E}">
        <p14:creationId xmlns:p14="http://schemas.microsoft.com/office/powerpoint/2010/main" val="44391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a:blip r:embed="rId3">
            <a:extLst/>
          </a:blip>
          <a:stretch>
            <a:fillRect/>
          </a:stretch>
        </p:blipFill>
        <p:spPr>
          <a:xfrm>
            <a:off x="301136" y="243460"/>
            <a:ext cx="23827827" cy="13211283"/>
          </a:xfrm>
          <a:prstGeom prst="rect">
            <a:avLst/>
          </a:prstGeom>
        </p:spPr>
      </p:pic>
      <p:pic>
        <p:nvPicPr>
          <p:cNvPr id="4" name="COYI_FO3269418FF2_v3_HighResolutionTransparentDrop.png"/>
          <p:cNvPicPr>
            <a:picLocks noChangeAspect="1"/>
          </p:cNvPicPr>
          <p:nvPr/>
        </p:nvPicPr>
        <p:blipFill>
          <a:blip r:embed="rId4">
            <a:extLst/>
          </a:blip>
          <a:stretch>
            <a:fillRect/>
          </a:stretch>
        </p:blipFill>
        <p:spPr>
          <a:xfrm>
            <a:off x="590675" y="552942"/>
            <a:ext cx="1810051" cy="1810051"/>
          </a:xfrm>
          <a:prstGeom prst="rect">
            <a:avLst/>
          </a:prstGeom>
          <a:ln w="12700">
            <a:miter lim="400000"/>
          </a:ln>
        </p:spPr>
      </p:pic>
      <p:pic>
        <p:nvPicPr>
          <p:cNvPr id="6" name="Picture 5"/>
          <p:cNvPicPr>
            <a:picLocks/>
          </p:cNvPicPr>
          <p:nvPr/>
        </p:nvPicPr>
        <p:blipFill>
          <a:blip r:embed="rId5">
            <a:extLst/>
          </a:blip>
          <a:stretch>
            <a:fillRect/>
          </a:stretch>
        </p:blipFill>
        <p:spPr>
          <a:xfrm>
            <a:off x="4416803" y="2716338"/>
            <a:ext cx="15452666" cy="76201"/>
          </a:xfrm>
          <a:prstGeom prst="rect">
            <a:avLst/>
          </a:prstGeom>
        </p:spPr>
      </p:pic>
      <p:sp>
        <p:nvSpPr>
          <p:cNvPr id="8" name="TextBox 7"/>
          <p:cNvSpPr txBox="1"/>
          <p:nvPr/>
        </p:nvSpPr>
        <p:spPr>
          <a:xfrm>
            <a:off x="889000" y="1383212"/>
            <a:ext cx="22682200" cy="1754326"/>
          </a:xfrm>
          <a:prstGeom prst="rect">
            <a:avLst/>
          </a:prstGeom>
          <a:noFill/>
        </p:spPr>
        <p:txBody>
          <a:bodyPr wrap="square" rtlCol="0">
            <a:spAutoFit/>
          </a:bodyPr>
          <a:lstStyle/>
          <a:p>
            <a:pPr algn="ctr"/>
            <a:r>
              <a:rPr lang="en-GB" sz="4000" dirty="0" smtClean="0">
                <a:solidFill>
                  <a:srgbClr val="FF7E79"/>
                </a:solidFill>
                <a:latin typeface="DK Moonlight Serenade"/>
                <a:ea typeface="DK Moonlight Serenade"/>
                <a:cs typeface="DK Moonlight Serenade"/>
              </a:rPr>
              <a:t>To achieve our goals, we’ll prioritize the following key initiatives in 2018. </a:t>
            </a:r>
          </a:p>
          <a:p>
            <a:pPr algn="ctr"/>
            <a:r>
              <a:rPr lang="en-GB" sz="4000" dirty="0" smtClean="0">
                <a:solidFill>
                  <a:srgbClr val="FF7E79"/>
                </a:solidFill>
                <a:latin typeface="DK Moonlight Serenade"/>
                <a:ea typeface="DK Moonlight Serenade"/>
                <a:cs typeface="DK Moonlight Serenade"/>
              </a:rPr>
              <a:t>We’ve identified some initial success measures, which will be built out by respective project leaders.</a:t>
            </a:r>
            <a:endParaRPr lang="en-GB" sz="4000" dirty="0">
              <a:solidFill>
                <a:srgbClr val="FF7E79"/>
              </a:solidFill>
              <a:latin typeface="DK Moonlight Serenade"/>
              <a:ea typeface="DK Moonlight Serenade"/>
              <a:cs typeface="DK Moonlight Serenade"/>
            </a:endParaRPr>
          </a:p>
          <a:p>
            <a:pPr marL="742950" indent="-742950" algn="ctr">
              <a:buAutoNum type="arabicPeriod"/>
            </a:pPr>
            <a:endParaRPr lang="en-GB" sz="2800" b="1" i="1" dirty="0" smtClean="0">
              <a:solidFill>
                <a:schemeClr val="tx1"/>
              </a:solidFill>
              <a:latin typeface="DK Moonlight Serenade"/>
              <a:ea typeface="DK Moonlight Serenade"/>
              <a:cs typeface="DK Moonlight Serenade"/>
            </a:endParaRPr>
          </a:p>
        </p:txBody>
      </p:sp>
      <p:graphicFrame>
        <p:nvGraphicFramePr>
          <p:cNvPr id="11" name="Table 10"/>
          <p:cNvGraphicFramePr>
            <a:graphicFrameLocks noGrp="1"/>
          </p:cNvGraphicFramePr>
          <p:nvPr>
            <p:extLst>
              <p:ext uri="{D42A27DB-BD31-4B8C-83A1-F6EECF244321}">
                <p14:modId xmlns:p14="http://schemas.microsoft.com/office/powerpoint/2010/main" val="2018354045"/>
              </p:ext>
            </p:extLst>
          </p:nvPr>
        </p:nvGraphicFramePr>
        <p:xfrm>
          <a:off x="838200" y="2944882"/>
          <a:ext cx="22910801" cy="10332720"/>
        </p:xfrm>
        <a:graphic>
          <a:graphicData uri="http://schemas.openxmlformats.org/drawingml/2006/table">
            <a:tbl>
              <a:tblPr firstRow="1" bandRow="1">
                <a:tableStyleId>{5C22544A-7EE6-4342-B048-85BDC9FD1C3A}</a:tableStyleId>
              </a:tblPr>
              <a:tblGrid>
                <a:gridCol w="4343400"/>
                <a:gridCol w="228600"/>
                <a:gridCol w="13792200"/>
                <a:gridCol w="4546601"/>
              </a:tblGrid>
              <a:tr h="370840">
                <a:tc>
                  <a:txBody>
                    <a:bodyPr/>
                    <a:lstStyle/>
                    <a:p>
                      <a:r>
                        <a:rPr lang="en-US" sz="2500" i="1" dirty="0" smtClean="0">
                          <a:solidFill>
                            <a:schemeClr val="tx1"/>
                          </a:solidFill>
                        </a:rPr>
                        <a:t>What’s our goal? </a:t>
                      </a:r>
                      <a:endParaRPr lang="en-US" sz="2500" i="1" dirty="0">
                        <a:solidFill>
                          <a:schemeClr val="tx1"/>
                        </a:solidFill>
                      </a:endParaRPr>
                    </a:p>
                  </a:txBody>
                  <a:tcPr>
                    <a:noFill/>
                  </a:tcPr>
                </a:tc>
                <a:tc>
                  <a:txBody>
                    <a:bodyPr/>
                    <a:lstStyle/>
                    <a:p>
                      <a:endParaRPr lang="en-US" sz="2500" i="1" dirty="0">
                        <a:solidFill>
                          <a:schemeClr val="tx1"/>
                        </a:solidFill>
                      </a:endParaRPr>
                    </a:p>
                  </a:txBody>
                  <a:tcPr>
                    <a:solidFill>
                      <a:schemeClr val="bg1"/>
                    </a:solidFill>
                  </a:tcPr>
                </a:tc>
                <a:tc>
                  <a:txBody>
                    <a:bodyPr/>
                    <a:lstStyle/>
                    <a:p>
                      <a:r>
                        <a:rPr lang="en-US" sz="2500" i="1" dirty="0" smtClean="0">
                          <a:solidFill>
                            <a:schemeClr val="tx1"/>
                          </a:solidFill>
                        </a:rPr>
                        <a:t>How will we tackle it? </a:t>
                      </a:r>
                      <a:endParaRPr lang="en-US" sz="2500" i="1"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r>
                        <a:rPr lang="en-US" sz="2500" i="1" dirty="0" smtClean="0">
                          <a:solidFill>
                            <a:schemeClr val="tx1"/>
                          </a:solidFill>
                        </a:rPr>
                        <a:t>Types</a:t>
                      </a:r>
                      <a:r>
                        <a:rPr lang="en-US" sz="2500" i="1" baseline="0" dirty="0" smtClean="0">
                          <a:solidFill>
                            <a:schemeClr val="tx1"/>
                          </a:solidFill>
                        </a:rPr>
                        <a:t> of success measures</a:t>
                      </a:r>
                      <a:endParaRPr lang="en-US" sz="2500" i="1" dirty="0">
                        <a:solidFill>
                          <a:schemeClr val="tx1"/>
                        </a:solidFill>
                      </a:endParaRPr>
                    </a:p>
                  </a:txBody>
                  <a:tcPr>
                    <a:lnL w="12700" cap="flat" cmpd="sng" algn="ctr">
                      <a:solidFill>
                        <a:schemeClr val="tx1"/>
                      </a:solidFill>
                      <a:prstDash val="solid"/>
                      <a:round/>
                      <a:headEnd type="none" w="med" len="med"/>
                      <a:tailEnd type="none" w="med" len="med"/>
                    </a:lnL>
                    <a:noFill/>
                  </a:tcPr>
                </a:tc>
              </a:tr>
              <a:tr h="370840">
                <a:tc>
                  <a:txBody>
                    <a:bodyPr/>
                    <a:lstStyle/>
                    <a:p>
                      <a:r>
                        <a:rPr lang="en-US" sz="2500" dirty="0" smtClean="0">
                          <a:solidFill>
                            <a:srgbClr val="CC0000"/>
                          </a:solidFill>
                        </a:rPr>
                        <a:t>1. Drive </a:t>
                      </a:r>
                      <a:r>
                        <a:rPr lang="en-US" sz="2500" b="1" dirty="0" smtClean="0">
                          <a:solidFill>
                            <a:srgbClr val="CC0000"/>
                          </a:solidFill>
                        </a:rPr>
                        <a:t>advocacy </a:t>
                      </a:r>
                      <a:r>
                        <a:rPr lang="en-US" sz="2500" dirty="0" smtClean="0">
                          <a:solidFill>
                            <a:srgbClr val="CC0000"/>
                          </a:solidFill>
                        </a:rPr>
                        <a:t>of the</a:t>
                      </a:r>
                      <a:r>
                        <a:rPr lang="en-US" sz="2500" baseline="0" dirty="0" smtClean="0">
                          <a:solidFill>
                            <a:srgbClr val="CC0000"/>
                          </a:solidFill>
                        </a:rPr>
                        <a:t> intrapreneurial agenda</a:t>
                      </a:r>
                      <a:r>
                        <a:rPr lang="en-US" sz="2500" dirty="0" smtClean="0">
                          <a:solidFill>
                            <a:srgbClr val="CC0000"/>
                          </a:solidFill>
                        </a:rPr>
                        <a:t> within corporates </a:t>
                      </a:r>
                      <a:endParaRPr lang="en-US" sz="2500" dirty="0">
                        <a:solidFill>
                          <a:srgbClr val="CC0000"/>
                        </a:solidFill>
                      </a:endParaRPr>
                    </a:p>
                  </a:txBody>
                  <a:tcPr anchor="ctr">
                    <a:solidFill>
                      <a:schemeClr val="accent5">
                        <a:lumMod val="20000"/>
                        <a:lumOff val="80000"/>
                      </a:schemeClr>
                    </a:solidFill>
                  </a:tcPr>
                </a:tc>
                <a:tc>
                  <a:txBody>
                    <a:bodyPr/>
                    <a:lstStyle/>
                    <a:p>
                      <a:endParaRPr lang="en-US" sz="25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mj-lt"/>
                        <a:buAutoNum type="arabicPeriod"/>
                      </a:pPr>
                      <a:r>
                        <a:rPr lang="en-US" sz="2500" b="0" i="0" u="none" strike="noStrike" cap="none" baseline="0" smtClean="0">
                          <a:solidFill>
                            <a:schemeClr val="tx1"/>
                          </a:solidFill>
                          <a:latin typeface="+mn-lt"/>
                          <a:ea typeface="+mn-ea"/>
                          <a:cs typeface="+mn-cs"/>
                          <a:sym typeface="Arial"/>
                        </a:rPr>
                        <a:t>Develop and disseminate thought leadership in the form of podcasts, publications and speaking arrangements to promote understanding and advocacy</a:t>
                      </a:r>
                    </a:p>
                    <a:p>
                      <a:pPr marL="457200" marR="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500" b="0" i="0" u="none" strike="noStrike" cap="none" baseline="0" smtClean="0">
                          <a:solidFill>
                            <a:schemeClr val="tx1"/>
                          </a:solidFill>
                          <a:latin typeface="+mn-lt"/>
                          <a:ea typeface="+mn-ea"/>
                          <a:cs typeface="+mn-cs"/>
                          <a:sym typeface="Arial"/>
                        </a:rPr>
                        <a:t>Conduct COYI membership analysis, segmentation and journey mapping, including key expectations and value propositions at each level </a:t>
                      </a:r>
                    </a:p>
                    <a:p>
                      <a:pPr marL="457200" marR="0" indent="-457200" algn="l" rtl="0">
                        <a:lnSpc>
                          <a:spcPct val="100000"/>
                        </a:lnSpc>
                        <a:spcBef>
                          <a:spcPts val="0"/>
                        </a:spcBef>
                        <a:spcAft>
                          <a:spcPts val="0"/>
                        </a:spcAft>
                        <a:buFont typeface="+mj-lt"/>
                        <a:buAutoNum type="arabicPeriod"/>
                      </a:pPr>
                      <a:r>
                        <a:rPr lang="en-US" sz="2500" b="0" i="0" u="none" strike="noStrike" cap="none" baseline="0" smtClean="0">
                          <a:solidFill>
                            <a:schemeClr val="tx1"/>
                          </a:solidFill>
                          <a:latin typeface="+mn-lt"/>
                          <a:ea typeface="+mn-ea"/>
                          <a:cs typeface="+mn-cs"/>
                          <a:sym typeface="Arial"/>
                        </a:rPr>
                        <a:t>Revisit and recommunicate the COYI mission and brand. Develop and implement an updated, proactive Comms strategy to effectively bring this brand to life</a:t>
                      </a:r>
                    </a:p>
                    <a:p>
                      <a:pPr marL="457200" marR="0" indent="-457200" algn="l" rtl="0">
                        <a:lnSpc>
                          <a:spcPct val="100000"/>
                        </a:lnSpc>
                        <a:spcBef>
                          <a:spcPts val="0"/>
                        </a:spcBef>
                        <a:spcAft>
                          <a:spcPts val="0"/>
                        </a:spcAft>
                        <a:buFont typeface="+mj-lt"/>
                        <a:buAutoNum type="arabicPeriod"/>
                      </a:pPr>
                      <a:r>
                        <a:rPr lang="en-US" sz="2500" b="0" i="0" u="none" strike="noStrike" cap="none" baseline="0" smtClean="0">
                          <a:solidFill>
                            <a:schemeClr val="tx1"/>
                          </a:solidFill>
                          <a:latin typeface="+mn-lt"/>
                          <a:ea typeface="+mn-ea"/>
                          <a:cs typeface="+mn-cs"/>
                          <a:sym typeface="Arial"/>
                        </a:rPr>
                        <a:t>Nurture selected partnerships to drive advocacy, understanding and visibility </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457200" marR="0" indent="-457200" algn="l" defTabSz="914400" rtl="0" eaLnBrk="1" fontAlgn="auto" latinLnBrk="0" hangingPunct="1">
                        <a:lnSpc>
                          <a:spcPct val="100000"/>
                        </a:lnSpc>
                        <a:spcBef>
                          <a:spcPts val="0"/>
                        </a:spcBef>
                        <a:spcAft>
                          <a:spcPts val="0"/>
                        </a:spcAft>
                        <a:buClrTx/>
                        <a:buSzTx/>
                        <a:buFont typeface="Wingdings" charset="2"/>
                        <a:buChar char="Ø"/>
                        <a:tabLst/>
                        <a:defRPr/>
                      </a:pPr>
                      <a:r>
                        <a:rPr lang="en-US" sz="2500" baseline="0" dirty="0" smtClean="0">
                          <a:solidFill>
                            <a:schemeClr val="tx1"/>
                          </a:solidFill>
                        </a:rPr>
                        <a:t>Reach and engagement targets related to thought leadership and content</a:t>
                      </a:r>
                    </a:p>
                    <a:p>
                      <a:pPr marL="457200" marR="0" indent="-457200" algn="l" defTabSz="914400" rtl="0" eaLnBrk="1" fontAlgn="auto" latinLnBrk="0" hangingPunct="1">
                        <a:lnSpc>
                          <a:spcPct val="100000"/>
                        </a:lnSpc>
                        <a:spcBef>
                          <a:spcPts val="0"/>
                        </a:spcBef>
                        <a:spcAft>
                          <a:spcPts val="0"/>
                        </a:spcAft>
                        <a:buClrTx/>
                        <a:buSzTx/>
                        <a:buFont typeface="Wingdings" charset="2"/>
                        <a:buChar char="Ø"/>
                        <a:tabLst/>
                        <a:defRPr/>
                      </a:pPr>
                      <a:r>
                        <a:rPr lang="en-US" sz="2500" baseline="0" dirty="0" smtClean="0">
                          <a:solidFill>
                            <a:schemeClr val="tx1"/>
                          </a:solidFill>
                        </a:rPr>
                        <a:t>Net promoter and/or brand health targets</a:t>
                      </a:r>
                    </a:p>
                    <a:p>
                      <a:pPr marL="457200" marR="0" indent="-457200" algn="l" defTabSz="914400" rtl="0" eaLnBrk="1" fontAlgn="auto" latinLnBrk="0" hangingPunct="1">
                        <a:lnSpc>
                          <a:spcPct val="100000"/>
                        </a:lnSpc>
                        <a:spcBef>
                          <a:spcPts val="0"/>
                        </a:spcBef>
                        <a:spcAft>
                          <a:spcPts val="0"/>
                        </a:spcAft>
                        <a:buClrTx/>
                        <a:buSzTx/>
                        <a:buFont typeface="Wingdings" charset="2"/>
                        <a:buChar char="Ø"/>
                        <a:tabLst/>
                        <a:defRPr/>
                      </a:pPr>
                      <a:endParaRPr lang="en-US" sz="2500" baseline="0" dirty="0" smtClean="0">
                        <a:solidFill>
                          <a:schemeClr val="tx1"/>
                        </a:solidFill>
                      </a:endParaRPr>
                    </a:p>
                  </a:txBody>
                  <a:tcPr anchor="ctr">
                    <a:lnL w="12700" cap="flat" cmpd="sng" algn="ctr">
                      <a:solidFill>
                        <a:schemeClr val="tx1"/>
                      </a:solidFill>
                      <a:prstDash val="solid"/>
                      <a:round/>
                      <a:headEnd type="none" w="med" len="med"/>
                      <a:tailEnd type="none" w="med" len="med"/>
                    </a:lnL>
                    <a:solidFill>
                      <a:schemeClr val="bg1"/>
                    </a:solidFill>
                  </a:tcPr>
                </a:tc>
              </a:tr>
              <a:tr h="370840">
                <a:tc>
                  <a:txBody>
                    <a:bodyPr/>
                    <a:lstStyle/>
                    <a:p>
                      <a:endParaRPr lang="en-US" sz="800" dirty="0">
                        <a:solidFill>
                          <a:srgbClr val="CC0000"/>
                        </a:solidFill>
                      </a:endParaRPr>
                    </a:p>
                  </a:txBody>
                  <a:tcPr anchor="ctr">
                    <a:noFill/>
                  </a:tcPr>
                </a:tc>
                <a:tc>
                  <a:txBody>
                    <a:bodyPr/>
                    <a:lstStyle/>
                    <a:p>
                      <a:endParaRPr lang="en-US" sz="800" dirty="0">
                        <a:solidFill>
                          <a:schemeClr val="bg1"/>
                        </a:solidFill>
                      </a:endParaRPr>
                    </a:p>
                  </a:txBody>
                  <a:tcPr anchor="ctr">
                    <a:solidFill>
                      <a:schemeClr val="bg1"/>
                    </a:solidFill>
                  </a:tcPr>
                </a:tc>
                <a:tc>
                  <a:txBody>
                    <a:bodyPr/>
                    <a:lstStyle/>
                    <a:p>
                      <a:endParaRPr lang="en-US" sz="800" dirty="0">
                        <a:solidFill>
                          <a:schemeClr val="tx1"/>
                        </a:solidFill>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endParaRPr lang="en-US" sz="800" dirty="0">
                        <a:solidFill>
                          <a:schemeClr val="tx1"/>
                        </a:solidFill>
                      </a:endParaRPr>
                    </a:p>
                  </a:txBody>
                  <a:tcPr anchor="ctr">
                    <a:lnL w="12700" cap="flat" cmpd="sng" algn="ctr">
                      <a:solidFill>
                        <a:schemeClr val="tx1"/>
                      </a:solidFill>
                      <a:prstDash val="solid"/>
                      <a:round/>
                      <a:headEnd type="none" w="med" len="med"/>
                      <a:tailEnd type="none" w="med" len="med"/>
                    </a:lnL>
                    <a:solidFill>
                      <a:schemeClr val="bg1"/>
                    </a:solidFill>
                  </a:tcPr>
                </a:tc>
              </a:tr>
              <a:tr h="370840">
                <a:tc>
                  <a:txBody>
                    <a:bodyPr/>
                    <a:lstStyle/>
                    <a:p>
                      <a:r>
                        <a:rPr lang="en-US" sz="2500" dirty="0" smtClean="0">
                          <a:solidFill>
                            <a:srgbClr val="CC0000"/>
                          </a:solidFill>
                        </a:rPr>
                        <a:t>2</a:t>
                      </a:r>
                      <a:r>
                        <a:rPr lang="en-US" sz="2500" b="0" i="0" u="none" strike="noStrike" cap="none" dirty="0" smtClean="0">
                          <a:solidFill>
                            <a:srgbClr val="CC0000"/>
                          </a:solidFill>
                          <a:latin typeface="+mn-lt"/>
                          <a:ea typeface="+mn-ea"/>
                          <a:cs typeface="+mn-cs"/>
                          <a:sym typeface="Arial"/>
                        </a:rPr>
                        <a:t>. Fuel the </a:t>
                      </a:r>
                      <a:r>
                        <a:rPr lang="en-US" sz="2500" b="1" i="0" u="none" strike="noStrike" cap="none" dirty="0" smtClean="0">
                          <a:solidFill>
                            <a:srgbClr val="CC0000"/>
                          </a:solidFill>
                          <a:latin typeface="+mn-lt"/>
                          <a:ea typeface="+mn-ea"/>
                          <a:cs typeface="+mn-cs"/>
                          <a:sym typeface="Arial"/>
                        </a:rPr>
                        <a:t>creation</a:t>
                      </a:r>
                      <a:r>
                        <a:rPr lang="en-US" sz="2500" b="0" i="0" u="none" strike="noStrike" cap="none" dirty="0" smtClean="0">
                          <a:solidFill>
                            <a:srgbClr val="CC0000"/>
                          </a:solidFill>
                          <a:latin typeface="+mn-lt"/>
                          <a:ea typeface="+mn-ea"/>
                          <a:cs typeface="+mn-cs"/>
                          <a:sym typeface="Arial"/>
                        </a:rPr>
                        <a:t> of profitably do-good initiatives in corporates around the world </a:t>
                      </a:r>
                      <a:endParaRPr lang="en-US" sz="2500" b="0" i="0" u="none" strike="noStrike" cap="none" dirty="0">
                        <a:solidFill>
                          <a:srgbClr val="CC0000"/>
                        </a:solidFill>
                        <a:latin typeface="+mn-lt"/>
                        <a:ea typeface="+mn-ea"/>
                        <a:cs typeface="+mn-cs"/>
                        <a:sym typeface="Arial"/>
                      </a:endParaRPr>
                    </a:p>
                  </a:txBody>
                  <a:tcPr anchor="ctr">
                    <a:solidFill>
                      <a:schemeClr val="accent5">
                        <a:lumMod val="20000"/>
                        <a:lumOff val="80000"/>
                      </a:schemeClr>
                    </a:solidFill>
                  </a:tcPr>
                </a:tc>
                <a:tc>
                  <a:txBody>
                    <a:bodyPr/>
                    <a:lstStyle/>
                    <a:p>
                      <a:endParaRPr lang="en-US" sz="2500" b="0" i="0" u="none" strike="noStrike" cap="none" dirty="0">
                        <a:solidFill>
                          <a:schemeClr val="bg1"/>
                        </a:solidFill>
                        <a:latin typeface="+mn-lt"/>
                        <a:ea typeface="+mn-ea"/>
                        <a:cs typeface="+mn-cs"/>
                        <a:sym typeface="Arial"/>
                      </a:endParaRPr>
                    </a:p>
                  </a:txBody>
                  <a:tcPr anchor="ctr">
                    <a:solidFill>
                      <a:schemeClr val="bg1"/>
                    </a:solidFill>
                  </a:tcPr>
                </a:tc>
                <a:tc>
                  <a:txBody>
                    <a:bodyPr/>
                    <a:lstStyle/>
                    <a:p>
                      <a:pPr marL="457200" marR="0" indent="-457200" algn="l" rtl="0">
                        <a:lnSpc>
                          <a:spcPct val="100000"/>
                        </a:lnSpc>
                        <a:spcBef>
                          <a:spcPts val="0"/>
                        </a:spcBef>
                        <a:spcAft>
                          <a:spcPts val="0"/>
                        </a:spcAft>
                        <a:buFont typeface="+mj-lt"/>
                        <a:buAutoNum type="arabicPeriod"/>
                      </a:pPr>
                      <a:r>
                        <a:rPr lang="en-US" sz="2500" b="0" i="0" u="none" strike="noStrike" cap="none" dirty="0" smtClean="0">
                          <a:solidFill>
                            <a:schemeClr val="tx1"/>
                          </a:solidFill>
                          <a:latin typeface="+mn-lt"/>
                          <a:ea typeface="+mn-ea"/>
                          <a:cs typeface="+mn-cs"/>
                          <a:sym typeface="Arial"/>
                        </a:rPr>
                        <a:t>Roll out new member onboarding program,</a:t>
                      </a:r>
                      <a:r>
                        <a:rPr lang="en-US" sz="2500" b="0" i="0" u="none" strike="noStrike" cap="none" baseline="0" dirty="0" smtClean="0">
                          <a:solidFill>
                            <a:schemeClr val="tx1"/>
                          </a:solidFill>
                          <a:latin typeface="+mn-lt"/>
                          <a:ea typeface="+mn-ea"/>
                          <a:cs typeface="+mn-cs"/>
                          <a:sym typeface="Arial"/>
                        </a:rPr>
                        <a:t> updated in line with membership analysis </a:t>
                      </a:r>
                      <a:endParaRPr lang="en-US" sz="2500" b="0" i="0" u="none" strike="noStrike" cap="none" dirty="0" smtClean="0">
                        <a:solidFill>
                          <a:schemeClr val="tx1"/>
                        </a:solidFill>
                        <a:latin typeface="+mn-lt"/>
                        <a:ea typeface="+mn-ea"/>
                        <a:cs typeface="+mn-cs"/>
                        <a:sym typeface="Arial"/>
                      </a:endParaRPr>
                    </a:p>
                    <a:p>
                      <a:pPr marL="457200" marR="0" indent="-457200" algn="l" rtl="0">
                        <a:lnSpc>
                          <a:spcPct val="100000"/>
                        </a:lnSpc>
                        <a:spcBef>
                          <a:spcPts val="0"/>
                        </a:spcBef>
                        <a:spcAft>
                          <a:spcPts val="0"/>
                        </a:spcAft>
                        <a:buFont typeface="+mj-lt"/>
                        <a:buAutoNum type="arabicPeriod"/>
                      </a:pPr>
                      <a:r>
                        <a:rPr lang="en-US" sz="2500" b="0" i="0" u="none" strike="noStrike" cap="none" dirty="0" smtClean="0">
                          <a:solidFill>
                            <a:schemeClr val="tx1"/>
                          </a:solidFill>
                          <a:latin typeface="+mn-lt"/>
                          <a:ea typeface="+mn-ea"/>
                          <a:cs typeface="+mn-cs"/>
                          <a:sym typeface="Arial"/>
                        </a:rPr>
                        <a:t>Develop &amp; deliver easily</a:t>
                      </a:r>
                      <a:r>
                        <a:rPr lang="en-US" sz="2500" b="0" i="0" u="none" strike="noStrike" cap="none" baseline="0" dirty="0" smtClean="0">
                          <a:solidFill>
                            <a:schemeClr val="tx1"/>
                          </a:solidFill>
                          <a:latin typeface="+mn-lt"/>
                          <a:ea typeface="+mn-ea"/>
                          <a:cs typeface="+mn-cs"/>
                          <a:sym typeface="Arial"/>
                        </a:rPr>
                        <a:t> accessible trainings for (1) members and (2) Chapter Leads on how to launch and deliver a social intrapreneurship project </a:t>
                      </a:r>
                    </a:p>
                    <a:p>
                      <a:pPr marL="457200" marR="0" indent="-457200" algn="l" rtl="0">
                        <a:lnSpc>
                          <a:spcPct val="100000"/>
                        </a:lnSpc>
                        <a:spcBef>
                          <a:spcPts val="0"/>
                        </a:spcBef>
                        <a:spcAft>
                          <a:spcPts val="0"/>
                        </a:spcAft>
                        <a:buFont typeface="+mj-lt"/>
                        <a:buAutoNum type="arabicPeriod"/>
                      </a:pPr>
                      <a:r>
                        <a:rPr lang="en-US" sz="2500" b="0" i="0" u="none" strike="noStrike" cap="none" baseline="0" dirty="0" smtClean="0">
                          <a:solidFill>
                            <a:schemeClr val="tx1"/>
                          </a:solidFill>
                          <a:latin typeface="+mn-lt"/>
                          <a:ea typeface="+mn-ea"/>
                          <a:cs typeface="+mn-cs"/>
                          <a:sym typeface="Arial"/>
                        </a:rPr>
                        <a:t>Develop &amp; roll out updated events guidelines including before- and after-care to ensure each event is driving one of our goals </a:t>
                      </a:r>
                    </a:p>
                    <a:p>
                      <a:pPr marL="457200" marR="0" indent="-457200" algn="l" rtl="0">
                        <a:lnSpc>
                          <a:spcPct val="100000"/>
                        </a:lnSpc>
                        <a:spcBef>
                          <a:spcPts val="0"/>
                        </a:spcBef>
                        <a:spcAft>
                          <a:spcPts val="0"/>
                        </a:spcAft>
                        <a:buFont typeface="+mj-lt"/>
                        <a:buAutoNum type="arabicPeriod"/>
                      </a:pPr>
                      <a:r>
                        <a:rPr lang="en-US" sz="2500" b="0" i="0" u="none" strike="noStrike" cap="none" baseline="0" dirty="0" smtClean="0">
                          <a:solidFill>
                            <a:schemeClr val="tx1"/>
                          </a:solidFill>
                          <a:latin typeface="+mn-lt"/>
                          <a:ea typeface="+mn-ea"/>
                          <a:cs typeface="+mn-cs"/>
                          <a:sym typeface="Arial"/>
                        </a:rPr>
                        <a:t>Develop chapter maturity model and target guidelines based on maturity levels </a:t>
                      </a:r>
                      <a:endParaRPr lang="en-US" sz="2500" b="0" i="0" u="none" strike="noStrike" cap="none" dirty="0" smtClean="0">
                        <a:solidFill>
                          <a:schemeClr val="tx1"/>
                        </a:solidFill>
                        <a:latin typeface="+mn-lt"/>
                        <a:ea typeface="+mn-ea"/>
                        <a:cs typeface="+mn-cs"/>
                        <a:sym typeface="Arial"/>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Completion rates for onboarding and training </a:t>
                      </a:r>
                    </a:p>
                    <a:p>
                      <a:pPr marL="457200" marR="0" indent="-457200" algn="l" defTabSz="914400" rtl="0" eaLnBrk="1" fontAlgn="auto" latinLnBrk="0" hangingPunct="1">
                        <a:lnSpc>
                          <a:spcPct val="100000"/>
                        </a:lnSpc>
                        <a:spcBef>
                          <a:spcPts val="0"/>
                        </a:spcBef>
                        <a:spcAft>
                          <a:spcPts val="0"/>
                        </a:spcAft>
                        <a:buClrTx/>
                        <a:buSzTx/>
                        <a:buFont typeface="Wingdings" charset="2"/>
                        <a:buChar char="Ø"/>
                        <a:tabLst/>
                        <a:defRPr/>
                      </a:pPr>
                      <a:r>
                        <a:rPr lang="en-US" sz="2500" b="0" i="0" u="none" strike="noStrike" cap="none" dirty="0" smtClean="0">
                          <a:solidFill>
                            <a:schemeClr val="tx1"/>
                          </a:solidFill>
                          <a:latin typeface="+mn-lt"/>
                          <a:ea typeface="+mn-ea"/>
                          <a:cs typeface="+mn-cs"/>
                          <a:sym typeface="Arial"/>
                        </a:rPr>
                        <a:t>Event attendance</a:t>
                      </a:r>
                    </a:p>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Target # projects launched per chapter based on maturity</a:t>
                      </a:r>
                    </a:p>
                  </a:txBody>
                  <a:tcPr anchor="ctr">
                    <a:lnL w="12700" cap="flat" cmpd="sng" algn="ctr">
                      <a:solidFill>
                        <a:schemeClr val="tx1"/>
                      </a:solidFill>
                      <a:prstDash val="solid"/>
                      <a:round/>
                      <a:headEnd type="none" w="med" len="med"/>
                      <a:tailEnd type="none" w="med" len="med"/>
                    </a:lnL>
                    <a:solidFill>
                      <a:schemeClr val="bg1"/>
                    </a:solidFill>
                  </a:tcPr>
                </a:tc>
              </a:tr>
              <a:tr h="370840">
                <a:tc>
                  <a:txBody>
                    <a:bodyPr/>
                    <a:lstStyle/>
                    <a:p>
                      <a:endParaRPr lang="en-US" sz="800" dirty="0">
                        <a:solidFill>
                          <a:srgbClr val="CC0000"/>
                        </a:solidFill>
                      </a:endParaRPr>
                    </a:p>
                  </a:txBody>
                  <a:tcPr anchor="ctr">
                    <a:noFill/>
                  </a:tcPr>
                </a:tc>
                <a:tc>
                  <a:txBody>
                    <a:bodyPr/>
                    <a:lstStyle/>
                    <a:p>
                      <a:endParaRPr lang="en-US" sz="8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endParaRPr lang="en-US" sz="800" b="0" i="0" u="none" strike="noStrike" cap="none" dirty="0">
                        <a:solidFill>
                          <a:schemeClr val="tx1"/>
                        </a:solidFill>
                        <a:latin typeface="+mn-lt"/>
                        <a:ea typeface="+mn-ea"/>
                        <a:cs typeface="+mn-cs"/>
                        <a:sym typeface="Arial"/>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457200" marR="0" indent="-457200" algn="l" rtl="0">
                        <a:lnSpc>
                          <a:spcPct val="100000"/>
                        </a:lnSpc>
                        <a:spcBef>
                          <a:spcPts val="0"/>
                        </a:spcBef>
                        <a:spcAft>
                          <a:spcPts val="0"/>
                        </a:spcAft>
                        <a:buFont typeface="Wingdings" charset="2"/>
                        <a:buChar char="Ø"/>
                      </a:pPr>
                      <a:endParaRPr lang="en-US" sz="8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solidFill>
                      <a:schemeClr val="bg1"/>
                    </a:solidFill>
                  </a:tcPr>
                </a:tc>
              </a:tr>
              <a:tr h="370840">
                <a:tc>
                  <a:txBody>
                    <a:bodyPr/>
                    <a:lstStyle/>
                    <a:p>
                      <a:r>
                        <a:rPr lang="en-US" sz="2500" dirty="0" smtClean="0">
                          <a:solidFill>
                            <a:srgbClr val="CC0000"/>
                          </a:solidFill>
                        </a:rPr>
                        <a:t>3. Support the </a:t>
                      </a:r>
                      <a:r>
                        <a:rPr lang="en-US" sz="2500" b="1" dirty="0" smtClean="0">
                          <a:solidFill>
                            <a:srgbClr val="CC0000"/>
                          </a:solidFill>
                        </a:rPr>
                        <a:t>delivery</a:t>
                      </a:r>
                      <a:r>
                        <a:rPr lang="en-US" sz="2500" dirty="0" smtClean="0">
                          <a:solidFill>
                            <a:srgbClr val="CC0000"/>
                          </a:solidFill>
                        </a:rPr>
                        <a:t> of these initiatives </a:t>
                      </a:r>
                      <a:endParaRPr lang="en-US" sz="2500" dirty="0">
                        <a:solidFill>
                          <a:srgbClr val="CC0000"/>
                        </a:solidFill>
                      </a:endParaRPr>
                    </a:p>
                  </a:txBody>
                  <a:tcPr anchor="ctr">
                    <a:solidFill>
                      <a:schemeClr val="accent5">
                        <a:lumMod val="20000"/>
                        <a:lumOff val="80000"/>
                      </a:schemeClr>
                    </a:solidFill>
                  </a:tcPr>
                </a:tc>
                <a:tc>
                  <a:txBody>
                    <a:bodyPr/>
                    <a:lstStyle/>
                    <a:p>
                      <a:endParaRPr lang="en-US" sz="25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mj-lt"/>
                        <a:buAutoNum type="arabicPeriod"/>
                      </a:pPr>
                      <a:r>
                        <a:rPr lang="en-US" sz="2500" b="0" i="0" u="none" strike="noStrike" cap="none" dirty="0" smtClean="0">
                          <a:solidFill>
                            <a:schemeClr val="tx1"/>
                          </a:solidFill>
                          <a:latin typeface="+mn-lt"/>
                          <a:ea typeface="+mn-ea"/>
                          <a:cs typeface="+mn-cs"/>
                          <a:sym typeface="Arial"/>
                        </a:rPr>
                        <a:t>Develop and implement project lifecycle model, including key support </a:t>
                      </a:r>
                      <a:r>
                        <a:rPr lang="en-US" sz="2500" b="0" i="0" u="none" strike="noStrike" cap="none" baseline="0" dirty="0" smtClean="0">
                          <a:solidFill>
                            <a:schemeClr val="tx1"/>
                          </a:solidFill>
                          <a:latin typeface="+mn-lt"/>
                          <a:ea typeface="+mn-ea"/>
                          <a:cs typeface="+mn-cs"/>
                          <a:sym typeface="Arial"/>
                        </a:rPr>
                        <a:t>provided by COYI at each stage </a:t>
                      </a:r>
                    </a:p>
                    <a:p>
                      <a:pPr marL="457200" marR="0" indent="-457200" algn="l" rtl="0">
                        <a:lnSpc>
                          <a:spcPct val="100000"/>
                        </a:lnSpc>
                        <a:spcBef>
                          <a:spcPts val="0"/>
                        </a:spcBef>
                        <a:spcAft>
                          <a:spcPts val="0"/>
                        </a:spcAft>
                        <a:buFont typeface="+mj-lt"/>
                        <a:buAutoNum type="arabicPeriod"/>
                      </a:pPr>
                      <a:r>
                        <a:rPr lang="en-US" sz="2500" b="0" i="0" u="none" strike="noStrike" cap="none" baseline="0" dirty="0" smtClean="0">
                          <a:solidFill>
                            <a:schemeClr val="tx1"/>
                          </a:solidFill>
                          <a:latin typeface="+mn-lt"/>
                          <a:ea typeface="+mn-ea"/>
                          <a:cs typeface="+mn-cs"/>
                          <a:sym typeface="Arial"/>
                        </a:rPr>
                        <a:t>Finalize project tracking system and define KPIs which indicate success</a:t>
                      </a:r>
                      <a:endParaRPr lang="en-US" sz="2500" b="0" i="0" u="none" strike="noStrike" cap="none" dirty="0" smtClean="0">
                        <a:solidFill>
                          <a:schemeClr val="tx1"/>
                        </a:solidFill>
                        <a:latin typeface="+mn-lt"/>
                        <a:ea typeface="+mn-ea"/>
                        <a:cs typeface="+mn-cs"/>
                        <a:sym typeface="Arial"/>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100% in-flight projects tracked along the project lifecycle</a:t>
                      </a:r>
                      <a:endParaRPr lang="en-US" sz="25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solidFill>
                      <a:schemeClr val="bg1"/>
                    </a:solidFill>
                  </a:tcPr>
                </a:tc>
              </a:tr>
              <a:tr h="370840">
                <a:tc>
                  <a:txBody>
                    <a:bodyPr/>
                    <a:lstStyle/>
                    <a:p>
                      <a:endParaRPr lang="en-US" sz="800" dirty="0">
                        <a:solidFill>
                          <a:srgbClr val="CC0000"/>
                        </a:solidFill>
                      </a:endParaRPr>
                    </a:p>
                  </a:txBody>
                  <a:tcPr anchor="ctr">
                    <a:noFill/>
                  </a:tcPr>
                </a:tc>
                <a:tc>
                  <a:txBody>
                    <a:bodyPr/>
                    <a:lstStyle/>
                    <a:p>
                      <a:endParaRPr lang="en-US" sz="8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Wingdings" charset="2"/>
                        <a:buChar char="Ø"/>
                      </a:pPr>
                      <a:endParaRPr lang="en-US" sz="800" b="0" i="0" u="none" strike="noStrike" cap="none" dirty="0">
                        <a:solidFill>
                          <a:schemeClr val="tx1"/>
                        </a:solidFill>
                        <a:latin typeface="+mn-lt"/>
                        <a:ea typeface="+mn-ea"/>
                        <a:cs typeface="+mn-cs"/>
                        <a:sym typeface="Arial"/>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457200" marR="0" indent="-457200" algn="l" rtl="0">
                        <a:lnSpc>
                          <a:spcPct val="100000"/>
                        </a:lnSpc>
                        <a:spcBef>
                          <a:spcPts val="0"/>
                        </a:spcBef>
                        <a:spcAft>
                          <a:spcPts val="0"/>
                        </a:spcAft>
                        <a:buFont typeface="Wingdings" charset="2"/>
                        <a:buChar char="Ø"/>
                      </a:pPr>
                      <a:endParaRPr lang="en-US" sz="8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solidFill>
                      <a:schemeClr val="bg1"/>
                    </a:solidFill>
                  </a:tcPr>
                </a:tc>
              </a:tr>
              <a:tr h="370840">
                <a:tc>
                  <a:txBody>
                    <a:bodyPr/>
                    <a:lstStyle/>
                    <a:p>
                      <a:r>
                        <a:rPr lang="en-US" sz="2500" dirty="0" smtClean="0">
                          <a:solidFill>
                            <a:srgbClr val="CC0000"/>
                          </a:solidFill>
                        </a:rPr>
                        <a:t>4. Achieve our</a:t>
                      </a:r>
                      <a:r>
                        <a:rPr lang="en-US" sz="2500" baseline="0" dirty="0" smtClean="0">
                          <a:solidFill>
                            <a:srgbClr val="CC0000"/>
                          </a:solidFill>
                        </a:rPr>
                        <a:t> </a:t>
                      </a:r>
                      <a:r>
                        <a:rPr lang="en-US" sz="2500" dirty="0" smtClean="0">
                          <a:solidFill>
                            <a:srgbClr val="CC0000"/>
                          </a:solidFill>
                        </a:rPr>
                        <a:t>goals through</a:t>
                      </a:r>
                      <a:r>
                        <a:rPr lang="en-US" sz="2500" baseline="0" dirty="0" smtClean="0">
                          <a:solidFill>
                            <a:srgbClr val="CC0000"/>
                          </a:solidFill>
                        </a:rPr>
                        <a:t> a strong </a:t>
                      </a:r>
                      <a:r>
                        <a:rPr lang="en-US" sz="2500" b="1" baseline="0" dirty="0" smtClean="0">
                          <a:solidFill>
                            <a:srgbClr val="CC0000"/>
                          </a:solidFill>
                        </a:rPr>
                        <a:t>team </a:t>
                      </a:r>
                      <a:r>
                        <a:rPr lang="en-US" sz="2500" baseline="0" dirty="0" smtClean="0">
                          <a:solidFill>
                            <a:srgbClr val="CC0000"/>
                          </a:solidFill>
                        </a:rPr>
                        <a:t>and streamlined, sustainable </a:t>
                      </a:r>
                      <a:r>
                        <a:rPr lang="en-US" sz="2500" b="1" baseline="0" dirty="0" smtClean="0">
                          <a:solidFill>
                            <a:srgbClr val="CC0000"/>
                          </a:solidFill>
                        </a:rPr>
                        <a:t>operations</a:t>
                      </a:r>
                      <a:endParaRPr lang="en-US" sz="2500" dirty="0">
                        <a:solidFill>
                          <a:srgbClr val="CC0000"/>
                        </a:solidFill>
                      </a:endParaRPr>
                    </a:p>
                  </a:txBody>
                  <a:tcPr anchor="ctr">
                    <a:solidFill>
                      <a:schemeClr val="accent5">
                        <a:lumMod val="20000"/>
                        <a:lumOff val="80000"/>
                      </a:schemeClr>
                    </a:solidFill>
                  </a:tcPr>
                </a:tc>
                <a:tc>
                  <a:txBody>
                    <a:bodyPr/>
                    <a:lstStyle/>
                    <a:p>
                      <a:endParaRPr lang="en-US" sz="2500" dirty="0">
                        <a:solidFill>
                          <a:schemeClr val="bg1"/>
                        </a:solidFill>
                      </a:endParaRPr>
                    </a:p>
                  </a:txBody>
                  <a:tcPr anchor="ctr">
                    <a:solidFill>
                      <a:schemeClr val="bg1"/>
                    </a:solidFill>
                  </a:tcPr>
                </a:tc>
                <a:tc>
                  <a:txBody>
                    <a:bodyPr/>
                    <a:lstStyle/>
                    <a:p>
                      <a:pPr marL="457200" marR="0" indent="-457200" algn="l" rtl="0">
                        <a:lnSpc>
                          <a:spcPct val="100000"/>
                        </a:lnSpc>
                        <a:spcBef>
                          <a:spcPts val="0"/>
                        </a:spcBef>
                        <a:spcAft>
                          <a:spcPts val="0"/>
                        </a:spcAft>
                        <a:buFont typeface="+mj-lt"/>
                        <a:buAutoNum type="arabicPeriod"/>
                      </a:pPr>
                      <a:r>
                        <a:rPr lang="en-US" sz="2500" b="0" i="0" u="none" strike="noStrike" cap="none" dirty="0" smtClean="0">
                          <a:solidFill>
                            <a:schemeClr val="tx1"/>
                          </a:solidFill>
                          <a:latin typeface="+mn-lt"/>
                          <a:ea typeface="+mn-ea"/>
                          <a:cs typeface="+mn-cs"/>
                          <a:sym typeface="Arial"/>
                        </a:rPr>
                        <a:t>Define</a:t>
                      </a:r>
                      <a:r>
                        <a:rPr lang="en-US" sz="2500" b="0" i="0" u="none" strike="noStrike" cap="none" baseline="0" dirty="0" smtClean="0">
                          <a:solidFill>
                            <a:schemeClr val="tx1"/>
                          </a:solidFill>
                          <a:latin typeface="+mn-lt"/>
                          <a:ea typeface="+mn-ea"/>
                          <a:cs typeface="+mn-cs"/>
                          <a:sym typeface="Arial"/>
                        </a:rPr>
                        <a:t> and implement COYI people strategy</a:t>
                      </a:r>
                    </a:p>
                    <a:p>
                      <a:pPr marL="457200" marR="0" indent="-457200" algn="l" rtl="0">
                        <a:lnSpc>
                          <a:spcPct val="100000"/>
                        </a:lnSpc>
                        <a:spcBef>
                          <a:spcPts val="0"/>
                        </a:spcBef>
                        <a:spcAft>
                          <a:spcPts val="0"/>
                        </a:spcAft>
                        <a:buFont typeface="+mj-lt"/>
                        <a:buAutoNum type="arabicPeriod"/>
                      </a:pPr>
                      <a:r>
                        <a:rPr lang="en-US" sz="2500" b="0" i="0" u="none" strike="noStrike" cap="none" dirty="0" smtClean="0">
                          <a:solidFill>
                            <a:schemeClr val="tx1"/>
                          </a:solidFill>
                          <a:latin typeface="+mn-lt"/>
                          <a:ea typeface="+mn-ea"/>
                          <a:cs typeface="+mn-cs"/>
                          <a:sym typeface="Arial"/>
                        </a:rPr>
                        <a:t>Define and communicate COYI</a:t>
                      </a:r>
                      <a:r>
                        <a:rPr lang="en-US" sz="2500" b="0" i="0" u="none" strike="noStrike" cap="none" baseline="0" dirty="0" smtClean="0">
                          <a:solidFill>
                            <a:schemeClr val="tx1"/>
                          </a:solidFill>
                          <a:latin typeface="+mn-lt"/>
                          <a:ea typeface="+mn-ea"/>
                          <a:cs typeface="+mn-cs"/>
                          <a:sym typeface="Arial"/>
                        </a:rPr>
                        <a:t> operating model, including key roles, responsibilities and processes </a:t>
                      </a:r>
                    </a:p>
                    <a:p>
                      <a:pPr marL="457200" marR="0" indent="-457200" algn="l" rtl="0">
                        <a:lnSpc>
                          <a:spcPct val="100000"/>
                        </a:lnSpc>
                        <a:spcBef>
                          <a:spcPts val="0"/>
                        </a:spcBef>
                        <a:spcAft>
                          <a:spcPts val="0"/>
                        </a:spcAft>
                        <a:buFont typeface="+mj-lt"/>
                        <a:buAutoNum type="arabicPeriod"/>
                      </a:pPr>
                      <a:r>
                        <a:rPr lang="en-US" sz="2500" b="0" i="0" u="none" strike="noStrike" cap="none" baseline="0" dirty="0" smtClean="0">
                          <a:solidFill>
                            <a:schemeClr val="tx1"/>
                          </a:solidFill>
                          <a:latin typeface="+mn-lt"/>
                          <a:ea typeface="+mn-ea"/>
                          <a:cs typeface="+mn-cs"/>
                          <a:sym typeface="Arial"/>
                        </a:rPr>
                        <a:t>Update and maintain technology and other operational tools to support Circle operating model </a:t>
                      </a:r>
                    </a:p>
                    <a:p>
                      <a:pPr marL="457200" marR="0" indent="-457200" algn="l" rtl="0">
                        <a:lnSpc>
                          <a:spcPct val="100000"/>
                        </a:lnSpc>
                        <a:spcBef>
                          <a:spcPts val="0"/>
                        </a:spcBef>
                        <a:spcAft>
                          <a:spcPts val="0"/>
                        </a:spcAft>
                        <a:buFont typeface="+mj-lt"/>
                        <a:buAutoNum type="arabicPeriod"/>
                      </a:pPr>
                      <a:r>
                        <a:rPr lang="en-US" sz="2500" b="0" i="0" u="none" strike="noStrike" cap="none" baseline="0" dirty="0" smtClean="0">
                          <a:solidFill>
                            <a:schemeClr val="tx1"/>
                          </a:solidFill>
                          <a:latin typeface="+mn-lt"/>
                          <a:ea typeface="+mn-ea"/>
                          <a:cs typeface="+mn-cs"/>
                          <a:sym typeface="Arial"/>
                        </a:rPr>
                        <a:t>Obtain sponsorship and funding for Circle operations </a:t>
                      </a:r>
                      <a:endParaRPr lang="en-US" sz="2500" b="0" i="0" u="none" strike="noStrike" cap="none" dirty="0" smtClean="0">
                        <a:solidFill>
                          <a:schemeClr val="tx1"/>
                        </a:solidFill>
                        <a:latin typeface="+mn-lt"/>
                        <a:ea typeface="+mn-ea"/>
                        <a:cs typeface="+mn-cs"/>
                        <a:sym typeface="Arial"/>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Feedback from team on people, operational and tech experience </a:t>
                      </a:r>
                    </a:p>
                    <a:p>
                      <a:pPr marL="457200" marR="0" indent="-457200" algn="l" rtl="0">
                        <a:lnSpc>
                          <a:spcPct val="100000"/>
                        </a:lnSpc>
                        <a:spcBef>
                          <a:spcPts val="0"/>
                        </a:spcBef>
                        <a:spcAft>
                          <a:spcPts val="0"/>
                        </a:spcAft>
                        <a:buFont typeface="Wingdings" charset="2"/>
                        <a:buChar char="Ø"/>
                      </a:pPr>
                      <a:r>
                        <a:rPr lang="en-US" sz="2500" b="0" i="0" u="none" strike="noStrike" cap="none" dirty="0" smtClean="0">
                          <a:solidFill>
                            <a:schemeClr val="tx1"/>
                          </a:solidFill>
                          <a:latin typeface="+mn-lt"/>
                          <a:ea typeface="+mn-ea"/>
                          <a:cs typeface="+mn-cs"/>
                          <a:sym typeface="Arial"/>
                        </a:rPr>
                        <a:t>Funding secured </a:t>
                      </a:r>
                      <a:endParaRPr lang="en-US" sz="25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solidFill>
                      <a:schemeClr val="bg1"/>
                    </a:solidFill>
                  </a:tcPr>
                </a:tc>
              </a:tr>
            </a:tbl>
          </a:graphicData>
        </a:graphic>
      </p:graphicFrame>
      <p:sp>
        <p:nvSpPr>
          <p:cNvPr id="10" name="Shape 131"/>
          <p:cNvSpPr/>
          <p:nvPr/>
        </p:nvSpPr>
        <p:spPr>
          <a:xfrm>
            <a:off x="1495701" y="592539"/>
            <a:ext cx="21294870" cy="93358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ctr" defTabSz="821531">
              <a:defRPr sz="8000" cap="all" spc="1279">
                <a:solidFill>
                  <a:srgbClr val="FF7E79"/>
                </a:solidFill>
                <a:latin typeface="DK Moonlight Serenade"/>
                <a:ea typeface="DK Moonlight Serenade"/>
                <a:cs typeface="DK Moonlight Serenade"/>
                <a:sym typeface="DK Moonlight Serenade"/>
              </a:defRPr>
            </a:pPr>
            <a:r>
              <a:rPr lang="en-GB" sz="5400" dirty="0" smtClean="0"/>
              <a:t>Our 2018 strategy</a:t>
            </a:r>
            <a:endParaRPr dirty="0"/>
          </a:p>
        </p:txBody>
      </p:sp>
    </p:spTree>
    <p:extLst>
      <p:ext uri="{BB962C8B-B14F-4D97-AF65-F5344CB8AC3E}">
        <p14:creationId xmlns:p14="http://schemas.microsoft.com/office/powerpoint/2010/main" val="1928280400"/>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9D01501E-249F-4229-ADB6-3D0532E47CBE}">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39181</TotalTime>
  <Words>769</Words>
  <Application>Microsoft Macintosh PowerPoint</Application>
  <PresentationFormat>Custom</PresentationFormat>
  <Paragraphs>61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Avenir</vt:lpstr>
      <vt:lpstr>DK Moonlight Serenade</vt:lpstr>
      <vt:lpstr>Helvetica Neue</vt:lpstr>
      <vt:lpstr>Wingdings</vt:lpstr>
      <vt:lpstr>Arial</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Kara Wenger</cp:lastModifiedBy>
  <cp:revision>211</cp:revision>
  <dcterms:modified xsi:type="dcterms:W3CDTF">2018-02-21T09:52:06Z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iteId">
    <vt:lpwstr>c4b62f1d-01e0-4107-a0cc-5ac886858b23</vt:lpwstr>
  </property>
  <property fmtid="{D5CDD505-2E9C-101B-9397-08002B2CF9AE}" pid="4" name="MSIP_Label_c754cbb2-29ed-4ffe-af90-a08465e0dd2c_Ref">
    <vt:lpwstr>https://api.informationprotection.azure.com/api/c4b62f1d-01e0-4107-a0cc-5ac886858b23</vt:lpwstr>
  </property>
  <property fmtid="{D5CDD505-2E9C-101B-9397-08002B2CF9AE}" pid="5" name="MSIP_Label_c754cbb2-29ed-4ffe-af90-a08465e0dd2c_SetBy">
    <vt:lpwstr>H04414004@client.barclayscorp.com</vt:lpwstr>
  </property>
  <property fmtid="{D5CDD505-2E9C-101B-9397-08002B2CF9AE}" pid="6" name="MSIP_Label_c754cbb2-29ed-4ffe-af90-a08465e0dd2c_SetDate">
    <vt:lpwstr>2017-06-13T09:25:14.3837031+01:00</vt:lpwstr>
  </property>
  <property fmtid="{D5CDD505-2E9C-101B-9397-08002B2CF9AE}" pid="7" name="MSIP_Label_c754cbb2-29ed-4ffe-af90-a08465e0dd2c_Name">
    <vt:lpwstr>Unrestricted</vt:lpwstr>
  </property>
  <property fmtid="{D5CDD505-2E9C-101B-9397-08002B2CF9AE}" pid="8" name="MSIP_Label_c754cbb2-29ed-4ffe-af90-a08465e0dd2c_Application">
    <vt:lpwstr>Microsoft Azure Information Protection</vt:lpwstr>
  </property>
  <property fmtid="{D5CDD505-2E9C-101B-9397-08002B2CF9AE}" pid="9" name="MSIP_Label_c754cbb2-29ed-4ffe-af90-a08465e0dd2c_Extended_MSFT_Method">
    <vt:lpwstr>Manual</vt:lpwstr>
  </property>
  <property fmtid="{D5CDD505-2E9C-101B-9397-08002B2CF9AE}" pid="10" name="BarclaysDC">
    <vt:lpwstr>Unrestricted</vt:lpwstr>
  </property>
  <property fmtid="{D5CDD505-2E9C-101B-9397-08002B2CF9AE}" pid="11" name="_AdHocReviewCycleID">
    <vt:i4>-1134813200</vt:i4>
  </property>
  <property fmtid="{D5CDD505-2E9C-101B-9397-08002B2CF9AE}" pid="12" name="_NewReviewCycle">
    <vt:lpwstr/>
  </property>
  <property fmtid="{D5CDD505-2E9C-101B-9397-08002B2CF9AE}" pid="13" name="_EmailSubject">
    <vt:lpwstr>Update: Strategy (Feedback Requested by 20 November)</vt:lpwstr>
  </property>
  <property fmtid="{D5CDD505-2E9C-101B-9397-08002B2CF9AE}" pid="14" name="_AuthorEmail">
    <vt:lpwstr>David.Spears99@barclayscorp.com</vt:lpwstr>
  </property>
  <property fmtid="{D5CDD505-2E9C-101B-9397-08002B2CF9AE}" pid="15" name="_AuthorEmailDisplayName">
    <vt:lpwstr>David Spears : Barclaycard</vt:lpwstr>
  </property>
  <property fmtid="{D5CDD505-2E9C-101B-9397-08002B2CF9AE}" pid="16" name="_PreviousAdHocReviewCycleID">
    <vt:i4>1533457463</vt:i4>
  </property>
  <property fmtid="{D5CDD505-2E9C-101B-9397-08002B2CF9AE}" pid="17" name="docIndexRef">
    <vt:lpwstr>8dc6b8b1-4acb-4574-8456-2e95a3006029</vt:lpwstr>
  </property>
  <property fmtid="{D5CDD505-2E9C-101B-9397-08002B2CF9AE}" pid="18"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19" name="bjDocumentLabelXML-0">
    <vt:lpwstr>ames.com/2008/01/sie/internal/label"&gt;&lt;element uid="id_classification_nonbusiness" value="" /&gt;&lt;/sisl&gt;</vt:lpwstr>
  </property>
  <property fmtid="{D5CDD505-2E9C-101B-9397-08002B2CF9AE}" pid="20" name="bjDocumentSecurityLabel">
    <vt:lpwstr>Unrestricted</vt:lpwstr>
  </property>
  <property fmtid="{D5CDD505-2E9C-101B-9397-08002B2CF9AE}" pid="21" name="bjSaver">
    <vt:lpwstr>gcUxXnDH0x5+Pj7gypwz810P1rC0q0EG</vt:lpwstr>
  </property>
</Properties>
</file>