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9"/>
  </p:notesMasterIdLst>
  <p:handoutMasterIdLst>
    <p:handoutMasterId r:id="rId20"/>
  </p:handoutMasterIdLst>
  <p:sldIdLst>
    <p:sldId id="267" r:id="rId2"/>
    <p:sldId id="277" r:id="rId3"/>
    <p:sldId id="270" r:id="rId4"/>
    <p:sldId id="290" r:id="rId5"/>
    <p:sldId id="278" r:id="rId6"/>
    <p:sldId id="282" r:id="rId7"/>
    <p:sldId id="293" r:id="rId8"/>
    <p:sldId id="275" r:id="rId9"/>
    <p:sldId id="291" r:id="rId10"/>
    <p:sldId id="289" r:id="rId11"/>
    <p:sldId id="294" r:id="rId12"/>
    <p:sldId id="295" r:id="rId13"/>
    <p:sldId id="296" r:id="rId14"/>
    <p:sldId id="297" r:id="rId15"/>
    <p:sldId id="298" r:id="rId16"/>
    <p:sldId id="299" r:id="rId17"/>
    <p:sldId id="300" r:id="rId18"/>
  </p:sldIdLst>
  <p:sldSz cx="9906000" cy="6858000" type="A4"/>
  <p:notesSz cx="6797675" cy="9874250"/>
  <p:defaultTextStyle>
    <a:defPPr>
      <a:defRPr lang="en-US"/>
    </a:defPPr>
    <a:lvl1pPr algn="l" rtl="0" fontAlgn="base">
      <a:spcBef>
        <a:spcPct val="0"/>
      </a:spcBef>
      <a:spcAft>
        <a:spcPct val="0"/>
      </a:spcAft>
      <a:defRPr sz="3600" kern="1200">
        <a:solidFill>
          <a:schemeClr val="bg2"/>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3600" kern="1200">
        <a:solidFill>
          <a:schemeClr val="bg2"/>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3600" kern="1200">
        <a:solidFill>
          <a:schemeClr val="bg2"/>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3600" kern="1200">
        <a:solidFill>
          <a:schemeClr val="bg2"/>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3600" kern="1200">
        <a:solidFill>
          <a:schemeClr val="bg2"/>
        </a:solidFill>
        <a:latin typeface="Arial" panose="020B0604020202020204" pitchFamily="34" charset="0"/>
        <a:ea typeface="+mn-ea"/>
        <a:cs typeface="Arial" panose="020B0604020202020204" pitchFamily="34" charset="0"/>
      </a:defRPr>
    </a:lvl5pPr>
    <a:lvl6pPr marL="2286000" algn="l" defTabSz="914400" rtl="0" eaLnBrk="1" latinLnBrk="0" hangingPunct="1">
      <a:defRPr sz="3600" kern="1200">
        <a:solidFill>
          <a:schemeClr val="bg2"/>
        </a:solidFill>
        <a:latin typeface="Arial" panose="020B0604020202020204" pitchFamily="34" charset="0"/>
        <a:ea typeface="+mn-ea"/>
        <a:cs typeface="Arial" panose="020B0604020202020204" pitchFamily="34" charset="0"/>
      </a:defRPr>
    </a:lvl6pPr>
    <a:lvl7pPr marL="2743200" algn="l" defTabSz="914400" rtl="0" eaLnBrk="1" latinLnBrk="0" hangingPunct="1">
      <a:defRPr sz="3600" kern="1200">
        <a:solidFill>
          <a:schemeClr val="bg2"/>
        </a:solidFill>
        <a:latin typeface="Arial" panose="020B0604020202020204" pitchFamily="34" charset="0"/>
        <a:ea typeface="+mn-ea"/>
        <a:cs typeface="Arial" panose="020B0604020202020204" pitchFamily="34" charset="0"/>
      </a:defRPr>
    </a:lvl7pPr>
    <a:lvl8pPr marL="3200400" algn="l" defTabSz="914400" rtl="0" eaLnBrk="1" latinLnBrk="0" hangingPunct="1">
      <a:defRPr sz="3600" kern="1200">
        <a:solidFill>
          <a:schemeClr val="bg2"/>
        </a:solidFill>
        <a:latin typeface="Arial" panose="020B0604020202020204" pitchFamily="34" charset="0"/>
        <a:ea typeface="+mn-ea"/>
        <a:cs typeface="Arial" panose="020B0604020202020204" pitchFamily="34" charset="0"/>
      </a:defRPr>
    </a:lvl8pPr>
    <a:lvl9pPr marL="3657600" algn="l" defTabSz="914400" rtl="0" eaLnBrk="1" latinLnBrk="0" hangingPunct="1">
      <a:defRPr sz="3600" kern="1200">
        <a:solidFill>
          <a:schemeClr val="bg2"/>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2591" userDrawn="1">
          <p15:clr>
            <a:srgbClr val="A4A3A4"/>
          </p15:clr>
        </p15:guide>
        <p15:guide id="2" orient="horz" pos="3929" userDrawn="1">
          <p15:clr>
            <a:srgbClr val="A4A3A4"/>
          </p15:clr>
        </p15:guide>
        <p15:guide id="3" orient="horz" pos="3589" userDrawn="1">
          <p15:clr>
            <a:srgbClr val="A4A3A4"/>
          </p15:clr>
        </p15:guide>
        <p15:guide id="5" orient="horz" pos="3820">
          <p15:clr>
            <a:srgbClr val="A4A3A4"/>
          </p15:clr>
        </p15:guide>
        <p15:guide id="7" orient="horz" pos="232" userDrawn="1">
          <p15:clr>
            <a:srgbClr val="A4A3A4"/>
          </p15:clr>
        </p15:guide>
        <p15:guide id="8" orient="horz" pos="777" userDrawn="1">
          <p15:clr>
            <a:srgbClr val="A4A3A4"/>
          </p15:clr>
        </p15:guide>
        <p15:guide id="9" pos="444" userDrawn="1">
          <p15:clr>
            <a:srgbClr val="A4A3A4"/>
          </p15:clr>
        </p15:guide>
        <p15:guide id="10" pos="5978" userDrawn="1">
          <p15:clr>
            <a:srgbClr val="A4A3A4"/>
          </p15:clr>
        </p15:guide>
      </p15:sldGuideLst>
    </p:ext>
    <p:ext uri="{2D200454-40CA-4A62-9FC3-DE9A4176ACB9}">
      <p15:notesGuideLst xmlns="" xmlns:p15="http://schemas.microsoft.com/office/powerpoint/2012/main">
        <p15:guide id="1" orient="horz" pos="3111" userDrawn="1">
          <p15:clr>
            <a:srgbClr val="A4A3A4"/>
          </p15:clr>
        </p15:guide>
        <p15:guide id="2" pos="214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CDED"/>
    <a:srgbClr val="E1E1E1"/>
    <a:srgbClr val="FBDB81"/>
    <a:srgbClr val="FFFFFD"/>
    <a:srgbClr val="BFE6F6"/>
    <a:srgbClr val="FFFFFC"/>
    <a:srgbClr val="FFFFFE"/>
    <a:srgbClr val="FF0000"/>
    <a:srgbClr val="FE8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7" autoAdjust="0"/>
    <p:restoredTop sz="94844" autoAdjust="0"/>
  </p:normalViewPr>
  <p:slideViewPr>
    <p:cSldViewPr snapToGrid="0" showGuides="1">
      <p:cViewPr>
        <p:scale>
          <a:sx n="87" d="100"/>
          <a:sy n="87" d="100"/>
        </p:scale>
        <p:origin x="-762" y="-72"/>
      </p:cViewPr>
      <p:guideLst>
        <p:guide orient="horz" pos="2591"/>
        <p:guide orient="horz" pos="3929"/>
        <p:guide orient="horz" pos="3589"/>
        <p:guide orient="horz" pos="3820"/>
        <p:guide orient="horz" pos="232"/>
        <p:guide orient="horz" pos="777"/>
        <p:guide pos="444"/>
        <p:guide pos="59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snapToGrid="0" showGuides="1">
      <p:cViewPr varScale="1">
        <p:scale>
          <a:sx n="77" d="100"/>
          <a:sy n="77" d="100"/>
        </p:scale>
        <p:origin x="-2088" y="-96"/>
      </p:cViewPr>
      <p:guideLst>
        <p:guide orient="horz" pos="3111"/>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C6FDA2-3BC3-4F58-B252-62728D3A6A8B}" type="doc">
      <dgm:prSet loTypeId="urn:microsoft.com/office/officeart/2009/3/layout/PhasedProcess" loCatId="process" qsTypeId="urn:microsoft.com/office/officeart/2005/8/quickstyle/simple1" qsCatId="simple" csTypeId="urn:microsoft.com/office/officeart/2005/8/colors/colorful1" csCatId="colorful" phldr="1"/>
      <dgm:spPr/>
      <dgm:t>
        <a:bodyPr/>
        <a:lstStyle/>
        <a:p>
          <a:endParaRPr lang="en-GB"/>
        </a:p>
      </dgm:t>
    </dgm:pt>
    <dgm:pt modelId="{F667A326-B8CF-4792-A9B8-2D90E5028061}">
      <dgm:prSet phldrT="[Text]"/>
      <dgm:spPr/>
      <dgm:t>
        <a:bodyPr/>
        <a:lstStyle/>
        <a:p>
          <a:r>
            <a:rPr lang="en-GB" dirty="0" smtClean="0">
              <a:latin typeface="Barclaycard Co" panose="020B0503060202020204" pitchFamily="34" charset="0"/>
            </a:rPr>
            <a:t>Customers</a:t>
          </a:r>
          <a:endParaRPr lang="en-GB" dirty="0">
            <a:latin typeface="Barclaycard Co" panose="020B0503060202020204" pitchFamily="34" charset="0"/>
          </a:endParaRPr>
        </a:p>
      </dgm:t>
    </dgm:pt>
    <dgm:pt modelId="{06D93D09-8776-4B33-9438-A7BBB10AB288}" type="parTrans" cxnId="{F39A2435-5290-4DA6-9536-5899CF88B152}">
      <dgm:prSet/>
      <dgm:spPr/>
      <dgm:t>
        <a:bodyPr/>
        <a:lstStyle/>
        <a:p>
          <a:endParaRPr lang="en-GB">
            <a:latin typeface="Barclaycard Co" panose="020B0503060202020204" pitchFamily="34" charset="0"/>
          </a:endParaRPr>
        </a:p>
      </dgm:t>
    </dgm:pt>
    <dgm:pt modelId="{F1F2BC18-AE46-4FEE-A76F-E50E6602871A}" type="sibTrans" cxnId="{F39A2435-5290-4DA6-9536-5899CF88B152}">
      <dgm:prSet/>
      <dgm:spPr/>
      <dgm:t>
        <a:bodyPr/>
        <a:lstStyle/>
        <a:p>
          <a:endParaRPr lang="en-GB">
            <a:latin typeface="Barclaycard Co" panose="020B0503060202020204" pitchFamily="34" charset="0"/>
          </a:endParaRPr>
        </a:p>
      </dgm:t>
    </dgm:pt>
    <dgm:pt modelId="{CB1718DE-D8A8-4B80-B1B5-716A12D436CF}">
      <dgm:prSet phldrT="[Text]" custT="1"/>
      <dgm:spPr/>
      <dgm:t>
        <a:bodyPr/>
        <a:lstStyle/>
        <a:p>
          <a:r>
            <a:rPr lang="en-GB" sz="1100" b="0" dirty="0" smtClean="0">
              <a:solidFill>
                <a:schemeClr val="tx1"/>
              </a:solidFill>
              <a:latin typeface="Barclaycard Co" panose="020B0503060202020204" pitchFamily="34" charset="0"/>
            </a:rPr>
            <a:t>Customer enables round up function via app</a:t>
          </a:r>
          <a:endParaRPr lang="en-GB" sz="1100" b="0" dirty="0">
            <a:solidFill>
              <a:schemeClr val="tx1"/>
            </a:solidFill>
            <a:latin typeface="Barclaycard Co" panose="020B0503060202020204" pitchFamily="34" charset="0"/>
          </a:endParaRPr>
        </a:p>
      </dgm:t>
    </dgm:pt>
    <dgm:pt modelId="{B0F030C6-874A-4420-9C5D-818B3565DD67}" type="parTrans" cxnId="{FEEEFB75-4536-4157-91D5-E92AF5F8E75B}">
      <dgm:prSet/>
      <dgm:spPr/>
      <dgm:t>
        <a:bodyPr/>
        <a:lstStyle/>
        <a:p>
          <a:endParaRPr lang="en-GB">
            <a:latin typeface="Barclaycard Co" panose="020B0503060202020204" pitchFamily="34" charset="0"/>
          </a:endParaRPr>
        </a:p>
      </dgm:t>
    </dgm:pt>
    <dgm:pt modelId="{A6E54E4C-6BE5-47D1-9F95-16AF2AC13366}" type="sibTrans" cxnId="{FEEEFB75-4536-4157-91D5-E92AF5F8E75B}">
      <dgm:prSet/>
      <dgm:spPr/>
      <dgm:t>
        <a:bodyPr/>
        <a:lstStyle/>
        <a:p>
          <a:endParaRPr lang="en-GB">
            <a:latin typeface="Barclaycard Co" panose="020B0503060202020204" pitchFamily="34" charset="0"/>
          </a:endParaRPr>
        </a:p>
      </dgm:t>
    </dgm:pt>
    <dgm:pt modelId="{520E0F6B-CD2F-422C-B51C-53C7DA35610F}">
      <dgm:prSet phldrT="[Text]" custT="1"/>
      <dgm:spPr>
        <a:solidFill>
          <a:schemeClr val="accent4">
            <a:alpha val="50000"/>
          </a:schemeClr>
        </a:solidFill>
      </dgm:spPr>
      <dgm:t>
        <a:bodyPr/>
        <a:lstStyle/>
        <a:p>
          <a:r>
            <a:rPr lang="en-GB" sz="1100" b="0" dirty="0" smtClean="0">
              <a:solidFill>
                <a:schemeClr val="tx1"/>
              </a:solidFill>
              <a:latin typeface="Barclaycard Co" panose="020B0503060202020204" pitchFamily="34" charset="0"/>
            </a:rPr>
            <a:t>Customer chooses donation threshold and monthly cap</a:t>
          </a:r>
          <a:endParaRPr lang="en-GB" sz="1100" b="0" dirty="0">
            <a:solidFill>
              <a:schemeClr val="tx1"/>
            </a:solidFill>
            <a:latin typeface="Barclaycard Co" panose="020B0503060202020204" pitchFamily="34" charset="0"/>
          </a:endParaRPr>
        </a:p>
      </dgm:t>
    </dgm:pt>
    <dgm:pt modelId="{4546C178-25EF-4F0E-AB00-317C534F022D}" type="parTrans" cxnId="{E67078CB-C8CD-4BB7-84FC-EFE52215E808}">
      <dgm:prSet/>
      <dgm:spPr/>
      <dgm:t>
        <a:bodyPr/>
        <a:lstStyle/>
        <a:p>
          <a:endParaRPr lang="en-GB">
            <a:latin typeface="Barclaycard Co" panose="020B0503060202020204" pitchFamily="34" charset="0"/>
          </a:endParaRPr>
        </a:p>
      </dgm:t>
    </dgm:pt>
    <dgm:pt modelId="{D83B8787-1AB6-436F-8ED8-2F970EB1F647}" type="sibTrans" cxnId="{E67078CB-C8CD-4BB7-84FC-EFE52215E808}">
      <dgm:prSet/>
      <dgm:spPr/>
      <dgm:t>
        <a:bodyPr/>
        <a:lstStyle/>
        <a:p>
          <a:endParaRPr lang="en-GB">
            <a:latin typeface="Barclaycard Co" panose="020B0503060202020204" pitchFamily="34" charset="0"/>
          </a:endParaRPr>
        </a:p>
      </dgm:t>
    </dgm:pt>
    <dgm:pt modelId="{F91285E4-644B-472D-B814-C3F388E2FC31}">
      <dgm:prSet phldrT="[Text]" custT="1"/>
      <dgm:spPr/>
      <dgm:t>
        <a:bodyPr/>
        <a:lstStyle/>
        <a:p>
          <a:r>
            <a:rPr lang="en-GB" sz="1100" b="0" dirty="0" smtClean="0">
              <a:solidFill>
                <a:schemeClr val="tx1"/>
              </a:solidFill>
              <a:latin typeface="Barclaycard Co" panose="020B0503060202020204" pitchFamily="34" charset="0"/>
            </a:rPr>
            <a:t>Customer selects social enterprise and location</a:t>
          </a:r>
          <a:endParaRPr lang="en-GB" sz="1100" b="0" dirty="0">
            <a:solidFill>
              <a:schemeClr val="tx1"/>
            </a:solidFill>
            <a:latin typeface="Barclaycard Co" panose="020B0503060202020204" pitchFamily="34" charset="0"/>
          </a:endParaRPr>
        </a:p>
      </dgm:t>
    </dgm:pt>
    <dgm:pt modelId="{2E14D1D6-7B54-44AB-B866-F2055FDF8112}" type="parTrans" cxnId="{1E2AC7FB-36E3-442F-BFEF-D219723BC12B}">
      <dgm:prSet/>
      <dgm:spPr/>
      <dgm:t>
        <a:bodyPr/>
        <a:lstStyle/>
        <a:p>
          <a:endParaRPr lang="en-GB">
            <a:latin typeface="Barclaycard Co" panose="020B0503060202020204" pitchFamily="34" charset="0"/>
          </a:endParaRPr>
        </a:p>
      </dgm:t>
    </dgm:pt>
    <dgm:pt modelId="{13F40751-481A-48C3-80C6-CE48326B4441}" type="sibTrans" cxnId="{1E2AC7FB-36E3-442F-BFEF-D219723BC12B}">
      <dgm:prSet/>
      <dgm:spPr/>
      <dgm:t>
        <a:bodyPr/>
        <a:lstStyle/>
        <a:p>
          <a:endParaRPr lang="en-GB">
            <a:latin typeface="Barclaycard Co" panose="020B0503060202020204" pitchFamily="34" charset="0"/>
          </a:endParaRPr>
        </a:p>
      </dgm:t>
    </dgm:pt>
    <dgm:pt modelId="{D312DBAA-7E86-4F09-84B4-A4A3657AFBBB}">
      <dgm:prSet phldrT="[Text]"/>
      <dgm:spPr/>
      <dgm:t>
        <a:bodyPr/>
        <a:lstStyle/>
        <a:p>
          <a:r>
            <a:rPr lang="en-GB" dirty="0" smtClean="0">
              <a:latin typeface="Barclaycard Co" panose="020B0503060202020204" pitchFamily="34" charset="0"/>
            </a:rPr>
            <a:t>Barclays</a:t>
          </a:r>
          <a:endParaRPr lang="en-GB" dirty="0">
            <a:latin typeface="Barclaycard Co" panose="020B0503060202020204" pitchFamily="34" charset="0"/>
          </a:endParaRPr>
        </a:p>
      </dgm:t>
    </dgm:pt>
    <dgm:pt modelId="{DADF881D-E960-4107-9E3C-39301142466C}" type="parTrans" cxnId="{4F78D369-36D5-4189-BA18-75EA949B4AAE}">
      <dgm:prSet/>
      <dgm:spPr/>
      <dgm:t>
        <a:bodyPr/>
        <a:lstStyle/>
        <a:p>
          <a:endParaRPr lang="en-GB">
            <a:latin typeface="Barclaycard Co" panose="020B0503060202020204" pitchFamily="34" charset="0"/>
          </a:endParaRPr>
        </a:p>
      </dgm:t>
    </dgm:pt>
    <dgm:pt modelId="{3A2B411E-1B54-4515-B134-1F181A19F2DE}" type="sibTrans" cxnId="{4F78D369-36D5-4189-BA18-75EA949B4AAE}">
      <dgm:prSet/>
      <dgm:spPr/>
      <dgm:t>
        <a:bodyPr/>
        <a:lstStyle/>
        <a:p>
          <a:endParaRPr lang="en-GB">
            <a:latin typeface="Barclaycard Co" panose="020B0503060202020204" pitchFamily="34" charset="0"/>
          </a:endParaRPr>
        </a:p>
      </dgm:t>
    </dgm:pt>
    <dgm:pt modelId="{990FA308-3A11-4A82-8A65-A2A91BA465BB}">
      <dgm:prSet phldrT="[Text]" custT="1"/>
      <dgm:spPr>
        <a:solidFill>
          <a:srgbClr val="FBDB81">
            <a:alpha val="80000"/>
          </a:srgbClr>
        </a:solidFill>
        <a:ln>
          <a:solidFill>
            <a:schemeClr val="bg1"/>
          </a:solidFill>
        </a:ln>
      </dgm:spPr>
      <dgm:t>
        <a:bodyPr/>
        <a:lstStyle/>
        <a:p>
          <a:r>
            <a:rPr lang="en-GB" sz="1100" b="0" dirty="0" smtClean="0">
              <a:latin typeface="Barclaycard Co" panose="020B0503060202020204" pitchFamily="34" charset="0"/>
            </a:rPr>
            <a:t>Barclaycard provide functionality and a choice of social enterprises</a:t>
          </a:r>
          <a:endParaRPr lang="en-GB" sz="1100" b="0" dirty="0">
            <a:latin typeface="Barclaycard Co" panose="020B0503060202020204" pitchFamily="34" charset="0"/>
          </a:endParaRPr>
        </a:p>
      </dgm:t>
    </dgm:pt>
    <dgm:pt modelId="{BEEE59FD-EAC4-4172-A2BF-4F732FF107BD}" type="parTrans" cxnId="{951D42D0-A140-4E26-8BFB-AB351AF7E9D5}">
      <dgm:prSet/>
      <dgm:spPr/>
      <dgm:t>
        <a:bodyPr/>
        <a:lstStyle/>
        <a:p>
          <a:endParaRPr lang="en-GB">
            <a:latin typeface="Barclaycard Co" panose="020B0503060202020204" pitchFamily="34" charset="0"/>
          </a:endParaRPr>
        </a:p>
      </dgm:t>
    </dgm:pt>
    <dgm:pt modelId="{FC393F97-32D9-4308-B156-0398BF9E47D5}" type="sibTrans" cxnId="{951D42D0-A140-4E26-8BFB-AB351AF7E9D5}">
      <dgm:prSet/>
      <dgm:spPr/>
      <dgm:t>
        <a:bodyPr/>
        <a:lstStyle/>
        <a:p>
          <a:endParaRPr lang="en-GB">
            <a:latin typeface="Barclaycard Co" panose="020B0503060202020204" pitchFamily="34" charset="0"/>
          </a:endParaRPr>
        </a:p>
      </dgm:t>
    </dgm:pt>
    <dgm:pt modelId="{4338C689-E0D4-4A00-AF8F-E365BF49D966}">
      <dgm:prSet phldrT="[Text]" custT="1"/>
      <dgm:spPr>
        <a:solidFill>
          <a:srgbClr val="FBDB81">
            <a:alpha val="80000"/>
          </a:srgbClr>
        </a:solidFill>
        <a:ln>
          <a:solidFill>
            <a:schemeClr val="bg1"/>
          </a:solidFill>
        </a:ln>
      </dgm:spPr>
      <dgm:t>
        <a:bodyPr/>
        <a:lstStyle/>
        <a:p>
          <a:pPr algn="ctr"/>
          <a:r>
            <a:rPr lang="en-GB" sz="1100" b="0" dirty="0" smtClean="0">
              <a:latin typeface="Barclaycard Co" panose="020B0503060202020204" pitchFamily="34" charset="0"/>
            </a:rPr>
            <a:t>Barclaycard rounds up card purchases &amp; channels funds to social enterprises</a:t>
          </a:r>
          <a:endParaRPr lang="en-GB" sz="1100" b="0" dirty="0">
            <a:latin typeface="Barclaycard Co" panose="020B0503060202020204" pitchFamily="34" charset="0"/>
          </a:endParaRPr>
        </a:p>
      </dgm:t>
    </dgm:pt>
    <dgm:pt modelId="{7585388F-B2C6-4274-BD73-9834E87BFF68}" type="parTrans" cxnId="{F8D1994B-2364-42EE-B1B8-4F6DD89FFABA}">
      <dgm:prSet/>
      <dgm:spPr/>
      <dgm:t>
        <a:bodyPr/>
        <a:lstStyle/>
        <a:p>
          <a:endParaRPr lang="en-GB">
            <a:latin typeface="Barclaycard Co" panose="020B0503060202020204" pitchFamily="34" charset="0"/>
          </a:endParaRPr>
        </a:p>
      </dgm:t>
    </dgm:pt>
    <dgm:pt modelId="{E5A2C98A-D302-4F71-A0B1-FCC38F058E75}" type="sibTrans" cxnId="{F8D1994B-2364-42EE-B1B8-4F6DD89FFABA}">
      <dgm:prSet/>
      <dgm:spPr/>
      <dgm:t>
        <a:bodyPr/>
        <a:lstStyle/>
        <a:p>
          <a:endParaRPr lang="en-GB">
            <a:latin typeface="Barclaycard Co" panose="020B0503060202020204" pitchFamily="34" charset="0"/>
          </a:endParaRPr>
        </a:p>
      </dgm:t>
    </dgm:pt>
    <dgm:pt modelId="{90B327DA-2B9D-4B9C-A254-E479E11254CC}">
      <dgm:prSet phldrT="[Text]"/>
      <dgm:spPr/>
      <dgm:t>
        <a:bodyPr/>
        <a:lstStyle/>
        <a:p>
          <a:r>
            <a:rPr lang="en-GB" dirty="0" smtClean="0">
              <a:latin typeface="Barclaycard Co" panose="020B0503060202020204" pitchFamily="34" charset="0"/>
            </a:rPr>
            <a:t>Social Enterprises</a:t>
          </a:r>
          <a:endParaRPr lang="en-GB" dirty="0">
            <a:latin typeface="Barclaycard Co" panose="020B0503060202020204" pitchFamily="34" charset="0"/>
          </a:endParaRPr>
        </a:p>
      </dgm:t>
    </dgm:pt>
    <dgm:pt modelId="{AA789E96-35FD-49A7-8ACD-0B3607D35ABC}" type="parTrans" cxnId="{FF716A24-C75B-4590-B416-82E8637201A5}">
      <dgm:prSet/>
      <dgm:spPr/>
      <dgm:t>
        <a:bodyPr/>
        <a:lstStyle/>
        <a:p>
          <a:endParaRPr lang="en-GB">
            <a:latin typeface="Barclaycard Co" panose="020B0503060202020204" pitchFamily="34" charset="0"/>
          </a:endParaRPr>
        </a:p>
      </dgm:t>
    </dgm:pt>
    <dgm:pt modelId="{4638E118-EE9F-4D76-9887-B43B8E75D321}" type="sibTrans" cxnId="{FF716A24-C75B-4590-B416-82E8637201A5}">
      <dgm:prSet/>
      <dgm:spPr/>
      <dgm:t>
        <a:bodyPr/>
        <a:lstStyle/>
        <a:p>
          <a:endParaRPr lang="en-GB">
            <a:latin typeface="Barclaycard Co" panose="020B0503060202020204" pitchFamily="34" charset="0"/>
          </a:endParaRPr>
        </a:p>
      </dgm:t>
    </dgm:pt>
    <dgm:pt modelId="{260BC5A7-9E0E-4539-B3D6-A691C043EC4D}">
      <dgm:prSet phldrT="[Text]" custT="1"/>
      <dgm:spPr>
        <a:solidFill>
          <a:schemeClr val="accent3"/>
        </a:solidFill>
      </dgm:spPr>
      <dgm:t>
        <a:bodyPr/>
        <a:lstStyle/>
        <a:p>
          <a:r>
            <a:rPr lang="en-GB" sz="1100" b="0" dirty="0" smtClean="0">
              <a:latin typeface="Barclaycard Co" panose="020B0503060202020204" pitchFamily="34" charset="0"/>
            </a:rPr>
            <a:t>Successful early stage social enterprises use funds and provide a view of how the funds are making a difference</a:t>
          </a:r>
          <a:endParaRPr lang="en-GB" sz="1100" b="0" dirty="0">
            <a:latin typeface="Barclaycard Co" panose="020B0503060202020204" pitchFamily="34" charset="0"/>
          </a:endParaRPr>
        </a:p>
      </dgm:t>
    </dgm:pt>
    <dgm:pt modelId="{CDDC472D-BDFA-43B2-99B9-EFD4B61FF888}" type="parTrans" cxnId="{B7E0A83A-C5FF-4F23-A84C-B68FE0F5B50D}">
      <dgm:prSet/>
      <dgm:spPr/>
      <dgm:t>
        <a:bodyPr/>
        <a:lstStyle/>
        <a:p>
          <a:endParaRPr lang="en-GB">
            <a:latin typeface="Barclaycard Co" panose="020B0503060202020204" pitchFamily="34" charset="0"/>
          </a:endParaRPr>
        </a:p>
      </dgm:t>
    </dgm:pt>
    <dgm:pt modelId="{45292171-D9F8-4449-922E-CF7CC90F28E3}" type="sibTrans" cxnId="{B7E0A83A-C5FF-4F23-A84C-B68FE0F5B50D}">
      <dgm:prSet/>
      <dgm:spPr/>
      <dgm:t>
        <a:bodyPr/>
        <a:lstStyle/>
        <a:p>
          <a:endParaRPr lang="en-GB">
            <a:latin typeface="Barclaycard Co" panose="020B0503060202020204" pitchFamily="34" charset="0"/>
          </a:endParaRPr>
        </a:p>
      </dgm:t>
    </dgm:pt>
    <dgm:pt modelId="{9AE72232-BD95-42EB-A3B8-E5223F9FAB70}" type="pres">
      <dgm:prSet presAssocID="{ABC6FDA2-3BC3-4F58-B252-62728D3A6A8B}" presName="Name0" presStyleCnt="0">
        <dgm:presLayoutVars>
          <dgm:chMax val="3"/>
          <dgm:chPref val="3"/>
          <dgm:bulletEnabled val="1"/>
          <dgm:dir/>
          <dgm:animLvl val="lvl"/>
        </dgm:presLayoutVars>
      </dgm:prSet>
      <dgm:spPr/>
      <dgm:t>
        <a:bodyPr/>
        <a:lstStyle/>
        <a:p>
          <a:endParaRPr lang="en-GB"/>
        </a:p>
      </dgm:t>
    </dgm:pt>
    <dgm:pt modelId="{1360524F-9085-4654-A875-A999657F981E}" type="pres">
      <dgm:prSet presAssocID="{ABC6FDA2-3BC3-4F58-B252-62728D3A6A8B}" presName="arc1" presStyleLbl="node1" presStyleIdx="0" presStyleCnt="4" custLinFactNeighborX="3248" custLinFactNeighborY="5071"/>
      <dgm:spPr>
        <a:solidFill>
          <a:schemeClr val="accent4"/>
        </a:solidFill>
      </dgm:spPr>
      <dgm:t>
        <a:bodyPr/>
        <a:lstStyle/>
        <a:p>
          <a:endParaRPr lang="en-GB"/>
        </a:p>
      </dgm:t>
    </dgm:pt>
    <dgm:pt modelId="{46C6DB2F-AECD-4C80-8D2D-A85AF31C0F54}" type="pres">
      <dgm:prSet presAssocID="{ABC6FDA2-3BC3-4F58-B252-62728D3A6A8B}" presName="arc3" presStyleLbl="node1" presStyleIdx="1" presStyleCnt="4" custLinFactNeighborX="189" custLinFactNeighborY="5197"/>
      <dgm:spPr>
        <a:solidFill>
          <a:schemeClr val="accent1"/>
        </a:solidFill>
      </dgm:spPr>
      <dgm:t>
        <a:bodyPr/>
        <a:lstStyle/>
        <a:p>
          <a:endParaRPr lang="en-GB"/>
        </a:p>
      </dgm:t>
    </dgm:pt>
    <dgm:pt modelId="{4A2F6FB9-B171-4449-ACBD-3784199E1F9A}" type="pres">
      <dgm:prSet presAssocID="{ABC6FDA2-3BC3-4F58-B252-62728D3A6A8B}" presName="parentText2" presStyleLbl="revTx" presStyleIdx="0" presStyleCnt="3" custLinFactY="-200000" custLinFactNeighborX="4214" custLinFactNeighborY="-258398">
        <dgm:presLayoutVars>
          <dgm:chMax val="4"/>
          <dgm:chPref val="3"/>
          <dgm:bulletEnabled val="1"/>
        </dgm:presLayoutVars>
      </dgm:prSet>
      <dgm:spPr/>
      <dgm:t>
        <a:bodyPr/>
        <a:lstStyle/>
        <a:p>
          <a:endParaRPr lang="en-GB"/>
        </a:p>
      </dgm:t>
    </dgm:pt>
    <dgm:pt modelId="{0CEB49A5-2BE1-49B1-A37E-45F8C0B50AC9}" type="pres">
      <dgm:prSet presAssocID="{ABC6FDA2-3BC3-4F58-B252-62728D3A6A8B}" presName="arc2" presStyleLbl="node1" presStyleIdx="2" presStyleCnt="4" custScaleX="98624" custScaleY="103490" custLinFactNeighborX="11390" custLinFactNeighborY="3144"/>
      <dgm:spPr>
        <a:solidFill>
          <a:schemeClr val="accent1"/>
        </a:solidFill>
      </dgm:spPr>
      <dgm:t>
        <a:bodyPr/>
        <a:lstStyle/>
        <a:p>
          <a:endParaRPr lang="en-GB"/>
        </a:p>
      </dgm:t>
    </dgm:pt>
    <dgm:pt modelId="{6DD43117-0237-44FE-9E11-2AAA4FFAF0FC}" type="pres">
      <dgm:prSet presAssocID="{ABC6FDA2-3BC3-4F58-B252-62728D3A6A8B}" presName="arc4" presStyleLbl="node1" presStyleIdx="3" presStyleCnt="4" custLinFactNeighborX="8124" custLinFactNeighborY="4599"/>
      <dgm:spPr>
        <a:solidFill>
          <a:schemeClr val="accent3"/>
        </a:solidFill>
      </dgm:spPr>
      <dgm:t>
        <a:bodyPr/>
        <a:lstStyle/>
        <a:p>
          <a:endParaRPr lang="en-GB"/>
        </a:p>
      </dgm:t>
    </dgm:pt>
    <dgm:pt modelId="{52545616-57CC-4A9E-B9DF-C5FA76EACE5A}" type="pres">
      <dgm:prSet presAssocID="{ABC6FDA2-3BC3-4F58-B252-62728D3A6A8B}" presName="parentText3" presStyleLbl="revTx" presStyleIdx="1" presStyleCnt="3" custLinFactY="-200000" custLinFactNeighborX="13491" custLinFactNeighborY="-264104">
        <dgm:presLayoutVars>
          <dgm:chMax val="1"/>
          <dgm:chPref val="1"/>
          <dgm:bulletEnabled val="1"/>
        </dgm:presLayoutVars>
      </dgm:prSet>
      <dgm:spPr/>
      <dgm:t>
        <a:bodyPr/>
        <a:lstStyle/>
        <a:p>
          <a:endParaRPr lang="en-GB"/>
        </a:p>
      </dgm:t>
    </dgm:pt>
    <dgm:pt modelId="{3E22487D-739A-4E41-9FE2-63EA7EFF5897}" type="pres">
      <dgm:prSet presAssocID="{ABC6FDA2-3BC3-4F58-B252-62728D3A6A8B}" presName="middleComposite" presStyleCnt="0"/>
      <dgm:spPr/>
      <dgm:t>
        <a:bodyPr/>
        <a:lstStyle/>
        <a:p>
          <a:endParaRPr lang="en-GB"/>
        </a:p>
      </dgm:t>
    </dgm:pt>
    <dgm:pt modelId="{A371751E-89F5-4B1A-BB38-D763202373FC}" type="pres">
      <dgm:prSet presAssocID="{990FA308-3A11-4A82-8A65-A2A91BA465BB}" presName="circ1" presStyleLbl="vennNode1" presStyleIdx="0" presStyleCnt="8" custScaleX="119927" custScaleY="107983" custLinFactNeighborX="1432" custLinFactNeighborY="7695"/>
      <dgm:spPr/>
      <dgm:t>
        <a:bodyPr/>
        <a:lstStyle/>
        <a:p>
          <a:endParaRPr lang="en-GB"/>
        </a:p>
      </dgm:t>
    </dgm:pt>
    <dgm:pt modelId="{B7D9F6CC-74CF-4A80-924D-AC14E20C5E40}" type="pres">
      <dgm:prSet presAssocID="{990FA308-3A11-4A82-8A65-A2A91BA465BB}" presName="circ1Tx" presStyleLbl="revTx" presStyleIdx="1" presStyleCnt="3">
        <dgm:presLayoutVars>
          <dgm:chMax val="0"/>
          <dgm:chPref val="0"/>
        </dgm:presLayoutVars>
      </dgm:prSet>
      <dgm:spPr/>
      <dgm:t>
        <a:bodyPr/>
        <a:lstStyle/>
        <a:p>
          <a:endParaRPr lang="en-GB"/>
        </a:p>
      </dgm:t>
    </dgm:pt>
    <dgm:pt modelId="{328CD18B-D845-4BAD-9108-9091EA5B8DD3}" type="pres">
      <dgm:prSet presAssocID="{4338C689-E0D4-4A00-AF8F-E365BF49D966}" presName="circ2" presStyleLbl="vennNode1" presStyleIdx="1" presStyleCnt="8" custScaleX="110978" custScaleY="109415" custLinFactNeighborX="19116" custLinFactNeighborY="5235"/>
      <dgm:spPr/>
      <dgm:t>
        <a:bodyPr/>
        <a:lstStyle/>
        <a:p>
          <a:endParaRPr lang="en-GB"/>
        </a:p>
      </dgm:t>
    </dgm:pt>
    <dgm:pt modelId="{1B556179-E15A-4FF2-9D65-A5E22801C49E}" type="pres">
      <dgm:prSet presAssocID="{4338C689-E0D4-4A00-AF8F-E365BF49D966}" presName="circ2Tx" presStyleLbl="revTx" presStyleIdx="1" presStyleCnt="3">
        <dgm:presLayoutVars>
          <dgm:chMax val="0"/>
          <dgm:chPref val="0"/>
        </dgm:presLayoutVars>
      </dgm:prSet>
      <dgm:spPr/>
      <dgm:t>
        <a:bodyPr/>
        <a:lstStyle/>
        <a:p>
          <a:endParaRPr lang="en-GB"/>
        </a:p>
      </dgm:t>
    </dgm:pt>
    <dgm:pt modelId="{23B78E7B-B08B-468B-8F63-0F09E757EDBB}" type="pres">
      <dgm:prSet presAssocID="{ABC6FDA2-3BC3-4F58-B252-62728D3A6A8B}" presName="leftComposite" presStyleCnt="0"/>
      <dgm:spPr/>
      <dgm:t>
        <a:bodyPr/>
        <a:lstStyle/>
        <a:p>
          <a:endParaRPr lang="en-GB"/>
        </a:p>
      </dgm:t>
    </dgm:pt>
    <dgm:pt modelId="{682F3910-F8F9-4437-8E20-69DE5006B47E}" type="pres">
      <dgm:prSet presAssocID="{CB1718DE-D8A8-4B80-B1B5-716A12D436CF}" presName="childText1_1" presStyleLbl="vennNode1" presStyleIdx="2" presStyleCnt="8" custScaleX="133730" custScaleY="139637" custLinFactNeighborX="-14159" custLinFactNeighborY="4237">
        <dgm:presLayoutVars>
          <dgm:chMax val="0"/>
          <dgm:chPref val="0"/>
        </dgm:presLayoutVars>
      </dgm:prSet>
      <dgm:spPr/>
      <dgm:t>
        <a:bodyPr/>
        <a:lstStyle/>
        <a:p>
          <a:endParaRPr lang="en-GB"/>
        </a:p>
      </dgm:t>
    </dgm:pt>
    <dgm:pt modelId="{1EC0E177-A34E-41E1-AAB3-E8F3D7053531}" type="pres">
      <dgm:prSet presAssocID="{CB1718DE-D8A8-4B80-B1B5-716A12D436CF}" presName="ellipse1" presStyleLbl="vennNode1" presStyleIdx="3" presStyleCnt="8" custFlipVert="0" custFlipHor="0" custScaleX="10144" custScaleY="10148" custLinFactNeighborX="-30281" custLinFactNeighborY="18176"/>
      <dgm:spPr>
        <a:solidFill>
          <a:schemeClr val="accent5">
            <a:lumMod val="20000"/>
            <a:lumOff val="80000"/>
          </a:schemeClr>
        </a:solidFill>
      </dgm:spPr>
      <dgm:t>
        <a:bodyPr/>
        <a:lstStyle/>
        <a:p>
          <a:endParaRPr lang="en-GB"/>
        </a:p>
      </dgm:t>
    </dgm:pt>
    <dgm:pt modelId="{B136D55E-53DA-4734-BCDB-39BAAFC12765}" type="pres">
      <dgm:prSet presAssocID="{CB1718DE-D8A8-4B80-B1B5-716A12D436CF}" presName="ellipse2" presStyleLbl="vennNode1" presStyleIdx="4" presStyleCnt="8" custFlipVert="1" custFlipHor="1" custScaleX="20375" custScaleY="18484"/>
      <dgm:spPr>
        <a:solidFill>
          <a:schemeClr val="accent5">
            <a:lumMod val="20000"/>
            <a:lumOff val="80000"/>
          </a:schemeClr>
        </a:solidFill>
      </dgm:spPr>
      <dgm:t>
        <a:bodyPr/>
        <a:lstStyle/>
        <a:p>
          <a:endParaRPr lang="en-GB"/>
        </a:p>
      </dgm:t>
    </dgm:pt>
    <dgm:pt modelId="{ED6EFE9E-7E14-4A06-B09F-50B21E67AA1D}" type="pres">
      <dgm:prSet presAssocID="{520E0F6B-CD2F-422C-B51C-53C7DA35610F}" presName="childText1_2" presStyleLbl="vennNode1" presStyleIdx="5" presStyleCnt="8" custScaleX="151125" custScaleY="155542" custLinFactNeighborX="16494" custLinFactNeighborY="18752">
        <dgm:presLayoutVars>
          <dgm:chMax val="0"/>
          <dgm:chPref val="0"/>
        </dgm:presLayoutVars>
      </dgm:prSet>
      <dgm:spPr/>
      <dgm:t>
        <a:bodyPr/>
        <a:lstStyle/>
        <a:p>
          <a:endParaRPr lang="en-GB"/>
        </a:p>
      </dgm:t>
    </dgm:pt>
    <dgm:pt modelId="{948A82CA-C854-4930-989E-3C8F6C6CFAA5}" type="pres">
      <dgm:prSet presAssocID="{520E0F6B-CD2F-422C-B51C-53C7DA35610F}" presName="ellipse3" presStyleLbl="vennNode1" presStyleIdx="6" presStyleCnt="8" custFlipVert="1" custFlipHor="1" custScaleX="17434" custScaleY="17445" custLinFactY="45813" custLinFactNeighborX="12304" custLinFactNeighborY="100000"/>
      <dgm:spPr>
        <a:solidFill>
          <a:schemeClr val="accent5">
            <a:lumMod val="20000"/>
            <a:lumOff val="80000"/>
          </a:schemeClr>
        </a:solidFill>
      </dgm:spPr>
      <dgm:t>
        <a:bodyPr/>
        <a:lstStyle/>
        <a:p>
          <a:endParaRPr lang="en-GB"/>
        </a:p>
      </dgm:t>
    </dgm:pt>
    <dgm:pt modelId="{8E0E4F38-86B0-48E9-8950-9D123E912A22}" type="pres">
      <dgm:prSet presAssocID="{F91285E4-644B-472D-B814-C3F388E2FC31}" presName="childText1_3" presStyleLbl="vennNode1" presStyleIdx="7" presStyleCnt="8" custScaleX="147516" custScaleY="148534" custLinFactNeighborX="-19465" custLinFactNeighborY="33759">
        <dgm:presLayoutVars>
          <dgm:chMax val="0"/>
          <dgm:chPref val="0"/>
        </dgm:presLayoutVars>
      </dgm:prSet>
      <dgm:spPr/>
      <dgm:t>
        <a:bodyPr/>
        <a:lstStyle/>
        <a:p>
          <a:endParaRPr lang="en-GB"/>
        </a:p>
      </dgm:t>
    </dgm:pt>
    <dgm:pt modelId="{4EFC644C-455A-43F9-B527-849B379D05E0}" type="pres">
      <dgm:prSet presAssocID="{ABC6FDA2-3BC3-4F58-B252-62728D3A6A8B}" presName="rightChild" presStyleLbl="node2" presStyleIdx="0" presStyleCnt="1" custScaleX="133228" custScaleY="126027" custLinFactNeighborX="24209" custLinFactNeighborY="12107">
        <dgm:presLayoutVars>
          <dgm:chMax val="0"/>
          <dgm:chPref val="0"/>
        </dgm:presLayoutVars>
      </dgm:prSet>
      <dgm:spPr/>
      <dgm:t>
        <a:bodyPr/>
        <a:lstStyle/>
        <a:p>
          <a:endParaRPr lang="en-GB"/>
        </a:p>
      </dgm:t>
    </dgm:pt>
    <dgm:pt modelId="{7883243E-C96E-43B0-83BE-E22B1D7000D0}" type="pres">
      <dgm:prSet presAssocID="{ABC6FDA2-3BC3-4F58-B252-62728D3A6A8B}" presName="parentText1" presStyleLbl="revTx" presStyleIdx="2" presStyleCnt="3" custScaleY="94612" custLinFactY="-200000" custLinFactNeighborX="867" custLinFactNeighborY="-277159">
        <dgm:presLayoutVars>
          <dgm:chMax val="4"/>
          <dgm:chPref val="3"/>
          <dgm:bulletEnabled val="1"/>
        </dgm:presLayoutVars>
      </dgm:prSet>
      <dgm:spPr/>
      <dgm:t>
        <a:bodyPr/>
        <a:lstStyle/>
        <a:p>
          <a:endParaRPr lang="en-GB"/>
        </a:p>
      </dgm:t>
    </dgm:pt>
  </dgm:ptLst>
  <dgm:cxnLst>
    <dgm:cxn modelId="{6608BFBD-116C-4FB5-89DF-C27077A43D19}" type="presOf" srcId="{F91285E4-644B-472D-B814-C3F388E2FC31}" destId="{8E0E4F38-86B0-48E9-8950-9D123E912A22}" srcOrd="0" destOrd="0" presId="urn:microsoft.com/office/officeart/2009/3/layout/PhasedProcess"/>
    <dgm:cxn modelId="{F8D1994B-2364-42EE-B1B8-4F6DD89FFABA}" srcId="{D312DBAA-7E86-4F09-84B4-A4A3657AFBBB}" destId="{4338C689-E0D4-4A00-AF8F-E365BF49D966}" srcOrd="1" destOrd="0" parTransId="{7585388F-B2C6-4274-BD73-9834E87BFF68}" sibTransId="{E5A2C98A-D302-4F71-A0B1-FCC38F058E75}"/>
    <dgm:cxn modelId="{E67078CB-C8CD-4BB7-84FC-EFE52215E808}" srcId="{F667A326-B8CF-4792-A9B8-2D90E5028061}" destId="{520E0F6B-CD2F-422C-B51C-53C7DA35610F}" srcOrd="1" destOrd="0" parTransId="{4546C178-25EF-4F0E-AB00-317C534F022D}" sibTransId="{D83B8787-1AB6-436F-8ED8-2F970EB1F647}"/>
    <dgm:cxn modelId="{FEEEFB75-4536-4157-91D5-E92AF5F8E75B}" srcId="{F667A326-B8CF-4792-A9B8-2D90E5028061}" destId="{CB1718DE-D8A8-4B80-B1B5-716A12D436CF}" srcOrd="0" destOrd="0" parTransId="{B0F030C6-874A-4420-9C5D-818B3565DD67}" sibTransId="{A6E54E4C-6BE5-47D1-9F95-16AF2AC13366}"/>
    <dgm:cxn modelId="{49DBD5EF-96C7-4351-B6D6-BA779E831367}" type="presOf" srcId="{ABC6FDA2-3BC3-4F58-B252-62728D3A6A8B}" destId="{9AE72232-BD95-42EB-A3B8-E5223F9FAB70}" srcOrd="0" destOrd="0" presId="urn:microsoft.com/office/officeart/2009/3/layout/PhasedProcess"/>
    <dgm:cxn modelId="{D5D8D28A-4189-48F4-84D1-93FE6DF547CA}" type="presOf" srcId="{CB1718DE-D8A8-4B80-B1B5-716A12D436CF}" destId="{682F3910-F8F9-4437-8E20-69DE5006B47E}" srcOrd="0" destOrd="0" presId="urn:microsoft.com/office/officeart/2009/3/layout/PhasedProcess"/>
    <dgm:cxn modelId="{F8A20393-5DB3-41FE-80FA-44E64429A3AC}" type="presOf" srcId="{D312DBAA-7E86-4F09-84B4-A4A3657AFBBB}" destId="{4A2F6FB9-B171-4449-ACBD-3784199E1F9A}" srcOrd="0" destOrd="0" presId="urn:microsoft.com/office/officeart/2009/3/layout/PhasedProcess"/>
    <dgm:cxn modelId="{1E2AC7FB-36E3-442F-BFEF-D219723BC12B}" srcId="{F667A326-B8CF-4792-A9B8-2D90E5028061}" destId="{F91285E4-644B-472D-B814-C3F388E2FC31}" srcOrd="2" destOrd="0" parTransId="{2E14D1D6-7B54-44AB-B866-F2055FDF8112}" sibTransId="{13F40751-481A-48C3-80C6-CE48326B4441}"/>
    <dgm:cxn modelId="{B7E0A83A-C5FF-4F23-A84C-B68FE0F5B50D}" srcId="{90B327DA-2B9D-4B9C-A254-E479E11254CC}" destId="{260BC5A7-9E0E-4539-B3D6-A691C043EC4D}" srcOrd="0" destOrd="0" parTransId="{CDDC472D-BDFA-43B2-99B9-EFD4B61FF888}" sibTransId="{45292171-D9F8-4449-922E-CF7CC90F28E3}"/>
    <dgm:cxn modelId="{F39A2435-5290-4DA6-9536-5899CF88B152}" srcId="{ABC6FDA2-3BC3-4F58-B252-62728D3A6A8B}" destId="{F667A326-B8CF-4792-A9B8-2D90E5028061}" srcOrd="0" destOrd="0" parTransId="{06D93D09-8776-4B33-9438-A7BBB10AB288}" sibTransId="{F1F2BC18-AE46-4FEE-A76F-E50E6602871A}"/>
    <dgm:cxn modelId="{E870B1DF-B74F-4341-9412-A80F411F9D3E}" type="presOf" srcId="{260BC5A7-9E0E-4539-B3D6-A691C043EC4D}" destId="{4EFC644C-455A-43F9-B527-849B379D05E0}" srcOrd="0" destOrd="0" presId="urn:microsoft.com/office/officeart/2009/3/layout/PhasedProcess"/>
    <dgm:cxn modelId="{34A08BE2-CB65-4AF3-AFEF-C6F0A00C0084}" type="presOf" srcId="{90B327DA-2B9D-4B9C-A254-E479E11254CC}" destId="{52545616-57CC-4A9E-B9DF-C5FA76EACE5A}" srcOrd="0" destOrd="0" presId="urn:microsoft.com/office/officeart/2009/3/layout/PhasedProcess"/>
    <dgm:cxn modelId="{79EAA9FF-5131-4B71-B766-39A522003B83}" type="presOf" srcId="{990FA308-3A11-4A82-8A65-A2A91BA465BB}" destId="{A371751E-89F5-4B1A-BB38-D763202373FC}" srcOrd="0" destOrd="0" presId="urn:microsoft.com/office/officeart/2009/3/layout/PhasedProcess"/>
    <dgm:cxn modelId="{FF716A24-C75B-4590-B416-82E8637201A5}" srcId="{ABC6FDA2-3BC3-4F58-B252-62728D3A6A8B}" destId="{90B327DA-2B9D-4B9C-A254-E479E11254CC}" srcOrd="2" destOrd="0" parTransId="{AA789E96-35FD-49A7-8ACD-0B3607D35ABC}" sibTransId="{4638E118-EE9F-4D76-9887-B43B8E75D321}"/>
    <dgm:cxn modelId="{B6C0A930-D279-43DD-95D6-CAB3BEA46A6E}" type="presOf" srcId="{990FA308-3A11-4A82-8A65-A2A91BA465BB}" destId="{B7D9F6CC-74CF-4A80-924D-AC14E20C5E40}" srcOrd="1" destOrd="0" presId="urn:microsoft.com/office/officeart/2009/3/layout/PhasedProcess"/>
    <dgm:cxn modelId="{951D42D0-A140-4E26-8BFB-AB351AF7E9D5}" srcId="{D312DBAA-7E86-4F09-84B4-A4A3657AFBBB}" destId="{990FA308-3A11-4A82-8A65-A2A91BA465BB}" srcOrd="0" destOrd="0" parTransId="{BEEE59FD-EAC4-4172-A2BF-4F732FF107BD}" sibTransId="{FC393F97-32D9-4308-B156-0398BF9E47D5}"/>
    <dgm:cxn modelId="{4C4D410B-62FE-44D3-B45B-384430558089}" type="presOf" srcId="{4338C689-E0D4-4A00-AF8F-E365BF49D966}" destId="{328CD18B-D845-4BAD-9108-9091EA5B8DD3}" srcOrd="0" destOrd="0" presId="urn:microsoft.com/office/officeart/2009/3/layout/PhasedProcess"/>
    <dgm:cxn modelId="{4F78D369-36D5-4189-BA18-75EA949B4AAE}" srcId="{ABC6FDA2-3BC3-4F58-B252-62728D3A6A8B}" destId="{D312DBAA-7E86-4F09-84B4-A4A3657AFBBB}" srcOrd="1" destOrd="0" parTransId="{DADF881D-E960-4107-9E3C-39301142466C}" sibTransId="{3A2B411E-1B54-4515-B134-1F181A19F2DE}"/>
    <dgm:cxn modelId="{CC10F013-98A7-4112-A232-12DF3E951C65}" type="presOf" srcId="{4338C689-E0D4-4A00-AF8F-E365BF49D966}" destId="{1B556179-E15A-4FF2-9D65-A5E22801C49E}" srcOrd="1" destOrd="0" presId="urn:microsoft.com/office/officeart/2009/3/layout/PhasedProcess"/>
    <dgm:cxn modelId="{47542EB5-6524-4CEA-AFAE-6BF883BF2AF9}" type="presOf" srcId="{520E0F6B-CD2F-422C-B51C-53C7DA35610F}" destId="{ED6EFE9E-7E14-4A06-B09F-50B21E67AA1D}" srcOrd="0" destOrd="0" presId="urn:microsoft.com/office/officeart/2009/3/layout/PhasedProcess"/>
    <dgm:cxn modelId="{39C02233-6318-46A1-A5F7-19A331D3C042}" type="presOf" srcId="{F667A326-B8CF-4792-A9B8-2D90E5028061}" destId="{7883243E-C96E-43B0-83BE-E22B1D7000D0}" srcOrd="0" destOrd="0" presId="urn:microsoft.com/office/officeart/2009/3/layout/PhasedProcess"/>
    <dgm:cxn modelId="{37AB1021-9EDF-404B-B849-61F7699AD7C7}" type="presParOf" srcId="{9AE72232-BD95-42EB-A3B8-E5223F9FAB70}" destId="{1360524F-9085-4654-A875-A999657F981E}" srcOrd="0" destOrd="0" presId="urn:microsoft.com/office/officeart/2009/3/layout/PhasedProcess"/>
    <dgm:cxn modelId="{622DEF1E-BDB0-4211-B13E-C71277D9A7BC}" type="presParOf" srcId="{9AE72232-BD95-42EB-A3B8-E5223F9FAB70}" destId="{46C6DB2F-AECD-4C80-8D2D-A85AF31C0F54}" srcOrd="1" destOrd="0" presId="urn:microsoft.com/office/officeart/2009/3/layout/PhasedProcess"/>
    <dgm:cxn modelId="{85127E10-6EA8-4869-A8B0-C5C52D162C88}" type="presParOf" srcId="{9AE72232-BD95-42EB-A3B8-E5223F9FAB70}" destId="{4A2F6FB9-B171-4449-ACBD-3784199E1F9A}" srcOrd="2" destOrd="0" presId="urn:microsoft.com/office/officeart/2009/3/layout/PhasedProcess"/>
    <dgm:cxn modelId="{22C38124-45A7-4E90-AAF0-B6FF99949442}" type="presParOf" srcId="{9AE72232-BD95-42EB-A3B8-E5223F9FAB70}" destId="{0CEB49A5-2BE1-49B1-A37E-45F8C0B50AC9}" srcOrd="3" destOrd="0" presId="urn:microsoft.com/office/officeart/2009/3/layout/PhasedProcess"/>
    <dgm:cxn modelId="{3CC55910-F803-43CC-AE7C-83CC10EC2235}" type="presParOf" srcId="{9AE72232-BD95-42EB-A3B8-E5223F9FAB70}" destId="{6DD43117-0237-44FE-9E11-2AAA4FFAF0FC}" srcOrd="4" destOrd="0" presId="urn:microsoft.com/office/officeart/2009/3/layout/PhasedProcess"/>
    <dgm:cxn modelId="{1973D041-30FB-4846-B472-F7DEA112610B}" type="presParOf" srcId="{9AE72232-BD95-42EB-A3B8-E5223F9FAB70}" destId="{52545616-57CC-4A9E-B9DF-C5FA76EACE5A}" srcOrd="5" destOrd="0" presId="urn:microsoft.com/office/officeart/2009/3/layout/PhasedProcess"/>
    <dgm:cxn modelId="{F6EDDBCD-3B51-44A9-8F53-8C6591A3F607}" type="presParOf" srcId="{9AE72232-BD95-42EB-A3B8-E5223F9FAB70}" destId="{3E22487D-739A-4E41-9FE2-63EA7EFF5897}" srcOrd="6" destOrd="0" presId="urn:microsoft.com/office/officeart/2009/3/layout/PhasedProcess"/>
    <dgm:cxn modelId="{E5918182-591B-4804-91A0-79A217642DA2}" type="presParOf" srcId="{3E22487D-739A-4E41-9FE2-63EA7EFF5897}" destId="{A371751E-89F5-4B1A-BB38-D763202373FC}" srcOrd="0" destOrd="0" presId="urn:microsoft.com/office/officeart/2009/3/layout/PhasedProcess"/>
    <dgm:cxn modelId="{096EE13A-BC2E-4BAF-AC4E-D84337115F20}" type="presParOf" srcId="{3E22487D-739A-4E41-9FE2-63EA7EFF5897}" destId="{B7D9F6CC-74CF-4A80-924D-AC14E20C5E40}" srcOrd="1" destOrd="0" presId="urn:microsoft.com/office/officeart/2009/3/layout/PhasedProcess"/>
    <dgm:cxn modelId="{449ADD33-B47C-4488-BD5A-A5795F707B81}" type="presParOf" srcId="{3E22487D-739A-4E41-9FE2-63EA7EFF5897}" destId="{328CD18B-D845-4BAD-9108-9091EA5B8DD3}" srcOrd="2" destOrd="0" presId="urn:microsoft.com/office/officeart/2009/3/layout/PhasedProcess"/>
    <dgm:cxn modelId="{E4B754D0-159D-4AD0-85AB-1189545DEBDC}" type="presParOf" srcId="{3E22487D-739A-4E41-9FE2-63EA7EFF5897}" destId="{1B556179-E15A-4FF2-9D65-A5E22801C49E}" srcOrd="3" destOrd="0" presId="urn:microsoft.com/office/officeart/2009/3/layout/PhasedProcess"/>
    <dgm:cxn modelId="{4170BCB0-339A-4E44-88F7-8D77DA534F6E}" type="presParOf" srcId="{9AE72232-BD95-42EB-A3B8-E5223F9FAB70}" destId="{23B78E7B-B08B-468B-8F63-0F09E757EDBB}" srcOrd="7" destOrd="0" presId="urn:microsoft.com/office/officeart/2009/3/layout/PhasedProcess"/>
    <dgm:cxn modelId="{C935A400-DFEF-422B-A21F-9CEED591E8E8}" type="presParOf" srcId="{23B78E7B-B08B-468B-8F63-0F09E757EDBB}" destId="{682F3910-F8F9-4437-8E20-69DE5006B47E}" srcOrd="0" destOrd="0" presId="urn:microsoft.com/office/officeart/2009/3/layout/PhasedProcess"/>
    <dgm:cxn modelId="{63A680F8-7786-4FE3-9373-FEF70449DE5C}" type="presParOf" srcId="{23B78E7B-B08B-468B-8F63-0F09E757EDBB}" destId="{1EC0E177-A34E-41E1-AAB3-E8F3D7053531}" srcOrd="1" destOrd="0" presId="urn:microsoft.com/office/officeart/2009/3/layout/PhasedProcess"/>
    <dgm:cxn modelId="{030A57E9-06C1-4EC7-BC99-C365EC822406}" type="presParOf" srcId="{23B78E7B-B08B-468B-8F63-0F09E757EDBB}" destId="{B136D55E-53DA-4734-BCDB-39BAAFC12765}" srcOrd="2" destOrd="0" presId="urn:microsoft.com/office/officeart/2009/3/layout/PhasedProcess"/>
    <dgm:cxn modelId="{CCABF9B5-1D18-4356-A58C-E044FD847E3A}" type="presParOf" srcId="{23B78E7B-B08B-468B-8F63-0F09E757EDBB}" destId="{ED6EFE9E-7E14-4A06-B09F-50B21E67AA1D}" srcOrd="3" destOrd="0" presId="urn:microsoft.com/office/officeart/2009/3/layout/PhasedProcess"/>
    <dgm:cxn modelId="{76707293-2B39-4374-A4A4-F52C169DF53B}" type="presParOf" srcId="{23B78E7B-B08B-468B-8F63-0F09E757EDBB}" destId="{948A82CA-C854-4930-989E-3C8F6C6CFAA5}" srcOrd="4" destOrd="0" presId="urn:microsoft.com/office/officeart/2009/3/layout/PhasedProcess"/>
    <dgm:cxn modelId="{44EE7265-32B5-4521-9FB9-E96813BE213C}" type="presParOf" srcId="{23B78E7B-B08B-468B-8F63-0F09E757EDBB}" destId="{8E0E4F38-86B0-48E9-8950-9D123E912A22}" srcOrd="5" destOrd="0" presId="urn:microsoft.com/office/officeart/2009/3/layout/PhasedProcess"/>
    <dgm:cxn modelId="{6694D2AB-4634-4039-992D-409D88B42409}" type="presParOf" srcId="{9AE72232-BD95-42EB-A3B8-E5223F9FAB70}" destId="{4EFC644C-455A-43F9-B527-849B379D05E0}" srcOrd="8" destOrd="0" presId="urn:microsoft.com/office/officeart/2009/3/layout/PhasedProcess"/>
    <dgm:cxn modelId="{452676BB-449C-4DD9-8DDE-57310BFCF1B2}" type="presParOf" srcId="{9AE72232-BD95-42EB-A3B8-E5223F9FAB70}" destId="{7883243E-C96E-43B0-83BE-E22B1D7000D0}" srcOrd="9" destOrd="0" presId="urn:microsoft.com/office/officeart/2009/3/layout/PhasedProcess"/>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C6FDA2-3BC3-4F58-B252-62728D3A6A8B}" type="doc">
      <dgm:prSet loTypeId="urn:microsoft.com/office/officeart/2009/3/layout/PhasedProcess" loCatId="process" qsTypeId="urn:microsoft.com/office/officeart/2005/8/quickstyle/simple1" qsCatId="simple" csTypeId="urn:microsoft.com/office/officeart/2005/8/colors/colorful1" csCatId="colorful" phldr="1"/>
      <dgm:spPr/>
      <dgm:t>
        <a:bodyPr/>
        <a:lstStyle/>
        <a:p>
          <a:endParaRPr lang="en-GB"/>
        </a:p>
      </dgm:t>
    </dgm:pt>
    <dgm:pt modelId="{F667A326-B8CF-4792-A9B8-2D90E5028061}">
      <dgm:prSet phldrT="[Text]"/>
      <dgm:spPr/>
      <dgm:t>
        <a:bodyPr/>
        <a:lstStyle/>
        <a:p>
          <a:r>
            <a:rPr lang="en-GB" dirty="0" smtClean="0">
              <a:latin typeface="Barclaycard Co" panose="020B0503060202020204" pitchFamily="34" charset="0"/>
            </a:rPr>
            <a:t>Customers</a:t>
          </a:r>
          <a:endParaRPr lang="en-GB" dirty="0">
            <a:latin typeface="Barclaycard Co" panose="020B0503060202020204" pitchFamily="34" charset="0"/>
          </a:endParaRPr>
        </a:p>
      </dgm:t>
    </dgm:pt>
    <dgm:pt modelId="{06D93D09-8776-4B33-9438-A7BBB10AB288}" type="parTrans" cxnId="{F39A2435-5290-4DA6-9536-5899CF88B152}">
      <dgm:prSet/>
      <dgm:spPr/>
      <dgm:t>
        <a:bodyPr/>
        <a:lstStyle/>
        <a:p>
          <a:endParaRPr lang="en-GB">
            <a:latin typeface="Barclaycard Co" panose="020B0503060202020204" pitchFamily="34" charset="0"/>
          </a:endParaRPr>
        </a:p>
      </dgm:t>
    </dgm:pt>
    <dgm:pt modelId="{F1F2BC18-AE46-4FEE-A76F-E50E6602871A}" type="sibTrans" cxnId="{F39A2435-5290-4DA6-9536-5899CF88B152}">
      <dgm:prSet/>
      <dgm:spPr/>
      <dgm:t>
        <a:bodyPr/>
        <a:lstStyle/>
        <a:p>
          <a:endParaRPr lang="en-GB">
            <a:latin typeface="Barclaycard Co" panose="020B0503060202020204" pitchFamily="34" charset="0"/>
          </a:endParaRPr>
        </a:p>
      </dgm:t>
    </dgm:pt>
    <dgm:pt modelId="{CB1718DE-D8A8-4B80-B1B5-716A12D436CF}">
      <dgm:prSet phldrT="[Text]" custT="1"/>
      <dgm:spPr/>
      <dgm:t>
        <a:bodyPr/>
        <a:lstStyle/>
        <a:p>
          <a:r>
            <a:rPr lang="en-GB" sz="1200" b="0" dirty="0" smtClean="0">
              <a:latin typeface="Barclaycard Co" panose="020B0503060202020204" pitchFamily="34" charset="0"/>
            </a:rPr>
            <a:t>Easier to donate to causes they care about</a:t>
          </a:r>
          <a:endParaRPr lang="en-GB" sz="1200" b="0" dirty="0">
            <a:solidFill>
              <a:schemeClr val="tx1"/>
            </a:solidFill>
            <a:latin typeface="Barclaycard Co" panose="020B0503060202020204" pitchFamily="34" charset="0"/>
          </a:endParaRPr>
        </a:p>
      </dgm:t>
    </dgm:pt>
    <dgm:pt modelId="{B0F030C6-874A-4420-9C5D-818B3565DD67}" type="parTrans" cxnId="{FEEEFB75-4536-4157-91D5-E92AF5F8E75B}">
      <dgm:prSet/>
      <dgm:spPr/>
      <dgm:t>
        <a:bodyPr/>
        <a:lstStyle/>
        <a:p>
          <a:endParaRPr lang="en-GB">
            <a:latin typeface="Barclaycard Co" panose="020B0503060202020204" pitchFamily="34" charset="0"/>
          </a:endParaRPr>
        </a:p>
      </dgm:t>
    </dgm:pt>
    <dgm:pt modelId="{A6E54E4C-6BE5-47D1-9F95-16AF2AC13366}" type="sibTrans" cxnId="{FEEEFB75-4536-4157-91D5-E92AF5F8E75B}">
      <dgm:prSet/>
      <dgm:spPr/>
      <dgm:t>
        <a:bodyPr/>
        <a:lstStyle/>
        <a:p>
          <a:endParaRPr lang="en-GB">
            <a:latin typeface="Barclaycard Co" panose="020B0503060202020204" pitchFamily="34" charset="0"/>
          </a:endParaRPr>
        </a:p>
      </dgm:t>
    </dgm:pt>
    <dgm:pt modelId="{520E0F6B-CD2F-422C-B51C-53C7DA35610F}">
      <dgm:prSet phldrT="[Text]" custT="1"/>
      <dgm:spPr>
        <a:solidFill>
          <a:schemeClr val="accent4">
            <a:alpha val="50000"/>
          </a:schemeClr>
        </a:solidFill>
      </dgm:spPr>
      <dgm:t>
        <a:bodyPr/>
        <a:lstStyle/>
        <a:p>
          <a:r>
            <a:rPr lang="en-GB" sz="1200" b="0" dirty="0" smtClean="0">
              <a:latin typeface="Barclaycard Co" panose="020B0503060202020204" pitchFamily="34" charset="0"/>
            </a:rPr>
            <a:t>Doing good every day, without the hassle</a:t>
          </a:r>
          <a:endParaRPr lang="en-GB" sz="1200" b="0" dirty="0">
            <a:solidFill>
              <a:schemeClr val="tx1"/>
            </a:solidFill>
            <a:latin typeface="Barclaycard Co" panose="020B0503060202020204" pitchFamily="34" charset="0"/>
          </a:endParaRPr>
        </a:p>
      </dgm:t>
    </dgm:pt>
    <dgm:pt modelId="{4546C178-25EF-4F0E-AB00-317C534F022D}" type="parTrans" cxnId="{E67078CB-C8CD-4BB7-84FC-EFE52215E808}">
      <dgm:prSet/>
      <dgm:spPr/>
      <dgm:t>
        <a:bodyPr/>
        <a:lstStyle/>
        <a:p>
          <a:endParaRPr lang="en-GB">
            <a:latin typeface="Barclaycard Co" panose="020B0503060202020204" pitchFamily="34" charset="0"/>
          </a:endParaRPr>
        </a:p>
      </dgm:t>
    </dgm:pt>
    <dgm:pt modelId="{D83B8787-1AB6-436F-8ED8-2F970EB1F647}" type="sibTrans" cxnId="{E67078CB-C8CD-4BB7-84FC-EFE52215E808}">
      <dgm:prSet/>
      <dgm:spPr/>
      <dgm:t>
        <a:bodyPr/>
        <a:lstStyle/>
        <a:p>
          <a:endParaRPr lang="en-GB">
            <a:latin typeface="Barclaycard Co" panose="020B0503060202020204" pitchFamily="34" charset="0"/>
          </a:endParaRPr>
        </a:p>
      </dgm:t>
    </dgm:pt>
    <dgm:pt modelId="{F91285E4-644B-472D-B814-C3F388E2FC31}">
      <dgm:prSet phldrT="[Text]" custT="1"/>
      <dgm:spPr/>
      <dgm:t>
        <a:bodyPr/>
        <a:lstStyle/>
        <a:p>
          <a:r>
            <a:rPr lang="en-GB" sz="1200" b="0" dirty="0" smtClean="0">
              <a:latin typeface="Barclaycard Co" panose="020B0503060202020204" pitchFamily="34" charset="0"/>
            </a:rPr>
            <a:t>Integrates donations seamlessly into customer lifestyles</a:t>
          </a:r>
          <a:endParaRPr lang="en-GB" sz="1200" b="0" dirty="0">
            <a:solidFill>
              <a:schemeClr val="tx1"/>
            </a:solidFill>
            <a:latin typeface="Barclaycard Co" panose="020B0503060202020204" pitchFamily="34" charset="0"/>
          </a:endParaRPr>
        </a:p>
      </dgm:t>
    </dgm:pt>
    <dgm:pt modelId="{2E14D1D6-7B54-44AB-B866-F2055FDF8112}" type="parTrans" cxnId="{1E2AC7FB-36E3-442F-BFEF-D219723BC12B}">
      <dgm:prSet/>
      <dgm:spPr/>
      <dgm:t>
        <a:bodyPr/>
        <a:lstStyle/>
        <a:p>
          <a:endParaRPr lang="en-GB">
            <a:latin typeface="Barclaycard Co" panose="020B0503060202020204" pitchFamily="34" charset="0"/>
          </a:endParaRPr>
        </a:p>
      </dgm:t>
    </dgm:pt>
    <dgm:pt modelId="{13F40751-481A-48C3-80C6-CE48326B4441}" type="sibTrans" cxnId="{1E2AC7FB-36E3-442F-BFEF-D219723BC12B}">
      <dgm:prSet/>
      <dgm:spPr/>
      <dgm:t>
        <a:bodyPr/>
        <a:lstStyle/>
        <a:p>
          <a:endParaRPr lang="en-GB">
            <a:latin typeface="Barclaycard Co" panose="020B0503060202020204" pitchFamily="34" charset="0"/>
          </a:endParaRPr>
        </a:p>
      </dgm:t>
    </dgm:pt>
    <dgm:pt modelId="{D312DBAA-7E86-4F09-84B4-A4A3657AFBBB}">
      <dgm:prSet phldrT="[Text]"/>
      <dgm:spPr/>
      <dgm:t>
        <a:bodyPr/>
        <a:lstStyle/>
        <a:p>
          <a:r>
            <a:rPr lang="en-GB" dirty="0" smtClean="0">
              <a:latin typeface="Barclaycard Co" panose="020B0503060202020204" pitchFamily="34" charset="0"/>
            </a:rPr>
            <a:t>Barclays</a:t>
          </a:r>
          <a:endParaRPr lang="en-GB" dirty="0">
            <a:latin typeface="Barclaycard Co" panose="020B0503060202020204" pitchFamily="34" charset="0"/>
          </a:endParaRPr>
        </a:p>
      </dgm:t>
    </dgm:pt>
    <dgm:pt modelId="{DADF881D-E960-4107-9E3C-39301142466C}" type="parTrans" cxnId="{4F78D369-36D5-4189-BA18-75EA949B4AAE}">
      <dgm:prSet/>
      <dgm:spPr/>
      <dgm:t>
        <a:bodyPr/>
        <a:lstStyle/>
        <a:p>
          <a:endParaRPr lang="en-GB">
            <a:latin typeface="Barclaycard Co" panose="020B0503060202020204" pitchFamily="34" charset="0"/>
          </a:endParaRPr>
        </a:p>
      </dgm:t>
    </dgm:pt>
    <dgm:pt modelId="{3A2B411E-1B54-4515-B134-1F181A19F2DE}" type="sibTrans" cxnId="{4F78D369-36D5-4189-BA18-75EA949B4AAE}">
      <dgm:prSet/>
      <dgm:spPr/>
      <dgm:t>
        <a:bodyPr/>
        <a:lstStyle/>
        <a:p>
          <a:endParaRPr lang="en-GB">
            <a:latin typeface="Barclaycard Co" panose="020B0503060202020204" pitchFamily="34" charset="0"/>
          </a:endParaRPr>
        </a:p>
      </dgm:t>
    </dgm:pt>
    <dgm:pt modelId="{990FA308-3A11-4A82-8A65-A2A91BA465BB}">
      <dgm:prSet phldrT="[Text]" custT="1"/>
      <dgm:spPr>
        <a:solidFill>
          <a:srgbClr val="FBDB81">
            <a:alpha val="80000"/>
          </a:srgbClr>
        </a:solidFill>
        <a:ln>
          <a:solidFill>
            <a:schemeClr val="bg1"/>
          </a:solidFill>
        </a:ln>
      </dgm:spPr>
      <dgm:t>
        <a:bodyPr/>
        <a:lstStyle/>
        <a:p>
          <a:r>
            <a:rPr lang="en-GB" sz="1100" b="0" dirty="0" smtClean="0">
              <a:latin typeface="Barclaycard Co" panose="020B0503060202020204" pitchFamily="34" charset="0"/>
            </a:rPr>
            <a:t>Drives profit via retention, attraction &amp; increased transactions plus other brand benefits</a:t>
          </a:r>
          <a:r>
            <a:rPr lang="en-GB" sz="1200" b="0" dirty="0" smtClean="0">
              <a:latin typeface="Barclaycard Co" panose="020B0503060202020204" pitchFamily="34" charset="0"/>
            </a:rPr>
            <a:t>. </a:t>
          </a:r>
          <a:endParaRPr lang="en-GB" sz="1200" b="0" dirty="0">
            <a:latin typeface="Barclaycard Co" panose="020B0503060202020204" pitchFamily="34" charset="0"/>
          </a:endParaRPr>
        </a:p>
      </dgm:t>
    </dgm:pt>
    <dgm:pt modelId="{BEEE59FD-EAC4-4172-A2BF-4F732FF107BD}" type="parTrans" cxnId="{951D42D0-A140-4E26-8BFB-AB351AF7E9D5}">
      <dgm:prSet/>
      <dgm:spPr/>
      <dgm:t>
        <a:bodyPr/>
        <a:lstStyle/>
        <a:p>
          <a:endParaRPr lang="en-GB">
            <a:latin typeface="Barclaycard Co" panose="020B0503060202020204" pitchFamily="34" charset="0"/>
          </a:endParaRPr>
        </a:p>
      </dgm:t>
    </dgm:pt>
    <dgm:pt modelId="{FC393F97-32D9-4308-B156-0398BF9E47D5}" type="sibTrans" cxnId="{951D42D0-A140-4E26-8BFB-AB351AF7E9D5}">
      <dgm:prSet/>
      <dgm:spPr/>
      <dgm:t>
        <a:bodyPr/>
        <a:lstStyle/>
        <a:p>
          <a:endParaRPr lang="en-GB">
            <a:latin typeface="Barclaycard Co" panose="020B0503060202020204" pitchFamily="34" charset="0"/>
          </a:endParaRPr>
        </a:p>
      </dgm:t>
    </dgm:pt>
    <dgm:pt modelId="{4338C689-E0D4-4A00-AF8F-E365BF49D966}">
      <dgm:prSet phldrT="[Text]" custT="1"/>
      <dgm:spPr>
        <a:solidFill>
          <a:srgbClr val="FBDB81">
            <a:alpha val="80000"/>
          </a:srgbClr>
        </a:solidFill>
        <a:ln>
          <a:solidFill>
            <a:schemeClr val="bg1"/>
          </a:solidFill>
        </a:ln>
      </dgm:spPr>
      <dgm:t>
        <a:bodyPr/>
        <a:lstStyle/>
        <a:p>
          <a:r>
            <a:rPr lang="en-GB" sz="1100" b="0" dirty="0" smtClean="0">
              <a:latin typeface="Barclaycard Co" panose="020B0503060202020204" pitchFamily="34" charset="0"/>
            </a:rPr>
            <a:t>Minimal Run Costs, Minimal Op Impact, Minimal CTA</a:t>
          </a:r>
          <a:endParaRPr lang="en-GB" sz="1100" b="0" dirty="0">
            <a:latin typeface="Barclaycard Co" panose="020B0503060202020204" pitchFamily="34" charset="0"/>
          </a:endParaRPr>
        </a:p>
      </dgm:t>
    </dgm:pt>
    <dgm:pt modelId="{7585388F-B2C6-4274-BD73-9834E87BFF68}" type="parTrans" cxnId="{F8D1994B-2364-42EE-B1B8-4F6DD89FFABA}">
      <dgm:prSet/>
      <dgm:spPr/>
      <dgm:t>
        <a:bodyPr/>
        <a:lstStyle/>
        <a:p>
          <a:endParaRPr lang="en-GB">
            <a:latin typeface="Barclaycard Co" panose="020B0503060202020204" pitchFamily="34" charset="0"/>
          </a:endParaRPr>
        </a:p>
      </dgm:t>
    </dgm:pt>
    <dgm:pt modelId="{E5A2C98A-D302-4F71-A0B1-FCC38F058E75}" type="sibTrans" cxnId="{F8D1994B-2364-42EE-B1B8-4F6DD89FFABA}">
      <dgm:prSet/>
      <dgm:spPr/>
      <dgm:t>
        <a:bodyPr/>
        <a:lstStyle/>
        <a:p>
          <a:endParaRPr lang="en-GB">
            <a:latin typeface="Barclaycard Co" panose="020B0503060202020204" pitchFamily="34" charset="0"/>
          </a:endParaRPr>
        </a:p>
      </dgm:t>
    </dgm:pt>
    <dgm:pt modelId="{90B327DA-2B9D-4B9C-A254-E479E11254CC}">
      <dgm:prSet phldrT="[Text]"/>
      <dgm:spPr/>
      <dgm:t>
        <a:bodyPr/>
        <a:lstStyle/>
        <a:p>
          <a:r>
            <a:rPr lang="en-GB" dirty="0" smtClean="0">
              <a:latin typeface="Barclaycard Co" panose="020B0503060202020204" pitchFamily="34" charset="0"/>
            </a:rPr>
            <a:t>Social Enterprises</a:t>
          </a:r>
          <a:endParaRPr lang="en-GB" dirty="0">
            <a:latin typeface="Barclaycard Co" panose="020B0503060202020204" pitchFamily="34" charset="0"/>
          </a:endParaRPr>
        </a:p>
      </dgm:t>
    </dgm:pt>
    <dgm:pt modelId="{AA789E96-35FD-49A7-8ACD-0B3607D35ABC}" type="parTrans" cxnId="{FF716A24-C75B-4590-B416-82E8637201A5}">
      <dgm:prSet/>
      <dgm:spPr/>
      <dgm:t>
        <a:bodyPr/>
        <a:lstStyle/>
        <a:p>
          <a:endParaRPr lang="en-GB">
            <a:latin typeface="Barclaycard Co" panose="020B0503060202020204" pitchFamily="34" charset="0"/>
          </a:endParaRPr>
        </a:p>
      </dgm:t>
    </dgm:pt>
    <dgm:pt modelId="{4638E118-EE9F-4D76-9887-B43B8E75D321}" type="sibTrans" cxnId="{FF716A24-C75B-4590-B416-82E8637201A5}">
      <dgm:prSet/>
      <dgm:spPr/>
      <dgm:t>
        <a:bodyPr/>
        <a:lstStyle/>
        <a:p>
          <a:endParaRPr lang="en-GB">
            <a:latin typeface="Barclaycard Co" panose="020B0503060202020204" pitchFamily="34" charset="0"/>
          </a:endParaRPr>
        </a:p>
      </dgm:t>
    </dgm:pt>
    <dgm:pt modelId="{260BC5A7-9E0E-4539-B3D6-A691C043EC4D}">
      <dgm:prSet phldrT="[Text]" custT="1"/>
      <dgm:spPr>
        <a:solidFill>
          <a:schemeClr val="accent3"/>
        </a:solidFill>
      </dgm:spPr>
      <dgm:t>
        <a:bodyPr/>
        <a:lstStyle/>
        <a:p>
          <a:r>
            <a:rPr lang="en-GB" sz="1200" b="0" dirty="0" smtClean="0">
              <a:latin typeface="Barclaycard Co" panose="020B0503060202020204" pitchFamily="34" charset="0"/>
            </a:rPr>
            <a:t>Potential to raise </a:t>
          </a:r>
          <a:r>
            <a:rPr lang="en-GB" sz="1200" b="1" dirty="0" smtClean="0">
              <a:latin typeface="Barclaycard Co" panose="020B0503060202020204" pitchFamily="34" charset="0"/>
            </a:rPr>
            <a:t>£millions </a:t>
          </a:r>
          <a:r>
            <a:rPr lang="en-GB" sz="1200" b="0" dirty="0" smtClean="0">
              <a:latin typeface="Barclaycard Co" panose="020B0503060202020204" pitchFamily="34" charset="0"/>
            </a:rPr>
            <a:t>for good causes</a:t>
          </a:r>
          <a:endParaRPr lang="en-GB" sz="1200" b="0" dirty="0">
            <a:latin typeface="Barclaycard Co" panose="020B0503060202020204" pitchFamily="34" charset="0"/>
          </a:endParaRPr>
        </a:p>
      </dgm:t>
    </dgm:pt>
    <dgm:pt modelId="{CDDC472D-BDFA-43B2-99B9-EFD4B61FF888}" type="parTrans" cxnId="{B7E0A83A-C5FF-4F23-A84C-B68FE0F5B50D}">
      <dgm:prSet/>
      <dgm:spPr/>
      <dgm:t>
        <a:bodyPr/>
        <a:lstStyle/>
        <a:p>
          <a:endParaRPr lang="en-GB">
            <a:latin typeface="Barclaycard Co" panose="020B0503060202020204" pitchFamily="34" charset="0"/>
          </a:endParaRPr>
        </a:p>
      </dgm:t>
    </dgm:pt>
    <dgm:pt modelId="{45292171-D9F8-4449-922E-CF7CC90F28E3}" type="sibTrans" cxnId="{B7E0A83A-C5FF-4F23-A84C-B68FE0F5B50D}">
      <dgm:prSet/>
      <dgm:spPr/>
      <dgm:t>
        <a:bodyPr/>
        <a:lstStyle/>
        <a:p>
          <a:endParaRPr lang="en-GB">
            <a:latin typeface="Barclaycard Co" panose="020B0503060202020204" pitchFamily="34" charset="0"/>
          </a:endParaRPr>
        </a:p>
      </dgm:t>
    </dgm:pt>
    <dgm:pt modelId="{9AE72232-BD95-42EB-A3B8-E5223F9FAB70}" type="pres">
      <dgm:prSet presAssocID="{ABC6FDA2-3BC3-4F58-B252-62728D3A6A8B}" presName="Name0" presStyleCnt="0">
        <dgm:presLayoutVars>
          <dgm:chMax val="3"/>
          <dgm:chPref val="3"/>
          <dgm:bulletEnabled val="1"/>
          <dgm:dir/>
          <dgm:animLvl val="lvl"/>
        </dgm:presLayoutVars>
      </dgm:prSet>
      <dgm:spPr/>
      <dgm:t>
        <a:bodyPr/>
        <a:lstStyle/>
        <a:p>
          <a:endParaRPr lang="en-GB"/>
        </a:p>
      </dgm:t>
    </dgm:pt>
    <dgm:pt modelId="{1360524F-9085-4654-A875-A999657F981E}" type="pres">
      <dgm:prSet presAssocID="{ABC6FDA2-3BC3-4F58-B252-62728D3A6A8B}" presName="arc1" presStyleLbl="node1" presStyleIdx="0" presStyleCnt="4" custScaleX="98272" custScaleY="110179" custLinFactNeighborY="-5032"/>
      <dgm:spPr>
        <a:solidFill>
          <a:schemeClr val="accent4"/>
        </a:solidFill>
      </dgm:spPr>
      <dgm:t>
        <a:bodyPr/>
        <a:lstStyle/>
        <a:p>
          <a:endParaRPr lang="en-GB"/>
        </a:p>
      </dgm:t>
    </dgm:pt>
    <dgm:pt modelId="{46C6DB2F-AECD-4C80-8D2D-A85AF31C0F54}" type="pres">
      <dgm:prSet presAssocID="{ABC6FDA2-3BC3-4F58-B252-62728D3A6A8B}" presName="arc3" presStyleLbl="node1" presStyleIdx="1" presStyleCnt="4" custLinFactNeighborY="-5032"/>
      <dgm:spPr>
        <a:solidFill>
          <a:schemeClr val="accent1"/>
        </a:solidFill>
      </dgm:spPr>
      <dgm:t>
        <a:bodyPr/>
        <a:lstStyle/>
        <a:p>
          <a:endParaRPr lang="en-GB"/>
        </a:p>
      </dgm:t>
    </dgm:pt>
    <dgm:pt modelId="{4A2F6FB9-B171-4449-ACBD-3784199E1F9A}" type="pres">
      <dgm:prSet presAssocID="{ABC6FDA2-3BC3-4F58-B252-62728D3A6A8B}" presName="parentText2" presStyleLbl="revTx" presStyleIdx="0" presStyleCnt="3" custLinFactY="-200000" custLinFactNeighborX="-4666" custLinFactNeighborY="-296806">
        <dgm:presLayoutVars>
          <dgm:chMax val="4"/>
          <dgm:chPref val="3"/>
          <dgm:bulletEnabled val="1"/>
        </dgm:presLayoutVars>
      </dgm:prSet>
      <dgm:spPr/>
      <dgm:t>
        <a:bodyPr/>
        <a:lstStyle/>
        <a:p>
          <a:endParaRPr lang="en-GB"/>
        </a:p>
      </dgm:t>
    </dgm:pt>
    <dgm:pt modelId="{0CEB49A5-2BE1-49B1-A37E-45F8C0B50AC9}" type="pres">
      <dgm:prSet presAssocID="{ABC6FDA2-3BC3-4F58-B252-62728D3A6A8B}" presName="arc2" presStyleLbl="node1" presStyleIdx="2" presStyleCnt="4" custLinFactNeighborY="-5032"/>
      <dgm:spPr>
        <a:solidFill>
          <a:schemeClr val="accent1"/>
        </a:solidFill>
      </dgm:spPr>
      <dgm:t>
        <a:bodyPr/>
        <a:lstStyle/>
        <a:p>
          <a:endParaRPr lang="en-GB"/>
        </a:p>
      </dgm:t>
    </dgm:pt>
    <dgm:pt modelId="{6DD43117-0237-44FE-9E11-2AAA4FFAF0FC}" type="pres">
      <dgm:prSet presAssocID="{ABC6FDA2-3BC3-4F58-B252-62728D3A6A8B}" presName="arc4" presStyleLbl="node1" presStyleIdx="3" presStyleCnt="4" custLinFactNeighborY="-5032"/>
      <dgm:spPr>
        <a:solidFill>
          <a:schemeClr val="accent3"/>
        </a:solidFill>
      </dgm:spPr>
      <dgm:t>
        <a:bodyPr/>
        <a:lstStyle/>
        <a:p>
          <a:endParaRPr lang="en-GB"/>
        </a:p>
      </dgm:t>
    </dgm:pt>
    <dgm:pt modelId="{52545616-57CC-4A9E-B9DF-C5FA76EACE5A}" type="pres">
      <dgm:prSet presAssocID="{ABC6FDA2-3BC3-4F58-B252-62728D3A6A8B}" presName="parentText3" presStyleLbl="revTx" presStyleIdx="1" presStyleCnt="3" custLinFactY="-200000" custLinFactNeighborX="4136" custLinFactNeighborY="-290256">
        <dgm:presLayoutVars>
          <dgm:chMax val="1"/>
          <dgm:chPref val="1"/>
          <dgm:bulletEnabled val="1"/>
        </dgm:presLayoutVars>
      </dgm:prSet>
      <dgm:spPr/>
      <dgm:t>
        <a:bodyPr/>
        <a:lstStyle/>
        <a:p>
          <a:endParaRPr lang="en-GB"/>
        </a:p>
      </dgm:t>
    </dgm:pt>
    <dgm:pt modelId="{3E22487D-739A-4E41-9FE2-63EA7EFF5897}" type="pres">
      <dgm:prSet presAssocID="{ABC6FDA2-3BC3-4F58-B252-62728D3A6A8B}" presName="middleComposite" presStyleCnt="0"/>
      <dgm:spPr/>
      <dgm:t>
        <a:bodyPr/>
        <a:lstStyle/>
        <a:p>
          <a:endParaRPr lang="en-GB"/>
        </a:p>
      </dgm:t>
    </dgm:pt>
    <dgm:pt modelId="{A371751E-89F5-4B1A-BB38-D763202373FC}" type="pres">
      <dgm:prSet presAssocID="{990FA308-3A11-4A82-8A65-A2A91BA465BB}" presName="circ1" presStyleLbl="vennNode1" presStyleIdx="0" presStyleCnt="8" custScaleX="101457" custScaleY="104877" custLinFactNeighborX="-2170" custLinFactNeighborY="-10982"/>
      <dgm:spPr/>
      <dgm:t>
        <a:bodyPr/>
        <a:lstStyle/>
        <a:p>
          <a:endParaRPr lang="en-GB"/>
        </a:p>
      </dgm:t>
    </dgm:pt>
    <dgm:pt modelId="{B7D9F6CC-74CF-4A80-924D-AC14E20C5E40}" type="pres">
      <dgm:prSet presAssocID="{990FA308-3A11-4A82-8A65-A2A91BA465BB}" presName="circ1Tx" presStyleLbl="revTx" presStyleIdx="1" presStyleCnt="3">
        <dgm:presLayoutVars>
          <dgm:chMax val="0"/>
          <dgm:chPref val="0"/>
        </dgm:presLayoutVars>
      </dgm:prSet>
      <dgm:spPr/>
      <dgm:t>
        <a:bodyPr/>
        <a:lstStyle/>
        <a:p>
          <a:endParaRPr lang="en-GB"/>
        </a:p>
      </dgm:t>
    </dgm:pt>
    <dgm:pt modelId="{328CD18B-D845-4BAD-9108-9091EA5B8DD3}" type="pres">
      <dgm:prSet presAssocID="{4338C689-E0D4-4A00-AF8F-E365BF49D966}" presName="circ2" presStyleLbl="vennNode1" presStyleIdx="1" presStyleCnt="8" custLinFactNeighborX="6076" custLinFactNeighborY="-10982"/>
      <dgm:spPr/>
      <dgm:t>
        <a:bodyPr/>
        <a:lstStyle/>
        <a:p>
          <a:endParaRPr lang="en-GB"/>
        </a:p>
      </dgm:t>
    </dgm:pt>
    <dgm:pt modelId="{1B556179-E15A-4FF2-9D65-A5E22801C49E}" type="pres">
      <dgm:prSet presAssocID="{4338C689-E0D4-4A00-AF8F-E365BF49D966}" presName="circ2Tx" presStyleLbl="revTx" presStyleIdx="1" presStyleCnt="3">
        <dgm:presLayoutVars>
          <dgm:chMax val="0"/>
          <dgm:chPref val="0"/>
        </dgm:presLayoutVars>
      </dgm:prSet>
      <dgm:spPr/>
      <dgm:t>
        <a:bodyPr/>
        <a:lstStyle/>
        <a:p>
          <a:endParaRPr lang="en-GB"/>
        </a:p>
      </dgm:t>
    </dgm:pt>
    <dgm:pt modelId="{23B78E7B-B08B-468B-8F63-0F09E757EDBB}" type="pres">
      <dgm:prSet presAssocID="{ABC6FDA2-3BC3-4F58-B252-62728D3A6A8B}" presName="leftComposite" presStyleCnt="0"/>
      <dgm:spPr/>
      <dgm:t>
        <a:bodyPr/>
        <a:lstStyle/>
        <a:p>
          <a:endParaRPr lang="en-GB"/>
        </a:p>
      </dgm:t>
    </dgm:pt>
    <dgm:pt modelId="{682F3910-F8F9-4437-8E20-69DE5006B47E}" type="pres">
      <dgm:prSet presAssocID="{CB1718DE-D8A8-4B80-B1B5-716A12D436CF}" presName="childText1_1" presStyleLbl="vennNode1" presStyleIdx="2" presStyleCnt="8" custScaleX="134510" custScaleY="119519" custLinFactNeighborY="-15878">
        <dgm:presLayoutVars>
          <dgm:chMax val="0"/>
          <dgm:chPref val="0"/>
        </dgm:presLayoutVars>
      </dgm:prSet>
      <dgm:spPr/>
      <dgm:t>
        <a:bodyPr/>
        <a:lstStyle/>
        <a:p>
          <a:endParaRPr lang="en-GB"/>
        </a:p>
      </dgm:t>
    </dgm:pt>
    <dgm:pt modelId="{1EC0E177-A34E-41E1-AAB3-E8F3D7053531}" type="pres">
      <dgm:prSet presAssocID="{CB1718DE-D8A8-4B80-B1B5-716A12D436CF}" presName="ellipse1" presStyleLbl="vennNode1" presStyleIdx="3" presStyleCnt="8" custFlipVert="1" custFlipHor="1" custScaleX="9126" custScaleY="10230" custLinFactNeighborX="1560" custLinFactNeighborY="-26092"/>
      <dgm:spPr>
        <a:solidFill>
          <a:schemeClr val="accent5">
            <a:lumMod val="20000"/>
            <a:lumOff val="80000"/>
          </a:schemeClr>
        </a:solidFill>
      </dgm:spPr>
      <dgm:t>
        <a:bodyPr/>
        <a:lstStyle/>
        <a:p>
          <a:endParaRPr lang="en-GB"/>
        </a:p>
      </dgm:t>
    </dgm:pt>
    <dgm:pt modelId="{B136D55E-53DA-4734-BCDB-39BAAFC12765}" type="pres">
      <dgm:prSet presAssocID="{CB1718DE-D8A8-4B80-B1B5-716A12D436CF}" presName="ellipse2" presStyleLbl="vennNode1" presStyleIdx="4" presStyleCnt="8" custFlipVert="1" custFlipHor="1" custScaleX="21381" custScaleY="22095" custLinFactNeighborY="-55588"/>
      <dgm:spPr>
        <a:solidFill>
          <a:schemeClr val="accent5">
            <a:lumMod val="20000"/>
            <a:lumOff val="80000"/>
          </a:schemeClr>
        </a:solidFill>
      </dgm:spPr>
      <dgm:t>
        <a:bodyPr/>
        <a:lstStyle/>
        <a:p>
          <a:endParaRPr lang="en-GB"/>
        </a:p>
      </dgm:t>
    </dgm:pt>
    <dgm:pt modelId="{ED6EFE9E-7E14-4A06-B09F-50B21E67AA1D}" type="pres">
      <dgm:prSet presAssocID="{520E0F6B-CD2F-422C-B51C-53C7DA35610F}" presName="childText1_2" presStyleLbl="vennNode1" presStyleIdx="5" presStyleCnt="8" custScaleX="126818" custScaleY="119633" custLinFactNeighborX="8142" custLinFactNeighborY="-936">
        <dgm:presLayoutVars>
          <dgm:chMax val="0"/>
          <dgm:chPref val="0"/>
        </dgm:presLayoutVars>
      </dgm:prSet>
      <dgm:spPr/>
      <dgm:t>
        <a:bodyPr/>
        <a:lstStyle/>
        <a:p>
          <a:endParaRPr lang="en-GB"/>
        </a:p>
      </dgm:t>
    </dgm:pt>
    <dgm:pt modelId="{948A82CA-C854-4930-989E-3C8F6C6CFAA5}" type="pres">
      <dgm:prSet presAssocID="{520E0F6B-CD2F-422C-B51C-53C7DA35610F}" presName="ellipse3" presStyleLbl="vennNode1" presStyleIdx="6" presStyleCnt="8" custScaleX="19849" custScaleY="20684" custLinFactNeighborY="-55588"/>
      <dgm:spPr>
        <a:solidFill>
          <a:schemeClr val="accent5">
            <a:lumMod val="20000"/>
            <a:lumOff val="80000"/>
          </a:schemeClr>
        </a:solidFill>
      </dgm:spPr>
      <dgm:t>
        <a:bodyPr/>
        <a:lstStyle/>
        <a:p>
          <a:endParaRPr lang="en-GB"/>
        </a:p>
      </dgm:t>
    </dgm:pt>
    <dgm:pt modelId="{8E0E4F38-86B0-48E9-8950-9D123E912A22}" type="pres">
      <dgm:prSet presAssocID="{F91285E4-644B-472D-B814-C3F388E2FC31}" presName="childText1_3" presStyleLbl="vennNode1" presStyleIdx="7" presStyleCnt="8" custScaleX="135721" custScaleY="135093" custLinFactNeighborX="-14314" custLinFactNeighborY="348">
        <dgm:presLayoutVars>
          <dgm:chMax val="0"/>
          <dgm:chPref val="0"/>
        </dgm:presLayoutVars>
      </dgm:prSet>
      <dgm:spPr/>
      <dgm:t>
        <a:bodyPr/>
        <a:lstStyle/>
        <a:p>
          <a:endParaRPr lang="en-GB"/>
        </a:p>
      </dgm:t>
    </dgm:pt>
    <dgm:pt modelId="{4EFC644C-455A-43F9-B527-849B379D05E0}" type="pres">
      <dgm:prSet presAssocID="{ABC6FDA2-3BC3-4F58-B252-62728D3A6A8B}" presName="rightChild" presStyleLbl="node2" presStyleIdx="0" presStyleCnt="1" custScaleX="91530" custScaleY="93661" custLinFactNeighborY="-8617">
        <dgm:presLayoutVars>
          <dgm:chMax val="0"/>
          <dgm:chPref val="0"/>
        </dgm:presLayoutVars>
      </dgm:prSet>
      <dgm:spPr/>
      <dgm:t>
        <a:bodyPr/>
        <a:lstStyle/>
        <a:p>
          <a:endParaRPr lang="en-GB"/>
        </a:p>
      </dgm:t>
    </dgm:pt>
    <dgm:pt modelId="{7883243E-C96E-43B0-83BE-E22B1D7000D0}" type="pres">
      <dgm:prSet presAssocID="{ABC6FDA2-3BC3-4F58-B252-62728D3A6A8B}" presName="parentText1" presStyleLbl="revTx" presStyleIdx="2" presStyleCnt="3" custLinFactY="-200000" custLinFactNeighborX="-5128" custLinFactNeighborY="-293636">
        <dgm:presLayoutVars>
          <dgm:chMax val="4"/>
          <dgm:chPref val="3"/>
          <dgm:bulletEnabled val="1"/>
        </dgm:presLayoutVars>
      </dgm:prSet>
      <dgm:spPr/>
      <dgm:t>
        <a:bodyPr/>
        <a:lstStyle/>
        <a:p>
          <a:endParaRPr lang="en-GB"/>
        </a:p>
      </dgm:t>
    </dgm:pt>
  </dgm:ptLst>
  <dgm:cxnLst>
    <dgm:cxn modelId="{201D275B-636C-4A18-8B50-B8431F74D579}" type="presOf" srcId="{F667A326-B8CF-4792-A9B8-2D90E5028061}" destId="{7883243E-C96E-43B0-83BE-E22B1D7000D0}" srcOrd="0" destOrd="0" presId="urn:microsoft.com/office/officeart/2009/3/layout/PhasedProcess"/>
    <dgm:cxn modelId="{4F78D369-36D5-4189-BA18-75EA949B4AAE}" srcId="{ABC6FDA2-3BC3-4F58-B252-62728D3A6A8B}" destId="{D312DBAA-7E86-4F09-84B4-A4A3657AFBBB}" srcOrd="1" destOrd="0" parTransId="{DADF881D-E960-4107-9E3C-39301142466C}" sibTransId="{3A2B411E-1B54-4515-B134-1F181A19F2DE}"/>
    <dgm:cxn modelId="{5BD7ED32-4A51-4E5F-861E-46494E0DEC49}" type="presOf" srcId="{CB1718DE-D8A8-4B80-B1B5-716A12D436CF}" destId="{682F3910-F8F9-4437-8E20-69DE5006B47E}" srcOrd="0" destOrd="0" presId="urn:microsoft.com/office/officeart/2009/3/layout/PhasedProcess"/>
    <dgm:cxn modelId="{6F63F836-816C-4C09-9B8B-D2F85431A372}" type="presOf" srcId="{260BC5A7-9E0E-4539-B3D6-A691C043EC4D}" destId="{4EFC644C-455A-43F9-B527-849B379D05E0}" srcOrd="0" destOrd="0" presId="urn:microsoft.com/office/officeart/2009/3/layout/PhasedProcess"/>
    <dgm:cxn modelId="{8E1BF13D-CBC7-40A0-A4C5-FA3901C66597}" type="presOf" srcId="{90B327DA-2B9D-4B9C-A254-E479E11254CC}" destId="{52545616-57CC-4A9E-B9DF-C5FA76EACE5A}" srcOrd="0" destOrd="0" presId="urn:microsoft.com/office/officeart/2009/3/layout/PhasedProcess"/>
    <dgm:cxn modelId="{B7E0A83A-C5FF-4F23-A84C-B68FE0F5B50D}" srcId="{90B327DA-2B9D-4B9C-A254-E479E11254CC}" destId="{260BC5A7-9E0E-4539-B3D6-A691C043EC4D}" srcOrd="0" destOrd="0" parTransId="{CDDC472D-BDFA-43B2-99B9-EFD4B61FF888}" sibTransId="{45292171-D9F8-4449-922E-CF7CC90F28E3}"/>
    <dgm:cxn modelId="{06E2ED6B-8431-4A15-AA5C-6AFC0D5BED5E}" type="presOf" srcId="{990FA308-3A11-4A82-8A65-A2A91BA465BB}" destId="{A371751E-89F5-4B1A-BB38-D763202373FC}" srcOrd="0" destOrd="0" presId="urn:microsoft.com/office/officeart/2009/3/layout/PhasedProcess"/>
    <dgm:cxn modelId="{8CB4F90C-AAEF-4788-A4BE-12B071C24EDA}" type="presOf" srcId="{F91285E4-644B-472D-B814-C3F388E2FC31}" destId="{8E0E4F38-86B0-48E9-8950-9D123E912A22}" srcOrd="0" destOrd="0" presId="urn:microsoft.com/office/officeart/2009/3/layout/PhasedProcess"/>
    <dgm:cxn modelId="{8A69A530-E1D9-45FC-96CB-4C9CE2845329}" type="presOf" srcId="{ABC6FDA2-3BC3-4F58-B252-62728D3A6A8B}" destId="{9AE72232-BD95-42EB-A3B8-E5223F9FAB70}" srcOrd="0" destOrd="0" presId="urn:microsoft.com/office/officeart/2009/3/layout/PhasedProcess"/>
    <dgm:cxn modelId="{84A927E0-92BB-4B39-BFCB-A2B501FA7E2F}" type="presOf" srcId="{990FA308-3A11-4A82-8A65-A2A91BA465BB}" destId="{B7D9F6CC-74CF-4A80-924D-AC14E20C5E40}" srcOrd="1" destOrd="0" presId="urn:microsoft.com/office/officeart/2009/3/layout/PhasedProcess"/>
    <dgm:cxn modelId="{F39A2435-5290-4DA6-9536-5899CF88B152}" srcId="{ABC6FDA2-3BC3-4F58-B252-62728D3A6A8B}" destId="{F667A326-B8CF-4792-A9B8-2D90E5028061}" srcOrd="0" destOrd="0" parTransId="{06D93D09-8776-4B33-9438-A7BBB10AB288}" sibTransId="{F1F2BC18-AE46-4FEE-A76F-E50E6602871A}"/>
    <dgm:cxn modelId="{951D42D0-A140-4E26-8BFB-AB351AF7E9D5}" srcId="{D312DBAA-7E86-4F09-84B4-A4A3657AFBBB}" destId="{990FA308-3A11-4A82-8A65-A2A91BA465BB}" srcOrd="0" destOrd="0" parTransId="{BEEE59FD-EAC4-4172-A2BF-4F732FF107BD}" sibTransId="{FC393F97-32D9-4308-B156-0398BF9E47D5}"/>
    <dgm:cxn modelId="{08BAFAF0-E91B-4342-B69F-2E0E6CC8E44C}" type="presOf" srcId="{D312DBAA-7E86-4F09-84B4-A4A3657AFBBB}" destId="{4A2F6FB9-B171-4449-ACBD-3784199E1F9A}" srcOrd="0" destOrd="0" presId="urn:microsoft.com/office/officeart/2009/3/layout/PhasedProcess"/>
    <dgm:cxn modelId="{E67078CB-C8CD-4BB7-84FC-EFE52215E808}" srcId="{F667A326-B8CF-4792-A9B8-2D90E5028061}" destId="{520E0F6B-CD2F-422C-B51C-53C7DA35610F}" srcOrd="1" destOrd="0" parTransId="{4546C178-25EF-4F0E-AB00-317C534F022D}" sibTransId="{D83B8787-1AB6-436F-8ED8-2F970EB1F647}"/>
    <dgm:cxn modelId="{ED9BB14A-6EF9-45D2-87EC-B4D2BCDE313B}" type="presOf" srcId="{4338C689-E0D4-4A00-AF8F-E365BF49D966}" destId="{1B556179-E15A-4FF2-9D65-A5E22801C49E}" srcOrd="1" destOrd="0" presId="urn:microsoft.com/office/officeart/2009/3/layout/PhasedProcess"/>
    <dgm:cxn modelId="{9A85B79C-4E74-46E9-90C7-792A5102749F}" type="presOf" srcId="{520E0F6B-CD2F-422C-B51C-53C7DA35610F}" destId="{ED6EFE9E-7E14-4A06-B09F-50B21E67AA1D}" srcOrd="0" destOrd="0" presId="urn:microsoft.com/office/officeart/2009/3/layout/PhasedProcess"/>
    <dgm:cxn modelId="{1E2AC7FB-36E3-442F-BFEF-D219723BC12B}" srcId="{F667A326-B8CF-4792-A9B8-2D90E5028061}" destId="{F91285E4-644B-472D-B814-C3F388E2FC31}" srcOrd="2" destOrd="0" parTransId="{2E14D1D6-7B54-44AB-B866-F2055FDF8112}" sibTransId="{13F40751-481A-48C3-80C6-CE48326B4441}"/>
    <dgm:cxn modelId="{FEEEFB75-4536-4157-91D5-E92AF5F8E75B}" srcId="{F667A326-B8CF-4792-A9B8-2D90E5028061}" destId="{CB1718DE-D8A8-4B80-B1B5-716A12D436CF}" srcOrd="0" destOrd="0" parTransId="{B0F030C6-874A-4420-9C5D-818B3565DD67}" sibTransId="{A6E54E4C-6BE5-47D1-9F95-16AF2AC13366}"/>
    <dgm:cxn modelId="{F8D1994B-2364-42EE-B1B8-4F6DD89FFABA}" srcId="{D312DBAA-7E86-4F09-84B4-A4A3657AFBBB}" destId="{4338C689-E0D4-4A00-AF8F-E365BF49D966}" srcOrd="1" destOrd="0" parTransId="{7585388F-B2C6-4274-BD73-9834E87BFF68}" sibTransId="{E5A2C98A-D302-4F71-A0B1-FCC38F058E75}"/>
    <dgm:cxn modelId="{2AE89963-9A71-49A3-BDDC-F8974D20E8CE}" type="presOf" srcId="{4338C689-E0D4-4A00-AF8F-E365BF49D966}" destId="{328CD18B-D845-4BAD-9108-9091EA5B8DD3}" srcOrd="0" destOrd="0" presId="urn:microsoft.com/office/officeart/2009/3/layout/PhasedProcess"/>
    <dgm:cxn modelId="{FF716A24-C75B-4590-B416-82E8637201A5}" srcId="{ABC6FDA2-3BC3-4F58-B252-62728D3A6A8B}" destId="{90B327DA-2B9D-4B9C-A254-E479E11254CC}" srcOrd="2" destOrd="0" parTransId="{AA789E96-35FD-49A7-8ACD-0B3607D35ABC}" sibTransId="{4638E118-EE9F-4D76-9887-B43B8E75D321}"/>
    <dgm:cxn modelId="{12273F8B-2B96-4C07-85AF-5C21D55008BD}" type="presParOf" srcId="{9AE72232-BD95-42EB-A3B8-E5223F9FAB70}" destId="{1360524F-9085-4654-A875-A999657F981E}" srcOrd="0" destOrd="0" presId="urn:microsoft.com/office/officeart/2009/3/layout/PhasedProcess"/>
    <dgm:cxn modelId="{725CB6FB-53BB-4737-93BC-51B5169F4FC3}" type="presParOf" srcId="{9AE72232-BD95-42EB-A3B8-E5223F9FAB70}" destId="{46C6DB2F-AECD-4C80-8D2D-A85AF31C0F54}" srcOrd="1" destOrd="0" presId="urn:microsoft.com/office/officeart/2009/3/layout/PhasedProcess"/>
    <dgm:cxn modelId="{14DE5F16-A867-4DAF-B113-7470F5D68646}" type="presParOf" srcId="{9AE72232-BD95-42EB-A3B8-E5223F9FAB70}" destId="{4A2F6FB9-B171-4449-ACBD-3784199E1F9A}" srcOrd="2" destOrd="0" presId="urn:microsoft.com/office/officeart/2009/3/layout/PhasedProcess"/>
    <dgm:cxn modelId="{DDA33B46-0EB5-4631-AD1C-0053EA4E0F69}" type="presParOf" srcId="{9AE72232-BD95-42EB-A3B8-E5223F9FAB70}" destId="{0CEB49A5-2BE1-49B1-A37E-45F8C0B50AC9}" srcOrd="3" destOrd="0" presId="urn:microsoft.com/office/officeart/2009/3/layout/PhasedProcess"/>
    <dgm:cxn modelId="{DF9D0E3B-6C53-4148-8149-B4B01548A47D}" type="presParOf" srcId="{9AE72232-BD95-42EB-A3B8-E5223F9FAB70}" destId="{6DD43117-0237-44FE-9E11-2AAA4FFAF0FC}" srcOrd="4" destOrd="0" presId="urn:microsoft.com/office/officeart/2009/3/layout/PhasedProcess"/>
    <dgm:cxn modelId="{FBA77072-2D77-4F8E-83C3-2313F5D88D67}" type="presParOf" srcId="{9AE72232-BD95-42EB-A3B8-E5223F9FAB70}" destId="{52545616-57CC-4A9E-B9DF-C5FA76EACE5A}" srcOrd="5" destOrd="0" presId="urn:microsoft.com/office/officeart/2009/3/layout/PhasedProcess"/>
    <dgm:cxn modelId="{550792B9-2D1E-4698-9895-A87272E90555}" type="presParOf" srcId="{9AE72232-BD95-42EB-A3B8-E5223F9FAB70}" destId="{3E22487D-739A-4E41-9FE2-63EA7EFF5897}" srcOrd="6" destOrd="0" presId="urn:microsoft.com/office/officeart/2009/3/layout/PhasedProcess"/>
    <dgm:cxn modelId="{26D1B07A-9F32-4CA9-9DB3-A8980893C5E0}" type="presParOf" srcId="{3E22487D-739A-4E41-9FE2-63EA7EFF5897}" destId="{A371751E-89F5-4B1A-BB38-D763202373FC}" srcOrd="0" destOrd="0" presId="urn:microsoft.com/office/officeart/2009/3/layout/PhasedProcess"/>
    <dgm:cxn modelId="{EB20A9A5-6484-493A-A5BC-BDD9ED61C02C}" type="presParOf" srcId="{3E22487D-739A-4E41-9FE2-63EA7EFF5897}" destId="{B7D9F6CC-74CF-4A80-924D-AC14E20C5E40}" srcOrd="1" destOrd="0" presId="urn:microsoft.com/office/officeart/2009/3/layout/PhasedProcess"/>
    <dgm:cxn modelId="{83D8ED0E-AB50-472E-8EE0-17E30FDEE0FC}" type="presParOf" srcId="{3E22487D-739A-4E41-9FE2-63EA7EFF5897}" destId="{328CD18B-D845-4BAD-9108-9091EA5B8DD3}" srcOrd="2" destOrd="0" presId="urn:microsoft.com/office/officeart/2009/3/layout/PhasedProcess"/>
    <dgm:cxn modelId="{2CE84F4B-5B73-4D52-AF19-17EC1F780EE3}" type="presParOf" srcId="{3E22487D-739A-4E41-9FE2-63EA7EFF5897}" destId="{1B556179-E15A-4FF2-9D65-A5E22801C49E}" srcOrd="3" destOrd="0" presId="urn:microsoft.com/office/officeart/2009/3/layout/PhasedProcess"/>
    <dgm:cxn modelId="{8CC7D56A-CDDA-45B5-ACC1-D2EB1562CDBF}" type="presParOf" srcId="{9AE72232-BD95-42EB-A3B8-E5223F9FAB70}" destId="{23B78E7B-B08B-468B-8F63-0F09E757EDBB}" srcOrd="7" destOrd="0" presId="urn:microsoft.com/office/officeart/2009/3/layout/PhasedProcess"/>
    <dgm:cxn modelId="{0BF3B7AE-2C28-4ABB-8DF2-7E5604C39B91}" type="presParOf" srcId="{23B78E7B-B08B-468B-8F63-0F09E757EDBB}" destId="{682F3910-F8F9-4437-8E20-69DE5006B47E}" srcOrd="0" destOrd="0" presId="urn:microsoft.com/office/officeart/2009/3/layout/PhasedProcess"/>
    <dgm:cxn modelId="{99402D8C-C547-4422-A0AE-F3F0C0DDE0EF}" type="presParOf" srcId="{23B78E7B-B08B-468B-8F63-0F09E757EDBB}" destId="{1EC0E177-A34E-41E1-AAB3-E8F3D7053531}" srcOrd="1" destOrd="0" presId="urn:microsoft.com/office/officeart/2009/3/layout/PhasedProcess"/>
    <dgm:cxn modelId="{0BCAEC88-78BA-478F-A320-78B6FD3710EC}" type="presParOf" srcId="{23B78E7B-B08B-468B-8F63-0F09E757EDBB}" destId="{B136D55E-53DA-4734-BCDB-39BAAFC12765}" srcOrd="2" destOrd="0" presId="urn:microsoft.com/office/officeart/2009/3/layout/PhasedProcess"/>
    <dgm:cxn modelId="{56A4E653-3EDA-4519-83AF-14DB35333D6B}" type="presParOf" srcId="{23B78E7B-B08B-468B-8F63-0F09E757EDBB}" destId="{ED6EFE9E-7E14-4A06-B09F-50B21E67AA1D}" srcOrd="3" destOrd="0" presId="urn:microsoft.com/office/officeart/2009/3/layout/PhasedProcess"/>
    <dgm:cxn modelId="{5C38236F-275E-4899-B038-165258F874B0}" type="presParOf" srcId="{23B78E7B-B08B-468B-8F63-0F09E757EDBB}" destId="{948A82CA-C854-4930-989E-3C8F6C6CFAA5}" srcOrd="4" destOrd="0" presId="urn:microsoft.com/office/officeart/2009/3/layout/PhasedProcess"/>
    <dgm:cxn modelId="{17BF7B2D-AE57-4CC8-9E9B-44FEBFF15772}" type="presParOf" srcId="{23B78E7B-B08B-468B-8F63-0F09E757EDBB}" destId="{8E0E4F38-86B0-48E9-8950-9D123E912A22}" srcOrd="5" destOrd="0" presId="urn:microsoft.com/office/officeart/2009/3/layout/PhasedProcess"/>
    <dgm:cxn modelId="{DF0D0796-71F5-4071-BE14-58585C6D68DE}" type="presParOf" srcId="{9AE72232-BD95-42EB-A3B8-E5223F9FAB70}" destId="{4EFC644C-455A-43F9-B527-849B379D05E0}" srcOrd="8" destOrd="0" presId="urn:microsoft.com/office/officeart/2009/3/layout/PhasedProcess"/>
    <dgm:cxn modelId="{AE24ED65-6784-493F-BEBF-56CB5870DA45}" type="presParOf" srcId="{9AE72232-BD95-42EB-A3B8-E5223F9FAB70}" destId="{7883243E-C96E-43B0-83BE-E22B1D7000D0}" srcOrd="9" destOrd="0" presId="urn:microsoft.com/office/officeart/2009/3/layout/Phased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1F7137-EE79-4002-8938-C0D3F84D46AC}" type="doc">
      <dgm:prSet loTypeId="urn:microsoft.com/office/officeart/2005/8/layout/radial5" loCatId="relationship" qsTypeId="urn:microsoft.com/office/officeart/2005/8/quickstyle/simple1" qsCatId="simple" csTypeId="urn:microsoft.com/office/officeart/2005/8/colors/colorful3" csCatId="colorful" phldr="1"/>
      <dgm:spPr/>
      <dgm:t>
        <a:bodyPr/>
        <a:lstStyle/>
        <a:p>
          <a:endParaRPr lang="en-GB"/>
        </a:p>
      </dgm:t>
    </dgm:pt>
    <dgm:pt modelId="{F179FB6D-4EDE-458B-9EF1-C29159A396F0}">
      <dgm:prSet phldrT="[Text]" custT="1"/>
      <dgm:spPr/>
      <dgm:t>
        <a:bodyPr/>
        <a:lstStyle/>
        <a:p>
          <a:r>
            <a:rPr lang="en-GB" sz="1400" b="1" dirty="0" smtClean="0">
              <a:latin typeface="Barclaycard Co Lt" pitchFamily="34" charset="0"/>
            </a:rPr>
            <a:t>Discovery Funding</a:t>
          </a:r>
          <a:endParaRPr lang="en-GB" sz="1400" b="1" dirty="0">
            <a:latin typeface="Barclaycard Co Lt" pitchFamily="34" charset="0"/>
          </a:endParaRPr>
        </a:p>
      </dgm:t>
    </dgm:pt>
    <dgm:pt modelId="{0DE38D34-1EAA-4837-AAF8-F2CA6352BDC7}" type="parTrans" cxnId="{6FC30517-56B0-4434-BB00-169FE09438BF}">
      <dgm:prSet/>
      <dgm:spPr/>
      <dgm:t>
        <a:bodyPr/>
        <a:lstStyle/>
        <a:p>
          <a:endParaRPr lang="en-GB"/>
        </a:p>
      </dgm:t>
    </dgm:pt>
    <dgm:pt modelId="{7C422B51-56B3-4DEE-94BE-A9F4B63D3F71}" type="sibTrans" cxnId="{6FC30517-56B0-4434-BB00-169FE09438BF}">
      <dgm:prSet/>
      <dgm:spPr/>
      <dgm:t>
        <a:bodyPr/>
        <a:lstStyle/>
        <a:p>
          <a:endParaRPr lang="en-GB"/>
        </a:p>
      </dgm:t>
    </dgm:pt>
    <dgm:pt modelId="{8D8957A6-CFAF-45A3-9878-1D4EFF373153}">
      <dgm:prSet phldrT="[Text]" custT="1"/>
      <dgm:spPr/>
      <dgm:t>
        <a:bodyPr/>
        <a:lstStyle/>
        <a:p>
          <a:r>
            <a:rPr lang="en-GB" sz="1400" b="1" dirty="0" smtClean="0">
              <a:latin typeface="Barclaycard Co Lt" pitchFamily="34" charset="0"/>
            </a:rPr>
            <a:t>Fund and pilot MVP</a:t>
          </a:r>
          <a:endParaRPr lang="en-GB" sz="1400" b="1" dirty="0">
            <a:latin typeface="Barclaycard Co Lt" pitchFamily="34" charset="0"/>
          </a:endParaRPr>
        </a:p>
      </dgm:t>
    </dgm:pt>
    <dgm:pt modelId="{F3AC61E8-9142-4050-B05E-09864371388D}" type="parTrans" cxnId="{53F4D7B1-DA2B-4862-BF0F-1D335F309B11}">
      <dgm:prSet/>
      <dgm:spPr/>
      <dgm:t>
        <a:bodyPr/>
        <a:lstStyle/>
        <a:p>
          <a:endParaRPr lang="en-GB"/>
        </a:p>
      </dgm:t>
    </dgm:pt>
    <dgm:pt modelId="{D8C1E5D6-EC8E-4C84-9ED0-47D87A9ADBEF}" type="sibTrans" cxnId="{53F4D7B1-DA2B-4862-BF0F-1D335F309B11}">
      <dgm:prSet/>
      <dgm:spPr/>
      <dgm:t>
        <a:bodyPr/>
        <a:lstStyle/>
        <a:p>
          <a:endParaRPr lang="en-GB"/>
        </a:p>
      </dgm:t>
    </dgm:pt>
    <dgm:pt modelId="{3A3ADBC9-BE9C-4D42-BCE9-7C20A56E1D46}">
      <dgm:prSet phldrT="[Text]" custT="1"/>
      <dgm:spPr/>
      <dgm:t>
        <a:bodyPr/>
        <a:lstStyle/>
        <a:p>
          <a:r>
            <a:rPr lang="en-GB" sz="1400" b="1" dirty="0" smtClean="0">
              <a:latin typeface="Barclaycard Co Lt" pitchFamily="34" charset="0"/>
            </a:rPr>
            <a:t>Impact Assessment</a:t>
          </a:r>
          <a:endParaRPr lang="en-GB" sz="1400" b="1" dirty="0">
            <a:latin typeface="Barclaycard Co Lt" pitchFamily="34" charset="0"/>
          </a:endParaRPr>
        </a:p>
      </dgm:t>
    </dgm:pt>
    <dgm:pt modelId="{40B5A065-6B9E-4C3A-934A-71ED3C4DDF7E}" type="parTrans" cxnId="{E8286961-97A8-4DD4-B408-07E8C24CB9CB}">
      <dgm:prSet/>
      <dgm:spPr/>
      <dgm:t>
        <a:bodyPr/>
        <a:lstStyle/>
        <a:p>
          <a:endParaRPr lang="en-GB"/>
        </a:p>
      </dgm:t>
    </dgm:pt>
    <dgm:pt modelId="{2F3CFEEF-11A4-4425-A9F7-5A1254D124F2}" type="sibTrans" cxnId="{E8286961-97A8-4DD4-B408-07E8C24CB9CB}">
      <dgm:prSet/>
      <dgm:spPr/>
      <dgm:t>
        <a:bodyPr/>
        <a:lstStyle/>
        <a:p>
          <a:endParaRPr lang="en-GB"/>
        </a:p>
      </dgm:t>
    </dgm:pt>
    <dgm:pt modelId="{13277600-2942-47F4-9593-89B258EB65A8}">
      <dgm:prSet phldrT="[Text]"/>
      <dgm:spPr/>
      <dgm:t>
        <a:bodyPr/>
        <a:lstStyle/>
        <a:p>
          <a:endParaRPr lang="en-GB"/>
        </a:p>
      </dgm:t>
    </dgm:pt>
    <dgm:pt modelId="{DD53AD02-6FB3-450E-9A36-C3C555CAE326}" type="parTrans" cxnId="{1D6B5CD2-47C8-4E7C-8981-3C68A74C1BDE}">
      <dgm:prSet/>
      <dgm:spPr/>
      <dgm:t>
        <a:bodyPr/>
        <a:lstStyle/>
        <a:p>
          <a:endParaRPr lang="en-GB"/>
        </a:p>
      </dgm:t>
    </dgm:pt>
    <dgm:pt modelId="{9A6FA8E7-B44F-4193-9CF6-882EF99CD529}" type="sibTrans" cxnId="{1D6B5CD2-47C8-4E7C-8981-3C68A74C1BDE}">
      <dgm:prSet/>
      <dgm:spPr/>
      <dgm:t>
        <a:bodyPr/>
        <a:lstStyle/>
        <a:p>
          <a:endParaRPr lang="en-GB"/>
        </a:p>
      </dgm:t>
    </dgm:pt>
    <dgm:pt modelId="{836255BA-331E-4061-ABCF-8AD13508596E}">
      <dgm:prSet phldrT="[Text]" phldr="1"/>
      <dgm:spPr/>
      <dgm:t>
        <a:bodyPr/>
        <a:lstStyle/>
        <a:p>
          <a:endParaRPr lang="en-GB"/>
        </a:p>
      </dgm:t>
    </dgm:pt>
    <dgm:pt modelId="{A7472E43-ACD8-46BD-AF41-6A312B502E0C}" type="parTrans" cxnId="{2B4842C0-2E61-43E8-B339-B615994AE992}">
      <dgm:prSet/>
      <dgm:spPr/>
      <dgm:t>
        <a:bodyPr/>
        <a:lstStyle/>
        <a:p>
          <a:endParaRPr lang="en-GB"/>
        </a:p>
      </dgm:t>
    </dgm:pt>
    <dgm:pt modelId="{950E1ABB-5BDF-48A4-98DF-B587E388E506}" type="sibTrans" cxnId="{2B4842C0-2E61-43E8-B339-B615994AE992}">
      <dgm:prSet/>
      <dgm:spPr/>
      <dgm:t>
        <a:bodyPr/>
        <a:lstStyle/>
        <a:p>
          <a:endParaRPr lang="en-GB"/>
        </a:p>
      </dgm:t>
    </dgm:pt>
    <dgm:pt modelId="{F4119852-5D9F-47CC-937A-E9436FFFE901}">
      <dgm:prSet phldrT="[Text]" phldr="1"/>
      <dgm:spPr/>
      <dgm:t>
        <a:bodyPr/>
        <a:lstStyle/>
        <a:p>
          <a:endParaRPr lang="en-GB"/>
        </a:p>
      </dgm:t>
    </dgm:pt>
    <dgm:pt modelId="{CB887D23-3AE0-4437-9467-8615D23A62D0}" type="parTrans" cxnId="{017DA9C6-47DE-4D80-A450-7EB5D2036E30}">
      <dgm:prSet/>
      <dgm:spPr/>
      <dgm:t>
        <a:bodyPr/>
        <a:lstStyle/>
        <a:p>
          <a:endParaRPr lang="en-GB"/>
        </a:p>
      </dgm:t>
    </dgm:pt>
    <dgm:pt modelId="{BB5A6003-9337-4E1A-A232-FAB06A50CAC1}" type="sibTrans" cxnId="{017DA9C6-47DE-4D80-A450-7EB5D2036E30}">
      <dgm:prSet/>
      <dgm:spPr/>
      <dgm:t>
        <a:bodyPr/>
        <a:lstStyle/>
        <a:p>
          <a:endParaRPr lang="en-GB"/>
        </a:p>
      </dgm:t>
    </dgm:pt>
    <dgm:pt modelId="{AFD5BADD-7FF0-466F-A8B1-E56E6549BB7C}">
      <dgm:prSet phldrT="[Text]" phldr="1"/>
      <dgm:spPr/>
      <dgm:t>
        <a:bodyPr/>
        <a:lstStyle/>
        <a:p>
          <a:endParaRPr lang="en-GB"/>
        </a:p>
      </dgm:t>
    </dgm:pt>
    <dgm:pt modelId="{EBF03C4F-B0E7-453A-AB37-9511750E3A83}" type="parTrans" cxnId="{DB3FC5BF-533A-4A84-B140-F20E40DA3656}">
      <dgm:prSet/>
      <dgm:spPr/>
      <dgm:t>
        <a:bodyPr/>
        <a:lstStyle/>
        <a:p>
          <a:endParaRPr lang="en-GB"/>
        </a:p>
      </dgm:t>
    </dgm:pt>
    <dgm:pt modelId="{5392C968-14A9-479E-B764-5EC1B1010F25}" type="sibTrans" cxnId="{DB3FC5BF-533A-4A84-B140-F20E40DA3656}">
      <dgm:prSet/>
      <dgm:spPr/>
      <dgm:t>
        <a:bodyPr/>
        <a:lstStyle/>
        <a:p>
          <a:endParaRPr lang="en-GB"/>
        </a:p>
      </dgm:t>
    </dgm:pt>
    <dgm:pt modelId="{FB825ACD-71F7-4103-910E-7B1516CCC4E8}">
      <dgm:prSet phldrT="[Text]" phldr="1"/>
      <dgm:spPr/>
      <dgm:t>
        <a:bodyPr/>
        <a:lstStyle/>
        <a:p>
          <a:endParaRPr lang="en-GB"/>
        </a:p>
      </dgm:t>
    </dgm:pt>
    <dgm:pt modelId="{8A356FC5-0355-497C-837F-769380211AAC}" type="parTrans" cxnId="{93086F6E-36D5-4376-B840-B3179E22A031}">
      <dgm:prSet/>
      <dgm:spPr/>
      <dgm:t>
        <a:bodyPr/>
        <a:lstStyle/>
        <a:p>
          <a:endParaRPr lang="en-GB"/>
        </a:p>
      </dgm:t>
    </dgm:pt>
    <dgm:pt modelId="{8F151EF3-D89B-4846-B715-EE2F2B25A5AB}" type="sibTrans" cxnId="{93086F6E-36D5-4376-B840-B3179E22A031}">
      <dgm:prSet/>
      <dgm:spPr/>
      <dgm:t>
        <a:bodyPr/>
        <a:lstStyle/>
        <a:p>
          <a:endParaRPr lang="en-GB"/>
        </a:p>
      </dgm:t>
    </dgm:pt>
    <dgm:pt modelId="{4C75BDC6-D539-4E71-A9B0-783BB58C4BF6}">
      <dgm:prSet phldrT="[Text]" phldr="1"/>
      <dgm:spPr/>
      <dgm:t>
        <a:bodyPr/>
        <a:lstStyle/>
        <a:p>
          <a:endParaRPr lang="en-GB"/>
        </a:p>
      </dgm:t>
    </dgm:pt>
    <dgm:pt modelId="{46370B77-0420-4748-A133-054CBC39DE31}" type="parTrans" cxnId="{6F5BF512-E60C-419F-91F5-E42ECF77ABB9}">
      <dgm:prSet/>
      <dgm:spPr/>
      <dgm:t>
        <a:bodyPr/>
        <a:lstStyle/>
        <a:p>
          <a:endParaRPr lang="en-GB"/>
        </a:p>
      </dgm:t>
    </dgm:pt>
    <dgm:pt modelId="{F39DFF09-7B59-4425-B243-18A2DEF9B494}" type="sibTrans" cxnId="{6F5BF512-E60C-419F-91F5-E42ECF77ABB9}">
      <dgm:prSet/>
      <dgm:spPr/>
      <dgm:t>
        <a:bodyPr/>
        <a:lstStyle/>
        <a:p>
          <a:endParaRPr lang="en-GB"/>
        </a:p>
      </dgm:t>
    </dgm:pt>
    <dgm:pt modelId="{8DD29BAE-AB7F-462C-8271-2F86D1C53EBE}">
      <dgm:prSet phldrT="[Text]" custT="1"/>
      <dgm:spPr/>
      <dgm:t>
        <a:bodyPr/>
        <a:lstStyle/>
        <a:p>
          <a:r>
            <a:rPr lang="en-GB" sz="1400" b="1" dirty="0" smtClean="0">
              <a:latin typeface="Barclaycard Co Lt" pitchFamily="34" charset="0"/>
            </a:rPr>
            <a:t>Market Research</a:t>
          </a:r>
          <a:endParaRPr lang="en-GB" sz="1400" b="1" dirty="0">
            <a:latin typeface="Barclaycard Co Lt" pitchFamily="34" charset="0"/>
          </a:endParaRPr>
        </a:p>
      </dgm:t>
    </dgm:pt>
    <dgm:pt modelId="{00F800D9-70E9-4E04-A02B-72732B7360F1}" type="parTrans" cxnId="{EA3D5E99-2EDC-40F4-8E55-98C6362F1346}">
      <dgm:prSet/>
      <dgm:spPr/>
      <dgm:t>
        <a:bodyPr/>
        <a:lstStyle/>
        <a:p>
          <a:endParaRPr lang="en-GB"/>
        </a:p>
      </dgm:t>
    </dgm:pt>
    <dgm:pt modelId="{3085BB1B-9C63-486B-98C6-946B5398628E}" type="sibTrans" cxnId="{EA3D5E99-2EDC-40F4-8E55-98C6362F1346}">
      <dgm:prSet/>
      <dgm:spPr/>
      <dgm:t>
        <a:bodyPr/>
        <a:lstStyle/>
        <a:p>
          <a:endParaRPr lang="en-GB"/>
        </a:p>
      </dgm:t>
    </dgm:pt>
    <dgm:pt modelId="{8A1E099E-6467-43F6-B661-2D852AC8BA20}" type="pres">
      <dgm:prSet presAssocID="{981F7137-EE79-4002-8938-C0D3F84D46AC}" presName="Name0" presStyleCnt="0">
        <dgm:presLayoutVars>
          <dgm:chMax val="1"/>
          <dgm:dir/>
          <dgm:animLvl val="ctr"/>
          <dgm:resizeHandles val="exact"/>
        </dgm:presLayoutVars>
      </dgm:prSet>
      <dgm:spPr/>
      <dgm:t>
        <a:bodyPr/>
        <a:lstStyle/>
        <a:p>
          <a:endParaRPr lang="en-GB"/>
        </a:p>
      </dgm:t>
    </dgm:pt>
    <dgm:pt modelId="{4E9A26C6-49C7-4B71-A635-15219B4F4B8F}" type="pres">
      <dgm:prSet presAssocID="{F179FB6D-4EDE-458B-9EF1-C29159A396F0}" presName="centerShape" presStyleLbl="node0" presStyleIdx="0" presStyleCnt="1" custScaleX="114208" custScaleY="117544"/>
      <dgm:spPr/>
      <dgm:t>
        <a:bodyPr/>
        <a:lstStyle/>
        <a:p>
          <a:endParaRPr lang="en-GB"/>
        </a:p>
      </dgm:t>
    </dgm:pt>
    <dgm:pt modelId="{285102B4-3BFF-46A8-9A69-5855B38958EB}" type="pres">
      <dgm:prSet presAssocID="{F3AC61E8-9142-4050-B05E-09864371388D}" presName="parTrans" presStyleLbl="sibTrans2D1" presStyleIdx="0" presStyleCnt="3"/>
      <dgm:spPr/>
      <dgm:t>
        <a:bodyPr/>
        <a:lstStyle/>
        <a:p>
          <a:endParaRPr lang="en-GB"/>
        </a:p>
      </dgm:t>
    </dgm:pt>
    <dgm:pt modelId="{D05619E5-72AF-465E-A981-C7A6DC77704A}" type="pres">
      <dgm:prSet presAssocID="{F3AC61E8-9142-4050-B05E-09864371388D}" presName="connectorText" presStyleLbl="sibTrans2D1" presStyleIdx="0" presStyleCnt="3"/>
      <dgm:spPr/>
      <dgm:t>
        <a:bodyPr/>
        <a:lstStyle/>
        <a:p>
          <a:endParaRPr lang="en-GB"/>
        </a:p>
      </dgm:t>
    </dgm:pt>
    <dgm:pt modelId="{B3FE232A-BC0C-4EB4-ABF0-A03A7A788420}" type="pres">
      <dgm:prSet presAssocID="{8D8957A6-CFAF-45A3-9878-1D4EFF373153}" presName="node" presStyleLbl="node1" presStyleIdx="0" presStyleCnt="3" custScaleX="112740" custScaleY="106726">
        <dgm:presLayoutVars>
          <dgm:bulletEnabled val="1"/>
        </dgm:presLayoutVars>
      </dgm:prSet>
      <dgm:spPr/>
      <dgm:t>
        <a:bodyPr/>
        <a:lstStyle/>
        <a:p>
          <a:endParaRPr lang="en-GB"/>
        </a:p>
      </dgm:t>
    </dgm:pt>
    <dgm:pt modelId="{9F067700-BD53-4A16-9A63-8E0872A833FF}" type="pres">
      <dgm:prSet presAssocID="{40B5A065-6B9E-4C3A-934A-71ED3C4DDF7E}" presName="parTrans" presStyleLbl="sibTrans2D1" presStyleIdx="1" presStyleCnt="3"/>
      <dgm:spPr/>
      <dgm:t>
        <a:bodyPr/>
        <a:lstStyle/>
        <a:p>
          <a:endParaRPr lang="en-GB"/>
        </a:p>
      </dgm:t>
    </dgm:pt>
    <dgm:pt modelId="{7A970481-FFD9-46D9-A638-561E40E0771E}" type="pres">
      <dgm:prSet presAssocID="{40B5A065-6B9E-4C3A-934A-71ED3C4DDF7E}" presName="connectorText" presStyleLbl="sibTrans2D1" presStyleIdx="1" presStyleCnt="3"/>
      <dgm:spPr/>
      <dgm:t>
        <a:bodyPr/>
        <a:lstStyle/>
        <a:p>
          <a:endParaRPr lang="en-GB"/>
        </a:p>
      </dgm:t>
    </dgm:pt>
    <dgm:pt modelId="{6BBEC5A5-01BA-4ABA-8831-2EF0960918F8}" type="pres">
      <dgm:prSet presAssocID="{3A3ADBC9-BE9C-4D42-BCE9-7C20A56E1D46}" presName="node" presStyleLbl="node1" presStyleIdx="1" presStyleCnt="3" custScaleX="113648" custScaleY="107557">
        <dgm:presLayoutVars>
          <dgm:bulletEnabled val="1"/>
        </dgm:presLayoutVars>
      </dgm:prSet>
      <dgm:spPr/>
      <dgm:t>
        <a:bodyPr/>
        <a:lstStyle/>
        <a:p>
          <a:endParaRPr lang="en-GB"/>
        </a:p>
      </dgm:t>
    </dgm:pt>
    <dgm:pt modelId="{46501EAB-47AB-4554-808F-163EF508ADB1}" type="pres">
      <dgm:prSet presAssocID="{00F800D9-70E9-4E04-A02B-72732B7360F1}" presName="parTrans" presStyleLbl="sibTrans2D1" presStyleIdx="2" presStyleCnt="3"/>
      <dgm:spPr/>
      <dgm:t>
        <a:bodyPr/>
        <a:lstStyle/>
        <a:p>
          <a:endParaRPr lang="en-GB"/>
        </a:p>
      </dgm:t>
    </dgm:pt>
    <dgm:pt modelId="{2BE872F1-DC98-4261-8772-03C678420D3B}" type="pres">
      <dgm:prSet presAssocID="{00F800D9-70E9-4E04-A02B-72732B7360F1}" presName="connectorText" presStyleLbl="sibTrans2D1" presStyleIdx="2" presStyleCnt="3"/>
      <dgm:spPr/>
      <dgm:t>
        <a:bodyPr/>
        <a:lstStyle/>
        <a:p>
          <a:endParaRPr lang="en-GB"/>
        </a:p>
      </dgm:t>
    </dgm:pt>
    <dgm:pt modelId="{49B0185B-31BD-4DDE-8995-F70D81BF4BD3}" type="pres">
      <dgm:prSet presAssocID="{8DD29BAE-AB7F-462C-8271-2F86D1C53EBE}" presName="node" presStyleLbl="node1" presStyleIdx="2" presStyleCnt="3" custScaleX="103949" custScaleY="104680">
        <dgm:presLayoutVars>
          <dgm:bulletEnabled val="1"/>
        </dgm:presLayoutVars>
      </dgm:prSet>
      <dgm:spPr/>
      <dgm:t>
        <a:bodyPr/>
        <a:lstStyle/>
        <a:p>
          <a:endParaRPr lang="en-GB"/>
        </a:p>
      </dgm:t>
    </dgm:pt>
  </dgm:ptLst>
  <dgm:cxnLst>
    <dgm:cxn modelId="{ED044684-590B-4571-894E-EB5BD68DB3E0}" type="presOf" srcId="{00F800D9-70E9-4E04-A02B-72732B7360F1}" destId="{46501EAB-47AB-4554-808F-163EF508ADB1}" srcOrd="0" destOrd="0" presId="urn:microsoft.com/office/officeart/2005/8/layout/radial5"/>
    <dgm:cxn modelId="{2B4842C0-2E61-43E8-B339-B615994AE992}" srcId="{13277600-2942-47F4-9593-89B258EB65A8}" destId="{836255BA-331E-4061-ABCF-8AD13508596E}" srcOrd="0" destOrd="0" parTransId="{A7472E43-ACD8-46BD-AF41-6A312B502E0C}" sibTransId="{950E1ABB-5BDF-48A4-98DF-B587E388E506}"/>
    <dgm:cxn modelId="{BBB90121-28C4-416B-8678-9ED1563C2970}" type="presOf" srcId="{8DD29BAE-AB7F-462C-8271-2F86D1C53EBE}" destId="{49B0185B-31BD-4DDE-8995-F70D81BF4BD3}" srcOrd="0" destOrd="0" presId="urn:microsoft.com/office/officeart/2005/8/layout/radial5"/>
    <dgm:cxn modelId="{1D6B5CD2-47C8-4E7C-8981-3C68A74C1BDE}" srcId="{981F7137-EE79-4002-8938-C0D3F84D46AC}" destId="{13277600-2942-47F4-9593-89B258EB65A8}" srcOrd="1" destOrd="0" parTransId="{DD53AD02-6FB3-450E-9A36-C3C555CAE326}" sibTransId="{9A6FA8E7-B44F-4193-9CF6-882EF99CD529}"/>
    <dgm:cxn modelId="{017DA9C6-47DE-4D80-A450-7EB5D2036E30}" srcId="{13277600-2942-47F4-9593-89B258EB65A8}" destId="{F4119852-5D9F-47CC-937A-E9436FFFE901}" srcOrd="1" destOrd="0" parTransId="{CB887D23-3AE0-4437-9467-8615D23A62D0}" sibTransId="{BB5A6003-9337-4E1A-A232-FAB06A50CAC1}"/>
    <dgm:cxn modelId="{EA3D5E99-2EDC-40F4-8E55-98C6362F1346}" srcId="{F179FB6D-4EDE-458B-9EF1-C29159A396F0}" destId="{8DD29BAE-AB7F-462C-8271-2F86D1C53EBE}" srcOrd="2" destOrd="0" parTransId="{00F800D9-70E9-4E04-A02B-72732B7360F1}" sibTransId="{3085BB1B-9C63-486B-98C6-946B5398628E}"/>
    <dgm:cxn modelId="{53F4D7B1-DA2B-4862-BF0F-1D335F309B11}" srcId="{F179FB6D-4EDE-458B-9EF1-C29159A396F0}" destId="{8D8957A6-CFAF-45A3-9878-1D4EFF373153}" srcOrd="0" destOrd="0" parTransId="{F3AC61E8-9142-4050-B05E-09864371388D}" sibTransId="{D8C1E5D6-EC8E-4C84-9ED0-47D87A9ADBEF}"/>
    <dgm:cxn modelId="{DB3FC5BF-533A-4A84-B140-F20E40DA3656}" srcId="{981F7137-EE79-4002-8938-C0D3F84D46AC}" destId="{AFD5BADD-7FF0-466F-A8B1-E56E6549BB7C}" srcOrd="2" destOrd="0" parTransId="{EBF03C4F-B0E7-453A-AB37-9511750E3A83}" sibTransId="{5392C968-14A9-479E-B764-5EC1B1010F25}"/>
    <dgm:cxn modelId="{4DC9E8A5-E830-4996-9BE0-1227983F2961}" type="presOf" srcId="{981F7137-EE79-4002-8938-C0D3F84D46AC}" destId="{8A1E099E-6467-43F6-B661-2D852AC8BA20}" srcOrd="0" destOrd="0" presId="urn:microsoft.com/office/officeart/2005/8/layout/radial5"/>
    <dgm:cxn modelId="{4B7A12FC-D775-4CE8-8AE4-4E869CA77BC3}" type="presOf" srcId="{40B5A065-6B9E-4C3A-934A-71ED3C4DDF7E}" destId="{7A970481-FFD9-46D9-A638-561E40E0771E}" srcOrd="1" destOrd="0" presId="urn:microsoft.com/office/officeart/2005/8/layout/radial5"/>
    <dgm:cxn modelId="{DDC4627D-AA1E-46C7-9D44-2989F5AC4D9C}" type="presOf" srcId="{8D8957A6-CFAF-45A3-9878-1D4EFF373153}" destId="{B3FE232A-BC0C-4EB4-ABF0-A03A7A788420}" srcOrd="0" destOrd="0" presId="urn:microsoft.com/office/officeart/2005/8/layout/radial5"/>
    <dgm:cxn modelId="{DC25C561-EA07-48AF-B7DC-D14B8C813C1F}" type="presOf" srcId="{F3AC61E8-9142-4050-B05E-09864371388D}" destId="{285102B4-3BFF-46A8-9A69-5855B38958EB}" srcOrd="0" destOrd="0" presId="urn:microsoft.com/office/officeart/2005/8/layout/radial5"/>
    <dgm:cxn modelId="{026425E8-A692-4C54-AD68-CA9CCA44181F}" type="presOf" srcId="{F3AC61E8-9142-4050-B05E-09864371388D}" destId="{D05619E5-72AF-465E-A981-C7A6DC77704A}" srcOrd="1" destOrd="0" presId="urn:microsoft.com/office/officeart/2005/8/layout/radial5"/>
    <dgm:cxn modelId="{B7E64924-3522-4269-857E-0FFF83978DE3}" type="presOf" srcId="{3A3ADBC9-BE9C-4D42-BCE9-7C20A56E1D46}" destId="{6BBEC5A5-01BA-4ABA-8831-2EF0960918F8}" srcOrd="0" destOrd="0" presId="urn:microsoft.com/office/officeart/2005/8/layout/radial5"/>
    <dgm:cxn modelId="{93086F6E-36D5-4376-B840-B3179E22A031}" srcId="{AFD5BADD-7FF0-466F-A8B1-E56E6549BB7C}" destId="{FB825ACD-71F7-4103-910E-7B1516CCC4E8}" srcOrd="0" destOrd="0" parTransId="{8A356FC5-0355-497C-837F-769380211AAC}" sibTransId="{8F151EF3-D89B-4846-B715-EE2F2B25A5AB}"/>
    <dgm:cxn modelId="{6FC30517-56B0-4434-BB00-169FE09438BF}" srcId="{981F7137-EE79-4002-8938-C0D3F84D46AC}" destId="{F179FB6D-4EDE-458B-9EF1-C29159A396F0}" srcOrd="0" destOrd="0" parTransId="{0DE38D34-1EAA-4837-AAF8-F2CA6352BDC7}" sibTransId="{7C422B51-56B3-4DEE-94BE-A9F4B63D3F71}"/>
    <dgm:cxn modelId="{85575B74-C802-4AEE-BA1D-74FD3598513E}" type="presOf" srcId="{F179FB6D-4EDE-458B-9EF1-C29159A396F0}" destId="{4E9A26C6-49C7-4B71-A635-15219B4F4B8F}" srcOrd="0" destOrd="0" presId="urn:microsoft.com/office/officeart/2005/8/layout/radial5"/>
    <dgm:cxn modelId="{6F5BF512-E60C-419F-91F5-E42ECF77ABB9}" srcId="{AFD5BADD-7FF0-466F-A8B1-E56E6549BB7C}" destId="{4C75BDC6-D539-4E71-A9B0-783BB58C4BF6}" srcOrd="1" destOrd="0" parTransId="{46370B77-0420-4748-A133-054CBC39DE31}" sibTransId="{F39DFF09-7B59-4425-B243-18A2DEF9B494}"/>
    <dgm:cxn modelId="{51E362BC-8087-4E86-9E2E-5355BD21FABB}" type="presOf" srcId="{40B5A065-6B9E-4C3A-934A-71ED3C4DDF7E}" destId="{9F067700-BD53-4A16-9A63-8E0872A833FF}" srcOrd="0" destOrd="0" presId="urn:microsoft.com/office/officeart/2005/8/layout/radial5"/>
    <dgm:cxn modelId="{87C9A279-1D29-46A0-B197-D2C0899E3A32}" type="presOf" srcId="{00F800D9-70E9-4E04-A02B-72732B7360F1}" destId="{2BE872F1-DC98-4261-8772-03C678420D3B}" srcOrd="1" destOrd="0" presId="urn:microsoft.com/office/officeart/2005/8/layout/radial5"/>
    <dgm:cxn modelId="{E8286961-97A8-4DD4-B408-07E8C24CB9CB}" srcId="{F179FB6D-4EDE-458B-9EF1-C29159A396F0}" destId="{3A3ADBC9-BE9C-4D42-BCE9-7C20A56E1D46}" srcOrd="1" destOrd="0" parTransId="{40B5A065-6B9E-4C3A-934A-71ED3C4DDF7E}" sibTransId="{2F3CFEEF-11A4-4425-A9F7-5A1254D124F2}"/>
    <dgm:cxn modelId="{9FD9E96E-DE68-4F39-B5AC-22E68045292B}" type="presParOf" srcId="{8A1E099E-6467-43F6-B661-2D852AC8BA20}" destId="{4E9A26C6-49C7-4B71-A635-15219B4F4B8F}" srcOrd="0" destOrd="0" presId="urn:microsoft.com/office/officeart/2005/8/layout/radial5"/>
    <dgm:cxn modelId="{5280C9C5-2E80-4F4F-896E-816C34C03D52}" type="presParOf" srcId="{8A1E099E-6467-43F6-B661-2D852AC8BA20}" destId="{285102B4-3BFF-46A8-9A69-5855B38958EB}" srcOrd="1" destOrd="0" presId="urn:microsoft.com/office/officeart/2005/8/layout/radial5"/>
    <dgm:cxn modelId="{CC874124-9FDE-4946-9237-635BDEFF46DC}" type="presParOf" srcId="{285102B4-3BFF-46A8-9A69-5855B38958EB}" destId="{D05619E5-72AF-465E-A981-C7A6DC77704A}" srcOrd="0" destOrd="0" presId="urn:microsoft.com/office/officeart/2005/8/layout/radial5"/>
    <dgm:cxn modelId="{E4F35464-AE57-45E4-B00E-3EB0BDD25283}" type="presParOf" srcId="{8A1E099E-6467-43F6-B661-2D852AC8BA20}" destId="{B3FE232A-BC0C-4EB4-ABF0-A03A7A788420}" srcOrd="2" destOrd="0" presId="urn:microsoft.com/office/officeart/2005/8/layout/radial5"/>
    <dgm:cxn modelId="{E6F62869-40CD-4EB1-9E4F-BD31E98B9D05}" type="presParOf" srcId="{8A1E099E-6467-43F6-B661-2D852AC8BA20}" destId="{9F067700-BD53-4A16-9A63-8E0872A833FF}" srcOrd="3" destOrd="0" presId="urn:microsoft.com/office/officeart/2005/8/layout/radial5"/>
    <dgm:cxn modelId="{F04758EC-E7F2-43FA-8FCB-9DA14B32CA9C}" type="presParOf" srcId="{9F067700-BD53-4A16-9A63-8E0872A833FF}" destId="{7A970481-FFD9-46D9-A638-561E40E0771E}" srcOrd="0" destOrd="0" presId="urn:microsoft.com/office/officeart/2005/8/layout/radial5"/>
    <dgm:cxn modelId="{5CEA9E14-76EE-4191-A61D-27AD262593E9}" type="presParOf" srcId="{8A1E099E-6467-43F6-B661-2D852AC8BA20}" destId="{6BBEC5A5-01BA-4ABA-8831-2EF0960918F8}" srcOrd="4" destOrd="0" presId="urn:microsoft.com/office/officeart/2005/8/layout/radial5"/>
    <dgm:cxn modelId="{6E065035-E86F-481D-B462-3D3269BC7953}" type="presParOf" srcId="{8A1E099E-6467-43F6-B661-2D852AC8BA20}" destId="{46501EAB-47AB-4554-808F-163EF508ADB1}" srcOrd="5" destOrd="0" presId="urn:microsoft.com/office/officeart/2005/8/layout/radial5"/>
    <dgm:cxn modelId="{B146BF78-47BC-4CA5-BA9C-03A9B1DCF261}" type="presParOf" srcId="{46501EAB-47AB-4554-808F-163EF508ADB1}" destId="{2BE872F1-DC98-4261-8772-03C678420D3B}" srcOrd="0" destOrd="0" presId="urn:microsoft.com/office/officeart/2005/8/layout/radial5"/>
    <dgm:cxn modelId="{D2DC563A-7B35-4ADD-ADCB-6C4896C68FD3}" type="presParOf" srcId="{8A1E099E-6467-43F6-B661-2D852AC8BA20}" destId="{49B0185B-31BD-4DDE-8995-F70D81BF4BD3}" srcOrd="6" destOrd="0" presId="urn:microsoft.com/office/officeart/2005/8/layout/radial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60524F-9085-4654-A875-A999657F981E}">
      <dsp:nvSpPr>
        <dsp:cNvPr id="0" name=""/>
        <dsp:cNvSpPr/>
      </dsp:nvSpPr>
      <dsp:spPr>
        <a:xfrm rot="5400000">
          <a:off x="94290" y="310025"/>
          <a:ext cx="2895726" cy="2896171"/>
        </a:xfrm>
        <a:prstGeom prst="blockArc">
          <a:avLst>
            <a:gd name="adj1" fmla="val 13500000"/>
            <a:gd name="adj2" fmla="val 18900000"/>
            <a:gd name="adj3" fmla="val 4960"/>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C6DB2F-AECD-4C80-8D2D-A85AF31C0F54}">
      <dsp:nvSpPr>
        <dsp:cNvPr id="0" name=""/>
        <dsp:cNvSpPr/>
      </dsp:nvSpPr>
      <dsp:spPr>
        <a:xfrm rot="16200000">
          <a:off x="2985992" y="313674"/>
          <a:ext cx="2895726" cy="2896171"/>
        </a:xfrm>
        <a:prstGeom prst="blockArc">
          <a:avLst>
            <a:gd name="adj1" fmla="val 13500000"/>
            <a:gd name="adj2" fmla="val 18900000"/>
            <a:gd name="adj3" fmla="val 496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2F6FB9-B171-4449-ACBD-3784199E1F9A}">
      <dsp:nvSpPr>
        <dsp:cNvPr id="0" name=""/>
        <dsp:cNvSpPr/>
      </dsp:nvSpPr>
      <dsp:spPr>
        <a:xfrm>
          <a:off x="3415580" y="23149"/>
          <a:ext cx="2198636" cy="579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latin typeface="Barclaycard Co" panose="020B0503060202020204" pitchFamily="34" charset="0"/>
            </a:rPr>
            <a:t>Barclays</a:t>
          </a:r>
          <a:endParaRPr lang="en-GB" sz="1800" kern="1200" dirty="0">
            <a:latin typeface="Barclaycard Co" panose="020B0503060202020204" pitchFamily="34" charset="0"/>
          </a:endParaRPr>
        </a:p>
      </dsp:txBody>
      <dsp:txXfrm>
        <a:off x="3415580" y="23149"/>
        <a:ext cx="2198636" cy="579330"/>
      </dsp:txXfrm>
    </dsp:sp>
    <dsp:sp modelId="{0CEB49A5-2BE1-49B1-A37E-45F8C0B50AC9}">
      <dsp:nvSpPr>
        <dsp:cNvPr id="0" name=""/>
        <dsp:cNvSpPr/>
      </dsp:nvSpPr>
      <dsp:spPr>
        <a:xfrm rot="5400000">
          <a:off x="3166974" y="274150"/>
          <a:ext cx="2996787" cy="2856320"/>
        </a:xfrm>
        <a:prstGeom prst="blockArc">
          <a:avLst>
            <a:gd name="adj1" fmla="val 13500000"/>
            <a:gd name="adj2" fmla="val 18900000"/>
            <a:gd name="adj3" fmla="val 496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D43117-0237-44FE-9E11-2AAA4FFAF0FC}">
      <dsp:nvSpPr>
        <dsp:cNvPr id="0" name=""/>
        <dsp:cNvSpPr/>
      </dsp:nvSpPr>
      <dsp:spPr>
        <a:xfrm rot="16200000">
          <a:off x="6102335" y="296357"/>
          <a:ext cx="2895726" cy="2896171"/>
        </a:xfrm>
        <a:prstGeom prst="blockArc">
          <a:avLst>
            <a:gd name="adj1" fmla="val 13500000"/>
            <a:gd name="adj2" fmla="val 18900000"/>
            <a:gd name="adj3" fmla="val 496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545616-57CC-4A9E-B9DF-C5FA76EACE5A}">
      <dsp:nvSpPr>
        <dsp:cNvPr id="0" name=""/>
        <dsp:cNvSpPr/>
      </dsp:nvSpPr>
      <dsp:spPr>
        <a:xfrm>
          <a:off x="6294891" y="0"/>
          <a:ext cx="2198636" cy="579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latin typeface="Barclaycard Co" panose="020B0503060202020204" pitchFamily="34" charset="0"/>
            </a:rPr>
            <a:t>Social Enterprises</a:t>
          </a:r>
          <a:endParaRPr lang="en-GB" sz="1800" kern="1200" dirty="0">
            <a:latin typeface="Barclaycard Co" panose="020B0503060202020204" pitchFamily="34" charset="0"/>
          </a:endParaRPr>
        </a:p>
      </dsp:txBody>
      <dsp:txXfrm>
        <a:off x="6294891" y="0"/>
        <a:ext cx="2198636" cy="579330"/>
      </dsp:txXfrm>
    </dsp:sp>
    <dsp:sp modelId="{A371751E-89F5-4B1A-BB38-D763202373FC}">
      <dsp:nvSpPr>
        <dsp:cNvPr id="0" name=""/>
        <dsp:cNvSpPr/>
      </dsp:nvSpPr>
      <dsp:spPr>
        <a:xfrm>
          <a:off x="3168773" y="1043449"/>
          <a:ext cx="1591135" cy="1432667"/>
        </a:xfrm>
        <a:prstGeom prst="ellipse">
          <a:avLst/>
        </a:prstGeom>
        <a:solidFill>
          <a:srgbClr val="FBDB81">
            <a:alpha val="80000"/>
          </a:srgb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r>
            <a:rPr lang="en-GB" sz="1100" b="0" kern="1200" dirty="0" smtClean="0">
              <a:latin typeface="Barclaycard Co" panose="020B0503060202020204" pitchFamily="34" charset="0"/>
            </a:rPr>
            <a:t>Barclaycard provide functionality and a choice of social enterprises</a:t>
          </a:r>
          <a:endParaRPr lang="en-GB" sz="1100" b="0" kern="1200" dirty="0">
            <a:latin typeface="Barclaycard Co" panose="020B0503060202020204" pitchFamily="34" charset="0"/>
          </a:endParaRPr>
        </a:p>
      </dsp:txBody>
      <dsp:txXfrm>
        <a:off x="3390958" y="1212391"/>
        <a:ext cx="917411" cy="1094783"/>
      </dsp:txXfrm>
    </dsp:sp>
    <dsp:sp modelId="{328CD18B-D845-4BAD-9108-9091EA5B8DD3}">
      <dsp:nvSpPr>
        <dsp:cNvPr id="0" name=""/>
        <dsp:cNvSpPr/>
      </dsp:nvSpPr>
      <dsp:spPr>
        <a:xfrm>
          <a:off x="4418980" y="1001311"/>
          <a:ext cx="1472404" cy="1451667"/>
        </a:xfrm>
        <a:prstGeom prst="ellipse">
          <a:avLst/>
        </a:prstGeom>
        <a:solidFill>
          <a:srgbClr val="FBDB81">
            <a:alpha val="80000"/>
          </a:srgb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r>
            <a:rPr lang="en-GB" sz="1100" b="0" kern="1200" dirty="0" smtClean="0">
              <a:latin typeface="Barclaycard Co" panose="020B0503060202020204" pitchFamily="34" charset="0"/>
            </a:rPr>
            <a:t>Barclaycard rounds up card purchases &amp; channels funds to social enterprises</a:t>
          </a:r>
          <a:endParaRPr lang="en-GB" sz="1100" b="0" kern="1200" dirty="0">
            <a:latin typeface="Barclaycard Co" panose="020B0503060202020204" pitchFamily="34" charset="0"/>
          </a:endParaRPr>
        </a:p>
      </dsp:txBody>
      <dsp:txXfrm>
        <a:off x="4836824" y="1172494"/>
        <a:ext cx="848953" cy="1109301"/>
      </dsp:txXfrm>
    </dsp:sp>
    <dsp:sp modelId="{682F3910-F8F9-4437-8E20-69DE5006B47E}">
      <dsp:nvSpPr>
        <dsp:cNvPr id="0" name=""/>
        <dsp:cNvSpPr/>
      </dsp:nvSpPr>
      <dsp:spPr>
        <a:xfrm>
          <a:off x="364953" y="439617"/>
          <a:ext cx="1227021" cy="1281250"/>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GB" sz="1100" b="0" kern="1200" dirty="0" smtClean="0">
              <a:solidFill>
                <a:schemeClr val="tx1"/>
              </a:solidFill>
              <a:latin typeface="Barclaycard Co" panose="020B0503060202020204" pitchFamily="34" charset="0"/>
            </a:rPr>
            <a:t>Customer enables round up function via app</a:t>
          </a:r>
          <a:endParaRPr lang="en-GB" sz="1100" b="0" kern="1200" dirty="0">
            <a:solidFill>
              <a:schemeClr val="tx1"/>
            </a:solidFill>
            <a:latin typeface="Barclaycard Co" panose="020B0503060202020204" pitchFamily="34" charset="0"/>
          </a:endParaRPr>
        </a:p>
      </dsp:txBody>
      <dsp:txXfrm>
        <a:off x="544646" y="627252"/>
        <a:ext cx="867635" cy="905980"/>
      </dsp:txXfrm>
    </dsp:sp>
    <dsp:sp modelId="{1EC0E177-A34E-41E1-AAB3-E8F3D7053531}">
      <dsp:nvSpPr>
        <dsp:cNvPr id="0" name=""/>
        <dsp:cNvSpPr/>
      </dsp:nvSpPr>
      <dsp:spPr>
        <a:xfrm>
          <a:off x="377221" y="1633993"/>
          <a:ext cx="45719" cy="45718"/>
        </a:xfrm>
        <a:prstGeom prst="ellipse">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136D55E-53DA-4734-BCDB-39BAAFC12765}">
      <dsp:nvSpPr>
        <dsp:cNvPr id="0" name=""/>
        <dsp:cNvSpPr/>
      </dsp:nvSpPr>
      <dsp:spPr>
        <a:xfrm flipH="1" flipV="1">
          <a:off x="1746848" y="869889"/>
          <a:ext cx="53432" cy="48441"/>
        </a:xfrm>
        <a:prstGeom prst="ellipse">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D6EFE9E-7E14-4A06-B09F-50B21E67AA1D}">
      <dsp:nvSpPr>
        <dsp:cNvPr id="0" name=""/>
        <dsp:cNvSpPr/>
      </dsp:nvSpPr>
      <dsp:spPr>
        <a:xfrm>
          <a:off x="1461780" y="1047859"/>
          <a:ext cx="1386627" cy="1427188"/>
        </a:xfrm>
        <a:prstGeom prst="ellipse">
          <a:avLst/>
        </a:prstGeom>
        <a:solidFill>
          <a:schemeClr val="accent4">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GB" sz="1100" b="0" kern="1200" dirty="0" smtClean="0">
              <a:solidFill>
                <a:schemeClr val="tx1"/>
              </a:solidFill>
              <a:latin typeface="Barclaycard Co" panose="020B0503060202020204" pitchFamily="34" charset="0"/>
            </a:rPr>
            <a:t>Customer chooses donation threshold and monthly cap</a:t>
          </a:r>
          <a:endParaRPr lang="en-GB" sz="1100" b="0" kern="1200" dirty="0">
            <a:solidFill>
              <a:schemeClr val="tx1"/>
            </a:solidFill>
            <a:latin typeface="Barclaycard Co" panose="020B0503060202020204" pitchFamily="34" charset="0"/>
          </a:endParaRPr>
        </a:p>
      </dsp:txBody>
      <dsp:txXfrm>
        <a:off x="1664847" y="1256866"/>
        <a:ext cx="980493" cy="1009174"/>
      </dsp:txXfrm>
    </dsp:sp>
    <dsp:sp modelId="{948A82CA-C854-4930-989E-3C8F6C6CFAA5}">
      <dsp:nvSpPr>
        <dsp:cNvPr id="0" name=""/>
        <dsp:cNvSpPr/>
      </dsp:nvSpPr>
      <dsp:spPr>
        <a:xfrm flipH="1" flipV="1">
          <a:off x="1781465" y="2594604"/>
          <a:ext cx="45719" cy="45718"/>
        </a:xfrm>
        <a:prstGeom prst="ellipse">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E0E4F38-86B0-48E9-8950-9D123E912A22}">
      <dsp:nvSpPr>
        <dsp:cNvPr id="0" name=""/>
        <dsp:cNvSpPr/>
      </dsp:nvSpPr>
      <dsp:spPr>
        <a:xfrm>
          <a:off x="269372" y="1742056"/>
          <a:ext cx="1353513" cy="1362885"/>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GB" sz="1100" b="0" kern="1200" dirty="0" smtClean="0">
              <a:solidFill>
                <a:schemeClr val="tx1"/>
              </a:solidFill>
              <a:latin typeface="Barclaycard Co" panose="020B0503060202020204" pitchFamily="34" charset="0"/>
            </a:rPr>
            <a:t>Customer selects social enterprise and location</a:t>
          </a:r>
          <a:endParaRPr lang="en-GB" sz="1100" b="0" kern="1200" dirty="0">
            <a:solidFill>
              <a:schemeClr val="tx1"/>
            </a:solidFill>
            <a:latin typeface="Barclaycard Co" panose="020B0503060202020204" pitchFamily="34" charset="0"/>
          </a:endParaRPr>
        </a:p>
      </dsp:txBody>
      <dsp:txXfrm>
        <a:off x="467589" y="1941646"/>
        <a:ext cx="957079" cy="963705"/>
      </dsp:txXfrm>
    </dsp:sp>
    <dsp:sp modelId="{4EFC644C-455A-43F9-B527-849B379D05E0}">
      <dsp:nvSpPr>
        <dsp:cNvPr id="0" name=""/>
        <dsp:cNvSpPr/>
      </dsp:nvSpPr>
      <dsp:spPr>
        <a:xfrm>
          <a:off x="6376470" y="746595"/>
          <a:ext cx="2253230" cy="2131057"/>
        </a:xfrm>
        <a:prstGeom prst="ellipse">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GB" sz="1100" b="0" kern="1200" dirty="0" smtClean="0">
              <a:latin typeface="Barclaycard Co" panose="020B0503060202020204" pitchFamily="34" charset="0"/>
            </a:rPr>
            <a:t>Successful early stage social enterprises use funds and provide a view of how the funds are making a difference</a:t>
          </a:r>
          <a:endParaRPr lang="en-GB" sz="1100" b="0" kern="1200" dirty="0">
            <a:latin typeface="Barclaycard Co" panose="020B0503060202020204" pitchFamily="34" charset="0"/>
          </a:endParaRPr>
        </a:p>
      </dsp:txBody>
      <dsp:txXfrm>
        <a:off x="6706448" y="1058681"/>
        <a:ext cx="1593274" cy="1506885"/>
      </dsp:txXfrm>
    </dsp:sp>
    <dsp:sp modelId="{7883243E-C96E-43B0-83BE-E22B1D7000D0}">
      <dsp:nvSpPr>
        <dsp:cNvPr id="0" name=""/>
        <dsp:cNvSpPr/>
      </dsp:nvSpPr>
      <dsp:spPr>
        <a:xfrm>
          <a:off x="563244" y="0"/>
          <a:ext cx="2198636" cy="548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latin typeface="Barclaycard Co" panose="020B0503060202020204" pitchFamily="34" charset="0"/>
            </a:rPr>
            <a:t>Customers</a:t>
          </a:r>
          <a:endParaRPr lang="en-GB" sz="1800" kern="1200" dirty="0">
            <a:latin typeface="Barclaycard Co" panose="020B0503060202020204" pitchFamily="34" charset="0"/>
          </a:endParaRPr>
        </a:p>
      </dsp:txBody>
      <dsp:txXfrm>
        <a:off x="563244" y="0"/>
        <a:ext cx="2198636" cy="5481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60524F-9085-4654-A875-A999657F981E}">
      <dsp:nvSpPr>
        <dsp:cNvPr id="0" name=""/>
        <dsp:cNvSpPr/>
      </dsp:nvSpPr>
      <dsp:spPr>
        <a:xfrm rot="5400000">
          <a:off x="-177484" y="460576"/>
          <a:ext cx="3546521" cy="3163736"/>
        </a:xfrm>
        <a:prstGeom prst="blockArc">
          <a:avLst>
            <a:gd name="adj1" fmla="val 13500000"/>
            <a:gd name="adj2" fmla="val 18900000"/>
            <a:gd name="adj3" fmla="val 4960"/>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C6DB2F-AECD-4C80-8D2D-A85AF31C0F54}">
      <dsp:nvSpPr>
        <dsp:cNvPr id="0" name=""/>
        <dsp:cNvSpPr/>
      </dsp:nvSpPr>
      <dsp:spPr>
        <a:xfrm rot="16200000">
          <a:off x="3299219" y="432761"/>
          <a:ext cx="3218872" cy="3219367"/>
        </a:xfrm>
        <a:prstGeom prst="blockArc">
          <a:avLst>
            <a:gd name="adj1" fmla="val 13500000"/>
            <a:gd name="adj2" fmla="val 18900000"/>
            <a:gd name="adj3" fmla="val 496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2F6FB9-B171-4449-ACBD-3784199E1F9A}">
      <dsp:nvSpPr>
        <dsp:cNvPr id="0" name=""/>
        <dsp:cNvSpPr/>
      </dsp:nvSpPr>
      <dsp:spPr>
        <a:xfrm>
          <a:off x="3565804" y="191734"/>
          <a:ext cx="2443991" cy="643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latin typeface="Barclaycard Co" panose="020B0503060202020204" pitchFamily="34" charset="0"/>
            </a:rPr>
            <a:t>Barclays</a:t>
          </a:r>
          <a:endParaRPr lang="en-GB" sz="2000" kern="1200" dirty="0">
            <a:latin typeface="Barclaycard Co" panose="020B0503060202020204" pitchFamily="34" charset="0"/>
          </a:endParaRPr>
        </a:p>
      </dsp:txBody>
      <dsp:txXfrm>
        <a:off x="3565804" y="191734"/>
        <a:ext cx="2443991" cy="643980"/>
      </dsp:txXfrm>
    </dsp:sp>
    <dsp:sp modelId="{0CEB49A5-2BE1-49B1-A37E-45F8C0B50AC9}">
      <dsp:nvSpPr>
        <dsp:cNvPr id="0" name=""/>
        <dsp:cNvSpPr/>
      </dsp:nvSpPr>
      <dsp:spPr>
        <a:xfrm rot="5400000">
          <a:off x="3195966" y="432761"/>
          <a:ext cx="3218872" cy="3219367"/>
        </a:xfrm>
        <a:prstGeom prst="blockArc">
          <a:avLst>
            <a:gd name="adj1" fmla="val 13500000"/>
            <a:gd name="adj2" fmla="val 18900000"/>
            <a:gd name="adj3" fmla="val 496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D43117-0237-44FE-9E11-2AAA4FFAF0FC}">
      <dsp:nvSpPr>
        <dsp:cNvPr id="0" name=""/>
        <dsp:cNvSpPr/>
      </dsp:nvSpPr>
      <dsp:spPr>
        <a:xfrm rot="16200000">
          <a:off x="6507872" y="432761"/>
          <a:ext cx="3218872" cy="3219367"/>
        </a:xfrm>
        <a:prstGeom prst="blockArc">
          <a:avLst>
            <a:gd name="adj1" fmla="val 13500000"/>
            <a:gd name="adj2" fmla="val 18900000"/>
            <a:gd name="adj3" fmla="val 496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545616-57CC-4A9E-B9DF-C5FA76EACE5A}">
      <dsp:nvSpPr>
        <dsp:cNvPr id="0" name=""/>
        <dsp:cNvSpPr/>
      </dsp:nvSpPr>
      <dsp:spPr>
        <a:xfrm>
          <a:off x="6754821" y="233915"/>
          <a:ext cx="2443991" cy="643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latin typeface="Barclaycard Co" panose="020B0503060202020204" pitchFamily="34" charset="0"/>
            </a:rPr>
            <a:t>Social Enterprises</a:t>
          </a:r>
          <a:endParaRPr lang="en-GB" sz="2000" kern="1200" dirty="0">
            <a:latin typeface="Barclaycard Co" panose="020B0503060202020204" pitchFamily="34" charset="0"/>
          </a:endParaRPr>
        </a:p>
      </dsp:txBody>
      <dsp:txXfrm>
        <a:off x="6754821" y="233915"/>
        <a:ext cx="2443991" cy="643980"/>
      </dsp:txXfrm>
    </dsp:sp>
    <dsp:sp modelId="{A371751E-89F5-4B1A-BB38-D763202373FC}">
      <dsp:nvSpPr>
        <dsp:cNvPr id="0" name=""/>
        <dsp:cNvSpPr/>
      </dsp:nvSpPr>
      <dsp:spPr>
        <a:xfrm>
          <a:off x="3563935" y="1320687"/>
          <a:ext cx="1496299" cy="1546737"/>
        </a:xfrm>
        <a:prstGeom prst="ellipse">
          <a:avLst/>
        </a:prstGeom>
        <a:solidFill>
          <a:srgbClr val="FBDB81">
            <a:alpha val="80000"/>
          </a:srgb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r>
            <a:rPr lang="en-GB" sz="1100" b="0" kern="1200" dirty="0" smtClean="0">
              <a:latin typeface="Barclaycard Co" panose="020B0503060202020204" pitchFamily="34" charset="0"/>
            </a:rPr>
            <a:t>Drives profit via retention, attraction &amp; increased transactions plus other brand benefits</a:t>
          </a:r>
          <a:r>
            <a:rPr lang="en-GB" sz="1200" b="0" kern="1200" dirty="0" smtClean="0">
              <a:latin typeface="Barclaycard Co" panose="020B0503060202020204" pitchFamily="34" charset="0"/>
            </a:rPr>
            <a:t>. </a:t>
          </a:r>
          <a:endParaRPr lang="en-GB" sz="1200" b="0" kern="1200" dirty="0">
            <a:latin typeface="Barclaycard Co" panose="020B0503060202020204" pitchFamily="34" charset="0"/>
          </a:endParaRPr>
        </a:p>
      </dsp:txBody>
      <dsp:txXfrm>
        <a:off x="3772877" y="1503081"/>
        <a:ext cx="862731" cy="1181950"/>
      </dsp:txXfrm>
    </dsp:sp>
    <dsp:sp modelId="{328CD18B-D845-4BAD-9108-9091EA5B8DD3}">
      <dsp:nvSpPr>
        <dsp:cNvPr id="0" name=""/>
        <dsp:cNvSpPr/>
      </dsp:nvSpPr>
      <dsp:spPr>
        <a:xfrm>
          <a:off x="4759219" y="1356650"/>
          <a:ext cx="1474811" cy="1474811"/>
        </a:xfrm>
        <a:prstGeom prst="ellipse">
          <a:avLst/>
        </a:prstGeom>
        <a:solidFill>
          <a:srgbClr val="FBDB81">
            <a:alpha val="80000"/>
          </a:srgb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r>
            <a:rPr lang="en-GB" sz="1100" b="0" kern="1200" dirty="0" smtClean="0">
              <a:latin typeface="Barclaycard Co" panose="020B0503060202020204" pitchFamily="34" charset="0"/>
            </a:rPr>
            <a:t>Minimal Run Costs, Minimal Op Impact, Minimal CTA</a:t>
          </a:r>
          <a:endParaRPr lang="en-GB" sz="1100" b="0" kern="1200" dirty="0">
            <a:latin typeface="Barclaycard Co" panose="020B0503060202020204" pitchFamily="34" charset="0"/>
          </a:endParaRPr>
        </a:p>
      </dsp:txBody>
      <dsp:txXfrm>
        <a:off x="5177746" y="1530562"/>
        <a:ext cx="850341" cy="1126987"/>
      </dsp:txXfrm>
    </dsp:sp>
    <dsp:sp modelId="{682F3910-F8F9-4437-8E20-69DE5006B47E}">
      <dsp:nvSpPr>
        <dsp:cNvPr id="0" name=""/>
        <dsp:cNvSpPr/>
      </dsp:nvSpPr>
      <dsp:spPr>
        <a:xfrm>
          <a:off x="570108" y="782425"/>
          <a:ext cx="1371905" cy="1219036"/>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b="0" kern="1200" dirty="0" smtClean="0">
              <a:latin typeface="Barclaycard Co" panose="020B0503060202020204" pitchFamily="34" charset="0"/>
            </a:rPr>
            <a:t>Easier to donate to causes they care about</a:t>
          </a:r>
          <a:endParaRPr lang="en-GB" sz="1200" b="0" kern="1200" dirty="0">
            <a:solidFill>
              <a:schemeClr val="tx1"/>
            </a:solidFill>
            <a:latin typeface="Barclaycard Co" panose="020B0503060202020204" pitchFamily="34" charset="0"/>
          </a:endParaRPr>
        </a:p>
      </dsp:txBody>
      <dsp:txXfrm>
        <a:off x="771019" y="960949"/>
        <a:ext cx="970083" cy="861988"/>
      </dsp:txXfrm>
    </dsp:sp>
    <dsp:sp modelId="{1EC0E177-A34E-41E1-AAB3-E8F3D7053531}">
      <dsp:nvSpPr>
        <dsp:cNvPr id="0" name=""/>
        <dsp:cNvSpPr/>
      </dsp:nvSpPr>
      <dsp:spPr>
        <a:xfrm flipH="1" flipV="1">
          <a:off x="605384" y="1990755"/>
          <a:ext cx="45720" cy="51231"/>
        </a:xfrm>
        <a:prstGeom prst="ellipse">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136D55E-53DA-4734-BCDB-39BAAFC12765}">
      <dsp:nvSpPr>
        <dsp:cNvPr id="0" name=""/>
        <dsp:cNvSpPr/>
      </dsp:nvSpPr>
      <dsp:spPr>
        <a:xfrm flipH="1" flipV="1">
          <a:off x="1964315" y="1196081"/>
          <a:ext cx="62327" cy="64367"/>
        </a:xfrm>
        <a:prstGeom prst="ellipse">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D6EFE9E-7E14-4A06-B09F-50B21E67AA1D}">
      <dsp:nvSpPr>
        <dsp:cNvPr id="0" name=""/>
        <dsp:cNvSpPr/>
      </dsp:nvSpPr>
      <dsp:spPr>
        <a:xfrm>
          <a:off x="1687674" y="1543429"/>
          <a:ext cx="1293452" cy="1220199"/>
        </a:xfrm>
        <a:prstGeom prst="ellipse">
          <a:avLst/>
        </a:prstGeom>
        <a:solidFill>
          <a:schemeClr val="accent4">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b="0" kern="1200" dirty="0" smtClean="0">
              <a:latin typeface="Barclaycard Co" panose="020B0503060202020204" pitchFamily="34" charset="0"/>
            </a:rPr>
            <a:t>Doing good every day, without the hassle</a:t>
          </a:r>
          <a:endParaRPr lang="en-GB" sz="1200" b="0" kern="1200" dirty="0">
            <a:solidFill>
              <a:schemeClr val="tx1"/>
            </a:solidFill>
            <a:latin typeface="Barclaycard Co" panose="020B0503060202020204" pitchFamily="34" charset="0"/>
          </a:endParaRPr>
        </a:p>
      </dsp:txBody>
      <dsp:txXfrm>
        <a:off x="1877096" y="1722123"/>
        <a:ext cx="914608" cy="862811"/>
      </dsp:txXfrm>
    </dsp:sp>
    <dsp:sp modelId="{948A82CA-C854-4930-989E-3C8F6C6CFAA5}">
      <dsp:nvSpPr>
        <dsp:cNvPr id="0" name=""/>
        <dsp:cNvSpPr/>
      </dsp:nvSpPr>
      <dsp:spPr>
        <a:xfrm>
          <a:off x="1964874" y="2689023"/>
          <a:ext cx="57861" cy="60256"/>
        </a:xfrm>
        <a:prstGeom prst="ellipse">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E0E4F38-86B0-48E9-8950-9D123E912A22}">
      <dsp:nvSpPr>
        <dsp:cNvPr id="0" name=""/>
        <dsp:cNvSpPr/>
      </dsp:nvSpPr>
      <dsp:spPr>
        <a:xfrm>
          <a:off x="436115" y="2060545"/>
          <a:ext cx="1384256" cy="1377884"/>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b="0" kern="1200" dirty="0" smtClean="0">
              <a:latin typeface="Barclaycard Co" panose="020B0503060202020204" pitchFamily="34" charset="0"/>
            </a:rPr>
            <a:t>Integrates donations seamlessly into customer lifestyles</a:t>
          </a:r>
          <a:endParaRPr lang="en-GB" sz="1200" b="0" kern="1200" dirty="0">
            <a:solidFill>
              <a:schemeClr val="tx1"/>
            </a:solidFill>
            <a:latin typeface="Barclaycard Co" panose="020B0503060202020204" pitchFamily="34" charset="0"/>
          </a:endParaRPr>
        </a:p>
      </dsp:txBody>
      <dsp:txXfrm>
        <a:off x="638835" y="2262331"/>
        <a:ext cx="978816" cy="974312"/>
      </dsp:txXfrm>
    </dsp:sp>
    <dsp:sp modelId="{4EFC644C-455A-43F9-B527-849B379D05E0}">
      <dsp:nvSpPr>
        <dsp:cNvPr id="0" name=""/>
        <dsp:cNvSpPr/>
      </dsp:nvSpPr>
      <dsp:spPr>
        <a:xfrm>
          <a:off x="7010971" y="1157897"/>
          <a:ext cx="1720758" cy="1760502"/>
        </a:xfrm>
        <a:prstGeom prst="ellipse">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b="0" kern="1200" dirty="0" smtClean="0">
              <a:latin typeface="Barclaycard Co" panose="020B0503060202020204" pitchFamily="34" charset="0"/>
            </a:rPr>
            <a:t>Potential to raise </a:t>
          </a:r>
          <a:r>
            <a:rPr lang="en-GB" sz="1200" b="1" kern="1200" dirty="0" smtClean="0">
              <a:latin typeface="Barclaycard Co" panose="020B0503060202020204" pitchFamily="34" charset="0"/>
            </a:rPr>
            <a:t>£millions </a:t>
          </a:r>
          <a:r>
            <a:rPr lang="en-GB" sz="1200" b="0" kern="1200" dirty="0" smtClean="0">
              <a:latin typeface="Barclaycard Co" panose="020B0503060202020204" pitchFamily="34" charset="0"/>
            </a:rPr>
            <a:t>for good causes</a:t>
          </a:r>
          <a:endParaRPr lang="en-GB" sz="1200" b="0" kern="1200" dirty="0">
            <a:latin typeface="Barclaycard Co" panose="020B0503060202020204" pitchFamily="34" charset="0"/>
          </a:endParaRPr>
        </a:p>
      </dsp:txBody>
      <dsp:txXfrm>
        <a:off x="7262970" y="1415717"/>
        <a:ext cx="1216760" cy="1244862"/>
      </dsp:txXfrm>
    </dsp:sp>
    <dsp:sp modelId="{7883243E-C96E-43B0-83BE-E22B1D7000D0}">
      <dsp:nvSpPr>
        <dsp:cNvPr id="0" name=""/>
        <dsp:cNvSpPr/>
      </dsp:nvSpPr>
      <dsp:spPr>
        <a:xfrm>
          <a:off x="465674" y="212149"/>
          <a:ext cx="2443991" cy="643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latin typeface="Barclaycard Co" panose="020B0503060202020204" pitchFamily="34" charset="0"/>
            </a:rPr>
            <a:t>Customers</a:t>
          </a:r>
          <a:endParaRPr lang="en-GB" sz="2000" kern="1200" dirty="0">
            <a:latin typeface="Barclaycard Co" panose="020B0503060202020204" pitchFamily="34" charset="0"/>
          </a:endParaRPr>
        </a:p>
      </dsp:txBody>
      <dsp:txXfrm>
        <a:off x="465674" y="212149"/>
        <a:ext cx="2443991" cy="6439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A26C6-49C7-4B71-A635-15219B4F4B8F}">
      <dsp:nvSpPr>
        <dsp:cNvPr id="0" name=""/>
        <dsp:cNvSpPr/>
      </dsp:nvSpPr>
      <dsp:spPr>
        <a:xfrm>
          <a:off x="2863875" y="1806542"/>
          <a:ext cx="1373190" cy="1413301"/>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b="1" kern="1200" dirty="0" smtClean="0">
              <a:latin typeface="Barclaycard Co Lt" pitchFamily="34" charset="0"/>
            </a:rPr>
            <a:t>Discovery Funding</a:t>
          </a:r>
          <a:endParaRPr lang="en-GB" sz="1400" b="1" kern="1200" dirty="0">
            <a:latin typeface="Barclaycard Co Lt" pitchFamily="34" charset="0"/>
          </a:endParaRPr>
        </a:p>
      </dsp:txBody>
      <dsp:txXfrm>
        <a:off x="3064974" y="2013515"/>
        <a:ext cx="970992" cy="999355"/>
      </dsp:txXfrm>
    </dsp:sp>
    <dsp:sp modelId="{285102B4-3BFF-46A8-9A69-5855B38958EB}">
      <dsp:nvSpPr>
        <dsp:cNvPr id="0" name=""/>
        <dsp:cNvSpPr/>
      </dsp:nvSpPr>
      <dsp:spPr>
        <a:xfrm rot="16200000">
          <a:off x="3433958" y="1368484"/>
          <a:ext cx="233024" cy="44963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GB" sz="1800" kern="1200"/>
        </a:p>
      </dsp:txBody>
      <dsp:txXfrm>
        <a:off x="3468912" y="1493365"/>
        <a:ext cx="163117" cy="269782"/>
      </dsp:txXfrm>
    </dsp:sp>
    <dsp:sp modelId="{B3FE232A-BC0C-4EB4-ABF0-A03A7A788420}">
      <dsp:nvSpPr>
        <dsp:cNvPr id="0" name=""/>
        <dsp:cNvSpPr/>
      </dsp:nvSpPr>
      <dsp:spPr>
        <a:xfrm>
          <a:off x="2805000" y="-44535"/>
          <a:ext cx="1490941" cy="1411408"/>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b="1" kern="1200" dirty="0" smtClean="0">
              <a:latin typeface="Barclaycard Co Lt" pitchFamily="34" charset="0"/>
            </a:rPr>
            <a:t>Fund and pilot MVP</a:t>
          </a:r>
          <a:endParaRPr lang="en-GB" sz="1400" b="1" kern="1200" dirty="0">
            <a:latin typeface="Barclaycard Co Lt" pitchFamily="34" charset="0"/>
          </a:endParaRPr>
        </a:p>
      </dsp:txBody>
      <dsp:txXfrm>
        <a:off x="3023343" y="162161"/>
        <a:ext cx="1054255" cy="998016"/>
      </dsp:txXfrm>
    </dsp:sp>
    <dsp:sp modelId="{9F067700-BD53-4A16-9A63-8E0872A833FF}">
      <dsp:nvSpPr>
        <dsp:cNvPr id="0" name=""/>
        <dsp:cNvSpPr/>
      </dsp:nvSpPr>
      <dsp:spPr>
        <a:xfrm rot="1800000">
          <a:off x="4214362" y="2735902"/>
          <a:ext cx="222498" cy="449636"/>
        </a:xfrm>
        <a:prstGeom prst="rightArrow">
          <a:avLst>
            <a:gd name="adj1" fmla="val 60000"/>
            <a:gd name="adj2" fmla="val 50000"/>
          </a:avLst>
        </a:prstGeom>
        <a:solidFill>
          <a:schemeClr val="accent3">
            <a:hueOff val="6084699"/>
            <a:satOff val="23009"/>
            <a:lumOff val="-1882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GB" sz="1800" kern="1200"/>
        </a:p>
      </dsp:txBody>
      <dsp:txXfrm>
        <a:off x="4218833" y="2809142"/>
        <a:ext cx="155749" cy="269782"/>
      </dsp:txXfrm>
    </dsp:sp>
    <dsp:sp modelId="{6BBEC5A5-01BA-4ABA-8831-2EF0960918F8}">
      <dsp:nvSpPr>
        <dsp:cNvPr id="0" name=""/>
        <dsp:cNvSpPr/>
      </dsp:nvSpPr>
      <dsp:spPr>
        <a:xfrm>
          <a:off x="4402896" y="2728006"/>
          <a:ext cx="1502949" cy="1422398"/>
        </a:xfrm>
        <a:prstGeom prst="ellipse">
          <a:avLst/>
        </a:prstGeom>
        <a:solidFill>
          <a:schemeClr val="accent3">
            <a:hueOff val="6084699"/>
            <a:satOff val="23009"/>
            <a:lumOff val="-18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b="1" kern="1200" dirty="0" smtClean="0">
              <a:latin typeface="Barclaycard Co Lt" pitchFamily="34" charset="0"/>
            </a:rPr>
            <a:t>Impact Assessment</a:t>
          </a:r>
          <a:endParaRPr lang="en-GB" sz="1400" b="1" kern="1200" dirty="0">
            <a:latin typeface="Barclaycard Co Lt" pitchFamily="34" charset="0"/>
          </a:endParaRPr>
        </a:p>
      </dsp:txBody>
      <dsp:txXfrm>
        <a:off x="4622998" y="2936311"/>
        <a:ext cx="1062745" cy="1005788"/>
      </dsp:txXfrm>
    </dsp:sp>
    <dsp:sp modelId="{46501EAB-47AB-4554-808F-163EF508ADB1}">
      <dsp:nvSpPr>
        <dsp:cNvPr id="0" name=""/>
        <dsp:cNvSpPr/>
      </dsp:nvSpPr>
      <dsp:spPr>
        <a:xfrm rot="9000000">
          <a:off x="2628304" y="2748567"/>
          <a:ext cx="250178" cy="449636"/>
        </a:xfrm>
        <a:prstGeom prst="rightArrow">
          <a:avLst>
            <a:gd name="adj1" fmla="val 60000"/>
            <a:gd name="adj2" fmla="val 50000"/>
          </a:avLst>
        </a:prstGeom>
        <a:solidFill>
          <a:schemeClr val="accent3">
            <a:hueOff val="12169398"/>
            <a:satOff val="46018"/>
            <a:lumOff val="-3764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GB" sz="1800" kern="1200"/>
        </a:p>
      </dsp:txBody>
      <dsp:txXfrm rot="10800000">
        <a:off x="2698329" y="2819731"/>
        <a:ext cx="175125" cy="269782"/>
      </dsp:txXfrm>
    </dsp:sp>
    <dsp:sp modelId="{49B0185B-31BD-4DDE-8995-F70D81BF4BD3}">
      <dsp:nvSpPr>
        <dsp:cNvPr id="0" name=""/>
        <dsp:cNvSpPr/>
      </dsp:nvSpPr>
      <dsp:spPr>
        <a:xfrm>
          <a:off x="1259228" y="2747029"/>
          <a:ext cx="1374684" cy="1384351"/>
        </a:xfrm>
        <a:prstGeom prst="ellipse">
          <a:avLst/>
        </a:prstGeom>
        <a:solidFill>
          <a:schemeClr val="accent3">
            <a:hueOff val="12169398"/>
            <a:satOff val="46018"/>
            <a:lumOff val="-376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b="1" kern="1200" dirty="0" smtClean="0">
              <a:latin typeface="Barclaycard Co Lt" pitchFamily="34" charset="0"/>
            </a:rPr>
            <a:t>Market Research</a:t>
          </a:r>
          <a:endParaRPr lang="en-GB" sz="1400" b="1" kern="1200" dirty="0">
            <a:latin typeface="Barclaycard Co Lt" pitchFamily="34" charset="0"/>
          </a:endParaRPr>
        </a:p>
      </dsp:txBody>
      <dsp:txXfrm>
        <a:off x="1460546" y="2949763"/>
        <a:ext cx="972048" cy="978883"/>
      </dsp:txXfrm>
    </dsp:sp>
  </dsp:spTree>
</dsp:drawing>
</file>

<file path=ppt/diagrams/layout1.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layout2.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47144" cy="492997"/>
          </a:xfrm>
          <a:prstGeom prst="rect">
            <a:avLst/>
          </a:prstGeom>
          <a:noFill/>
          <a:ln w="9525">
            <a:noFill/>
            <a:miter lim="800000"/>
            <a:headEnd/>
            <a:tailEnd/>
          </a:ln>
          <a:effectLst/>
        </p:spPr>
        <p:txBody>
          <a:bodyPr vert="horz" wrap="square" lIns="91605" tIns="45802" rIns="91605" bIns="45802" numCol="1" anchor="t" anchorCtr="0" compatLnSpc="1">
            <a:prstTxWarp prst="textNoShape">
              <a:avLst/>
            </a:prstTxWarp>
          </a:bodyPr>
          <a:lstStyle>
            <a:lvl1pPr>
              <a:defRPr sz="1200">
                <a:latin typeface="Arial" charset="0"/>
                <a:cs typeface="+mn-cs"/>
              </a:defRPr>
            </a:lvl1pPr>
          </a:lstStyle>
          <a:p>
            <a:pPr>
              <a:defRPr/>
            </a:pPr>
            <a:endParaRPr lang="en-GB"/>
          </a:p>
        </p:txBody>
      </p:sp>
      <p:sp>
        <p:nvSpPr>
          <p:cNvPr id="70659" name="Rectangle 3"/>
          <p:cNvSpPr>
            <a:spLocks noGrp="1" noChangeArrowheads="1"/>
          </p:cNvSpPr>
          <p:nvPr>
            <p:ph type="dt" sz="quarter" idx="1"/>
          </p:nvPr>
        </p:nvSpPr>
        <p:spPr bwMode="auto">
          <a:xfrm>
            <a:off x="3848941" y="0"/>
            <a:ext cx="2947144" cy="492997"/>
          </a:xfrm>
          <a:prstGeom prst="rect">
            <a:avLst/>
          </a:prstGeom>
          <a:noFill/>
          <a:ln w="9525">
            <a:noFill/>
            <a:miter lim="800000"/>
            <a:headEnd/>
            <a:tailEnd/>
          </a:ln>
          <a:effectLst/>
        </p:spPr>
        <p:txBody>
          <a:bodyPr vert="horz" wrap="square" lIns="91605" tIns="45802" rIns="91605" bIns="45802" numCol="1" anchor="t" anchorCtr="0" compatLnSpc="1">
            <a:prstTxWarp prst="textNoShape">
              <a:avLst/>
            </a:prstTxWarp>
          </a:bodyPr>
          <a:lstStyle>
            <a:lvl1pPr algn="r">
              <a:defRPr sz="1200">
                <a:latin typeface="Arial" charset="0"/>
                <a:cs typeface="+mn-cs"/>
              </a:defRPr>
            </a:lvl1pPr>
          </a:lstStyle>
          <a:p>
            <a:pPr>
              <a:defRPr/>
            </a:pPr>
            <a:fld id="{EB75B473-1523-47C1-BA8F-218455367979}" type="datetimeFigureOut">
              <a:rPr lang="en-GB"/>
              <a:pPr>
                <a:defRPr/>
              </a:pPr>
              <a:t>02/07/2015</a:t>
            </a:fld>
            <a:endParaRPr lang="en-GB" dirty="0"/>
          </a:p>
        </p:txBody>
      </p:sp>
      <p:sp>
        <p:nvSpPr>
          <p:cNvPr id="70660" name="Rectangle 4"/>
          <p:cNvSpPr>
            <a:spLocks noGrp="1" noChangeArrowheads="1"/>
          </p:cNvSpPr>
          <p:nvPr>
            <p:ph type="ftr" sz="quarter" idx="2"/>
          </p:nvPr>
        </p:nvSpPr>
        <p:spPr bwMode="auto">
          <a:xfrm>
            <a:off x="0" y="9378072"/>
            <a:ext cx="2947144" cy="494587"/>
          </a:xfrm>
          <a:prstGeom prst="rect">
            <a:avLst/>
          </a:prstGeom>
          <a:noFill/>
          <a:ln w="9525">
            <a:noFill/>
            <a:miter lim="800000"/>
            <a:headEnd/>
            <a:tailEnd/>
          </a:ln>
          <a:effectLst/>
        </p:spPr>
        <p:txBody>
          <a:bodyPr vert="horz" wrap="square" lIns="91605" tIns="45802" rIns="91605" bIns="45802" numCol="1" anchor="b" anchorCtr="0" compatLnSpc="1">
            <a:prstTxWarp prst="textNoShape">
              <a:avLst/>
            </a:prstTxWarp>
          </a:bodyPr>
          <a:lstStyle>
            <a:lvl1pPr>
              <a:defRPr sz="1200">
                <a:latin typeface="Arial" charset="0"/>
                <a:cs typeface="+mn-cs"/>
              </a:defRPr>
            </a:lvl1pPr>
          </a:lstStyle>
          <a:p>
            <a:pPr>
              <a:defRPr/>
            </a:pPr>
            <a:endParaRPr lang="en-GB"/>
          </a:p>
        </p:txBody>
      </p:sp>
      <p:sp>
        <p:nvSpPr>
          <p:cNvPr id="70661" name="Rectangle 5"/>
          <p:cNvSpPr>
            <a:spLocks noGrp="1" noChangeArrowheads="1"/>
          </p:cNvSpPr>
          <p:nvPr>
            <p:ph type="sldNum" sz="quarter" idx="3"/>
          </p:nvPr>
        </p:nvSpPr>
        <p:spPr bwMode="auto">
          <a:xfrm>
            <a:off x="3848941" y="9378072"/>
            <a:ext cx="2947144" cy="494587"/>
          </a:xfrm>
          <a:prstGeom prst="rect">
            <a:avLst/>
          </a:prstGeom>
          <a:noFill/>
          <a:ln w="9525">
            <a:noFill/>
            <a:miter lim="800000"/>
            <a:headEnd/>
            <a:tailEnd/>
          </a:ln>
          <a:effectLst/>
        </p:spPr>
        <p:txBody>
          <a:bodyPr vert="horz" wrap="square" lIns="91605" tIns="45802" rIns="91605" bIns="45802" numCol="1" anchor="b" anchorCtr="0" compatLnSpc="1">
            <a:prstTxWarp prst="textNoShape">
              <a:avLst/>
            </a:prstTxWarp>
          </a:bodyPr>
          <a:lstStyle>
            <a:lvl1pPr algn="r">
              <a:defRPr sz="1200"/>
            </a:lvl1pPr>
          </a:lstStyle>
          <a:p>
            <a:fld id="{549C0C51-C792-4781-A4C8-37A23713DCEA}" type="slidenum">
              <a:rPr lang="en-GB" altLang="en-US"/>
              <a:pPr/>
              <a:t>‹#›</a:t>
            </a:fld>
            <a:endParaRPr lang="en-GB" altLang="en-US"/>
          </a:p>
        </p:txBody>
      </p:sp>
    </p:spTree>
    <p:extLst>
      <p:ext uri="{BB962C8B-B14F-4D97-AF65-F5344CB8AC3E}">
        <p14:creationId xmlns:p14="http://schemas.microsoft.com/office/powerpoint/2010/main" val="1705650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0946" name="Rectangle 2"/>
          <p:cNvSpPr>
            <a:spLocks noGrp="1" noChangeArrowheads="1"/>
          </p:cNvSpPr>
          <p:nvPr>
            <p:ph type="hdr" sz="quarter"/>
          </p:nvPr>
        </p:nvSpPr>
        <p:spPr bwMode="auto">
          <a:xfrm>
            <a:off x="0" y="0"/>
            <a:ext cx="2947144" cy="492997"/>
          </a:xfrm>
          <a:prstGeom prst="rect">
            <a:avLst/>
          </a:prstGeom>
          <a:noFill/>
          <a:ln w="9525">
            <a:noFill/>
            <a:miter lim="800000"/>
            <a:headEnd/>
            <a:tailEnd/>
          </a:ln>
          <a:effectLst/>
        </p:spPr>
        <p:txBody>
          <a:bodyPr vert="horz" wrap="square" lIns="91605" tIns="45802" rIns="91605" bIns="45802" numCol="1" anchor="t" anchorCtr="0" compatLnSpc="1">
            <a:prstTxWarp prst="textNoShape">
              <a:avLst/>
            </a:prstTxWarp>
          </a:bodyPr>
          <a:lstStyle>
            <a:lvl1pPr>
              <a:defRPr sz="1200">
                <a:solidFill>
                  <a:schemeClr val="tx1"/>
                </a:solidFill>
                <a:latin typeface="Arial" pitchFamily="34" charset="0"/>
                <a:cs typeface="+mn-cs"/>
              </a:defRPr>
            </a:lvl1pPr>
          </a:lstStyle>
          <a:p>
            <a:pPr>
              <a:defRPr/>
            </a:pPr>
            <a:endParaRPr lang="en-US"/>
          </a:p>
        </p:txBody>
      </p:sp>
      <p:sp>
        <p:nvSpPr>
          <p:cNvPr id="210947" name="Rectangle 3"/>
          <p:cNvSpPr>
            <a:spLocks noGrp="1" noChangeArrowheads="1"/>
          </p:cNvSpPr>
          <p:nvPr>
            <p:ph type="dt" idx="1"/>
          </p:nvPr>
        </p:nvSpPr>
        <p:spPr bwMode="auto">
          <a:xfrm>
            <a:off x="3848941" y="0"/>
            <a:ext cx="2947144" cy="492997"/>
          </a:xfrm>
          <a:prstGeom prst="rect">
            <a:avLst/>
          </a:prstGeom>
          <a:noFill/>
          <a:ln w="9525">
            <a:noFill/>
            <a:miter lim="800000"/>
            <a:headEnd/>
            <a:tailEnd/>
          </a:ln>
          <a:effectLst/>
        </p:spPr>
        <p:txBody>
          <a:bodyPr vert="horz" wrap="square" lIns="91605" tIns="45802" rIns="91605" bIns="45802" numCol="1" anchor="t" anchorCtr="0" compatLnSpc="1">
            <a:prstTxWarp prst="textNoShape">
              <a:avLst/>
            </a:prstTxWarp>
          </a:bodyPr>
          <a:lstStyle>
            <a:lvl1pPr algn="r">
              <a:defRPr sz="1200">
                <a:solidFill>
                  <a:schemeClr val="tx1"/>
                </a:solidFill>
                <a:latin typeface="Arial" pitchFamily="34" charset="0"/>
                <a:cs typeface="+mn-cs"/>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725488" y="741363"/>
            <a:ext cx="5346700"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9" name="Rectangle 5"/>
          <p:cNvSpPr>
            <a:spLocks noGrp="1" noChangeArrowheads="1"/>
          </p:cNvSpPr>
          <p:nvPr>
            <p:ph type="body" sz="quarter" idx="3"/>
          </p:nvPr>
        </p:nvSpPr>
        <p:spPr bwMode="auto">
          <a:xfrm>
            <a:off x="680722" y="4689832"/>
            <a:ext cx="5437822" cy="4443333"/>
          </a:xfrm>
          <a:prstGeom prst="rect">
            <a:avLst/>
          </a:prstGeom>
          <a:noFill/>
          <a:ln w="9525">
            <a:noFill/>
            <a:miter lim="800000"/>
            <a:headEnd/>
            <a:tailEnd/>
          </a:ln>
          <a:effectLst/>
        </p:spPr>
        <p:txBody>
          <a:bodyPr vert="horz" wrap="square" lIns="91605" tIns="45802" rIns="91605" bIns="45802"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210950" name="Rectangle 6"/>
          <p:cNvSpPr>
            <a:spLocks noGrp="1" noChangeArrowheads="1"/>
          </p:cNvSpPr>
          <p:nvPr>
            <p:ph type="ftr" sz="quarter" idx="4"/>
          </p:nvPr>
        </p:nvSpPr>
        <p:spPr bwMode="auto">
          <a:xfrm>
            <a:off x="0" y="9378072"/>
            <a:ext cx="2947144" cy="494587"/>
          </a:xfrm>
          <a:prstGeom prst="rect">
            <a:avLst/>
          </a:prstGeom>
          <a:noFill/>
          <a:ln w="9525">
            <a:noFill/>
            <a:miter lim="800000"/>
            <a:headEnd/>
            <a:tailEnd/>
          </a:ln>
          <a:effectLst/>
        </p:spPr>
        <p:txBody>
          <a:bodyPr vert="horz" wrap="square" lIns="91605" tIns="45802" rIns="91605" bIns="45802" numCol="1" anchor="b" anchorCtr="0" compatLnSpc="1">
            <a:prstTxWarp prst="textNoShape">
              <a:avLst/>
            </a:prstTxWarp>
          </a:bodyPr>
          <a:lstStyle>
            <a:lvl1pPr>
              <a:defRPr sz="1200">
                <a:solidFill>
                  <a:schemeClr val="tx1"/>
                </a:solidFill>
                <a:latin typeface="Arial" pitchFamily="34" charset="0"/>
                <a:cs typeface="+mn-cs"/>
              </a:defRPr>
            </a:lvl1pPr>
          </a:lstStyle>
          <a:p>
            <a:pPr>
              <a:defRPr/>
            </a:pPr>
            <a:endParaRPr lang="en-US"/>
          </a:p>
        </p:txBody>
      </p:sp>
      <p:sp>
        <p:nvSpPr>
          <p:cNvPr id="210951" name="Rectangle 7"/>
          <p:cNvSpPr>
            <a:spLocks noGrp="1" noChangeArrowheads="1"/>
          </p:cNvSpPr>
          <p:nvPr>
            <p:ph type="sldNum" sz="quarter" idx="5"/>
          </p:nvPr>
        </p:nvSpPr>
        <p:spPr bwMode="auto">
          <a:xfrm>
            <a:off x="3848941" y="9378072"/>
            <a:ext cx="2947144" cy="494587"/>
          </a:xfrm>
          <a:prstGeom prst="rect">
            <a:avLst/>
          </a:prstGeom>
          <a:noFill/>
          <a:ln w="9525">
            <a:noFill/>
            <a:miter lim="800000"/>
            <a:headEnd/>
            <a:tailEnd/>
          </a:ln>
          <a:effectLst/>
        </p:spPr>
        <p:txBody>
          <a:bodyPr vert="horz" wrap="square" lIns="91605" tIns="45802" rIns="91605" bIns="45802" numCol="1" anchor="b" anchorCtr="0" compatLnSpc="1">
            <a:prstTxWarp prst="textNoShape">
              <a:avLst/>
            </a:prstTxWarp>
          </a:bodyPr>
          <a:lstStyle>
            <a:lvl1pPr algn="r">
              <a:defRPr sz="1200">
                <a:solidFill>
                  <a:schemeClr val="tx1"/>
                </a:solidFill>
              </a:defRPr>
            </a:lvl1pPr>
          </a:lstStyle>
          <a:p>
            <a:fld id="{75B9708A-5C84-481C-A40E-2439A15329C6}" type="slidenum">
              <a:rPr lang="en-US" altLang="en-US"/>
              <a:pPr/>
              <a:t>‹#›</a:t>
            </a:fld>
            <a:endParaRPr lang="en-US" altLang="en-US"/>
          </a:p>
        </p:txBody>
      </p:sp>
    </p:spTree>
    <p:extLst>
      <p:ext uri="{BB962C8B-B14F-4D97-AF65-F5344CB8AC3E}">
        <p14:creationId xmlns:p14="http://schemas.microsoft.com/office/powerpoint/2010/main" val="40455869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0" descr="Bar_06_COL_POS [Conver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97838" y="2654300"/>
            <a:ext cx="131127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5"/>
          <p:cNvSpPr/>
          <p:nvPr userDrawn="1"/>
        </p:nvSpPr>
        <p:spPr bwMode="auto">
          <a:xfrm>
            <a:off x="2003425" y="2487613"/>
            <a:ext cx="5921375" cy="554037"/>
          </a:xfrm>
          <a:prstGeom prst="rect">
            <a:avLst/>
          </a:prstGeom>
          <a:solidFill>
            <a:schemeClr val="bg1">
              <a:lumMod val="85000"/>
            </a:schemeClr>
          </a:solidFill>
          <a:ln w="9525" cap="flat" cmpd="sng" algn="ctr">
            <a:noFill/>
            <a:prstDash val="solid"/>
            <a:round/>
            <a:headEnd type="none" w="med" len="med"/>
            <a:tailEnd type="none" w="med" len="med"/>
          </a:ln>
          <a:effectLst/>
        </p:spPr>
        <p:txBody>
          <a:bodyPr lIns="0" tIns="0" rIns="0" bIns="0" anchor="ctr">
            <a:spAutoFit/>
          </a:bodyPr>
          <a:lstStyle/>
          <a:p>
            <a:pPr>
              <a:defRPr/>
            </a:pPr>
            <a:endParaRPr lang="en-US" dirty="0">
              <a:cs typeface="+mn-cs"/>
            </a:endParaRPr>
          </a:p>
        </p:txBody>
      </p:sp>
      <p:pic>
        <p:nvPicPr>
          <p:cNvPr id="6" name="Picture 9" descr="Picture 29.png"/>
          <p:cNvPicPr>
            <a:picLocks/>
          </p:cNvPicPr>
          <p:nvPr userDrawn="1"/>
        </p:nvPicPr>
        <p:blipFill>
          <a:blip r:embed="rId3">
            <a:extLst>
              <a:ext uri="{28A0092B-C50C-407E-A947-70E740481C1C}">
                <a14:useLocalDpi xmlns:a14="http://schemas.microsoft.com/office/drawing/2010/main" val="0"/>
              </a:ext>
            </a:extLst>
          </a:blip>
          <a:srcRect l="2068" b="7236"/>
          <a:stretch>
            <a:fillRect/>
          </a:stretch>
        </p:blipFill>
        <p:spPr bwMode="auto">
          <a:xfrm>
            <a:off x="2020888" y="1031875"/>
            <a:ext cx="5873750" cy="346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11"/>
          <p:cNvCxnSpPr>
            <a:cxnSpLocks noChangeShapeType="1"/>
          </p:cNvCxnSpPr>
          <p:nvPr userDrawn="1"/>
        </p:nvCxnSpPr>
        <p:spPr bwMode="auto">
          <a:xfrm rot="16200000" flipH="1">
            <a:off x="242094" y="2764632"/>
            <a:ext cx="3557587" cy="0"/>
          </a:xfrm>
          <a:prstGeom prst="line">
            <a:avLst/>
          </a:prstGeom>
          <a:noFill/>
          <a:ln w="63500" cap="rnd" algn="ctr">
            <a:solidFill>
              <a:schemeClr val="bg2"/>
            </a:solidFill>
            <a:round/>
            <a:headEnd/>
            <a:tailEnd/>
          </a:ln>
          <a:extLst>
            <a:ext uri="{909E8E84-426E-40DD-AFC4-6F175D3DCCD1}">
              <a14:hiddenFill xmlns:a14="http://schemas.microsoft.com/office/drawing/2010/main">
                <a:noFill/>
              </a14:hiddenFill>
            </a:ext>
          </a:extLst>
        </p:spPr>
      </p:cxnSp>
      <p:cxnSp>
        <p:nvCxnSpPr>
          <p:cNvPr id="8" name="Straight Connector 14"/>
          <p:cNvCxnSpPr>
            <a:cxnSpLocks noChangeShapeType="1"/>
          </p:cNvCxnSpPr>
          <p:nvPr userDrawn="1"/>
        </p:nvCxnSpPr>
        <p:spPr bwMode="auto">
          <a:xfrm rot="16200000" flipH="1">
            <a:off x="6141244" y="2764632"/>
            <a:ext cx="3557587" cy="0"/>
          </a:xfrm>
          <a:prstGeom prst="line">
            <a:avLst/>
          </a:prstGeom>
          <a:noFill/>
          <a:ln w="63500" cap="rnd" algn="ctr">
            <a:solidFill>
              <a:schemeClr val="bg2"/>
            </a:solidFill>
            <a:round/>
            <a:headEnd/>
            <a:tailEnd/>
          </a:ln>
          <a:extLst>
            <a:ext uri="{909E8E84-426E-40DD-AFC4-6F175D3DCCD1}">
              <a14:hiddenFill xmlns:a14="http://schemas.microsoft.com/office/drawing/2010/main">
                <a:noFill/>
              </a14:hiddenFill>
            </a:ext>
          </a:extLst>
        </p:spPr>
      </p:cxnSp>
      <p:sp>
        <p:nvSpPr>
          <p:cNvPr id="9" name="Text Box 9"/>
          <p:cNvSpPr txBox="1">
            <a:spLocks noChangeArrowheads="1"/>
          </p:cNvSpPr>
          <p:nvPr userDrawn="1"/>
        </p:nvSpPr>
        <p:spPr bwMode="auto">
          <a:xfrm>
            <a:off x="8094663" y="438150"/>
            <a:ext cx="1373187"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3600">
                <a:solidFill>
                  <a:schemeClr val="bg2"/>
                </a:solidFill>
                <a:latin typeface="Arial" pitchFamily="34" charset="0"/>
              </a:defRPr>
            </a:lvl1pPr>
            <a:lvl2pPr marL="742950" indent="-285750" eaLnBrk="0" hangingPunct="0">
              <a:defRPr sz="3600">
                <a:solidFill>
                  <a:schemeClr val="bg2"/>
                </a:solidFill>
                <a:latin typeface="Arial" pitchFamily="34" charset="0"/>
              </a:defRPr>
            </a:lvl2pPr>
            <a:lvl3pPr marL="1143000" indent="-228600" eaLnBrk="0" hangingPunct="0">
              <a:defRPr sz="3600">
                <a:solidFill>
                  <a:schemeClr val="bg2"/>
                </a:solidFill>
                <a:latin typeface="Arial" pitchFamily="34" charset="0"/>
              </a:defRPr>
            </a:lvl3pPr>
            <a:lvl4pPr marL="1600200" indent="-228600" eaLnBrk="0" hangingPunct="0">
              <a:defRPr sz="3600">
                <a:solidFill>
                  <a:schemeClr val="bg2"/>
                </a:solidFill>
                <a:latin typeface="Arial" pitchFamily="34" charset="0"/>
              </a:defRPr>
            </a:lvl4pPr>
            <a:lvl5pPr marL="2057400" indent="-228600" eaLnBrk="0" hangingPunct="0">
              <a:defRPr sz="3600">
                <a:solidFill>
                  <a:schemeClr val="bg2"/>
                </a:solidFill>
                <a:latin typeface="Arial" pitchFamily="34" charset="0"/>
              </a:defRPr>
            </a:lvl5pPr>
            <a:lvl6pPr marL="2514600" indent="-228600" eaLnBrk="0" fontAlgn="base" hangingPunct="0">
              <a:spcBef>
                <a:spcPct val="0"/>
              </a:spcBef>
              <a:spcAft>
                <a:spcPct val="0"/>
              </a:spcAft>
              <a:defRPr sz="3600">
                <a:solidFill>
                  <a:schemeClr val="bg2"/>
                </a:solidFill>
                <a:latin typeface="Arial" pitchFamily="34" charset="0"/>
              </a:defRPr>
            </a:lvl6pPr>
            <a:lvl7pPr marL="2971800" indent="-228600" eaLnBrk="0" fontAlgn="base" hangingPunct="0">
              <a:spcBef>
                <a:spcPct val="0"/>
              </a:spcBef>
              <a:spcAft>
                <a:spcPct val="0"/>
              </a:spcAft>
              <a:defRPr sz="3600">
                <a:solidFill>
                  <a:schemeClr val="bg2"/>
                </a:solidFill>
                <a:latin typeface="Arial" pitchFamily="34" charset="0"/>
              </a:defRPr>
            </a:lvl7pPr>
            <a:lvl8pPr marL="3429000" indent="-228600" eaLnBrk="0" fontAlgn="base" hangingPunct="0">
              <a:spcBef>
                <a:spcPct val="0"/>
              </a:spcBef>
              <a:spcAft>
                <a:spcPct val="0"/>
              </a:spcAft>
              <a:defRPr sz="3600">
                <a:solidFill>
                  <a:schemeClr val="bg2"/>
                </a:solidFill>
                <a:latin typeface="Arial" pitchFamily="34" charset="0"/>
              </a:defRPr>
            </a:lvl8pPr>
            <a:lvl9pPr marL="3886200" indent="-228600" eaLnBrk="0" fontAlgn="base" hangingPunct="0">
              <a:spcBef>
                <a:spcPct val="0"/>
              </a:spcBef>
              <a:spcAft>
                <a:spcPct val="0"/>
              </a:spcAft>
              <a:defRPr sz="3600">
                <a:solidFill>
                  <a:schemeClr val="bg2"/>
                </a:solidFill>
                <a:latin typeface="Arial" pitchFamily="34" charset="0"/>
              </a:defRPr>
            </a:lvl9pPr>
          </a:lstStyle>
          <a:p>
            <a:pPr eaLnBrk="1" hangingPunct="1">
              <a:defRPr/>
            </a:pPr>
            <a:r>
              <a:rPr lang="en-US" sz="1000" dirty="0" smtClean="0">
                <a:latin typeface="Expert Sans Regular" pitchFamily="34" charset="0"/>
              </a:rPr>
              <a:t>Signposting</a:t>
            </a:r>
          </a:p>
        </p:txBody>
      </p:sp>
      <p:sp>
        <p:nvSpPr>
          <p:cNvPr id="11274" name="Rectangle 10"/>
          <p:cNvSpPr>
            <a:spLocks noGrp="1" noChangeArrowheads="1"/>
          </p:cNvSpPr>
          <p:nvPr>
            <p:ph type="ctrTitle"/>
          </p:nvPr>
        </p:nvSpPr>
        <p:spPr>
          <a:xfrm>
            <a:off x="2206785" y="4729391"/>
            <a:ext cx="5766253" cy="492443"/>
          </a:xfrm>
        </p:spPr>
        <p:txBody>
          <a:bodyPr/>
          <a:lstStyle>
            <a:lvl1pPr>
              <a:defRPr sz="3200" b="0">
                <a:solidFill>
                  <a:schemeClr val="bg2"/>
                </a:solidFill>
                <a:latin typeface="+mj-lt"/>
              </a:defRPr>
            </a:lvl1pPr>
          </a:lstStyle>
          <a:p>
            <a:r>
              <a:rPr lang="en-US" smtClean="0"/>
              <a:t>Click to edit Master title style</a:t>
            </a:r>
            <a:endParaRPr lang="en-US" dirty="0"/>
          </a:p>
        </p:txBody>
      </p:sp>
      <p:sp>
        <p:nvSpPr>
          <p:cNvPr id="11288" name="Rectangle 24"/>
          <p:cNvSpPr>
            <a:spLocks noGrp="1" noChangeArrowheads="1"/>
          </p:cNvSpPr>
          <p:nvPr>
            <p:ph type="subTitle" sz="quarter" idx="1"/>
          </p:nvPr>
        </p:nvSpPr>
        <p:spPr>
          <a:xfrm>
            <a:off x="2210397" y="5270117"/>
            <a:ext cx="5838692" cy="307777"/>
          </a:xfrm>
        </p:spPr>
        <p:txBody>
          <a:bodyPr/>
          <a:lstStyle>
            <a:lvl1pPr marL="0" indent="0">
              <a:buFont typeface="Wingdings" pitchFamily="2" charset="2"/>
              <a:buNone/>
              <a:defRPr sz="2000" b="0">
                <a:solidFill>
                  <a:schemeClr val="bg2"/>
                </a:solidFill>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214363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text_2 Right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52022" y="1106125"/>
            <a:ext cx="4253045" cy="1538883"/>
          </a:xfrm>
        </p:spPr>
        <p:txBody>
          <a:bodyPr/>
          <a:lstStyle>
            <a:lvl1pPr>
              <a:lnSpc>
                <a:spcPct val="100000"/>
              </a:lnSpc>
              <a:spcBef>
                <a:spcPts val="900"/>
              </a:spcBef>
              <a:defRPr sz="1400"/>
            </a:lvl1pPr>
            <a:lvl2pPr marL="176213" indent="-176213">
              <a:lnSpc>
                <a:spcPct val="100000"/>
              </a:lnSpc>
              <a:spcBef>
                <a:spcPts val="900"/>
              </a:spcBef>
              <a:buClr>
                <a:schemeClr val="tx1"/>
              </a:buClr>
              <a:buFont typeface="Wingdings" pitchFamily="2" charset="2"/>
              <a:buChar char=""/>
              <a:defRPr sz="1400"/>
            </a:lvl2pPr>
            <a:lvl3pPr marL="404813" indent="-228600">
              <a:lnSpc>
                <a:spcPct val="100000"/>
              </a:lnSpc>
              <a:spcBef>
                <a:spcPts val="900"/>
              </a:spcBef>
              <a:defRPr sz="1400"/>
            </a:lvl3pPr>
            <a:lvl4pPr marL="571500" indent="-166688">
              <a:lnSpc>
                <a:spcPct val="100000"/>
              </a:lnSpc>
              <a:spcBef>
                <a:spcPts val="900"/>
              </a:spcBef>
              <a:defRPr sz="1400"/>
            </a:lvl4pPr>
            <a:lvl5pPr marL="747713" indent="-176213">
              <a:lnSpc>
                <a:spcPct val="100000"/>
              </a:lnSpc>
              <a:spcBef>
                <a:spcPts val="900"/>
              </a:spcBef>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5181735" y="1146177"/>
            <a:ext cx="4234127" cy="2290361"/>
          </a:xfrm>
        </p:spPr>
        <p:txBody>
          <a:bodyPr>
            <a:noAutofit/>
          </a:bodyPr>
          <a:lstStyle/>
          <a:p>
            <a:pPr lvl="0"/>
            <a:r>
              <a:rPr lang="en-US" noProof="0" dirty="0" smtClean="0"/>
              <a:t>Click icon to add picture</a:t>
            </a:r>
            <a:endParaRPr lang="en-US" noProof="0" dirty="0"/>
          </a:p>
        </p:txBody>
      </p:sp>
      <p:sp>
        <p:nvSpPr>
          <p:cNvPr id="7" name="Picture Placeholder 7"/>
          <p:cNvSpPr>
            <a:spLocks noGrp="1"/>
          </p:cNvSpPr>
          <p:nvPr>
            <p:ph type="pic" sz="quarter" idx="11"/>
          </p:nvPr>
        </p:nvSpPr>
        <p:spPr>
          <a:xfrm>
            <a:off x="5170848" y="3658263"/>
            <a:ext cx="4234127" cy="2290361"/>
          </a:xfrm>
        </p:spPr>
        <p:txBody>
          <a:bodyPr>
            <a:noAutofit/>
          </a:bodyPr>
          <a:lstStyle/>
          <a:p>
            <a:pPr lvl="0"/>
            <a:r>
              <a:rPr lang="en-US" noProof="0" dirty="0" smtClean="0"/>
              <a:t>Click icon to add picture</a:t>
            </a:r>
            <a:endParaRPr lang="en-US" noProof="0" dirty="0"/>
          </a:p>
        </p:txBody>
      </p:sp>
    </p:spTree>
    <p:extLst>
      <p:ext uri="{BB962C8B-B14F-4D97-AF65-F5344CB8AC3E}">
        <p14:creationId xmlns:p14="http://schemas.microsoft.com/office/powerpoint/2010/main" val="2061090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Top pictures_Text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52022" y="3939739"/>
            <a:ext cx="4246006" cy="1538883"/>
          </a:xfrm>
          <a:noFill/>
          <a:ln w="9525" algn="ctr">
            <a:noFill/>
            <a:miter lim="800000"/>
            <a:headEnd/>
            <a:tailEnd/>
          </a:ln>
        </p:spPr>
        <p:txBody>
          <a:bodyPr/>
          <a:lstStyle>
            <a:lvl1pPr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176213" indent="-17621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342900" indent="-166688"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519113" indent="-176213"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685800" indent="-166688"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762134" y="1146178"/>
            <a:ext cx="4234127" cy="2581763"/>
          </a:xfrm>
        </p:spPr>
        <p:txBody>
          <a:bodyPr>
            <a:noAutofit/>
          </a:bodyPr>
          <a:lstStyle/>
          <a:p>
            <a:pPr lvl="0"/>
            <a:r>
              <a:rPr lang="en-US" noProof="0" dirty="0" smtClean="0"/>
              <a:t>Click icon to add picture</a:t>
            </a:r>
            <a:endParaRPr lang="en-US" noProof="0" dirty="0"/>
          </a:p>
        </p:txBody>
      </p:sp>
      <p:sp>
        <p:nvSpPr>
          <p:cNvPr id="7" name="Picture Placeholder 7"/>
          <p:cNvSpPr>
            <a:spLocks noGrp="1"/>
          </p:cNvSpPr>
          <p:nvPr>
            <p:ph type="pic" sz="quarter" idx="11"/>
          </p:nvPr>
        </p:nvSpPr>
        <p:spPr>
          <a:xfrm>
            <a:off x="5170848" y="1146178"/>
            <a:ext cx="4234127" cy="2581763"/>
          </a:xfrm>
        </p:spPr>
        <p:txBody>
          <a:bodyPr>
            <a:noAutofit/>
          </a:bodyPr>
          <a:lstStyle/>
          <a:p>
            <a:pPr lvl="0"/>
            <a:r>
              <a:rPr lang="en-US" noProof="0" dirty="0" smtClean="0"/>
              <a:t>Click icon to add picture</a:t>
            </a:r>
            <a:endParaRPr lang="en-US" noProof="0" dirty="0"/>
          </a:p>
        </p:txBody>
      </p:sp>
      <p:sp>
        <p:nvSpPr>
          <p:cNvPr id="11" name="Content Placeholder 2"/>
          <p:cNvSpPr>
            <a:spLocks noGrp="1"/>
          </p:cNvSpPr>
          <p:nvPr>
            <p:ph sz="half" idx="12"/>
          </p:nvPr>
        </p:nvSpPr>
        <p:spPr>
          <a:xfrm>
            <a:off x="5170846" y="3939739"/>
            <a:ext cx="4246006" cy="1538883"/>
          </a:xfrm>
          <a:noFill/>
          <a:ln w="9525" algn="ctr">
            <a:noFill/>
            <a:miter lim="800000"/>
            <a:headEnd/>
            <a:tailEnd/>
          </a:ln>
        </p:spPr>
        <p:txBody>
          <a:bodyPr/>
          <a:lstStyle>
            <a:lvl1pPr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176213" indent="-17621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342900" indent="-166688"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519113" indent="-176213"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685800" indent="-166688"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9135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751248" y="452864"/>
            <a:ext cx="4234127" cy="2451111"/>
          </a:xfrm>
        </p:spPr>
        <p:txBody>
          <a:bodyPr>
            <a:noAutofit/>
          </a:bodyPr>
          <a:lstStyle/>
          <a:p>
            <a:pPr lvl="0"/>
            <a:r>
              <a:rPr lang="en-US" noProof="0" dirty="0" smtClean="0"/>
              <a:t>Click icon to add picture</a:t>
            </a:r>
            <a:endParaRPr lang="en-US" noProof="0" dirty="0"/>
          </a:p>
        </p:txBody>
      </p:sp>
      <p:sp>
        <p:nvSpPr>
          <p:cNvPr id="7" name="Picture Placeholder 7"/>
          <p:cNvSpPr>
            <a:spLocks noGrp="1"/>
          </p:cNvSpPr>
          <p:nvPr>
            <p:ph type="pic" sz="quarter" idx="11"/>
          </p:nvPr>
        </p:nvSpPr>
        <p:spPr>
          <a:xfrm>
            <a:off x="5159962" y="452864"/>
            <a:ext cx="4234127" cy="2451111"/>
          </a:xfrm>
        </p:spPr>
        <p:txBody>
          <a:bodyPr>
            <a:noAutofit/>
          </a:bodyPr>
          <a:lstStyle/>
          <a:p>
            <a:pPr lvl="0"/>
            <a:r>
              <a:rPr lang="en-US" noProof="0" dirty="0" smtClean="0"/>
              <a:t>Click icon to add picture</a:t>
            </a:r>
            <a:endParaRPr lang="en-US" noProof="0" dirty="0"/>
          </a:p>
        </p:txBody>
      </p:sp>
      <p:sp>
        <p:nvSpPr>
          <p:cNvPr id="10" name="Picture Placeholder 7"/>
          <p:cNvSpPr>
            <a:spLocks noGrp="1"/>
          </p:cNvSpPr>
          <p:nvPr>
            <p:ph type="pic" sz="quarter" idx="12"/>
          </p:nvPr>
        </p:nvSpPr>
        <p:spPr>
          <a:xfrm>
            <a:off x="751248" y="3266401"/>
            <a:ext cx="4234127" cy="2451111"/>
          </a:xfrm>
        </p:spPr>
        <p:txBody>
          <a:bodyPr>
            <a:noAutofit/>
          </a:bodyPr>
          <a:lstStyle/>
          <a:p>
            <a:pPr lvl="0"/>
            <a:r>
              <a:rPr lang="en-US" noProof="0" dirty="0" smtClean="0"/>
              <a:t>Click icon to add picture</a:t>
            </a:r>
            <a:endParaRPr lang="en-US" noProof="0" dirty="0"/>
          </a:p>
        </p:txBody>
      </p:sp>
      <p:sp>
        <p:nvSpPr>
          <p:cNvPr id="11" name="Picture Placeholder 7"/>
          <p:cNvSpPr>
            <a:spLocks noGrp="1"/>
          </p:cNvSpPr>
          <p:nvPr>
            <p:ph type="pic" sz="quarter" idx="13"/>
          </p:nvPr>
        </p:nvSpPr>
        <p:spPr>
          <a:xfrm>
            <a:off x="5159962" y="3266401"/>
            <a:ext cx="4234127" cy="2451111"/>
          </a:xfrm>
        </p:spPr>
        <p:txBody>
          <a:bodyPr>
            <a:noAutofit/>
          </a:bodyPr>
          <a:lstStyle/>
          <a:p>
            <a:pPr lvl="0"/>
            <a:r>
              <a:rPr lang="en-US" noProof="0" dirty="0" smtClean="0"/>
              <a:t>Click icon to add picture</a:t>
            </a:r>
            <a:endParaRPr lang="en-US" noProof="0" dirty="0"/>
          </a:p>
        </p:txBody>
      </p:sp>
      <p:sp>
        <p:nvSpPr>
          <p:cNvPr id="14" name="Text Placeholder 13"/>
          <p:cNvSpPr>
            <a:spLocks noGrp="1"/>
          </p:cNvSpPr>
          <p:nvPr>
            <p:ph type="body" sz="quarter" idx="14"/>
          </p:nvPr>
        </p:nvSpPr>
        <p:spPr>
          <a:xfrm>
            <a:off x="739509" y="2953798"/>
            <a:ext cx="4210050" cy="161583"/>
          </a:xfrm>
        </p:spPr>
        <p:txBody>
          <a:bodyPr/>
          <a:lstStyle>
            <a:lvl1pPr>
              <a:defRPr sz="1050"/>
            </a:lvl1pPr>
          </a:lstStyle>
          <a:p>
            <a:pPr lvl="0"/>
            <a:r>
              <a:rPr lang="en-US" smtClean="0"/>
              <a:t>Click to edit Master text styles</a:t>
            </a:r>
          </a:p>
        </p:txBody>
      </p:sp>
      <p:sp>
        <p:nvSpPr>
          <p:cNvPr id="15" name="Text Placeholder 13"/>
          <p:cNvSpPr>
            <a:spLocks noGrp="1"/>
          </p:cNvSpPr>
          <p:nvPr>
            <p:ph type="body" sz="quarter" idx="15"/>
          </p:nvPr>
        </p:nvSpPr>
        <p:spPr>
          <a:xfrm>
            <a:off x="5180880" y="2953798"/>
            <a:ext cx="4210050" cy="161583"/>
          </a:xfrm>
        </p:spPr>
        <p:txBody>
          <a:bodyPr/>
          <a:lstStyle>
            <a:lvl1pPr>
              <a:defRPr sz="1050"/>
            </a:lvl1pPr>
          </a:lstStyle>
          <a:p>
            <a:pPr lvl="0"/>
            <a:r>
              <a:rPr lang="en-US" smtClean="0"/>
              <a:t>Click to edit Master text styles</a:t>
            </a:r>
          </a:p>
        </p:txBody>
      </p:sp>
      <p:sp>
        <p:nvSpPr>
          <p:cNvPr id="16" name="Text Placeholder 13"/>
          <p:cNvSpPr>
            <a:spLocks noGrp="1"/>
          </p:cNvSpPr>
          <p:nvPr>
            <p:ph type="body" sz="quarter" idx="16"/>
          </p:nvPr>
        </p:nvSpPr>
        <p:spPr>
          <a:xfrm>
            <a:off x="739509" y="5757290"/>
            <a:ext cx="4210050" cy="161583"/>
          </a:xfrm>
        </p:spPr>
        <p:txBody>
          <a:bodyPr/>
          <a:lstStyle>
            <a:lvl1pPr>
              <a:defRPr sz="1050"/>
            </a:lvl1pPr>
          </a:lstStyle>
          <a:p>
            <a:pPr lvl="0"/>
            <a:r>
              <a:rPr lang="en-US" smtClean="0"/>
              <a:t>Click to edit Master text styles</a:t>
            </a:r>
          </a:p>
        </p:txBody>
      </p:sp>
      <p:sp>
        <p:nvSpPr>
          <p:cNvPr id="17" name="Text Placeholder 13"/>
          <p:cNvSpPr>
            <a:spLocks noGrp="1"/>
          </p:cNvSpPr>
          <p:nvPr>
            <p:ph type="body" sz="quarter" idx="17"/>
          </p:nvPr>
        </p:nvSpPr>
        <p:spPr>
          <a:xfrm>
            <a:off x="5180880" y="5757290"/>
            <a:ext cx="4210050" cy="161583"/>
          </a:xfrm>
        </p:spPr>
        <p:txBody>
          <a:bodyPr/>
          <a:lstStyle>
            <a:lvl1pPr>
              <a:defRPr sz="1050"/>
            </a:lvl1pPr>
          </a:lstStyle>
          <a:p>
            <a:pPr lvl="0"/>
            <a:r>
              <a:rPr lang="en-US" smtClean="0"/>
              <a:t>Click to edit Master text styles</a:t>
            </a:r>
          </a:p>
        </p:txBody>
      </p:sp>
    </p:spTree>
    <p:extLst>
      <p:ext uri="{BB962C8B-B14F-4D97-AF65-F5344CB8AC3E}">
        <p14:creationId xmlns:p14="http://schemas.microsoft.com/office/powerpoint/2010/main" val="106834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pictur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751248" y="452863"/>
            <a:ext cx="8643125" cy="5264649"/>
          </a:xfrm>
        </p:spPr>
        <p:txBody>
          <a:bodyPr>
            <a:noAutofit/>
          </a:bodyPr>
          <a:lstStyle/>
          <a:p>
            <a:pPr lvl="0"/>
            <a:r>
              <a:rPr lang="en-US" noProof="0" dirty="0" smtClean="0"/>
              <a:t>Click icon to add picture</a:t>
            </a:r>
            <a:endParaRPr lang="en-US" noProof="0" dirty="0"/>
          </a:p>
        </p:txBody>
      </p:sp>
      <p:sp>
        <p:nvSpPr>
          <p:cNvPr id="16" name="Text Placeholder 13"/>
          <p:cNvSpPr>
            <a:spLocks noGrp="1"/>
          </p:cNvSpPr>
          <p:nvPr>
            <p:ph type="body" sz="quarter" idx="16"/>
          </p:nvPr>
        </p:nvSpPr>
        <p:spPr>
          <a:xfrm>
            <a:off x="739509" y="5918058"/>
            <a:ext cx="4210050" cy="161583"/>
          </a:xfrm>
        </p:spPr>
        <p:txBody>
          <a:bodyPr/>
          <a:lstStyle>
            <a:lvl1pPr>
              <a:defRPr sz="1050"/>
            </a:lvl1pPr>
          </a:lstStyle>
          <a:p>
            <a:pPr lvl="0"/>
            <a:r>
              <a:rPr lang="en-US" smtClean="0"/>
              <a:t>Click to edit Master text styles</a:t>
            </a:r>
          </a:p>
        </p:txBody>
      </p:sp>
    </p:spTree>
    <p:extLst>
      <p:ext uri="{BB962C8B-B14F-4D97-AF65-F5344CB8AC3E}">
        <p14:creationId xmlns:p14="http://schemas.microsoft.com/office/powerpoint/2010/main" val="3481594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784224" y="1081280"/>
            <a:ext cx="3767328" cy="215443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4"/>
          <p:cNvSpPr>
            <a:spLocks noGrp="1"/>
          </p:cNvSpPr>
          <p:nvPr>
            <p:ph sz="quarter" idx="12"/>
          </p:nvPr>
        </p:nvSpPr>
        <p:spPr>
          <a:xfrm>
            <a:off x="4773168" y="1081280"/>
            <a:ext cx="3767328" cy="215443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7928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icture 7" descr="Bar_06_COL_POS [Converte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07363" y="6410325"/>
            <a:ext cx="1298575"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32"/>
          <p:cNvSpPr>
            <a:spLocks noChangeShapeType="1"/>
          </p:cNvSpPr>
          <p:nvPr/>
        </p:nvSpPr>
        <p:spPr bwMode="auto">
          <a:xfrm>
            <a:off x="735013" y="6224588"/>
            <a:ext cx="867092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GB"/>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51098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6394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55650" y="384175"/>
            <a:ext cx="8734425" cy="4603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763588" y="1095375"/>
            <a:ext cx="4259262" cy="215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75250" y="1095375"/>
            <a:ext cx="4259263" cy="215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50086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755650" y="384175"/>
            <a:ext cx="8734425" cy="460375"/>
          </a:xfrm>
        </p:spPr>
        <p:txBody>
          <a:bodyPr/>
          <a:lstStyle/>
          <a:p>
            <a:r>
              <a:rPr lang="en-US" smtClean="0"/>
              <a:t>Click to edit Master title style</a:t>
            </a:r>
            <a:endParaRPr lang="en-US"/>
          </a:p>
        </p:txBody>
      </p:sp>
    </p:spTree>
    <p:extLst>
      <p:ext uri="{BB962C8B-B14F-4D97-AF65-F5344CB8AC3E}">
        <p14:creationId xmlns:p14="http://schemas.microsoft.com/office/powerpoint/2010/main" val="322668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4" name="Picture 10" descr="Bar_06_COL_POS [Conver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97838" y="3008313"/>
            <a:ext cx="1311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4"/>
          <p:cNvGrpSpPr>
            <a:grpSpLocks/>
          </p:cNvGrpSpPr>
          <p:nvPr userDrawn="1"/>
        </p:nvGrpSpPr>
        <p:grpSpPr bwMode="auto">
          <a:xfrm>
            <a:off x="784225" y="2132013"/>
            <a:ext cx="7140575" cy="1965325"/>
            <a:chOff x="1865096" y="985741"/>
            <a:chExt cx="5446206" cy="3557683"/>
          </a:xfrm>
        </p:grpSpPr>
        <p:cxnSp>
          <p:nvCxnSpPr>
            <p:cNvPr id="6" name="Straight Connector 22"/>
            <p:cNvCxnSpPr>
              <a:cxnSpLocks noChangeShapeType="1"/>
            </p:cNvCxnSpPr>
            <p:nvPr userDrawn="1"/>
          </p:nvCxnSpPr>
          <p:spPr bwMode="auto">
            <a:xfrm rot="16200000" flipH="1">
              <a:off x="86255" y="2764583"/>
              <a:ext cx="3557682" cy="0"/>
            </a:xfrm>
            <a:prstGeom prst="line">
              <a:avLst/>
            </a:prstGeom>
            <a:noFill/>
            <a:ln w="63500" cap="rnd" algn="ctr">
              <a:solidFill>
                <a:schemeClr val="bg2"/>
              </a:solidFill>
              <a:round/>
              <a:headEnd/>
              <a:tailEnd/>
            </a:ln>
            <a:extLst>
              <a:ext uri="{909E8E84-426E-40DD-AFC4-6F175D3DCCD1}">
                <a14:hiddenFill xmlns:a14="http://schemas.microsoft.com/office/drawing/2010/main">
                  <a:noFill/>
                </a14:hiddenFill>
              </a:ext>
            </a:extLst>
          </p:spPr>
        </p:cxnSp>
        <p:cxnSp>
          <p:nvCxnSpPr>
            <p:cNvPr id="7" name="Straight Connector 23"/>
            <p:cNvCxnSpPr>
              <a:cxnSpLocks noChangeShapeType="1"/>
            </p:cNvCxnSpPr>
            <p:nvPr userDrawn="1"/>
          </p:nvCxnSpPr>
          <p:spPr bwMode="auto">
            <a:xfrm rot="16200000" flipH="1">
              <a:off x="5532461" y="2764582"/>
              <a:ext cx="3557682" cy="0"/>
            </a:xfrm>
            <a:prstGeom prst="line">
              <a:avLst/>
            </a:prstGeom>
            <a:noFill/>
            <a:ln w="63500" cap="rnd" algn="ctr">
              <a:solidFill>
                <a:schemeClr val="bg2"/>
              </a:solidFill>
              <a:round/>
              <a:headEnd/>
              <a:tailEnd/>
            </a:ln>
            <a:extLst>
              <a:ext uri="{909E8E84-426E-40DD-AFC4-6F175D3DCCD1}">
                <a14:hiddenFill xmlns:a14="http://schemas.microsoft.com/office/drawing/2010/main">
                  <a:noFill/>
                </a14:hiddenFill>
              </a:ext>
            </a:extLst>
          </p:spPr>
        </p:cxnSp>
      </p:grpSp>
      <p:sp>
        <p:nvSpPr>
          <p:cNvPr id="28" name="Rectangle 10"/>
          <p:cNvSpPr>
            <a:spLocks noGrp="1" noChangeArrowheads="1"/>
          </p:cNvSpPr>
          <p:nvPr>
            <p:ph type="ctrTitle"/>
          </p:nvPr>
        </p:nvSpPr>
        <p:spPr>
          <a:xfrm>
            <a:off x="966181" y="2701044"/>
            <a:ext cx="6604343" cy="492443"/>
          </a:xfrm>
        </p:spPr>
        <p:txBody>
          <a:bodyPr anchor="b"/>
          <a:lstStyle>
            <a:lvl1pPr>
              <a:defRPr sz="3200" b="0">
                <a:solidFill>
                  <a:schemeClr val="bg2"/>
                </a:solidFill>
                <a:latin typeface="+mj-lt"/>
              </a:defRPr>
            </a:lvl1pPr>
          </a:lstStyle>
          <a:p>
            <a:r>
              <a:rPr lang="en-US" smtClean="0"/>
              <a:t>Click to edit Master title style</a:t>
            </a:r>
            <a:endParaRPr lang="en-US" dirty="0"/>
          </a:p>
        </p:txBody>
      </p:sp>
      <p:sp>
        <p:nvSpPr>
          <p:cNvPr id="29" name="Rectangle 24"/>
          <p:cNvSpPr>
            <a:spLocks noGrp="1" noChangeArrowheads="1"/>
          </p:cNvSpPr>
          <p:nvPr>
            <p:ph type="subTitle" sz="quarter" idx="1"/>
          </p:nvPr>
        </p:nvSpPr>
        <p:spPr>
          <a:xfrm>
            <a:off x="966181" y="3273494"/>
            <a:ext cx="6595797" cy="307777"/>
          </a:xfrm>
        </p:spPr>
        <p:txBody>
          <a:bodyPr/>
          <a:lstStyle>
            <a:lvl1pPr marL="0" indent="0">
              <a:buFont typeface="Wingdings" pitchFamily="2" charset="2"/>
              <a:buNone/>
              <a:defRPr sz="2000" b="0">
                <a:solidFill>
                  <a:schemeClr val="bg2"/>
                </a:solidFill>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308804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pic>
        <p:nvPicPr>
          <p:cNvPr id="4" name="Picture 9" descr="Bar_06_COL_POS [Conver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97838" y="3008313"/>
            <a:ext cx="1311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4"/>
          <p:cNvGrpSpPr>
            <a:grpSpLocks/>
          </p:cNvGrpSpPr>
          <p:nvPr userDrawn="1"/>
        </p:nvGrpSpPr>
        <p:grpSpPr bwMode="auto">
          <a:xfrm>
            <a:off x="2011363" y="2132013"/>
            <a:ext cx="5913437" cy="1965325"/>
            <a:chOff x="1865096" y="985741"/>
            <a:chExt cx="5446206" cy="3557683"/>
          </a:xfrm>
        </p:grpSpPr>
        <p:cxnSp>
          <p:nvCxnSpPr>
            <p:cNvPr id="6" name="Straight Connector 22"/>
            <p:cNvCxnSpPr>
              <a:cxnSpLocks noChangeShapeType="1"/>
            </p:cNvCxnSpPr>
            <p:nvPr userDrawn="1"/>
          </p:nvCxnSpPr>
          <p:spPr bwMode="auto">
            <a:xfrm rot="16200000" flipH="1">
              <a:off x="86255" y="2764583"/>
              <a:ext cx="3557682" cy="0"/>
            </a:xfrm>
            <a:prstGeom prst="line">
              <a:avLst/>
            </a:prstGeom>
            <a:noFill/>
            <a:ln w="63500" cap="rnd" algn="ctr">
              <a:solidFill>
                <a:schemeClr val="bg2"/>
              </a:solidFill>
              <a:round/>
              <a:headEnd/>
              <a:tailEnd/>
            </a:ln>
            <a:extLst>
              <a:ext uri="{909E8E84-426E-40DD-AFC4-6F175D3DCCD1}">
                <a14:hiddenFill xmlns:a14="http://schemas.microsoft.com/office/drawing/2010/main">
                  <a:noFill/>
                </a14:hiddenFill>
              </a:ext>
            </a:extLst>
          </p:spPr>
        </p:cxnSp>
        <p:cxnSp>
          <p:nvCxnSpPr>
            <p:cNvPr id="7" name="Straight Connector 23"/>
            <p:cNvCxnSpPr>
              <a:cxnSpLocks noChangeShapeType="1"/>
            </p:cNvCxnSpPr>
            <p:nvPr userDrawn="1"/>
          </p:nvCxnSpPr>
          <p:spPr bwMode="auto">
            <a:xfrm rot="16200000" flipH="1">
              <a:off x="5532461" y="2764582"/>
              <a:ext cx="3557682" cy="0"/>
            </a:xfrm>
            <a:prstGeom prst="line">
              <a:avLst/>
            </a:prstGeom>
            <a:noFill/>
            <a:ln w="63500" cap="rnd" algn="ctr">
              <a:solidFill>
                <a:schemeClr val="bg2"/>
              </a:solidFill>
              <a:round/>
              <a:headEnd/>
              <a:tailEnd/>
            </a:ln>
            <a:extLst>
              <a:ext uri="{909E8E84-426E-40DD-AFC4-6F175D3DCCD1}">
                <a14:hiddenFill xmlns:a14="http://schemas.microsoft.com/office/drawing/2010/main">
                  <a:noFill/>
                </a14:hiddenFill>
              </a:ext>
            </a:extLst>
          </p:spPr>
        </p:cxnSp>
      </p:grpSp>
      <p:sp>
        <p:nvSpPr>
          <p:cNvPr id="28" name="Rectangle 10"/>
          <p:cNvSpPr>
            <a:spLocks noGrp="1" noChangeArrowheads="1"/>
          </p:cNvSpPr>
          <p:nvPr>
            <p:ph type="ctrTitle"/>
          </p:nvPr>
        </p:nvSpPr>
        <p:spPr>
          <a:xfrm>
            <a:off x="2203916" y="2708187"/>
            <a:ext cx="5343392" cy="492443"/>
          </a:xfrm>
        </p:spPr>
        <p:txBody>
          <a:bodyPr anchor="b"/>
          <a:lstStyle>
            <a:lvl1pPr>
              <a:defRPr sz="3200" b="0">
                <a:solidFill>
                  <a:schemeClr val="bg2"/>
                </a:solidFill>
                <a:latin typeface="+mj-lt"/>
              </a:defRPr>
            </a:lvl1pPr>
          </a:lstStyle>
          <a:p>
            <a:r>
              <a:rPr lang="en-US" smtClean="0"/>
              <a:t>Click to edit Master title style</a:t>
            </a:r>
            <a:endParaRPr lang="en-US" dirty="0"/>
          </a:p>
        </p:txBody>
      </p:sp>
      <p:sp>
        <p:nvSpPr>
          <p:cNvPr id="29" name="Rectangle 24"/>
          <p:cNvSpPr>
            <a:spLocks noGrp="1" noChangeArrowheads="1"/>
          </p:cNvSpPr>
          <p:nvPr>
            <p:ph type="subTitle" sz="quarter" idx="1"/>
          </p:nvPr>
        </p:nvSpPr>
        <p:spPr>
          <a:xfrm>
            <a:off x="2210023" y="3278940"/>
            <a:ext cx="5336477" cy="307777"/>
          </a:xfrm>
        </p:spPr>
        <p:txBody>
          <a:bodyPr/>
          <a:lstStyle>
            <a:lvl1pPr marL="0" indent="0">
              <a:buFont typeface="Wingdings" pitchFamily="2" charset="2"/>
              <a:buNone/>
              <a:defRPr sz="2000" b="0">
                <a:solidFill>
                  <a:schemeClr val="bg2"/>
                </a:solidFill>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883374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pic>
        <p:nvPicPr>
          <p:cNvPr id="4" name="Picture 7" descr="Bar_06_COL_POS [Conver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07363" y="6410325"/>
            <a:ext cx="1298575"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10"/>
          <p:cNvSpPr>
            <a:spLocks noGrp="1" noChangeArrowheads="1"/>
          </p:cNvSpPr>
          <p:nvPr>
            <p:ph type="ctrTitle"/>
          </p:nvPr>
        </p:nvSpPr>
        <p:spPr>
          <a:xfrm>
            <a:off x="751551" y="2730719"/>
            <a:ext cx="6818973" cy="461665"/>
          </a:xfrm>
        </p:spPr>
        <p:txBody>
          <a:bodyPr anchor="b"/>
          <a:lstStyle>
            <a:lvl1pPr>
              <a:defRPr sz="3000" b="0">
                <a:solidFill>
                  <a:schemeClr val="bg2"/>
                </a:solidFill>
                <a:latin typeface="+mj-lt"/>
              </a:defRPr>
            </a:lvl1pPr>
          </a:lstStyle>
          <a:p>
            <a:r>
              <a:rPr lang="en-US" smtClean="0"/>
              <a:t>Click to edit Master title style</a:t>
            </a:r>
            <a:endParaRPr lang="en-US" dirty="0"/>
          </a:p>
        </p:txBody>
      </p:sp>
      <p:sp>
        <p:nvSpPr>
          <p:cNvPr id="29" name="Rectangle 24"/>
          <p:cNvSpPr>
            <a:spLocks noGrp="1" noChangeArrowheads="1"/>
          </p:cNvSpPr>
          <p:nvPr>
            <p:ph type="subTitle" sz="quarter" idx="1"/>
          </p:nvPr>
        </p:nvSpPr>
        <p:spPr>
          <a:xfrm>
            <a:off x="751828" y="3273311"/>
            <a:ext cx="6810149" cy="307777"/>
          </a:xfrm>
        </p:spPr>
        <p:txBody>
          <a:bodyPr/>
          <a:lstStyle>
            <a:lvl1pPr marL="0" indent="0">
              <a:buFont typeface="Wingdings" pitchFamily="2" charset="2"/>
              <a:buNone/>
              <a:defRPr sz="2000" b="0">
                <a:solidFill>
                  <a:schemeClr val="bg2"/>
                </a:solidFill>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3003451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Slide 1">
    <p:spTree>
      <p:nvGrpSpPr>
        <p:cNvPr id="1" name=""/>
        <p:cNvGrpSpPr/>
        <p:nvPr/>
      </p:nvGrpSpPr>
      <p:grpSpPr>
        <a:xfrm>
          <a:off x="0" y="0"/>
          <a:ext cx="0" cy="0"/>
          <a:chOff x="0" y="0"/>
          <a:chExt cx="0" cy="0"/>
        </a:xfrm>
      </p:grpSpPr>
      <p:pic>
        <p:nvPicPr>
          <p:cNvPr id="4" name="Picture 7" descr="Bar_06_COL_POS [Converte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07363" y="6410325"/>
            <a:ext cx="1298575"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32"/>
          <p:cNvSpPr>
            <a:spLocks noChangeShapeType="1"/>
          </p:cNvSpPr>
          <p:nvPr/>
        </p:nvSpPr>
        <p:spPr bwMode="auto">
          <a:xfrm>
            <a:off x="735013" y="6224588"/>
            <a:ext cx="867092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GB"/>
          </a:p>
        </p:txBody>
      </p:sp>
      <p:sp>
        <p:nvSpPr>
          <p:cNvPr id="28" name="Rectangle 10"/>
          <p:cNvSpPr>
            <a:spLocks noGrp="1" noChangeArrowheads="1"/>
          </p:cNvSpPr>
          <p:nvPr>
            <p:ph type="ctrTitle"/>
          </p:nvPr>
        </p:nvSpPr>
        <p:spPr>
          <a:xfrm>
            <a:off x="751551" y="2730719"/>
            <a:ext cx="6818973" cy="461665"/>
          </a:xfrm>
        </p:spPr>
        <p:txBody>
          <a:bodyPr anchor="b"/>
          <a:lstStyle>
            <a:lvl1pPr>
              <a:defRPr sz="3000" b="0">
                <a:solidFill>
                  <a:schemeClr val="bg2"/>
                </a:solidFill>
                <a:latin typeface="+mj-lt"/>
              </a:defRPr>
            </a:lvl1pPr>
          </a:lstStyle>
          <a:p>
            <a:r>
              <a:rPr lang="en-US" smtClean="0"/>
              <a:t>Click to edit Master title style</a:t>
            </a:r>
            <a:endParaRPr lang="en-US" dirty="0"/>
          </a:p>
        </p:txBody>
      </p:sp>
      <p:sp>
        <p:nvSpPr>
          <p:cNvPr id="29" name="Rectangle 24"/>
          <p:cNvSpPr>
            <a:spLocks noGrp="1" noChangeArrowheads="1"/>
          </p:cNvSpPr>
          <p:nvPr>
            <p:ph type="subTitle" sz="quarter" idx="1"/>
          </p:nvPr>
        </p:nvSpPr>
        <p:spPr>
          <a:xfrm>
            <a:off x="751828" y="3281722"/>
            <a:ext cx="6810149" cy="307777"/>
          </a:xfrm>
        </p:spPr>
        <p:txBody>
          <a:bodyPr/>
          <a:lstStyle>
            <a:lvl1pPr marL="0" indent="0">
              <a:buFont typeface="Wingdings" pitchFamily="2" charset="2"/>
              <a:buNone/>
              <a:defRPr sz="2000" b="0">
                <a:solidFill>
                  <a:schemeClr val="bg2"/>
                </a:solidFill>
                <a:latin typeface="+mj-lt"/>
              </a:defRPr>
            </a:lvl1pPr>
          </a:lstStyle>
          <a:p>
            <a:r>
              <a:rPr lang="en-US" smtClean="0"/>
              <a:t>Click to edit Master subtitle style</a:t>
            </a:r>
            <a:endParaRPr lang="en-US" dirty="0"/>
          </a:p>
        </p:txBody>
      </p:sp>
    </p:spTree>
    <p:extLst>
      <p:ext uri="{BB962C8B-B14F-4D97-AF65-F5344CB8AC3E}">
        <p14:creationId xmlns:p14="http://schemas.microsoft.com/office/powerpoint/2010/main" val="3132892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4989" y="383530"/>
            <a:ext cx="8734821" cy="461665"/>
          </a:xfrm>
        </p:spPr>
        <p:txBody>
          <a:bodyPr/>
          <a:lstStyle>
            <a:lvl1pPr>
              <a:defRPr sz="3000" b="0">
                <a:solidFill>
                  <a:schemeClr val="bg2"/>
                </a:solidFill>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763589" y="1096009"/>
            <a:ext cx="8671190" cy="2154436"/>
          </a:xfrm>
        </p:spPr>
        <p:txBody>
          <a:bodyPr/>
          <a:lstStyle>
            <a:lvl1pPr>
              <a:defRPr sz="2000">
                <a:latin typeface="+mn-lt"/>
              </a:defRPr>
            </a:lvl1pPr>
            <a:lvl2pPr>
              <a:defRPr sz="2000">
                <a:latin typeface="+mn-lt"/>
              </a:defRPr>
            </a:lvl2pPr>
            <a:lvl3pPr marL="571500" indent="-342900">
              <a:defRPr sz="2000">
                <a:latin typeface="+mn-lt"/>
              </a:defRPr>
            </a:lvl3pPr>
            <a:lvl4pPr marL="862013" indent="-290513">
              <a:defRPr sz="2000">
                <a:latin typeface="+mn-lt"/>
              </a:defRPr>
            </a:lvl4pPr>
            <a:lvl5pPr marL="1204913" indent="-342900">
              <a:defRPr sz="20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6210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Numbered text page">
    <p:spTree>
      <p:nvGrpSpPr>
        <p:cNvPr id="1" name=""/>
        <p:cNvGrpSpPr/>
        <p:nvPr/>
      </p:nvGrpSpPr>
      <p:grpSpPr>
        <a:xfrm>
          <a:off x="0" y="0"/>
          <a:ext cx="0" cy="0"/>
          <a:chOff x="0" y="0"/>
          <a:chExt cx="0" cy="0"/>
        </a:xfrm>
      </p:grpSpPr>
      <p:sp>
        <p:nvSpPr>
          <p:cNvPr id="2" name="Title 1"/>
          <p:cNvSpPr>
            <a:spLocks noGrp="1"/>
          </p:cNvSpPr>
          <p:nvPr>
            <p:ph type="title"/>
          </p:nvPr>
        </p:nvSpPr>
        <p:spPr>
          <a:xfrm>
            <a:off x="754989" y="383530"/>
            <a:ext cx="8734821" cy="461665"/>
          </a:xfrm>
        </p:spPr>
        <p:txBody>
          <a:bodyPr anchor="t"/>
          <a:lstStyle>
            <a:lvl1pPr>
              <a:defRPr sz="3000" b="0">
                <a:solidFill>
                  <a:schemeClr val="bg2"/>
                </a:solidFill>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763589" y="1096009"/>
            <a:ext cx="8671190" cy="1938992"/>
          </a:xfrm>
        </p:spPr>
        <p:txBody>
          <a:bodyPr/>
          <a:lstStyle>
            <a:lvl1pPr marL="341313" indent="-341313">
              <a:lnSpc>
                <a:spcPct val="100000"/>
              </a:lnSpc>
              <a:spcBef>
                <a:spcPts val="900"/>
              </a:spcBef>
              <a:buClrTx/>
              <a:buFont typeface="+mj-lt"/>
              <a:buAutoNum type="arabicPeriod"/>
              <a:defRPr sz="2000">
                <a:solidFill>
                  <a:schemeClr val="tx1"/>
                </a:solidFill>
                <a:latin typeface="+mn-lt"/>
              </a:defRPr>
            </a:lvl1pPr>
            <a:lvl2pPr marL="682625" indent="-341313">
              <a:lnSpc>
                <a:spcPct val="100000"/>
              </a:lnSpc>
              <a:spcBef>
                <a:spcPts val="900"/>
              </a:spcBef>
              <a:buFont typeface="+mj-lt"/>
              <a:buAutoNum type="alphaLcPeriod"/>
              <a:defRPr sz="2000">
                <a:latin typeface="+mn-lt"/>
              </a:defRPr>
            </a:lvl2pPr>
            <a:lvl3pPr marL="1025525" indent="-333375">
              <a:lnSpc>
                <a:spcPct val="100000"/>
              </a:lnSpc>
              <a:spcBef>
                <a:spcPts val="900"/>
              </a:spcBef>
              <a:defRPr sz="2000">
                <a:latin typeface="+mn-lt"/>
              </a:defRPr>
            </a:lvl3pPr>
            <a:lvl4pPr marL="1146175" indent="-231775">
              <a:lnSpc>
                <a:spcPct val="100000"/>
              </a:lnSpc>
              <a:spcBef>
                <a:spcPts val="900"/>
              </a:spcBef>
              <a:defRPr sz="1800">
                <a:latin typeface="+mn-lt"/>
              </a:defRPr>
            </a:lvl4pPr>
            <a:lvl5pPr marL="1427163" indent="-280988">
              <a:lnSpc>
                <a:spcPct val="100000"/>
              </a:lnSpc>
              <a:spcBef>
                <a:spcPts val="900"/>
              </a:spcBef>
              <a:defRPr sz="18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490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ft text_Right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52022" y="1106125"/>
            <a:ext cx="4253045" cy="1538883"/>
          </a:xfrm>
        </p:spPr>
        <p:txBody>
          <a:bodyPr/>
          <a:lstStyle>
            <a:lvl1pPr>
              <a:lnSpc>
                <a:spcPct val="100000"/>
              </a:lnSpc>
              <a:spcBef>
                <a:spcPts val="900"/>
              </a:spcBef>
              <a:defRPr sz="1400"/>
            </a:lvl1pPr>
            <a:lvl2pPr marL="176213" indent="-176213">
              <a:lnSpc>
                <a:spcPct val="100000"/>
              </a:lnSpc>
              <a:spcBef>
                <a:spcPts val="900"/>
              </a:spcBef>
              <a:buClr>
                <a:schemeClr val="tx1"/>
              </a:buClr>
              <a:buFont typeface="Wingdings" pitchFamily="2" charset="2"/>
              <a:buChar char=""/>
              <a:defRPr sz="1400"/>
            </a:lvl2pPr>
            <a:lvl3pPr marL="404813" indent="-228600">
              <a:lnSpc>
                <a:spcPct val="100000"/>
              </a:lnSpc>
              <a:spcBef>
                <a:spcPts val="900"/>
              </a:spcBef>
              <a:defRPr sz="1400"/>
            </a:lvl3pPr>
            <a:lvl4pPr marL="633413" indent="-228600">
              <a:lnSpc>
                <a:spcPct val="100000"/>
              </a:lnSpc>
              <a:spcBef>
                <a:spcPts val="900"/>
              </a:spcBef>
              <a:defRPr sz="1400"/>
            </a:lvl4pPr>
            <a:lvl5pPr marL="862013" indent="-228600">
              <a:lnSpc>
                <a:spcPct val="100000"/>
              </a:lnSpc>
              <a:spcBef>
                <a:spcPts val="900"/>
              </a:spcBef>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5181735" y="1146178"/>
            <a:ext cx="4234127" cy="4792663"/>
          </a:xfrm>
        </p:spPr>
        <p:txBody>
          <a:bodyPr>
            <a:noAutofit/>
          </a:bodyPr>
          <a:lstStyle/>
          <a:p>
            <a:pPr lvl="0"/>
            <a:r>
              <a:rPr lang="en-US" noProof="0" dirty="0" smtClean="0"/>
              <a:t>Click icon to add picture</a:t>
            </a:r>
            <a:endParaRPr lang="en-US" noProof="0" dirty="0"/>
          </a:p>
        </p:txBody>
      </p:sp>
    </p:spTree>
    <p:extLst>
      <p:ext uri="{BB962C8B-B14F-4D97-AF65-F5344CB8AC3E}">
        <p14:creationId xmlns:p14="http://schemas.microsoft.com/office/powerpoint/2010/main" val="2140696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Left text_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52022" y="1106125"/>
            <a:ext cx="4253045" cy="1538883"/>
          </a:xfrm>
          <a:noFill/>
          <a:ln w="9525" algn="ctr">
            <a:noFill/>
            <a:miter lim="800000"/>
            <a:headEnd/>
            <a:tailEnd/>
          </a:ln>
        </p:spPr>
        <p:txBody>
          <a:bodyPr/>
          <a:lstStyle>
            <a:lvl1pPr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176213" indent="-17621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404813" indent="-22860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571500" indent="-166688"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747713" indent="-176213"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4952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1"/>
            </p:custDataLst>
            <p:extLst>
              <p:ext uri="{D42A27DB-BD31-4B8C-83A1-F6EECF244321}">
                <p14:modId xmlns:p14="http://schemas.microsoft.com/office/powerpoint/2010/main" val="11395637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65" name="think-cell Slide" r:id="rId22" imgW="270" imgH="270" progId="TCLayout.ActiveDocument.1">
                  <p:embed/>
                </p:oleObj>
              </mc:Choice>
              <mc:Fallback>
                <p:oleObj name="think-cell Slide" r:id="rId22" imgW="270" imgH="270" progId="TCLayout.ActiveDocument.1">
                  <p:embed/>
                  <p:pic>
                    <p:nvPicPr>
                      <p:cNvPr id="0" name=""/>
                      <p:cNvPicPr/>
                      <p:nvPr/>
                    </p:nvPicPr>
                    <p:blipFill>
                      <a:blip r:embed="rId23"/>
                      <a:stretch>
                        <a:fillRect/>
                      </a:stretch>
                    </p:blipFill>
                    <p:spPr>
                      <a:xfrm>
                        <a:off x="1588" y="1588"/>
                        <a:ext cx="1587" cy="1587"/>
                      </a:xfrm>
                      <a:prstGeom prst="rect">
                        <a:avLst/>
                      </a:prstGeom>
                    </p:spPr>
                  </p:pic>
                </p:oleObj>
              </mc:Fallback>
            </mc:AlternateContent>
          </a:graphicData>
        </a:graphic>
      </p:graphicFrame>
      <p:pic>
        <p:nvPicPr>
          <p:cNvPr id="1026" name="Picture 7" descr="Bar_06_COL_POS [Converted].png"/>
          <p:cNvPicPr>
            <a:picLocks noChangeAspect="1"/>
          </p:cNvPicPr>
          <p:nvPr/>
        </p:nvPicPr>
        <p:blipFill>
          <a:blip r:embed="rId24">
            <a:extLst>
              <a:ext uri="{28A0092B-C50C-407E-A947-70E740481C1C}">
                <a14:useLocalDpi xmlns:a14="http://schemas.microsoft.com/office/drawing/2010/main" val="0"/>
              </a:ext>
            </a:extLst>
          </a:blip>
          <a:srcRect/>
          <a:stretch>
            <a:fillRect/>
          </a:stretch>
        </p:blipFill>
        <p:spPr bwMode="auto">
          <a:xfrm>
            <a:off x="8107363" y="6410325"/>
            <a:ext cx="1298575"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755650" y="384175"/>
            <a:ext cx="8734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p>
            <a:pPr lvl="0"/>
            <a:r>
              <a:rPr lang="en-US" altLang="en-US" smtClean="0"/>
              <a:t>Click to edit title</a:t>
            </a:r>
          </a:p>
        </p:txBody>
      </p:sp>
      <p:sp>
        <p:nvSpPr>
          <p:cNvPr id="1028" name="Rectangle 3"/>
          <p:cNvSpPr>
            <a:spLocks noGrp="1" noChangeArrowheads="1"/>
          </p:cNvSpPr>
          <p:nvPr>
            <p:ph type="body" idx="1"/>
          </p:nvPr>
        </p:nvSpPr>
        <p:spPr bwMode="auto">
          <a:xfrm>
            <a:off x="763588" y="1095375"/>
            <a:ext cx="8670925"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Line 32"/>
          <p:cNvSpPr>
            <a:spLocks noChangeShapeType="1"/>
          </p:cNvSpPr>
          <p:nvPr/>
        </p:nvSpPr>
        <p:spPr bwMode="auto">
          <a:xfrm>
            <a:off x="735013" y="6224588"/>
            <a:ext cx="867092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GB"/>
          </a:p>
        </p:txBody>
      </p:sp>
      <p:sp>
        <p:nvSpPr>
          <p:cNvPr id="1030" name="TextBox 6"/>
          <p:cNvSpPr txBox="1">
            <a:spLocks noChangeArrowheads="1"/>
          </p:cNvSpPr>
          <p:nvPr/>
        </p:nvSpPr>
        <p:spPr bwMode="auto">
          <a:xfrm>
            <a:off x="739775" y="6499225"/>
            <a:ext cx="4456113"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3600">
                <a:solidFill>
                  <a:schemeClr val="bg2"/>
                </a:solidFill>
                <a:latin typeface="Arial" pitchFamily="34" charset="0"/>
              </a:defRPr>
            </a:lvl1pPr>
            <a:lvl2pPr marL="742950" indent="-285750" eaLnBrk="0" hangingPunct="0">
              <a:defRPr sz="3600">
                <a:solidFill>
                  <a:schemeClr val="bg2"/>
                </a:solidFill>
                <a:latin typeface="Arial" pitchFamily="34" charset="0"/>
              </a:defRPr>
            </a:lvl2pPr>
            <a:lvl3pPr marL="1143000" indent="-228600" eaLnBrk="0" hangingPunct="0">
              <a:defRPr sz="3600">
                <a:solidFill>
                  <a:schemeClr val="bg2"/>
                </a:solidFill>
                <a:latin typeface="Arial" pitchFamily="34" charset="0"/>
              </a:defRPr>
            </a:lvl3pPr>
            <a:lvl4pPr marL="1600200" indent="-228600" eaLnBrk="0" hangingPunct="0">
              <a:defRPr sz="3600">
                <a:solidFill>
                  <a:schemeClr val="bg2"/>
                </a:solidFill>
                <a:latin typeface="Arial" pitchFamily="34" charset="0"/>
              </a:defRPr>
            </a:lvl4pPr>
            <a:lvl5pPr marL="2057400" indent="-228600" eaLnBrk="0" hangingPunct="0">
              <a:defRPr sz="3600">
                <a:solidFill>
                  <a:schemeClr val="bg2"/>
                </a:solidFill>
                <a:latin typeface="Arial" pitchFamily="34" charset="0"/>
              </a:defRPr>
            </a:lvl5pPr>
            <a:lvl6pPr marL="2514600" indent="-228600" eaLnBrk="0" fontAlgn="base" hangingPunct="0">
              <a:spcBef>
                <a:spcPct val="0"/>
              </a:spcBef>
              <a:spcAft>
                <a:spcPct val="0"/>
              </a:spcAft>
              <a:defRPr sz="3600">
                <a:solidFill>
                  <a:schemeClr val="bg2"/>
                </a:solidFill>
                <a:latin typeface="Arial" pitchFamily="34" charset="0"/>
              </a:defRPr>
            </a:lvl6pPr>
            <a:lvl7pPr marL="2971800" indent="-228600" eaLnBrk="0" fontAlgn="base" hangingPunct="0">
              <a:spcBef>
                <a:spcPct val="0"/>
              </a:spcBef>
              <a:spcAft>
                <a:spcPct val="0"/>
              </a:spcAft>
              <a:defRPr sz="3600">
                <a:solidFill>
                  <a:schemeClr val="bg2"/>
                </a:solidFill>
                <a:latin typeface="Arial" pitchFamily="34" charset="0"/>
              </a:defRPr>
            </a:lvl7pPr>
            <a:lvl8pPr marL="3429000" indent="-228600" eaLnBrk="0" fontAlgn="base" hangingPunct="0">
              <a:spcBef>
                <a:spcPct val="0"/>
              </a:spcBef>
              <a:spcAft>
                <a:spcPct val="0"/>
              </a:spcAft>
              <a:defRPr sz="3600">
                <a:solidFill>
                  <a:schemeClr val="bg2"/>
                </a:solidFill>
                <a:latin typeface="Arial" pitchFamily="34" charset="0"/>
              </a:defRPr>
            </a:lvl8pPr>
            <a:lvl9pPr marL="3886200" indent="-228600" eaLnBrk="0" fontAlgn="base" hangingPunct="0">
              <a:spcBef>
                <a:spcPct val="0"/>
              </a:spcBef>
              <a:spcAft>
                <a:spcPct val="0"/>
              </a:spcAft>
              <a:defRPr sz="3600">
                <a:solidFill>
                  <a:schemeClr val="bg2"/>
                </a:solidFill>
                <a:latin typeface="Arial" pitchFamily="34" charset="0"/>
              </a:defRPr>
            </a:lvl9pPr>
          </a:lstStyle>
          <a:p>
            <a:pPr eaLnBrk="1" hangingPunct="1">
              <a:defRPr/>
            </a:pPr>
            <a:r>
              <a:rPr lang="en-US" sz="900" dirty="0" smtClean="0">
                <a:solidFill>
                  <a:schemeClr val="tx1"/>
                </a:solidFill>
                <a:latin typeface="Expert Sans Regular" pitchFamily="34" charset="0"/>
              </a:rPr>
              <a:t>Unrestricted / Internal Only / Confidential / Secret *Delete as appropriate</a:t>
            </a:r>
          </a:p>
        </p:txBody>
      </p:sp>
      <p:sp>
        <p:nvSpPr>
          <p:cNvPr id="11" name="Footer Placeholder 10"/>
          <p:cNvSpPr>
            <a:spLocks/>
          </p:cNvSpPr>
          <p:nvPr/>
        </p:nvSpPr>
        <p:spPr bwMode="auto">
          <a:xfrm>
            <a:off x="711200" y="6315075"/>
            <a:ext cx="2895600" cy="138113"/>
          </a:xfrm>
          <a:prstGeom prst="rect">
            <a:avLst/>
          </a:prstGeom>
          <a:noFill/>
          <a:ln w="9525" algn="ctr">
            <a:noFill/>
            <a:miter lim="800000"/>
            <a:headEnd/>
            <a:tailEnd/>
          </a:ln>
        </p:spPr>
        <p:txBody>
          <a:bodyPr lIns="0" tIns="0" rIns="0" bIns="0" anchor="b">
            <a:spAutoFit/>
          </a:bodyPr>
          <a:lstStyle>
            <a:lvl1pPr eaLnBrk="0" hangingPunct="0">
              <a:defRPr sz="3600">
                <a:solidFill>
                  <a:schemeClr val="bg2"/>
                </a:solidFill>
                <a:latin typeface="Arial" panose="020B0604020202020204" pitchFamily="34" charset="0"/>
                <a:cs typeface="Arial" panose="020B0604020202020204" pitchFamily="34" charset="0"/>
              </a:defRPr>
            </a:lvl1pPr>
            <a:lvl2pPr marL="742950" indent="-285750" eaLnBrk="0" hangingPunct="0">
              <a:defRPr sz="3600">
                <a:solidFill>
                  <a:schemeClr val="bg2"/>
                </a:solidFill>
                <a:latin typeface="Arial" panose="020B0604020202020204" pitchFamily="34" charset="0"/>
                <a:cs typeface="Arial" panose="020B0604020202020204" pitchFamily="34" charset="0"/>
              </a:defRPr>
            </a:lvl2pPr>
            <a:lvl3pPr marL="1143000" indent="-228600" eaLnBrk="0" hangingPunct="0">
              <a:defRPr sz="3600">
                <a:solidFill>
                  <a:schemeClr val="bg2"/>
                </a:solidFill>
                <a:latin typeface="Arial" panose="020B0604020202020204" pitchFamily="34" charset="0"/>
                <a:cs typeface="Arial" panose="020B0604020202020204" pitchFamily="34" charset="0"/>
              </a:defRPr>
            </a:lvl3pPr>
            <a:lvl4pPr marL="1600200" indent="-228600" eaLnBrk="0" hangingPunct="0">
              <a:defRPr sz="3600">
                <a:solidFill>
                  <a:schemeClr val="bg2"/>
                </a:solidFill>
                <a:latin typeface="Arial" panose="020B0604020202020204" pitchFamily="34" charset="0"/>
                <a:cs typeface="Arial" panose="020B0604020202020204" pitchFamily="34" charset="0"/>
              </a:defRPr>
            </a:lvl4pPr>
            <a:lvl5pPr marL="2057400" indent="-228600" eaLnBrk="0" hangingPunct="0">
              <a:defRPr sz="36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9pPr>
          </a:lstStyle>
          <a:p>
            <a:pPr eaLnBrk="1" hangingPunct="1">
              <a:spcBef>
                <a:spcPct val="50000"/>
              </a:spcBef>
            </a:pPr>
            <a:fld id="{8D2AA345-CCB5-4F70-8D73-C7920EE91028}" type="slidenum">
              <a:rPr lang="en-US" altLang="en-US" sz="900">
                <a:solidFill>
                  <a:schemeClr val="tx1"/>
                </a:solidFill>
                <a:latin typeface="Expert Sans Regular" pitchFamily="34" charset="0"/>
              </a:rPr>
              <a:pPr eaLnBrk="1" hangingPunct="1">
                <a:spcBef>
                  <a:spcPct val="50000"/>
                </a:spcBef>
              </a:pPr>
              <a:t>‹#›</a:t>
            </a:fld>
            <a:r>
              <a:rPr lang="en-US" altLang="en-US" sz="900">
                <a:solidFill>
                  <a:schemeClr val="tx1"/>
                </a:solidFill>
                <a:latin typeface="Expert Sans Regular" pitchFamily="34" charset="0"/>
              </a:rPr>
              <a:t>   |   Barclays presentation title  |  30 January 2012</a:t>
            </a:r>
          </a:p>
        </p:txBody>
      </p:sp>
    </p:spTree>
  </p:cSld>
  <p:clrMap bg1="lt1" tx1="dk1" bg2="lt2" tx2="dk2" accent1="accent1" accent2="accent2" accent3="accent3" accent4="accent4" accent5="accent5" accent6="accent6" hlink="hlink" folHlink="folHlink"/>
  <p:sldLayoutIdLst>
    <p:sldLayoutId id="2147484779" r:id="rId1"/>
    <p:sldLayoutId id="2147484780" r:id="rId2"/>
    <p:sldLayoutId id="2147484781" r:id="rId3"/>
    <p:sldLayoutId id="2147484782" r:id="rId4"/>
    <p:sldLayoutId id="2147484783" r:id="rId5"/>
    <p:sldLayoutId id="2147484767" r:id="rId6"/>
    <p:sldLayoutId id="2147484768" r:id="rId7"/>
    <p:sldLayoutId id="2147484769" r:id="rId8"/>
    <p:sldLayoutId id="2147484770" r:id="rId9"/>
    <p:sldLayoutId id="2147484771" r:id="rId10"/>
    <p:sldLayoutId id="2147484772" r:id="rId11"/>
    <p:sldLayoutId id="2147484773" r:id="rId12"/>
    <p:sldLayoutId id="2147484774" r:id="rId13"/>
    <p:sldLayoutId id="2147484775" r:id="rId14"/>
    <p:sldLayoutId id="2147484784" r:id="rId15"/>
    <p:sldLayoutId id="2147484776" r:id="rId16"/>
    <p:sldLayoutId id="2147484777" r:id="rId17"/>
    <p:sldLayoutId id="2147484778" r:id="rId18"/>
  </p:sldLayoutIdLst>
  <p:hf hdr="0" dt="0"/>
  <p:txStyles>
    <p:titleStyle>
      <a:lvl1pPr algn="l" rtl="0" eaLnBrk="0" fontAlgn="base" hangingPunct="0">
        <a:spcBef>
          <a:spcPct val="0"/>
        </a:spcBef>
        <a:spcAft>
          <a:spcPct val="0"/>
        </a:spcAft>
        <a:defRPr sz="3000">
          <a:solidFill>
            <a:schemeClr val="bg2"/>
          </a:solidFill>
          <a:latin typeface="+mj-lt"/>
          <a:ea typeface="+mj-ea"/>
          <a:cs typeface="+mj-cs"/>
        </a:defRPr>
      </a:lvl1pPr>
      <a:lvl2pPr algn="l" rtl="0" eaLnBrk="0" fontAlgn="base" hangingPunct="0">
        <a:spcBef>
          <a:spcPct val="0"/>
        </a:spcBef>
        <a:spcAft>
          <a:spcPct val="0"/>
        </a:spcAft>
        <a:defRPr sz="3000">
          <a:solidFill>
            <a:schemeClr val="bg2"/>
          </a:solidFill>
          <a:latin typeface="Expert Sans Regular" pitchFamily="34" charset="0"/>
        </a:defRPr>
      </a:lvl2pPr>
      <a:lvl3pPr algn="l" rtl="0" eaLnBrk="0" fontAlgn="base" hangingPunct="0">
        <a:spcBef>
          <a:spcPct val="0"/>
        </a:spcBef>
        <a:spcAft>
          <a:spcPct val="0"/>
        </a:spcAft>
        <a:defRPr sz="3000">
          <a:solidFill>
            <a:schemeClr val="bg2"/>
          </a:solidFill>
          <a:latin typeface="Expert Sans Regular" pitchFamily="34" charset="0"/>
        </a:defRPr>
      </a:lvl3pPr>
      <a:lvl4pPr algn="l" rtl="0" eaLnBrk="0" fontAlgn="base" hangingPunct="0">
        <a:spcBef>
          <a:spcPct val="0"/>
        </a:spcBef>
        <a:spcAft>
          <a:spcPct val="0"/>
        </a:spcAft>
        <a:defRPr sz="3000">
          <a:solidFill>
            <a:schemeClr val="bg2"/>
          </a:solidFill>
          <a:latin typeface="Expert Sans Regular" pitchFamily="34" charset="0"/>
        </a:defRPr>
      </a:lvl4pPr>
      <a:lvl5pPr algn="l" rtl="0" eaLnBrk="0" fontAlgn="base" hangingPunct="0">
        <a:spcBef>
          <a:spcPct val="0"/>
        </a:spcBef>
        <a:spcAft>
          <a:spcPct val="0"/>
        </a:spcAft>
        <a:defRPr sz="3000">
          <a:solidFill>
            <a:schemeClr val="bg2"/>
          </a:solidFill>
          <a:latin typeface="Expert Sans Regular" pitchFamily="34" charset="0"/>
        </a:defRPr>
      </a:lvl5pPr>
      <a:lvl6pPr marL="457200" algn="l" rtl="0" eaLnBrk="1" fontAlgn="base" hangingPunct="1">
        <a:spcBef>
          <a:spcPct val="0"/>
        </a:spcBef>
        <a:spcAft>
          <a:spcPct val="0"/>
        </a:spcAft>
        <a:defRPr sz="3600">
          <a:solidFill>
            <a:schemeClr val="tx2"/>
          </a:solidFill>
          <a:latin typeface="Arial" pitchFamily="34" charset="0"/>
        </a:defRPr>
      </a:lvl6pPr>
      <a:lvl7pPr marL="914400" algn="l" rtl="0" eaLnBrk="1" fontAlgn="base" hangingPunct="1">
        <a:spcBef>
          <a:spcPct val="0"/>
        </a:spcBef>
        <a:spcAft>
          <a:spcPct val="0"/>
        </a:spcAft>
        <a:defRPr sz="3600">
          <a:solidFill>
            <a:schemeClr val="tx2"/>
          </a:solidFill>
          <a:latin typeface="Arial" pitchFamily="34" charset="0"/>
        </a:defRPr>
      </a:lvl7pPr>
      <a:lvl8pPr marL="1371600" algn="l" rtl="0" eaLnBrk="1" fontAlgn="base" hangingPunct="1">
        <a:spcBef>
          <a:spcPct val="0"/>
        </a:spcBef>
        <a:spcAft>
          <a:spcPct val="0"/>
        </a:spcAft>
        <a:defRPr sz="3600">
          <a:solidFill>
            <a:schemeClr val="tx2"/>
          </a:solidFill>
          <a:latin typeface="Arial" pitchFamily="34" charset="0"/>
        </a:defRPr>
      </a:lvl8pPr>
      <a:lvl9pPr marL="1828800" algn="l" rtl="0" eaLnBrk="1" fontAlgn="base" hangingPunct="1">
        <a:spcBef>
          <a:spcPct val="0"/>
        </a:spcBef>
        <a:spcAft>
          <a:spcPct val="0"/>
        </a:spcAft>
        <a:defRPr sz="3600">
          <a:solidFill>
            <a:schemeClr val="tx2"/>
          </a:solidFill>
          <a:latin typeface="Arial" pitchFamily="34" charset="0"/>
        </a:defRPr>
      </a:lvl9pPr>
    </p:titleStyle>
    <p:bodyStyle>
      <a:lvl1pPr marL="342900" indent="-342900" algn="l" rtl="0" eaLnBrk="0" fontAlgn="base" hangingPunct="0">
        <a:spcBef>
          <a:spcPct val="50000"/>
        </a:spcBef>
        <a:spcAft>
          <a:spcPct val="0"/>
        </a:spcAft>
        <a:buClr>
          <a:schemeClr val="tx2"/>
        </a:buClr>
        <a:buFont typeface="Wingdings" panose="05000000000000000000" pitchFamily="2" charset="2"/>
        <a:defRPr sz="2000">
          <a:solidFill>
            <a:schemeClr val="tx1"/>
          </a:solidFill>
          <a:latin typeface="+mn-lt"/>
          <a:ea typeface="+mn-ea"/>
          <a:cs typeface="+mn-cs"/>
        </a:defRPr>
      </a:lvl1pPr>
      <a:lvl2pPr marL="231775" indent="-231775" algn="l" rtl="0" eaLnBrk="0" fontAlgn="base" hangingPunct="0">
        <a:spcBef>
          <a:spcPct val="50000"/>
        </a:spcBef>
        <a:spcAft>
          <a:spcPct val="0"/>
        </a:spcAft>
        <a:buFont typeface="Wingdings" panose="05000000000000000000" pitchFamily="2" charset="2"/>
        <a:buChar char=""/>
        <a:defRPr sz="2000">
          <a:solidFill>
            <a:schemeClr val="tx1"/>
          </a:solidFill>
          <a:latin typeface="+mn-lt"/>
        </a:defRPr>
      </a:lvl2pPr>
      <a:lvl3pPr marL="568325" indent="-333375" algn="l" rtl="0" eaLnBrk="0" fontAlgn="base" hangingPunct="0">
        <a:spcBef>
          <a:spcPct val="50000"/>
        </a:spcBef>
        <a:spcAft>
          <a:spcPct val="0"/>
        </a:spcAft>
        <a:buFont typeface="Arial" panose="020B0604020202020204" pitchFamily="34" charset="0"/>
        <a:buChar char="–"/>
        <a:defRPr sz="2000">
          <a:solidFill>
            <a:schemeClr val="tx1"/>
          </a:solidFill>
          <a:latin typeface="+mn-lt"/>
        </a:defRPr>
      </a:lvl3pPr>
      <a:lvl4pPr marL="858838" indent="-290513" algn="l" rtl="0" eaLnBrk="0" fontAlgn="base" hangingPunct="0">
        <a:spcBef>
          <a:spcPct val="50000"/>
        </a:spcBef>
        <a:spcAft>
          <a:spcPct val="0"/>
        </a:spcAft>
        <a:buFont typeface="Wingdings" panose="05000000000000000000" pitchFamily="2" charset="2"/>
        <a:buChar char=""/>
        <a:defRPr sz="2000">
          <a:solidFill>
            <a:schemeClr val="tx1"/>
          </a:solidFill>
          <a:latin typeface="+mn-lt"/>
        </a:defRPr>
      </a:lvl4pPr>
      <a:lvl5pPr marL="1204913" indent="-346075" algn="l" rtl="0" eaLnBrk="0" fontAlgn="base" hangingPunct="0">
        <a:spcBef>
          <a:spcPct val="50000"/>
        </a:spcBef>
        <a:spcAft>
          <a:spcPct val="0"/>
        </a:spcAft>
        <a:buFont typeface="Arial" panose="020B0604020202020204" pitchFamily="34" charset="0"/>
        <a:buChar char="–"/>
        <a:defRPr sz="2000">
          <a:solidFill>
            <a:schemeClr val="tx1"/>
          </a:solidFill>
          <a:latin typeface="+mn-lt"/>
        </a:defRPr>
      </a:lvl5pPr>
      <a:lvl6pPr marL="24606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6pPr>
      <a:lvl7pPr marL="29178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7pPr>
      <a:lvl8pPr marL="33750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8pPr>
      <a:lvl9pPr marL="38322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slideLayout" Target="../slideLayouts/slideLayout6.xml"/><Relationship Id="rId7" Type="http://schemas.openxmlformats.org/officeDocument/2006/relationships/diagramLayout" Target="../diagrams/layout1.xml"/><Relationship Id="rId12" Type="http://schemas.openxmlformats.org/officeDocument/2006/relationships/image" Target="../media/image6.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diagramData" Target="../diagrams/data1.xml"/><Relationship Id="rId11" Type="http://schemas.openxmlformats.org/officeDocument/2006/relationships/image" Target="../media/image5.png"/><Relationship Id="rId5" Type="http://schemas.openxmlformats.org/officeDocument/2006/relationships/image" Target="../media/image1.emf"/><Relationship Id="rId10" Type="http://schemas.microsoft.com/office/2007/relationships/diagramDrawing" Target="../diagrams/drawing1.xml"/><Relationship Id="rId4" Type="http://schemas.openxmlformats.org/officeDocument/2006/relationships/oleObject" Target="../embeddings/oleObject2.bin"/><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5.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1.png"/><Relationship Id="rId7" Type="http://schemas.openxmlformats.org/officeDocument/2006/relationships/image" Target="../media/image6.png"/><Relationship Id="rId2" Type="http://schemas.openxmlformats.org/officeDocument/2006/relationships/hyperlink" Target="http://www.americanexpress.com/pes/uk/benefits/red/newmicrosite/index.shtml" TargetMode="External"/><Relationship Id="rId1" Type="http://schemas.openxmlformats.org/officeDocument/2006/relationships/slideLayout" Target="../slideLayouts/slideLayout15.xml"/><Relationship Id="rId6" Type="http://schemas.openxmlformats.org/officeDocument/2006/relationships/image" Target="../media/image14.png"/><Relationship Id="rId11" Type="http://schemas.openxmlformats.org/officeDocument/2006/relationships/image" Target="../media/image17.png"/><Relationship Id="rId5" Type="http://schemas.openxmlformats.org/officeDocument/2006/relationships/image" Target="../media/image13.jpe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1.jpeg"/><Relationship Id="rId2" Type="http://schemas.openxmlformats.org/officeDocument/2006/relationships/image" Target="../media/image18.png"/><Relationship Id="rId1" Type="http://schemas.openxmlformats.org/officeDocument/2006/relationships/slideLayout" Target="../slideLayouts/slideLayout15.xml"/><Relationship Id="rId6" Type="http://schemas.openxmlformats.org/officeDocument/2006/relationships/image" Target="../media/image20.png"/><Relationship Id="rId5"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png"/><Relationship Id="rId7" Type="http://schemas.openxmlformats.org/officeDocument/2006/relationships/diagramColors" Target="../diagrams/colors3.xml"/><Relationship Id="rId2" Type="http://schemas.openxmlformats.org/officeDocument/2006/relationships/image" Target="../media/image6.png"/><Relationship Id="rId1" Type="http://schemas.openxmlformats.org/officeDocument/2006/relationships/slideLayout" Target="../slideLayouts/slideLayout15.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Subtitle 4"/>
          <p:cNvSpPr txBox="1">
            <a:spLocks/>
          </p:cNvSpPr>
          <p:nvPr/>
        </p:nvSpPr>
        <p:spPr bwMode="auto">
          <a:xfrm>
            <a:off x="3723896" y="5277689"/>
            <a:ext cx="5838825"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3600">
                <a:solidFill>
                  <a:schemeClr val="bg2"/>
                </a:solidFill>
                <a:latin typeface="Arial" panose="020B0604020202020204" pitchFamily="34" charset="0"/>
                <a:cs typeface="Arial" panose="020B0604020202020204" pitchFamily="34" charset="0"/>
              </a:defRPr>
            </a:lvl1pPr>
            <a:lvl2pPr marL="742950" indent="-285750" eaLnBrk="0" hangingPunct="0">
              <a:defRPr sz="3600">
                <a:solidFill>
                  <a:schemeClr val="bg2"/>
                </a:solidFill>
                <a:latin typeface="Arial" panose="020B0604020202020204" pitchFamily="34" charset="0"/>
                <a:cs typeface="Arial" panose="020B0604020202020204" pitchFamily="34" charset="0"/>
              </a:defRPr>
            </a:lvl2pPr>
            <a:lvl3pPr marL="1143000" indent="-228600" eaLnBrk="0" hangingPunct="0">
              <a:defRPr sz="3600">
                <a:solidFill>
                  <a:schemeClr val="bg2"/>
                </a:solidFill>
                <a:latin typeface="Arial" panose="020B0604020202020204" pitchFamily="34" charset="0"/>
                <a:cs typeface="Arial" panose="020B0604020202020204" pitchFamily="34" charset="0"/>
              </a:defRPr>
            </a:lvl3pPr>
            <a:lvl4pPr marL="1600200" indent="-228600" eaLnBrk="0" hangingPunct="0">
              <a:defRPr sz="3600">
                <a:solidFill>
                  <a:schemeClr val="bg2"/>
                </a:solidFill>
                <a:latin typeface="Arial" panose="020B0604020202020204" pitchFamily="34" charset="0"/>
                <a:cs typeface="Arial" panose="020B0604020202020204" pitchFamily="34" charset="0"/>
              </a:defRPr>
            </a:lvl4pPr>
            <a:lvl5pPr marL="2057400" indent="-228600" eaLnBrk="0" hangingPunct="0">
              <a:defRPr sz="36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9pPr>
          </a:lstStyle>
          <a:p>
            <a:pPr>
              <a:spcBef>
                <a:spcPct val="50000"/>
              </a:spcBef>
              <a:buClr>
                <a:schemeClr val="tx2"/>
              </a:buClr>
              <a:buFont typeface="Wingdings" panose="05000000000000000000" pitchFamily="2" charset="2"/>
              <a:buNone/>
            </a:pPr>
            <a:r>
              <a:rPr lang="en-GB" altLang="en-US" sz="1000" dirty="0" smtClean="0">
                <a:latin typeface="Barclaycard Co" pitchFamily="34" charset="0"/>
              </a:rPr>
              <a:t>David Spears and Tim Heard</a:t>
            </a:r>
            <a:endParaRPr lang="en-GB" altLang="en-US" sz="1000" dirty="0">
              <a:latin typeface="Barclaycard Co" pitchFamily="34" charset="0"/>
            </a:endParaRPr>
          </a:p>
        </p:txBody>
      </p:sp>
      <p:sp>
        <p:nvSpPr>
          <p:cNvPr id="8197" name="Rounded Rectangle 1"/>
          <p:cNvSpPr>
            <a:spLocks noChangeArrowheads="1"/>
          </p:cNvSpPr>
          <p:nvPr/>
        </p:nvSpPr>
        <p:spPr bwMode="auto">
          <a:xfrm>
            <a:off x="8023225" y="292100"/>
            <a:ext cx="1104900" cy="509588"/>
          </a:xfrm>
          <a:prstGeom prst="roundRect">
            <a:avLst>
              <a:gd name="adj" fmla="val 16667"/>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spAutoFit/>
          </a:bodyPr>
          <a:lstStyle>
            <a:lvl1pPr eaLnBrk="0" hangingPunct="0">
              <a:defRPr sz="3600">
                <a:solidFill>
                  <a:schemeClr val="bg2"/>
                </a:solidFill>
                <a:latin typeface="Arial" panose="020B0604020202020204" pitchFamily="34" charset="0"/>
                <a:cs typeface="Arial" panose="020B0604020202020204" pitchFamily="34" charset="0"/>
              </a:defRPr>
            </a:lvl1pPr>
            <a:lvl2pPr marL="742950" indent="-285750" eaLnBrk="0" hangingPunct="0">
              <a:defRPr sz="3600">
                <a:solidFill>
                  <a:schemeClr val="bg2"/>
                </a:solidFill>
                <a:latin typeface="Arial" panose="020B0604020202020204" pitchFamily="34" charset="0"/>
                <a:cs typeface="Arial" panose="020B0604020202020204" pitchFamily="34" charset="0"/>
              </a:defRPr>
            </a:lvl2pPr>
            <a:lvl3pPr marL="1143000" indent="-228600" eaLnBrk="0" hangingPunct="0">
              <a:defRPr sz="3600">
                <a:solidFill>
                  <a:schemeClr val="bg2"/>
                </a:solidFill>
                <a:latin typeface="Arial" panose="020B0604020202020204" pitchFamily="34" charset="0"/>
                <a:cs typeface="Arial" panose="020B0604020202020204" pitchFamily="34" charset="0"/>
              </a:defRPr>
            </a:lvl3pPr>
            <a:lvl4pPr marL="1600200" indent="-228600" eaLnBrk="0" hangingPunct="0">
              <a:defRPr sz="3600">
                <a:solidFill>
                  <a:schemeClr val="bg2"/>
                </a:solidFill>
                <a:latin typeface="Arial" panose="020B0604020202020204" pitchFamily="34" charset="0"/>
                <a:cs typeface="Arial" panose="020B0604020202020204" pitchFamily="34" charset="0"/>
              </a:defRPr>
            </a:lvl4pPr>
            <a:lvl5pPr marL="2057400" indent="-228600" eaLnBrk="0" hangingPunct="0">
              <a:defRPr sz="36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9pPr>
          </a:lstStyle>
          <a:p>
            <a:pPr eaLnBrk="1" hangingPunct="1"/>
            <a:endParaRPr lang="en-GB" alt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473" y="914531"/>
            <a:ext cx="7772416" cy="451714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
          <p:cNvSpPr>
            <a:spLocks noChangeArrowheads="1"/>
          </p:cNvSpPr>
          <p:nvPr/>
        </p:nvSpPr>
        <p:spPr bwMode="auto">
          <a:xfrm>
            <a:off x="520700" y="6318250"/>
            <a:ext cx="4079875" cy="328613"/>
          </a:xfrm>
          <a:prstGeom prst="rect">
            <a:avLst/>
          </a:prstGeom>
          <a:solidFill>
            <a:srgbClr val="FFFFFD"/>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spAutoFit/>
          </a:bodyPr>
          <a:lstStyle>
            <a:lvl1pPr eaLnBrk="0" hangingPunct="0">
              <a:defRPr sz="3600">
                <a:solidFill>
                  <a:schemeClr val="bg2"/>
                </a:solidFill>
                <a:latin typeface="Arial" panose="020B0604020202020204" pitchFamily="34" charset="0"/>
                <a:cs typeface="Arial" panose="020B0604020202020204" pitchFamily="34" charset="0"/>
              </a:defRPr>
            </a:lvl1pPr>
            <a:lvl2pPr marL="742950" indent="-285750" eaLnBrk="0" hangingPunct="0">
              <a:defRPr sz="3600">
                <a:solidFill>
                  <a:schemeClr val="bg2"/>
                </a:solidFill>
                <a:latin typeface="Arial" panose="020B0604020202020204" pitchFamily="34" charset="0"/>
                <a:cs typeface="Arial" panose="020B0604020202020204" pitchFamily="34" charset="0"/>
              </a:defRPr>
            </a:lvl2pPr>
            <a:lvl3pPr marL="1143000" indent="-228600" eaLnBrk="0" hangingPunct="0">
              <a:defRPr sz="3600">
                <a:solidFill>
                  <a:schemeClr val="bg2"/>
                </a:solidFill>
                <a:latin typeface="Arial" panose="020B0604020202020204" pitchFamily="34" charset="0"/>
                <a:cs typeface="Arial" panose="020B0604020202020204" pitchFamily="34" charset="0"/>
              </a:defRPr>
            </a:lvl3pPr>
            <a:lvl4pPr marL="1600200" indent="-228600" eaLnBrk="0" hangingPunct="0">
              <a:defRPr sz="3600">
                <a:solidFill>
                  <a:schemeClr val="bg2"/>
                </a:solidFill>
                <a:latin typeface="Arial" panose="020B0604020202020204" pitchFamily="34" charset="0"/>
                <a:cs typeface="Arial" panose="020B0604020202020204" pitchFamily="34" charset="0"/>
              </a:defRPr>
            </a:lvl4pPr>
            <a:lvl5pPr marL="2057400" indent="-228600" eaLnBrk="0" hangingPunct="0">
              <a:defRPr sz="36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9pPr>
          </a:lstStyle>
          <a:p>
            <a:pPr eaLnBrk="1" hangingPunct="1"/>
            <a:endParaRPr lang="en-GB" altLang="en-US"/>
          </a:p>
        </p:txBody>
      </p:sp>
      <p:sp>
        <p:nvSpPr>
          <p:cNvPr id="10" name="TextBox 3"/>
          <p:cNvSpPr txBox="1">
            <a:spLocks noChangeArrowheads="1"/>
          </p:cNvSpPr>
          <p:nvPr/>
        </p:nvSpPr>
        <p:spPr bwMode="auto">
          <a:xfrm>
            <a:off x="2346324" y="1054005"/>
            <a:ext cx="49180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3600">
                <a:solidFill>
                  <a:schemeClr val="bg2"/>
                </a:solidFill>
                <a:latin typeface="Arial" panose="020B0604020202020204" pitchFamily="34" charset="0"/>
                <a:cs typeface="Arial" panose="020B0604020202020204" pitchFamily="34" charset="0"/>
              </a:defRPr>
            </a:lvl1pPr>
            <a:lvl2pPr marL="742950" indent="-285750" eaLnBrk="0" hangingPunct="0">
              <a:defRPr sz="3600">
                <a:solidFill>
                  <a:schemeClr val="bg2"/>
                </a:solidFill>
                <a:latin typeface="Arial" panose="020B0604020202020204" pitchFamily="34" charset="0"/>
                <a:cs typeface="Arial" panose="020B0604020202020204" pitchFamily="34" charset="0"/>
              </a:defRPr>
            </a:lvl2pPr>
            <a:lvl3pPr marL="1143000" indent="-228600" eaLnBrk="0" hangingPunct="0">
              <a:defRPr sz="3600">
                <a:solidFill>
                  <a:schemeClr val="bg2"/>
                </a:solidFill>
                <a:latin typeface="Arial" panose="020B0604020202020204" pitchFamily="34" charset="0"/>
                <a:cs typeface="Arial" panose="020B0604020202020204" pitchFamily="34" charset="0"/>
              </a:defRPr>
            </a:lvl3pPr>
            <a:lvl4pPr marL="1600200" indent="-228600" eaLnBrk="0" hangingPunct="0">
              <a:defRPr sz="3600">
                <a:solidFill>
                  <a:schemeClr val="bg2"/>
                </a:solidFill>
                <a:latin typeface="Arial" panose="020B0604020202020204" pitchFamily="34" charset="0"/>
                <a:cs typeface="Arial" panose="020B0604020202020204" pitchFamily="34" charset="0"/>
              </a:defRPr>
            </a:lvl4pPr>
            <a:lvl5pPr marL="2057400" indent="-228600" eaLnBrk="0" hangingPunct="0">
              <a:defRPr sz="36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9pPr>
          </a:lstStyle>
          <a:p>
            <a:pPr algn="ctr" eaLnBrk="1" hangingPunct="1"/>
            <a:r>
              <a:rPr lang="en-GB" altLang="en-US" sz="3200" dirty="0" smtClean="0">
                <a:latin typeface="Barclaycard Co" panose="020B0503060202020204" pitchFamily="34" charset="0"/>
              </a:rPr>
              <a:t>Thank you for your time</a:t>
            </a:r>
            <a:endParaRPr lang="en-GB" altLang="en-US" sz="3200" dirty="0">
              <a:latin typeface="Barclaycard Co" panose="020B0503060202020204" pitchFamily="34" charset="0"/>
            </a:endParaRPr>
          </a:p>
        </p:txBody>
      </p:sp>
      <p:sp>
        <p:nvSpPr>
          <p:cNvPr id="19" name="TextBox 3"/>
          <p:cNvSpPr txBox="1">
            <a:spLocks noChangeArrowheads="1"/>
          </p:cNvSpPr>
          <p:nvPr/>
        </p:nvSpPr>
        <p:spPr bwMode="auto">
          <a:xfrm>
            <a:off x="2346323" y="1736145"/>
            <a:ext cx="49180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3600">
                <a:solidFill>
                  <a:schemeClr val="bg2"/>
                </a:solidFill>
                <a:latin typeface="Arial" panose="020B0604020202020204" pitchFamily="34" charset="0"/>
                <a:cs typeface="Arial" panose="020B0604020202020204" pitchFamily="34" charset="0"/>
              </a:defRPr>
            </a:lvl1pPr>
            <a:lvl2pPr marL="742950" indent="-285750" eaLnBrk="0" hangingPunct="0">
              <a:defRPr sz="3600">
                <a:solidFill>
                  <a:schemeClr val="bg2"/>
                </a:solidFill>
                <a:latin typeface="Arial" panose="020B0604020202020204" pitchFamily="34" charset="0"/>
                <a:cs typeface="Arial" panose="020B0604020202020204" pitchFamily="34" charset="0"/>
              </a:defRPr>
            </a:lvl2pPr>
            <a:lvl3pPr marL="1143000" indent="-228600" eaLnBrk="0" hangingPunct="0">
              <a:defRPr sz="3600">
                <a:solidFill>
                  <a:schemeClr val="bg2"/>
                </a:solidFill>
                <a:latin typeface="Arial" panose="020B0604020202020204" pitchFamily="34" charset="0"/>
                <a:cs typeface="Arial" panose="020B0604020202020204" pitchFamily="34" charset="0"/>
              </a:defRPr>
            </a:lvl3pPr>
            <a:lvl4pPr marL="1600200" indent="-228600" eaLnBrk="0" hangingPunct="0">
              <a:defRPr sz="3600">
                <a:solidFill>
                  <a:schemeClr val="bg2"/>
                </a:solidFill>
                <a:latin typeface="Arial" panose="020B0604020202020204" pitchFamily="34" charset="0"/>
                <a:cs typeface="Arial" panose="020B0604020202020204" pitchFamily="34" charset="0"/>
              </a:defRPr>
            </a:lvl4pPr>
            <a:lvl5pPr marL="2057400" indent="-228600" eaLnBrk="0" hangingPunct="0">
              <a:defRPr sz="36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9pPr>
          </a:lstStyle>
          <a:p>
            <a:pPr algn="ctr" eaLnBrk="1" hangingPunct="1"/>
            <a:r>
              <a:rPr lang="en-GB" altLang="en-US" sz="3200" dirty="0" smtClean="0">
                <a:latin typeface="Barclaycard Co" panose="020B0503060202020204" pitchFamily="34" charset="0"/>
              </a:rPr>
              <a:t>Any </a:t>
            </a:r>
            <a:r>
              <a:rPr lang="en-GB" altLang="en-US" sz="3200" dirty="0">
                <a:latin typeface="Barclaycard Co" panose="020B0503060202020204" pitchFamily="34" charset="0"/>
              </a:rPr>
              <a:t>q</a:t>
            </a:r>
            <a:r>
              <a:rPr lang="en-GB" altLang="en-US" sz="3200" dirty="0" smtClean="0">
                <a:latin typeface="Barclaycard Co" panose="020B0503060202020204" pitchFamily="34" charset="0"/>
              </a:rPr>
              <a:t>uestions?</a:t>
            </a:r>
            <a:endParaRPr lang="en-GB" altLang="en-US" sz="3200" dirty="0">
              <a:latin typeface="Barclaycard Co" panose="020B050306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6376" y="6298886"/>
            <a:ext cx="390245" cy="36734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8884" y="1982366"/>
            <a:ext cx="6672951" cy="3878162"/>
          </a:xfrm>
          <a:prstGeom prst="rect">
            <a:avLst/>
          </a:prstGeom>
        </p:spPr>
      </p:pic>
    </p:spTree>
    <p:extLst>
      <p:ext uri="{BB962C8B-B14F-4D97-AF65-F5344CB8AC3E}">
        <p14:creationId xmlns:p14="http://schemas.microsoft.com/office/powerpoint/2010/main" val="1656154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750888" y="2730500"/>
            <a:ext cx="6819900" cy="461963"/>
          </a:xfrm>
        </p:spPr>
        <p:txBody>
          <a:bodyPr/>
          <a:lstStyle/>
          <a:p>
            <a:r>
              <a:rPr lang="en-GB" smtClean="0"/>
              <a:t>Appendices</a:t>
            </a:r>
          </a:p>
        </p:txBody>
      </p:sp>
      <p:sp>
        <p:nvSpPr>
          <p:cNvPr id="3" name="Subtitle 2"/>
          <p:cNvSpPr>
            <a:spLocks noGrp="1"/>
          </p:cNvSpPr>
          <p:nvPr>
            <p:ph type="subTitle" sz="quarter" idx="1"/>
          </p:nvPr>
        </p:nvSpPr>
        <p:spPr>
          <a:xfrm>
            <a:off x="752475" y="3281363"/>
            <a:ext cx="6808788" cy="615950"/>
          </a:xfrm>
        </p:spPr>
        <p:txBody>
          <a:bodyPr/>
          <a:lstStyle/>
          <a:p>
            <a:pPr>
              <a:defRPr/>
            </a:pPr>
            <a:r>
              <a:rPr lang="en-GB" dirty="0" smtClean="0"/>
              <a:t>In-Depth Benefits, Product Story, Potential Causes, Challenges </a:t>
            </a:r>
            <a:endParaRPr lang="en-GB" dirty="0"/>
          </a:p>
        </p:txBody>
      </p:sp>
    </p:spTree>
    <p:extLst>
      <p:ext uri="{BB962C8B-B14F-4D97-AF65-F5344CB8AC3E}">
        <p14:creationId xmlns:p14="http://schemas.microsoft.com/office/powerpoint/2010/main" val="8690417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44525" y="382588"/>
            <a:ext cx="3786188" cy="436562"/>
          </a:xfrm>
        </p:spPr>
        <p:txBody>
          <a:bodyPr/>
          <a:lstStyle/>
          <a:p>
            <a:pPr algn="ctr"/>
            <a:r>
              <a:rPr lang="en-GB" smtClean="0"/>
              <a:t>Customer Benefits</a:t>
            </a:r>
          </a:p>
        </p:txBody>
      </p:sp>
      <p:sp>
        <p:nvSpPr>
          <p:cNvPr id="3" name="TextBox 2"/>
          <p:cNvSpPr txBox="1"/>
          <p:nvPr/>
        </p:nvSpPr>
        <p:spPr>
          <a:xfrm>
            <a:off x="644525" y="947738"/>
            <a:ext cx="3633788" cy="4062412"/>
          </a:xfrm>
          <a:prstGeom prst="rect">
            <a:avLst/>
          </a:prstGeom>
          <a:noFill/>
        </p:spPr>
        <p:txBody>
          <a:bodyPr lIns="0" tIns="0" rIns="0" bIns="0">
            <a:spAutoFit/>
          </a:bodyPr>
          <a:lstStyle/>
          <a:p>
            <a:pPr marL="457200" indent="-457200">
              <a:buFont typeface="+mj-lt"/>
              <a:buAutoNum type="arabicPeriod"/>
              <a:defRPr/>
            </a:pPr>
            <a:r>
              <a:rPr lang="en-GB" sz="1200" dirty="0">
                <a:solidFill>
                  <a:schemeClr val="tx1"/>
                </a:solidFill>
                <a:latin typeface="+mn-lt"/>
              </a:rPr>
              <a:t>Makes donating to causes customers care about a part of their daily lives at a transactional level – easier to donate to causes which matter to them</a:t>
            </a:r>
          </a:p>
          <a:p>
            <a:pPr marL="457200" indent="-457200">
              <a:buFont typeface="+mj-lt"/>
              <a:buAutoNum type="arabicPeriod"/>
              <a:defRPr/>
            </a:pPr>
            <a:r>
              <a:rPr lang="en-GB" sz="1200" b="1" dirty="0">
                <a:solidFill>
                  <a:schemeClr val="tx1"/>
                </a:solidFill>
                <a:latin typeface="+mn-lt"/>
              </a:rPr>
              <a:t>We all want to have a positive impact on the world around us, but often fall short of having the time to do this – RoundUp will provide this opportunity. </a:t>
            </a:r>
          </a:p>
          <a:p>
            <a:pPr marL="457200" indent="-457200">
              <a:buFont typeface="+mj-lt"/>
              <a:buAutoNum type="arabicPeriod"/>
              <a:defRPr/>
            </a:pPr>
            <a:r>
              <a:rPr lang="en-GB" sz="1200" dirty="0">
                <a:solidFill>
                  <a:schemeClr val="tx1"/>
                </a:solidFill>
                <a:latin typeface="+mn-lt"/>
              </a:rPr>
              <a:t>Once opted in customers do not need to do anything else - </a:t>
            </a:r>
            <a:r>
              <a:rPr lang="en-GB" sz="1200" dirty="0">
                <a:solidFill>
                  <a:schemeClr val="tx1"/>
                </a:solidFill>
              </a:rPr>
              <a:t>Integrates fundraising into client lifestyles seamlessly without them having to make any changes to them</a:t>
            </a:r>
          </a:p>
          <a:p>
            <a:pPr marL="457200" indent="-457200">
              <a:buFont typeface="+mj-lt"/>
              <a:buAutoNum type="arabicPeriod"/>
              <a:defRPr/>
            </a:pPr>
            <a:r>
              <a:rPr lang="en-GB" sz="1200" dirty="0">
                <a:solidFill>
                  <a:schemeClr val="tx1"/>
                </a:solidFill>
                <a:latin typeface="+mn-lt"/>
              </a:rPr>
              <a:t>Customers will feel like they are ‘doing good’ without the hassle</a:t>
            </a:r>
          </a:p>
          <a:p>
            <a:pPr marL="457200" indent="-457200">
              <a:buFont typeface="+mj-lt"/>
              <a:buAutoNum type="arabicPeriod"/>
              <a:defRPr/>
            </a:pPr>
            <a:r>
              <a:rPr lang="en-GB" sz="1200" dirty="0">
                <a:solidFill>
                  <a:schemeClr val="tx1"/>
                </a:solidFill>
                <a:latin typeface="+mn-lt"/>
              </a:rPr>
              <a:t>Customers can opt in and opt out as they wish as well as providing preferences to make donations bespoke to them</a:t>
            </a:r>
          </a:p>
          <a:p>
            <a:pPr marL="457200" indent="-457200">
              <a:buFont typeface="+mj-lt"/>
              <a:buAutoNum type="arabicPeriod"/>
              <a:defRPr/>
            </a:pPr>
            <a:r>
              <a:rPr lang="en-GB" sz="1200" dirty="0">
                <a:solidFill>
                  <a:schemeClr val="tx1"/>
                </a:solidFill>
                <a:latin typeface="+mn-lt"/>
              </a:rPr>
              <a:t>Increasing trend towards “shopping for change” (Littler, 2008) – “Can we really buy our way to a better, more equitable or more sustainable future?”” Yes, with RoundUp we can.</a:t>
            </a:r>
          </a:p>
          <a:p>
            <a:pPr marL="457200" indent="-457200">
              <a:buFont typeface="+mj-lt"/>
              <a:buAutoNum type="arabicPeriod"/>
              <a:defRPr/>
            </a:pPr>
            <a:endParaRPr lang="en-GB" sz="1200" dirty="0">
              <a:solidFill>
                <a:schemeClr val="tx1"/>
              </a:solidFill>
              <a:latin typeface="+mn-lt"/>
            </a:endParaRPr>
          </a:p>
        </p:txBody>
      </p:sp>
      <p:sp>
        <p:nvSpPr>
          <p:cNvPr id="4" name="TextBox 3"/>
          <p:cNvSpPr txBox="1"/>
          <p:nvPr/>
        </p:nvSpPr>
        <p:spPr>
          <a:xfrm>
            <a:off x="5392738" y="962025"/>
            <a:ext cx="3917950" cy="2800350"/>
          </a:xfrm>
          <a:prstGeom prst="rect">
            <a:avLst/>
          </a:prstGeom>
          <a:noFill/>
        </p:spPr>
        <p:txBody>
          <a:bodyPr lIns="0" tIns="0" rIns="0" bIns="0">
            <a:spAutoFit/>
          </a:bodyPr>
          <a:lstStyle/>
          <a:p>
            <a:pPr marL="457200" indent="-457200">
              <a:buFont typeface="+mj-lt"/>
              <a:buAutoNum type="arabicPeriod"/>
              <a:defRPr/>
            </a:pPr>
            <a:r>
              <a:rPr lang="en-GB" sz="1200" dirty="0">
                <a:solidFill>
                  <a:schemeClr val="tx1"/>
                </a:solidFill>
                <a:latin typeface="+mn-lt"/>
              </a:rPr>
              <a:t>Potential to raise millions for good causes with little cost or FTE impact on Barclays or any impact on customers’ daily ‘journeys’</a:t>
            </a:r>
          </a:p>
          <a:p>
            <a:pPr marL="457200" indent="-457200">
              <a:buFont typeface="+mj-lt"/>
              <a:buAutoNum type="arabicPeriod"/>
              <a:defRPr/>
            </a:pPr>
            <a:r>
              <a:rPr lang="en-GB" sz="1200" dirty="0">
                <a:solidFill>
                  <a:schemeClr val="tx1"/>
                </a:solidFill>
                <a:latin typeface="+mn-lt"/>
              </a:rPr>
              <a:t>We have partnered with development thought leaders in order to identify the most worthy causes which can act as a springboard (multiplier) for local communities.</a:t>
            </a:r>
          </a:p>
          <a:p>
            <a:pPr marL="457200" indent="-457200">
              <a:buFont typeface="+mj-lt"/>
              <a:buAutoNum type="arabicPeriod"/>
              <a:defRPr/>
            </a:pPr>
            <a:r>
              <a:rPr lang="en-GB" sz="1200" dirty="0">
                <a:solidFill>
                  <a:schemeClr val="tx1"/>
                </a:solidFill>
                <a:latin typeface="+mn-lt"/>
              </a:rPr>
              <a:t>We will also use thought leaders to donate direct to cause to save wasting raised money funding bureaucracy</a:t>
            </a:r>
          </a:p>
          <a:p>
            <a:pPr marL="457200" indent="-457200">
              <a:buFont typeface="+mj-lt"/>
              <a:buAutoNum type="arabicPeriod"/>
              <a:defRPr/>
            </a:pPr>
            <a:r>
              <a:rPr lang="en-GB" sz="1200" dirty="0">
                <a:solidFill>
                  <a:schemeClr val="tx1"/>
                </a:solidFill>
              </a:rPr>
              <a:t>The customers who sign up will automatically form a target population for future similar intraprenuerial ideas – thus this can act as a springboard for other ideas which will also have social benefit</a:t>
            </a:r>
          </a:p>
          <a:p>
            <a:pPr marL="457200" indent="-457200">
              <a:buFont typeface="+mj-lt"/>
              <a:buAutoNum type="arabicPeriod"/>
              <a:defRPr/>
            </a:pPr>
            <a:endParaRPr lang="en-GB" sz="1400" dirty="0">
              <a:solidFill>
                <a:schemeClr val="tx1"/>
              </a:solidFill>
              <a:latin typeface="+mn-lt"/>
            </a:endParaRPr>
          </a:p>
        </p:txBody>
      </p:sp>
      <p:sp>
        <p:nvSpPr>
          <p:cNvPr id="9221" name="Title 1"/>
          <p:cNvSpPr txBox="1">
            <a:spLocks/>
          </p:cNvSpPr>
          <p:nvPr/>
        </p:nvSpPr>
        <p:spPr bwMode="auto">
          <a:xfrm>
            <a:off x="5392738" y="369888"/>
            <a:ext cx="3917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3600">
                <a:solidFill>
                  <a:schemeClr val="bg2"/>
                </a:solidFill>
                <a:latin typeface="Arial" charset="0"/>
                <a:cs typeface="Arial" charset="0"/>
              </a:defRPr>
            </a:lvl1pPr>
            <a:lvl2pPr marL="742950" indent="-285750" eaLnBrk="0" hangingPunct="0">
              <a:defRPr sz="3600">
                <a:solidFill>
                  <a:schemeClr val="bg2"/>
                </a:solidFill>
                <a:latin typeface="Arial" charset="0"/>
                <a:cs typeface="Arial" charset="0"/>
              </a:defRPr>
            </a:lvl2pPr>
            <a:lvl3pPr marL="1143000" indent="-228600" eaLnBrk="0" hangingPunct="0">
              <a:defRPr sz="3600">
                <a:solidFill>
                  <a:schemeClr val="bg2"/>
                </a:solidFill>
                <a:latin typeface="Arial" charset="0"/>
                <a:cs typeface="Arial" charset="0"/>
              </a:defRPr>
            </a:lvl3pPr>
            <a:lvl4pPr marL="1600200" indent="-228600" eaLnBrk="0" hangingPunct="0">
              <a:defRPr sz="3600">
                <a:solidFill>
                  <a:schemeClr val="bg2"/>
                </a:solidFill>
                <a:latin typeface="Arial" charset="0"/>
                <a:cs typeface="Arial" charset="0"/>
              </a:defRPr>
            </a:lvl4pPr>
            <a:lvl5pPr marL="2057400" indent="-228600" eaLnBrk="0" hangingPunct="0">
              <a:defRPr sz="3600">
                <a:solidFill>
                  <a:schemeClr val="bg2"/>
                </a:solidFill>
                <a:latin typeface="Arial" charset="0"/>
                <a:cs typeface="Arial" charset="0"/>
              </a:defRPr>
            </a:lvl5pPr>
            <a:lvl6pPr marL="2514600" indent="-228600" eaLnBrk="0" fontAlgn="base" hangingPunct="0">
              <a:spcBef>
                <a:spcPct val="0"/>
              </a:spcBef>
              <a:spcAft>
                <a:spcPct val="0"/>
              </a:spcAft>
              <a:defRPr sz="3600">
                <a:solidFill>
                  <a:schemeClr val="bg2"/>
                </a:solidFill>
                <a:latin typeface="Arial" charset="0"/>
                <a:cs typeface="Arial" charset="0"/>
              </a:defRPr>
            </a:lvl6pPr>
            <a:lvl7pPr marL="2971800" indent="-228600" eaLnBrk="0" fontAlgn="base" hangingPunct="0">
              <a:spcBef>
                <a:spcPct val="0"/>
              </a:spcBef>
              <a:spcAft>
                <a:spcPct val="0"/>
              </a:spcAft>
              <a:defRPr sz="3600">
                <a:solidFill>
                  <a:schemeClr val="bg2"/>
                </a:solidFill>
                <a:latin typeface="Arial" charset="0"/>
                <a:cs typeface="Arial" charset="0"/>
              </a:defRPr>
            </a:lvl7pPr>
            <a:lvl8pPr marL="3429000" indent="-228600" eaLnBrk="0" fontAlgn="base" hangingPunct="0">
              <a:spcBef>
                <a:spcPct val="0"/>
              </a:spcBef>
              <a:spcAft>
                <a:spcPct val="0"/>
              </a:spcAft>
              <a:defRPr sz="3600">
                <a:solidFill>
                  <a:schemeClr val="bg2"/>
                </a:solidFill>
                <a:latin typeface="Arial" charset="0"/>
                <a:cs typeface="Arial" charset="0"/>
              </a:defRPr>
            </a:lvl8pPr>
            <a:lvl9pPr marL="3886200" indent="-228600" eaLnBrk="0" fontAlgn="base" hangingPunct="0">
              <a:spcBef>
                <a:spcPct val="0"/>
              </a:spcBef>
              <a:spcAft>
                <a:spcPct val="0"/>
              </a:spcAft>
              <a:defRPr sz="3600">
                <a:solidFill>
                  <a:schemeClr val="bg2"/>
                </a:solidFill>
                <a:latin typeface="Arial" charset="0"/>
                <a:cs typeface="Arial" charset="0"/>
              </a:defRPr>
            </a:lvl9pPr>
          </a:lstStyle>
          <a:p>
            <a:pPr algn="ctr"/>
            <a:r>
              <a:rPr lang="en-GB" sz="3000">
                <a:latin typeface="Expert Sans Regular" pitchFamily="34" charset="0"/>
              </a:rPr>
              <a:t>Social Benefits</a:t>
            </a:r>
          </a:p>
        </p:txBody>
      </p:sp>
    </p:spTree>
    <p:extLst>
      <p:ext uri="{BB962C8B-B14F-4D97-AF65-F5344CB8AC3E}">
        <p14:creationId xmlns:p14="http://schemas.microsoft.com/office/powerpoint/2010/main" val="4220561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GB" smtClean="0"/>
              <a:t>Barclays’ Benefits</a:t>
            </a:r>
          </a:p>
        </p:txBody>
      </p:sp>
      <p:sp>
        <p:nvSpPr>
          <p:cNvPr id="3" name="TextBox 2"/>
          <p:cNvSpPr txBox="1"/>
          <p:nvPr/>
        </p:nvSpPr>
        <p:spPr>
          <a:xfrm>
            <a:off x="625475" y="1092200"/>
            <a:ext cx="8826500" cy="4800600"/>
          </a:xfrm>
          <a:prstGeom prst="rect">
            <a:avLst/>
          </a:prstGeom>
          <a:noFill/>
        </p:spPr>
        <p:txBody>
          <a:bodyPr lIns="0" tIns="0" rIns="0" bIns="0">
            <a:spAutoFit/>
          </a:bodyPr>
          <a:lstStyle/>
          <a:p>
            <a:pPr>
              <a:defRPr/>
            </a:pPr>
            <a:r>
              <a:rPr lang="en-GB" sz="1200" b="1" u="sng" dirty="0">
                <a:solidFill>
                  <a:schemeClr val="tx1"/>
                </a:solidFill>
                <a:latin typeface="+mn-lt"/>
              </a:rPr>
              <a:t>Ease of set up</a:t>
            </a:r>
          </a:p>
          <a:p>
            <a:pPr marL="342900" indent="-342900">
              <a:buFont typeface="+mj-lt"/>
              <a:buAutoNum type="arabicPeriod"/>
              <a:defRPr/>
            </a:pPr>
            <a:r>
              <a:rPr lang="en-GB" sz="1200" dirty="0">
                <a:solidFill>
                  <a:schemeClr val="tx1"/>
                </a:solidFill>
                <a:latin typeface="+mn-lt"/>
              </a:rPr>
              <a:t>Once up a running this will largely leverage existing infrastructure resulting in </a:t>
            </a:r>
            <a:r>
              <a:rPr lang="en-GB" sz="1200" b="1" u="sng" dirty="0">
                <a:solidFill>
                  <a:schemeClr val="tx1"/>
                </a:solidFill>
                <a:latin typeface="+mn-lt"/>
              </a:rPr>
              <a:t>minimal run costs</a:t>
            </a:r>
          </a:p>
          <a:p>
            <a:pPr marL="342900" indent="-342900">
              <a:buFont typeface="+mj-lt"/>
              <a:buAutoNum type="arabicPeriod"/>
              <a:defRPr/>
            </a:pPr>
            <a:r>
              <a:rPr lang="en-GB" sz="1200" dirty="0">
                <a:solidFill>
                  <a:schemeClr val="tx1"/>
                </a:solidFill>
                <a:latin typeface="+mn-lt"/>
              </a:rPr>
              <a:t>We are not issuing a new product but adding functionality to existing products which </a:t>
            </a:r>
            <a:r>
              <a:rPr lang="en-GB" sz="1200" b="1" u="sng" dirty="0">
                <a:solidFill>
                  <a:schemeClr val="tx1"/>
                </a:solidFill>
                <a:latin typeface="+mn-lt"/>
              </a:rPr>
              <a:t>minimises CTA</a:t>
            </a:r>
          </a:p>
          <a:p>
            <a:pPr marL="342900" indent="-342900">
              <a:buFont typeface="+mj-lt"/>
              <a:buAutoNum type="arabicPeriod"/>
              <a:defRPr/>
            </a:pPr>
            <a:r>
              <a:rPr lang="en-GB" sz="1200" dirty="0">
                <a:solidFill>
                  <a:schemeClr val="tx1"/>
                </a:solidFill>
                <a:latin typeface="+mn-lt"/>
              </a:rPr>
              <a:t>Most of the logistical functionality is already present  to deliver Barclays RoundUp </a:t>
            </a:r>
            <a:r>
              <a:rPr lang="en-GB" sz="1200" b="1" u="sng" dirty="0">
                <a:solidFill>
                  <a:schemeClr val="tx1"/>
                </a:solidFill>
                <a:latin typeface="+mn-lt"/>
              </a:rPr>
              <a:t>limited operational impact</a:t>
            </a:r>
            <a:br>
              <a:rPr lang="en-GB" sz="1200" b="1" u="sng" dirty="0">
                <a:solidFill>
                  <a:schemeClr val="tx1"/>
                </a:solidFill>
                <a:latin typeface="+mn-lt"/>
              </a:rPr>
            </a:br>
            <a:endParaRPr lang="en-GB" sz="1200" b="1" u="sng" dirty="0">
              <a:solidFill>
                <a:schemeClr val="tx1"/>
              </a:solidFill>
              <a:latin typeface="+mn-lt"/>
            </a:endParaRPr>
          </a:p>
          <a:p>
            <a:pPr>
              <a:defRPr/>
            </a:pPr>
            <a:r>
              <a:rPr lang="en-GB" sz="1200" b="1" u="sng" dirty="0">
                <a:solidFill>
                  <a:schemeClr val="tx1"/>
                </a:solidFill>
                <a:latin typeface="+mn-lt"/>
              </a:rPr>
              <a:t>Market Share</a:t>
            </a:r>
            <a:endParaRPr lang="en-GB" sz="1200" dirty="0">
              <a:solidFill>
                <a:schemeClr val="tx1"/>
              </a:solidFill>
              <a:latin typeface="+mn-lt"/>
            </a:endParaRPr>
          </a:p>
          <a:p>
            <a:pPr marL="342900" indent="-342900">
              <a:buFont typeface="+mj-lt"/>
              <a:buAutoNum type="arabicPeriod"/>
              <a:defRPr/>
            </a:pPr>
            <a:r>
              <a:rPr lang="en-GB" sz="1200" dirty="0">
                <a:solidFill>
                  <a:schemeClr val="tx1"/>
                </a:solidFill>
                <a:latin typeface="+mn-lt"/>
              </a:rPr>
              <a:t>Encourages current customer loyalty to Barclaycard and the Barclays brand</a:t>
            </a:r>
          </a:p>
          <a:p>
            <a:pPr marL="342900" indent="-342900">
              <a:buFont typeface="+mj-lt"/>
              <a:buAutoNum type="arabicPeriod"/>
              <a:defRPr/>
            </a:pPr>
            <a:r>
              <a:rPr lang="en-GB" sz="1200" dirty="0">
                <a:solidFill>
                  <a:schemeClr val="tx1"/>
                </a:solidFill>
                <a:latin typeface="+mn-lt"/>
              </a:rPr>
              <a:t>Can be used as part of our Barclaycard offering to new clients in order to drive up market share in saturated markets i.e. the UK</a:t>
            </a:r>
          </a:p>
          <a:p>
            <a:pPr marL="342900" indent="-342900">
              <a:buFont typeface="+mj-lt"/>
              <a:buAutoNum type="arabicPeriod"/>
              <a:defRPr/>
            </a:pPr>
            <a:r>
              <a:rPr lang="en-GB" sz="1200" dirty="0">
                <a:solidFill>
                  <a:schemeClr val="tx1"/>
                </a:solidFill>
                <a:latin typeface="+mn-lt"/>
              </a:rPr>
              <a:t>Gives us an edge aside from just 0% APR on balance transfers for the longest time in terms of attracting new clients</a:t>
            </a:r>
          </a:p>
          <a:p>
            <a:pPr marL="342900" indent="-342900">
              <a:buFont typeface="+mj-lt"/>
              <a:buAutoNum type="arabicPeriod"/>
              <a:defRPr/>
            </a:pPr>
            <a:r>
              <a:rPr lang="en-GB" sz="1200" dirty="0">
                <a:solidFill>
                  <a:schemeClr val="tx1"/>
                </a:solidFill>
                <a:latin typeface="+mn-lt"/>
              </a:rPr>
              <a:t>This will allow us to engage with the needs and wants of a new generation of customers (Generation Y)</a:t>
            </a:r>
          </a:p>
          <a:p>
            <a:pPr marL="342900" indent="-342900">
              <a:buFont typeface="+mj-lt"/>
              <a:buAutoNum type="arabicPeriod"/>
              <a:defRPr/>
            </a:pPr>
            <a:r>
              <a:rPr lang="en-GB" sz="1200" dirty="0">
                <a:solidFill>
                  <a:schemeClr val="tx1"/>
                </a:solidFill>
                <a:latin typeface="+mn-lt"/>
              </a:rPr>
              <a:t>New channels for marketing and sales</a:t>
            </a:r>
          </a:p>
          <a:p>
            <a:pPr marL="342900" indent="-342900">
              <a:buFont typeface="+mj-lt"/>
              <a:buAutoNum type="arabicPeriod"/>
              <a:defRPr/>
            </a:pPr>
            <a:r>
              <a:rPr lang="en-GB" sz="1200" dirty="0">
                <a:solidFill>
                  <a:schemeClr val="tx1"/>
                </a:solidFill>
                <a:latin typeface="+mn-lt"/>
              </a:rPr>
              <a:t>Could give us the edge in markets where we are looking to expand rapidly i.e. the US</a:t>
            </a:r>
          </a:p>
          <a:p>
            <a:pPr marL="342900" indent="-342900">
              <a:buFont typeface="+mj-lt"/>
              <a:buAutoNum type="arabicPeriod"/>
              <a:defRPr/>
            </a:pPr>
            <a:r>
              <a:rPr lang="en-GB" sz="1200" dirty="0">
                <a:solidFill>
                  <a:schemeClr val="tx1"/>
                </a:solidFill>
                <a:latin typeface="+mn-lt"/>
              </a:rPr>
              <a:t>The customers who sign up will automatically form a target population for future similar intraprenuerial ideas – thus this can act as a springboard for other ideas</a:t>
            </a:r>
          </a:p>
          <a:p>
            <a:pPr marL="342900" indent="-342900">
              <a:buFont typeface="+mj-lt"/>
              <a:buAutoNum type="arabicPeriod"/>
              <a:defRPr/>
            </a:pPr>
            <a:endParaRPr lang="en-GB" sz="1200" dirty="0">
              <a:solidFill>
                <a:schemeClr val="tx1"/>
              </a:solidFill>
              <a:latin typeface="+mn-lt"/>
            </a:endParaRPr>
          </a:p>
          <a:p>
            <a:pPr>
              <a:defRPr/>
            </a:pPr>
            <a:r>
              <a:rPr lang="en-GB" sz="1200" b="1" u="sng" dirty="0">
                <a:solidFill>
                  <a:schemeClr val="tx1"/>
                </a:solidFill>
                <a:latin typeface="+mn-lt"/>
              </a:rPr>
              <a:t>Strategic Alignment</a:t>
            </a:r>
          </a:p>
          <a:p>
            <a:pPr marL="342900" indent="-342900">
              <a:buFont typeface="+mj-lt"/>
              <a:buAutoNum type="arabicPeriod"/>
              <a:defRPr/>
            </a:pPr>
            <a:r>
              <a:rPr lang="en-GB" sz="1200" dirty="0">
                <a:solidFill>
                  <a:schemeClr val="tx1"/>
                </a:solidFill>
                <a:latin typeface="+mn-lt"/>
              </a:rPr>
              <a:t>Fundamentally aligns to Barclays’ Go-To strategy and the principles of TRANSFORM as well as our citizenship agenda 2020</a:t>
            </a:r>
            <a:br>
              <a:rPr lang="en-GB" sz="1200" dirty="0">
                <a:solidFill>
                  <a:schemeClr val="tx1"/>
                </a:solidFill>
                <a:latin typeface="+mn-lt"/>
              </a:rPr>
            </a:br>
            <a:endParaRPr lang="en-GB" sz="1200" dirty="0">
              <a:solidFill>
                <a:schemeClr val="tx1"/>
              </a:solidFill>
              <a:latin typeface="+mn-lt"/>
            </a:endParaRPr>
          </a:p>
          <a:p>
            <a:pPr>
              <a:defRPr/>
            </a:pPr>
            <a:r>
              <a:rPr lang="en-GB" sz="1200" b="1" u="sng" dirty="0">
                <a:solidFill>
                  <a:schemeClr val="tx1"/>
                </a:solidFill>
                <a:latin typeface="+mn-lt"/>
              </a:rPr>
              <a:t>Profit</a:t>
            </a:r>
          </a:p>
          <a:p>
            <a:pPr marL="342900" indent="-342900">
              <a:buFont typeface="+mj-lt"/>
              <a:buAutoNum type="arabicPeriod"/>
              <a:defRPr/>
            </a:pPr>
            <a:r>
              <a:rPr lang="en-GB" sz="1200" dirty="0">
                <a:solidFill>
                  <a:schemeClr val="tx1"/>
                </a:solidFill>
                <a:latin typeface="+mn-lt"/>
              </a:rPr>
              <a:t>Encourages individuals to spend on a Barclaycard as opposed to a debit card – increasing the chance of ‘revolving’ </a:t>
            </a:r>
          </a:p>
          <a:p>
            <a:pPr marL="342900" indent="-342900">
              <a:buFont typeface="+mj-lt"/>
              <a:buAutoNum type="arabicPeriod"/>
              <a:defRPr/>
            </a:pPr>
            <a:r>
              <a:rPr lang="en-GB" sz="1200" dirty="0">
                <a:solidFill>
                  <a:schemeClr val="tx1"/>
                </a:solidFill>
                <a:latin typeface="+mn-lt"/>
              </a:rPr>
              <a:t>Increased number of customers will lead to an increased number of revolvers (currently 30%)</a:t>
            </a:r>
          </a:p>
          <a:p>
            <a:pPr marL="342900" indent="-342900">
              <a:buFont typeface="+mj-lt"/>
              <a:buAutoNum type="arabicPeriod"/>
              <a:defRPr/>
            </a:pPr>
            <a:r>
              <a:rPr lang="en-GB" sz="1200" dirty="0">
                <a:solidFill>
                  <a:schemeClr val="tx1"/>
                </a:solidFill>
                <a:latin typeface="+mn-lt"/>
              </a:rPr>
              <a:t>Increased number of transactions leads to an increased profit via interchange contributions of 0.3%</a:t>
            </a:r>
          </a:p>
          <a:p>
            <a:pPr marL="342900" indent="-342900">
              <a:buFont typeface="+mj-lt"/>
              <a:buAutoNum type="arabicPeriod"/>
              <a:defRPr/>
            </a:pPr>
            <a:r>
              <a:rPr lang="en-GB" sz="1200" dirty="0">
                <a:solidFill>
                  <a:schemeClr val="tx1"/>
                </a:solidFill>
                <a:latin typeface="+mn-lt"/>
              </a:rPr>
              <a:t>Brand image benefits</a:t>
            </a:r>
          </a:p>
          <a:p>
            <a:pPr marL="342900" indent="-342900">
              <a:buFont typeface="+mj-lt"/>
              <a:buAutoNum type="arabicPeriod"/>
              <a:defRPr/>
            </a:pPr>
            <a:r>
              <a:rPr lang="en-GB" sz="1200" dirty="0">
                <a:solidFill>
                  <a:schemeClr val="tx1"/>
                </a:solidFill>
                <a:latin typeface="+mn-lt"/>
              </a:rPr>
              <a:t>Potential investment return on social investments if we choose to take up this option</a:t>
            </a:r>
          </a:p>
          <a:p>
            <a:pPr marL="342900" indent="-342900">
              <a:buFont typeface="+mj-lt"/>
              <a:buAutoNum type="arabicPeriod"/>
              <a:defRPr/>
            </a:pPr>
            <a:r>
              <a:rPr lang="en-GB" sz="1200" dirty="0">
                <a:solidFill>
                  <a:schemeClr val="tx1"/>
                </a:solidFill>
                <a:latin typeface="+mn-lt"/>
              </a:rPr>
              <a:t>Social enterprises become business customers</a:t>
            </a:r>
          </a:p>
          <a:p>
            <a:pPr marL="342900" indent="-342900">
              <a:buFont typeface="+mj-lt"/>
              <a:buAutoNum type="arabicPeriod"/>
              <a:defRPr/>
            </a:pPr>
            <a:r>
              <a:rPr lang="en-GB" sz="1200" dirty="0">
                <a:solidFill>
                  <a:schemeClr val="tx1"/>
                </a:solidFill>
                <a:latin typeface="+mn-lt"/>
              </a:rPr>
              <a:t>Cross sell across group i.e. as a part of our corporate card offering</a:t>
            </a:r>
          </a:p>
        </p:txBody>
      </p:sp>
    </p:spTree>
    <p:extLst>
      <p:ext uri="{BB962C8B-B14F-4D97-AF65-F5344CB8AC3E}">
        <p14:creationId xmlns:p14="http://schemas.microsoft.com/office/powerpoint/2010/main" val="18466595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smtClean="0"/>
              <a:t>Product ‘Story’</a:t>
            </a:r>
          </a:p>
        </p:txBody>
      </p:sp>
      <p:sp>
        <p:nvSpPr>
          <p:cNvPr id="4" name="TextBox 3"/>
          <p:cNvSpPr txBox="1"/>
          <p:nvPr/>
        </p:nvSpPr>
        <p:spPr>
          <a:xfrm>
            <a:off x="755650" y="1287463"/>
            <a:ext cx="7334250" cy="3878262"/>
          </a:xfrm>
          <a:prstGeom prst="rect">
            <a:avLst/>
          </a:prstGeom>
          <a:noFill/>
        </p:spPr>
        <p:txBody>
          <a:bodyPr lIns="0" tIns="0" rIns="0" bIns="0">
            <a:spAutoFit/>
          </a:bodyPr>
          <a:lstStyle/>
          <a:p>
            <a:pPr marL="457200" indent="-457200">
              <a:buFont typeface="+mj-lt"/>
              <a:buAutoNum type="arabicPeriod"/>
              <a:defRPr/>
            </a:pPr>
            <a:r>
              <a:rPr lang="en-GB" sz="1400" dirty="0">
                <a:solidFill>
                  <a:schemeClr val="tx1"/>
                </a:solidFill>
                <a:latin typeface="+mn-lt"/>
              </a:rPr>
              <a:t>Advertising campaign socialises the concept of ‘roundup’ and the ‘Barclays Charity Bucket’ (picking up on the contactless vs. change positioning)</a:t>
            </a:r>
          </a:p>
          <a:p>
            <a:pPr marL="457200" indent="-457200">
              <a:buFont typeface="+mj-lt"/>
              <a:buAutoNum type="arabicPeriod"/>
              <a:defRPr/>
            </a:pPr>
            <a:r>
              <a:rPr lang="en-GB" sz="1400" dirty="0">
                <a:solidFill>
                  <a:schemeClr val="tx1"/>
                </a:solidFill>
                <a:latin typeface="+mn-lt"/>
              </a:rPr>
              <a:t>Current Barclaycard customers can text “opt in” plus thresholds to a specific number advertised to register</a:t>
            </a:r>
          </a:p>
          <a:p>
            <a:pPr marL="457200" indent="-457200">
              <a:buFont typeface="+mj-lt"/>
              <a:buAutoNum type="arabicPeriod"/>
              <a:defRPr/>
            </a:pPr>
            <a:r>
              <a:rPr lang="en-GB" sz="1400" dirty="0">
                <a:solidFill>
                  <a:schemeClr val="tx1"/>
                </a:solidFill>
                <a:latin typeface="+mn-lt"/>
              </a:rPr>
              <a:t>Customers assign roundup and monthly thresholds i.e. 4p per transaction up to £4 per month</a:t>
            </a:r>
          </a:p>
          <a:p>
            <a:pPr marL="457200" indent="-457200">
              <a:buFont typeface="+mj-lt"/>
              <a:buAutoNum type="arabicPeriod"/>
              <a:defRPr/>
            </a:pPr>
            <a:r>
              <a:rPr lang="en-GB" sz="1400" dirty="0">
                <a:solidFill>
                  <a:schemeClr val="tx1"/>
                </a:solidFill>
                <a:latin typeface="+mn-lt"/>
              </a:rPr>
              <a:t>RoundUp starts collecting</a:t>
            </a:r>
          </a:p>
          <a:p>
            <a:pPr>
              <a:defRPr/>
            </a:pPr>
            <a:endParaRPr lang="en-GB" sz="1400" b="1" dirty="0">
              <a:solidFill>
                <a:schemeClr val="tx1"/>
              </a:solidFill>
              <a:latin typeface="+mn-lt"/>
            </a:endParaRPr>
          </a:p>
          <a:p>
            <a:pPr>
              <a:defRPr/>
            </a:pPr>
            <a:r>
              <a:rPr lang="en-GB" sz="1400" b="1" dirty="0">
                <a:solidFill>
                  <a:schemeClr val="tx1"/>
                </a:solidFill>
              </a:rPr>
              <a:t>This requires no change in customer spend behaviour/ product journeys</a:t>
            </a:r>
          </a:p>
          <a:p>
            <a:pPr marL="457200" indent="-457200">
              <a:buFont typeface="+mj-lt"/>
              <a:buAutoNum type="arabicPeriod"/>
              <a:defRPr/>
            </a:pPr>
            <a:endParaRPr lang="en-GB" sz="1400" dirty="0">
              <a:solidFill>
                <a:schemeClr val="tx1"/>
              </a:solidFill>
              <a:latin typeface="+mn-lt"/>
            </a:endParaRPr>
          </a:p>
          <a:p>
            <a:pPr>
              <a:defRPr/>
            </a:pPr>
            <a:r>
              <a:rPr lang="en-GB" sz="1400" b="1" u="sng" dirty="0">
                <a:solidFill>
                  <a:schemeClr val="tx1"/>
                </a:solidFill>
                <a:latin typeface="+mn-lt"/>
              </a:rPr>
              <a:t>Extensions</a:t>
            </a:r>
            <a:br>
              <a:rPr lang="en-GB" sz="1400" b="1" u="sng" dirty="0">
                <a:solidFill>
                  <a:schemeClr val="tx1"/>
                </a:solidFill>
                <a:latin typeface="+mn-lt"/>
              </a:rPr>
            </a:br>
            <a:endParaRPr lang="en-GB" sz="1400" b="1" u="sng" dirty="0">
              <a:solidFill>
                <a:schemeClr val="tx1"/>
              </a:solidFill>
              <a:latin typeface="+mn-lt"/>
            </a:endParaRPr>
          </a:p>
          <a:p>
            <a:pPr marL="457200" indent="-457200">
              <a:buFont typeface="+mj-lt"/>
              <a:buAutoNum type="arabicPeriod"/>
              <a:defRPr/>
            </a:pPr>
            <a:r>
              <a:rPr lang="en-GB" sz="1400" dirty="0">
                <a:solidFill>
                  <a:schemeClr val="tx1"/>
                </a:solidFill>
                <a:latin typeface="+mn-lt"/>
              </a:rPr>
              <a:t>Customers also get to assign preferences for donation i.e. type of cause and location Specialised </a:t>
            </a:r>
            <a:r>
              <a:rPr lang="en-GB" sz="1400" dirty="0" err="1">
                <a:solidFill>
                  <a:schemeClr val="tx1"/>
                </a:solidFill>
                <a:latin typeface="+mn-lt"/>
              </a:rPr>
              <a:t>bpay</a:t>
            </a:r>
            <a:r>
              <a:rPr lang="en-GB" sz="1400" dirty="0">
                <a:solidFill>
                  <a:schemeClr val="tx1"/>
                </a:solidFill>
                <a:latin typeface="+mn-lt"/>
              </a:rPr>
              <a:t> band issued to those who register </a:t>
            </a:r>
          </a:p>
          <a:p>
            <a:pPr marL="457200" indent="-457200">
              <a:buFont typeface="+mj-lt"/>
              <a:buAutoNum type="arabicPeriod"/>
              <a:defRPr/>
            </a:pPr>
            <a:r>
              <a:rPr lang="en-GB" sz="1400" dirty="0">
                <a:solidFill>
                  <a:schemeClr val="tx1"/>
                </a:solidFill>
                <a:latin typeface="+mn-lt"/>
              </a:rPr>
              <a:t>Monthly Newsletters are issued which detail the causes for the following month, an ‘opt out’ option and success stories from previous months </a:t>
            </a:r>
          </a:p>
          <a:p>
            <a:pPr>
              <a:defRPr/>
            </a:pPr>
            <a:endParaRPr lang="en-GB" sz="1400" b="1" dirty="0">
              <a:solidFill>
                <a:schemeClr val="tx1"/>
              </a:solidFill>
              <a:latin typeface="+mn-lt"/>
            </a:endParaRPr>
          </a:p>
          <a:p>
            <a:pPr>
              <a:defRPr/>
            </a:pPr>
            <a:endParaRPr lang="en-GB" sz="1400" b="1" dirty="0">
              <a:solidFill>
                <a:schemeClr val="tx1"/>
              </a:solidFill>
              <a:latin typeface="+mn-lt"/>
            </a:endParaRPr>
          </a:p>
        </p:txBody>
      </p:sp>
      <p:pic>
        <p:nvPicPr>
          <p:cNvPr id="11268" name="Picture 5" descr="http://www.smithfieldcity.org/img/Image/library/st_boy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9075" y="76200"/>
            <a:ext cx="1966913" cy="172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92144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smtClean="0"/>
              <a:t>Extensions from the MVP</a:t>
            </a:r>
          </a:p>
        </p:txBody>
      </p:sp>
      <p:sp>
        <p:nvSpPr>
          <p:cNvPr id="3" name="TextBox 2"/>
          <p:cNvSpPr txBox="1"/>
          <p:nvPr/>
        </p:nvSpPr>
        <p:spPr>
          <a:xfrm>
            <a:off x="736600" y="1036638"/>
            <a:ext cx="8775700" cy="2370137"/>
          </a:xfrm>
          <a:prstGeom prst="rect">
            <a:avLst/>
          </a:prstGeom>
          <a:noFill/>
        </p:spPr>
        <p:txBody>
          <a:bodyPr lIns="0" tIns="0" rIns="0" bIns="0">
            <a:spAutoFit/>
          </a:bodyPr>
          <a:lstStyle/>
          <a:p>
            <a:pPr marL="285750" indent="-285750">
              <a:buFont typeface="Arial" pitchFamily="34" charset="0"/>
              <a:buChar char="•"/>
              <a:defRPr/>
            </a:pPr>
            <a:r>
              <a:rPr lang="en-GB" sz="1400" dirty="0">
                <a:solidFill>
                  <a:schemeClr val="tx1"/>
                </a:solidFill>
                <a:latin typeface="+mn-lt"/>
              </a:rPr>
              <a:t>Gamification – Totalling of raised fund depicted via an enhanced Barclaycard App</a:t>
            </a:r>
          </a:p>
          <a:p>
            <a:pPr marL="285750" indent="-285750">
              <a:buFont typeface="Arial" pitchFamily="34" charset="0"/>
              <a:buChar char="•"/>
              <a:defRPr/>
            </a:pPr>
            <a:r>
              <a:rPr lang="en-GB" sz="1400" dirty="0">
                <a:solidFill>
                  <a:schemeClr val="tx1"/>
                </a:solidFill>
                <a:latin typeface="+mn-lt"/>
              </a:rPr>
              <a:t>Enhanced App itself – special features relating to roundup – change cost thresholds and preferences</a:t>
            </a:r>
          </a:p>
          <a:p>
            <a:pPr marL="285750" indent="-285750">
              <a:buFont typeface="Arial" pitchFamily="34" charset="0"/>
              <a:buChar char="•"/>
              <a:defRPr/>
            </a:pPr>
            <a:r>
              <a:rPr lang="en-GB" sz="1400" dirty="0">
                <a:solidFill>
                  <a:schemeClr val="tx1"/>
                </a:solidFill>
                <a:latin typeface="+mn-lt"/>
              </a:rPr>
              <a:t>Newsletters – track progress and impact of funds</a:t>
            </a:r>
          </a:p>
          <a:p>
            <a:pPr marL="285750" indent="-285750">
              <a:buFont typeface="Arial" pitchFamily="34" charset="0"/>
              <a:buChar char="•"/>
              <a:defRPr/>
            </a:pPr>
            <a:r>
              <a:rPr lang="en-GB" sz="1400" dirty="0">
                <a:solidFill>
                  <a:schemeClr val="tx1"/>
                </a:solidFill>
                <a:latin typeface="+mn-lt"/>
              </a:rPr>
              <a:t>Allow sharing of roundup materials/ donation totals etc. to create ‘net promoters’ – new channels for Barclaycard sales and marketing</a:t>
            </a:r>
          </a:p>
          <a:p>
            <a:pPr marL="285750" indent="-285750">
              <a:buFont typeface="Arial" pitchFamily="34" charset="0"/>
              <a:buChar char="•"/>
              <a:defRPr/>
            </a:pPr>
            <a:r>
              <a:rPr lang="en-GB" sz="1400" dirty="0">
                <a:solidFill>
                  <a:schemeClr val="tx1"/>
                </a:solidFill>
                <a:latin typeface="+mn-lt"/>
              </a:rPr>
              <a:t>Wearables – Bespoke </a:t>
            </a:r>
            <a:r>
              <a:rPr lang="en-GB" sz="1400" dirty="0" err="1">
                <a:solidFill>
                  <a:schemeClr val="tx1"/>
                </a:solidFill>
                <a:latin typeface="+mn-lt"/>
              </a:rPr>
              <a:t>Bpay</a:t>
            </a:r>
            <a:r>
              <a:rPr lang="en-GB" sz="1400" dirty="0">
                <a:solidFill>
                  <a:schemeClr val="tx1"/>
                </a:solidFill>
                <a:latin typeface="+mn-lt"/>
              </a:rPr>
              <a:t> band for RoundUp users</a:t>
            </a:r>
          </a:p>
          <a:p>
            <a:pPr marL="285750" indent="-285750">
              <a:buFont typeface="Arial" pitchFamily="34" charset="0"/>
              <a:buChar char="•"/>
              <a:defRPr/>
            </a:pPr>
            <a:r>
              <a:rPr lang="en-GB" sz="1400" dirty="0">
                <a:solidFill>
                  <a:schemeClr val="tx1"/>
                </a:solidFill>
                <a:latin typeface="+mn-lt"/>
              </a:rPr>
              <a:t>Preferences for donation – type, locations, Donate vs. Invest</a:t>
            </a:r>
          </a:p>
          <a:p>
            <a:pPr marL="285750" indent="-285750">
              <a:buFont typeface="Arial" pitchFamily="34" charset="0"/>
              <a:buChar char="•"/>
              <a:defRPr/>
            </a:pPr>
            <a:r>
              <a:rPr lang="en-GB" sz="1400" dirty="0">
                <a:solidFill>
                  <a:schemeClr val="tx1"/>
                </a:solidFill>
                <a:latin typeface="+mn-lt"/>
              </a:rPr>
              <a:t>Donation expansion from pennies to larger figures</a:t>
            </a:r>
          </a:p>
          <a:p>
            <a:pPr marL="285750" indent="-285750">
              <a:buFont typeface="Arial" pitchFamily="34" charset="0"/>
              <a:buChar char="•"/>
              <a:defRPr/>
            </a:pPr>
            <a:r>
              <a:rPr lang="en-GB" sz="1400" dirty="0">
                <a:solidFill>
                  <a:schemeClr val="tx1"/>
                </a:solidFill>
                <a:latin typeface="+mn-lt"/>
              </a:rPr>
              <a:t>Bespoke card to individual charities- allow net promotion of Barclaycard, new channels for selling and marketing</a:t>
            </a:r>
          </a:p>
          <a:p>
            <a:pPr>
              <a:defRPr/>
            </a:pPr>
            <a:endParaRPr lang="en-GB" sz="1400" dirty="0">
              <a:solidFill>
                <a:schemeClr val="tx1"/>
              </a:solidFill>
              <a:latin typeface="+mn-lt"/>
            </a:endParaRPr>
          </a:p>
        </p:txBody>
      </p:sp>
      <p:pic>
        <p:nvPicPr>
          <p:cNvPr id="12292" name="Picture 5" descr="http://cdn.ndtv.com/tech/images/gadgets/barclay_card_offici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088" y="3662363"/>
            <a:ext cx="3024187" cy="170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7" descr="gamif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0575" y="3481388"/>
            <a:ext cx="40481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0652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smtClean="0"/>
              <a:t>Challenges/Decisions</a:t>
            </a:r>
          </a:p>
        </p:txBody>
      </p:sp>
      <p:sp>
        <p:nvSpPr>
          <p:cNvPr id="4" name="TextBox 3"/>
          <p:cNvSpPr txBox="1"/>
          <p:nvPr/>
        </p:nvSpPr>
        <p:spPr>
          <a:xfrm>
            <a:off x="777875" y="1036638"/>
            <a:ext cx="8612188" cy="3754437"/>
          </a:xfrm>
          <a:prstGeom prst="rect">
            <a:avLst/>
          </a:prstGeom>
          <a:noFill/>
        </p:spPr>
        <p:txBody>
          <a:bodyPr lIns="0" tIns="0" rIns="0" bIns="0">
            <a:spAutoFit/>
          </a:bodyPr>
          <a:lstStyle/>
          <a:p>
            <a:pPr marL="457200" indent="-457200">
              <a:buFont typeface="+mj-lt"/>
              <a:buAutoNum type="arabicPeriod"/>
              <a:defRPr/>
            </a:pPr>
            <a:r>
              <a:rPr lang="en-GB" sz="1400" dirty="0">
                <a:solidFill>
                  <a:schemeClr val="tx1"/>
                </a:solidFill>
                <a:latin typeface="+mn-lt"/>
              </a:rPr>
              <a:t>Do we match raised funds? If we don’t the product run costs are effectively ‘free’ but this could be more difficult to position with clients</a:t>
            </a:r>
          </a:p>
          <a:p>
            <a:pPr marL="457200" indent="-457200">
              <a:buFont typeface="+mj-lt"/>
              <a:buAutoNum type="arabicPeriod"/>
              <a:defRPr/>
            </a:pPr>
            <a:r>
              <a:rPr lang="en-GB" sz="1400" dirty="0">
                <a:solidFill>
                  <a:schemeClr val="tx1"/>
                </a:solidFill>
                <a:latin typeface="+mn-lt"/>
              </a:rPr>
              <a:t>Fundamentally will our clients sign up to ‘do good’? Historic products show that it is difficult to gauge client interest until the option is actually presented to them</a:t>
            </a:r>
          </a:p>
          <a:p>
            <a:pPr marL="457200" indent="-457200">
              <a:buFont typeface="+mj-lt"/>
              <a:buAutoNum type="arabicPeriod"/>
              <a:defRPr/>
            </a:pPr>
            <a:r>
              <a:rPr lang="en-GB" sz="1400" dirty="0">
                <a:solidFill>
                  <a:schemeClr val="tx1"/>
                </a:solidFill>
                <a:latin typeface="+mn-lt"/>
              </a:rPr>
              <a:t>How do we choose the causes to donate to? The preference for developmental thinkers is that we donate to developmental start ups as these have a multiplier effect on the local community and money is not ‘wasted’ on bureaucracy as per large charities. </a:t>
            </a:r>
          </a:p>
          <a:p>
            <a:pPr marL="457200" indent="-457200">
              <a:buFont typeface="+mj-lt"/>
              <a:buAutoNum type="arabicPeriod"/>
              <a:defRPr/>
            </a:pPr>
            <a:r>
              <a:rPr lang="en-GB" sz="1400" dirty="0">
                <a:solidFill>
                  <a:schemeClr val="tx1"/>
                </a:solidFill>
                <a:latin typeface="+mn-lt"/>
              </a:rPr>
              <a:t> How do we apply due diligence on the causes prior to selection?</a:t>
            </a:r>
          </a:p>
          <a:p>
            <a:pPr marL="457200" indent="-457200">
              <a:buFont typeface="+mj-lt"/>
              <a:buAutoNum type="arabicPeriod"/>
              <a:defRPr/>
            </a:pPr>
            <a:r>
              <a:rPr lang="en-GB" sz="1400" dirty="0">
                <a:solidFill>
                  <a:schemeClr val="tx1"/>
                </a:solidFill>
                <a:latin typeface="+mn-lt"/>
              </a:rPr>
              <a:t>Tech resource will be required to set up the roundup function within our Barclaycard payments platform. A roundup function is already present within Barclays (Pennies for London) but how complicated will it be to roll this out more generally. Tech and Design Office resource will be required to add new functionality to the Barclaycard app and to allow clients to track their donations/ make preference choices about them. A donations portal for the ‘Barclays Charity Bucket’ will need to be set up whereby the success of donations can be tracked and clients can suggest preference for location/type of cause</a:t>
            </a:r>
          </a:p>
          <a:p>
            <a:pPr marL="457200" indent="-457200">
              <a:buFont typeface="+mj-lt"/>
              <a:buAutoNum type="arabicPeriod"/>
              <a:defRPr/>
            </a:pPr>
            <a:r>
              <a:rPr lang="en-GB" sz="1400" dirty="0">
                <a:solidFill>
                  <a:schemeClr val="tx1"/>
                </a:solidFill>
                <a:latin typeface="+mn-lt"/>
              </a:rPr>
              <a:t>Will any of the changes impact on our BAU?</a:t>
            </a:r>
          </a:p>
          <a:p>
            <a:pPr marL="457200" indent="-457200">
              <a:buFont typeface="+mj-lt"/>
              <a:buAutoNum type="arabicPeriod"/>
              <a:defRPr/>
            </a:pPr>
            <a:r>
              <a:rPr lang="en-GB" sz="1400" dirty="0">
                <a:solidFill>
                  <a:schemeClr val="tx1"/>
                </a:solidFill>
                <a:latin typeface="+mn-lt"/>
              </a:rPr>
              <a:t>Invest raised funds in social causes with a potential return </a:t>
            </a:r>
            <a:r>
              <a:rPr lang="en-GB" sz="1400" dirty="0" err="1">
                <a:solidFill>
                  <a:schemeClr val="tx1"/>
                </a:solidFill>
                <a:latin typeface="+mn-lt"/>
              </a:rPr>
              <a:t>vs</a:t>
            </a:r>
            <a:r>
              <a:rPr lang="en-GB" sz="1400" dirty="0">
                <a:solidFill>
                  <a:schemeClr val="tx1"/>
                </a:solidFill>
                <a:latin typeface="+mn-lt"/>
              </a:rPr>
              <a:t> donate</a:t>
            </a:r>
          </a:p>
          <a:p>
            <a:pPr marL="457200" indent="-457200">
              <a:buFont typeface="+mj-lt"/>
              <a:buAutoNum type="arabicPeriod"/>
              <a:defRPr/>
            </a:pPr>
            <a:endParaRPr lang="en-GB" sz="2000" dirty="0" err="1">
              <a:solidFill>
                <a:schemeClr val="tx1"/>
              </a:solidFill>
              <a:latin typeface="+mn-lt"/>
            </a:endParaRPr>
          </a:p>
        </p:txBody>
      </p:sp>
    </p:spTree>
    <p:extLst>
      <p:ext uri="{BB962C8B-B14F-4D97-AF65-F5344CB8AC3E}">
        <p14:creationId xmlns:p14="http://schemas.microsoft.com/office/powerpoint/2010/main" val="1034753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smtClean="0">
                <a:latin typeface="Barclaycard Co" pitchFamily="34" charset="0"/>
              </a:rPr>
              <a:t>Other</a:t>
            </a:r>
          </a:p>
        </p:txBody>
      </p:sp>
      <p:sp>
        <p:nvSpPr>
          <p:cNvPr id="3" name="TextBox 2"/>
          <p:cNvSpPr txBox="1"/>
          <p:nvPr/>
        </p:nvSpPr>
        <p:spPr>
          <a:xfrm>
            <a:off x="801688" y="1003300"/>
            <a:ext cx="8561387" cy="4616450"/>
          </a:xfrm>
          <a:prstGeom prst="rect">
            <a:avLst/>
          </a:prstGeom>
          <a:noFill/>
        </p:spPr>
        <p:txBody>
          <a:bodyPr lIns="0" tIns="0" rIns="0" bIns="0">
            <a:spAutoFit/>
          </a:bodyPr>
          <a:lstStyle/>
          <a:p>
            <a:pPr>
              <a:defRPr/>
            </a:pPr>
            <a:r>
              <a:rPr lang="en-GB" sz="2000" dirty="0">
                <a:solidFill>
                  <a:schemeClr val="tx1"/>
                </a:solidFill>
                <a:latin typeface="Barclaycard Co Lt" panose="020B0503060202020204" pitchFamily="34" charset="0"/>
              </a:rPr>
              <a:t>90% of Americans more likely to trust brands that back social causes (Cone </a:t>
            </a:r>
            <a:r>
              <a:rPr lang="en-GB" sz="2000" dirty="0" err="1">
                <a:solidFill>
                  <a:schemeClr val="tx1"/>
                </a:solidFill>
                <a:latin typeface="Barclaycard Co Lt" panose="020B0503060202020204" pitchFamily="34" charset="0"/>
              </a:rPr>
              <a:t>Comms</a:t>
            </a:r>
            <a:r>
              <a:rPr lang="en-GB" sz="2000" dirty="0">
                <a:solidFill>
                  <a:schemeClr val="tx1"/>
                </a:solidFill>
                <a:latin typeface="Barclaycard Co Lt" panose="020B0503060202020204" pitchFamily="34" charset="0"/>
              </a:rPr>
              <a:t> via </a:t>
            </a:r>
            <a:r>
              <a:rPr lang="en-GB" sz="2000" dirty="0" err="1">
                <a:solidFill>
                  <a:schemeClr val="tx1"/>
                </a:solidFill>
                <a:latin typeface="Barclaycard Co Lt" panose="020B0503060202020204" pitchFamily="34" charset="0"/>
              </a:rPr>
              <a:t>Mashable</a:t>
            </a:r>
            <a:r>
              <a:rPr lang="en-GB" sz="2000" dirty="0">
                <a:solidFill>
                  <a:schemeClr val="tx1"/>
                </a:solidFill>
                <a:latin typeface="Barclaycard Co Lt" panose="020B0503060202020204" pitchFamily="34" charset="0"/>
              </a:rPr>
              <a:t>)</a:t>
            </a:r>
          </a:p>
          <a:p>
            <a:pPr marL="342900" indent="-342900">
              <a:buFont typeface="Arial" panose="020B0604020202020204" pitchFamily="34" charset="0"/>
              <a:buChar char="•"/>
              <a:defRPr/>
            </a:pPr>
            <a:r>
              <a:rPr lang="en-GB" sz="2000" dirty="0">
                <a:solidFill>
                  <a:schemeClr val="tx1"/>
                </a:solidFill>
                <a:latin typeface="Barclaycard Co Lt" panose="020B0503060202020204" pitchFamily="34" charset="0"/>
              </a:rPr>
              <a:t>90% more likely to trust and stay loyal to companies that actively try to makes difference</a:t>
            </a:r>
          </a:p>
          <a:p>
            <a:pPr marL="342900" indent="-342900">
              <a:buFont typeface="Arial" panose="020B0604020202020204" pitchFamily="34" charset="0"/>
              <a:buChar char="•"/>
              <a:defRPr/>
            </a:pPr>
            <a:r>
              <a:rPr lang="en-GB" sz="2000" dirty="0">
                <a:solidFill>
                  <a:schemeClr val="tx1"/>
                </a:solidFill>
                <a:latin typeface="Barclaycard Co Lt" panose="020B0503060202020204" pitchFamily="34" charset="0"/>
              </a:rPr>
              <a:t>88% would buy a product with a social or environmental benefit</a:t>
            </a:r>
          </a:p>
          <a:p>
            <a:pPr marL="342900" indent="-342900">
              <a:buFont typeface="Arial" panose="020B0604020202020204" pitchFamily="34" charset="0"/>
              <a:buChar char="•"/>
              <a:defRPr/>
            </a:pPr>
            <a:r>
              <a:rPr lang="en-GB" sz="2000" dirty="0">
                <a:solidFill>
                  <a:schemeClr val="tx1"/>
                </a:solidFill>
                <a:latin typeface="Barclaycard Co Lt" panose="020B0503060202020204" pitchFamily="34" charset="0"/>
              </a:rPr>
              <a:t>84% would tell family/friends about a company’s efforts</a:t>
            </a:r>
          </a:p>
          <a:p>
            <a:pPr marL="342900" indent="-342900">
              <a:buFont typeface="Arial" panose="020B0604020202020204" pitchFamily="34" charset="0"/>
              <a:buChar char="•"/>
              <a:defRPr/>
            </a:pPr>
            <a:endParaRPr lang="en-GB" sz="2000" dirty="0">
              <a:solidFill>
                <a:schemeClr val="tx1"/>
              </a:solidFill>
              <a:latin typeface="Barclaycard Co Lt" panose="020B0503060202020204" pitchFamily="34" charset="0"/>
            </a:endParaRPr>
          </a:p>
          <a:p>
            <a:pPr>
              <a:defRPr/>
            </a:pPr>
            <a:r>
              <a:rPr lang="en-GB" sz="2000" dirty="0">
                <a:solidFill>
                  <a:schemeClr val="tx1"/>
                </a:solidFill>
                <a:latin typeface="Barclaycard Co Lt" panose="020B0503060202020204" pitchFamily="34" charset="0"/>
              </a:rPr>
              <a:t>Contactless charity donations could mean the end of ‘</a:t>
            </a:r>
            <a:r>
              <a:rPr lang="en-GB" sz="2000" dirty="0" err="1">
                <a:solidFill>
                  <a:schemeClr val="tx1"/>
                </a:solidFill>
                <a:latin typeface="Barclaycard Co Lt" panose="020B0503060202020204" pitchFamily="34" charset="0"/>
              </a:rPr>
              <a:t>chuggers</a:t>
            </a:r>
            <a:r>
              <a:rPr lang="en-GB" sz="2000" dirty="0">
                <a:solidFill>
                  <a:schemeClr val="tx1"/>
                </a:solidFill>
                <a:latin typeface="Barclaycard Co Lt" panose="020B0503060202020204" pitchFamily="34" charset="0"/>
              </a:rPr>
              <a:t>’</a:t>
            </a:r>
          </a:p>
          <a:p>
            <a:pPr marL="342900" indent="-342900">
              <a:buFont typeface="Arial" panose="020B0604020202020204" pitchFamily="34" charset="0"/>
              <a:buChar char="•"/>
              <a:defRPr/>
            </a:pPr>
            <a:r>
              <a:rPr lang="en-GB" sz="2000" dirty="0">
                <a:solidFill>
                  <a:schemeClr val="tx1"/>
                </a:solidFill>
                <a:latin typeface="Barclaycard Co Lt" panose="020B0503060202020204" pitchFamily="34" charset="0"/>
              </a:rPr>
              <a:t>Cancer Research UK trialling contactless payment points on charity shop windows</a:t>
            </a:r>
          </a:p>
          <a:p>
            <a:pPr marL="342900" indent="-342900">
              <a:buFont typeface="Arial" panose="020B0604020202020204" pitchFamily="34" charset="0"/>
              <a:buChar char="•"/>
              <a:defRPr/>
            </a:pPr>
            <a:endParaRPr lang="en-GB" sz="2000" dirty="0">
              <a:solidFill>
                <a:schemeClr val="tx1"/>
              </a:solidFill>
              <a:latin typeface="Barclaycard Co Lt" panose="020B0503060202020204" pitchFamily="34" charset="0"/>
            </a:endParaRPr>
          </a:p>
          <a:p>
            <a:pPr>
              <a:defRPr/>
            </a:pPr>
            <a:r>
              <a:rPr lang="en-GB" sz="2000" dirty="0">
                <a:solidFill>
                  <a:schemeClr val="tx1"/>
                </a:solidFill>
                <a:latin typeface="Barclaycard Co Lt" panose="020B0503060202020204" pitchFamily="34" charset="0"/>
              </a:rPr>
              <a:t>Digital giving study by </a:t>
            </a:r>
            <a:r>
              <a:rPr lang="en-GB" sz="2000" dirty="0" err="1">
                <a:solidFill>
                  <a:schemeClr val="tx1"/>
                </a:solidFill>
                <a:latin typeface="Barclaycard Co Lt" panose="020B0503060202020204" pitchFamily="34" charset="0"/>
              </a:rPr>
              <a:t>Firefish</a:t>
            </a:r>
            <a:endParaRPr lang="en-GB" sz="2000" dirty="0">
              <a:solidFill>
                <a:schemeClr val="tx1"/>
              </a:solidFill>
              <a:latin typeface="Barclaycard Co Lt" panose="020B0503060202020204" pitchFamily="34" charset="0"/>
            </a:endParaRPr>
          </a:p>
          <a:p>
            <a:pPr marL="342900" indent="-342900">
              <a:buFont typeface="Arial" panose="020B0604020202020204" pitchFamily="34" charset="0"/>
              <a:buChar char="•"/>
              <a:defRPr/>
            </a:pPr>
            <a:r>
              <a:rPr lang="en-GB" sz="2000" dirty="0">
                <a:solidFill>
                  <a:schemeClr val="tx1"/>
                </a:solidFill>
                <a:latin typeface="Barclaycard Co Lt" panose="020B0503060202020204" pitchFamily="34" charset="0"/>
              </a:rPr>
              <a:t>Our customers want an easy, safe and quick way to donate, that they are in control of</a:t>
            </a:r>
          </a:p>
          <a:p>
            <a:pPr marL="342900" indent="-342900">
              <a:buFont typeface="Arial" panose="020B0604020202020204" pitchFamily="34" charset="0"/>
              <a:buChar char="•"/>
              <a:defRPr/>
            </a:pPr>
            <a:r>
              <a:rPr lang="en-GB" sz="2000" dirty="0">
                <a:solidFill>
                  <a:schemeClr val="tx1"/>
                </a:solidFill>
                <a:latin typeface="Barclaycard Co Lt" panose="020B0503060202020204" pitchFamily="34" charset="0"/>
              </a:rPr>
              <a:t>Openness to a different way of donating, specifically through an app</a:t>
            </a:r>
          </a:p>
        </p:txBody>
      </p:sp>
    </p:spTree>
    <p:extLst>
      <p:ext uri="{BB962C8B-B14F-4D97-AF65-F5344CB8AC3E}">
        <p14:creationId xmlns:p14="http://schemas.microsoft.com/office/powerpoint/2010/main" val="2864175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4035193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74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218" name="Title 1"/>
          <p:cNvSpPr>
            <a:spLocks noGrp="1"/>
          </p:cNvSpPr>
          <p:nvPr>
            <p:ph type="title"/>
          </p:nvPr>
        </p:nvSpPr>
        <p:spPr>
          <a:xfrm>
            <a:off x="1852776" y="338835"/>
            <a:ext cx="7779434" cy="923330"/>
          </a:xfrm>
        </p:spPr>
        <p:txBody>
          <a:bodyPr/>
          <a:lstStyle/>
          <a:p>
            <a:pPr eaLnBrk="1" hangingPunct="1"/>
            <a:r>
              <a:rPr lang="en-GB" altLang="en-US" sz="2000" dirty="0" smtClean="0">
                <a:latin typeface="Barclaycard Co Lt" pitchFamily="34" charset="0"/>
              </a:rPr>
              <a:t>Barclays Round-Up is a collaborative, micro donation initiative, enabling our customers to make a big difference with their small change.</a:t>
            </a:r>
          </a:p>
        </p:txBody>
      </p:sp>
      <p:sp>
        <p:nvSpPr>
          <p:cNvPr id="9219" name="Rectangle 1"/>
          <p:cNvSpPr>
            <a:spLocks noChangeArrowheads="1"/>
          </p:cNvSpPr>
          <p:nvPr/>
        </p:nvSpPr>
        <p:spPr bwMode="auto">
          <a:xfrm>
            <a:off x="520700" y="6318250"/>
            <a:ext cx="4079875" cy="328613"/>
          </a:xfrm>
          <a:prstGeom prst="rect">
            <a:avLst/>
          </a:prstGeom>
          <a:solidFill>
            <a:srgbClr val="FFFFFD"/>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spAutoFit/>
          </a:bodyPr>
          <a:lstStyle>
            <a:lvl1pPr eaLnBrk="0" hangingPunct="0">
              <a:defRPr sz="3600">
                <a:solidFill>
                  <a:schemeClr val="bg2"/>
                </a:solidFill>
                <a:latin typeface="Arial" panose="020B0604020202020204" pitchFamily="34" charset="0"/>
                <a:cs typeface="Arial" panose="020B0604020202020204" pitchFamily="34" charset="0"/>
              </a:defRPr>
            </a:lvl1pPr>
            <a:lvl2pPr marL="742950" indent="-285750" eaLnBrk="0" hangingPunct="0">
              <a:defRPr sz="3600">
                <a:solidFill>
                  <a:schemeClr val="bg2"/>
                </a:solidFill>
                <a:latin typeface="Arial" panose="020B0604020202020204" pitchFamily="34" charset="0"/>
                <a:cs typeface="Arial" panose="020B0604020202020204" pitchFamily="34" charset="0"/>
              </a:defRPr>
            </a:lvl2pPr>
            <a:lvl3pPr marL="1143000" indent="-228600" eaLnBrk="0" hangingPunct="0">
              <a:defRPr sz="3600">
                <a:solidFill>
                  <a:schemeClr val="bg2"/>
                </a:solidFill>
                <a:latin typeface="Arial" panose="020B0604020202020204" pitchFamily="34" charset="0"/>
                <a:cs typeface="Arial" panose="020B0604020202020204" pitchFamily="34" charset="0"/>
              </a:defRPr>
            </a:lvl3pPr>
            <a:lvl4pPr marL="1600200" indent="-228600" eaLnBrk="0" hangingPunct="0">
              <a:defRPr sz="3600">
                <a:solidFill>
                  <a:schemeClr val="bg2"/>
                </a:solidFill>
                <a:latin typeface="Arial" panose="020B0604020202020204" pitchFamily="34" charset="0"/>
                <a:cs typeface="Arial" panose="020B0604020202020204" pitchFamily="34" charset="0"/>
              </a:defRPr>
            </a:lvl4pPr>
            <a:lvl5pPr marL="2057400" indent="-228600" eaLnBrk="0" hangingPunct="0">
              <a:defRPr sz="36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9pPr>
          </a:lstStyle>
          <a:p>
            <a:pPr eaLnBrk="1" hangingPunct="1"/>
            <a:endParaRPr lang="en-GB" altLang="en-US"/>
          </a:p>
        </p:txBody>
      </p:sp>
      <p:sp>
        <p:nvSpPr>
          <p:cNvPr id="9221" name="TextBox 3"/>
          <p:cNvSpPr txBox="1">
            <a:spLocks noChangeArrowheads="1"/>
          </p:cNvSpPr>
          <p:nvPr/>
        </p:nvSpPr>
        <p:spPr bwMode="auto">
          <a:xfrm>
            <a:off x="717550" y="1400938"/>
            <a:ext cx="865505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3600">
                <a:solidFill>
                  <a:schemeClr val="bg2"/>
                </a:solidFill>
                <a:latin typeface="Arial" panose="020B0604020202020204" pitchFamily="34" charset="0"/>
                <a:cs typeface="Arial" panose="020B0604020202020204" pitchFamily="34" charset="0"/>
              </a:defRPr>
            </a:lvl1pPr>
            <a:lvl2pPr marL="742950" indent="-285750" eaLnBrk="0" hangingPunct="0">
              <a:defRPr sz="3600">
                <a:solidFill>
                  <a:schemeClr val="bg2"/>
                </a:solidFill>
                <a:latin typeface="Arial" panose="020B0604020202020204" pitchFamily="34" charset="0"/>
                <a:cs typeface="Arial" panose="020B0604020202020204" pitchFamily="34" charset="0"/>
              </a:defRPr>
            </a:lvl2pPr>
            <a:lvl3pPr marL="1143000" indent="-228600" eaLnBrk="0" hangingPunct="0">
              <a:defRPr sz="3600">
                <a:solidFill>
                  <a:schemeClr val="bg2"/>
                </a:solidFill>
                <a:latin typeface="Arial" panose="020B0604020202020204" pitchFamily="34" charset="0"/>
                <a:cs typeface="Arial" panose="020B0604020202020204" pitchFamily="34" charset="0"/>
              </a:defRPr>
            </a:lvl3pPr>
            <a:lvl4pPr marL="1600200" indent="-228600" eaLnBrk="0" hangingPunct="0">
              <a:defRPr sz="3600">
                <a:solidFill>
                  <a:schemeClr val="bg2"/>
                </a:solidFill>
                <a:latin typeface="Arial" panose="020B0604020202020204" pitchFamily="34" charset="0"/>
                <a:cs typeface="Arial" panose="020B0604020202020204" pitchFamily="34" charset="0"/>
              </a:defRPr>
            </a:lvl4pPr>
            <a:lvl5pPr marL="2057400" indent="-228600" eaLnBrk="0" hangingPunct="0">
              <a:defRPr sz="36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9pPr>
          </a:lstStyle>
          <a:p>
            <a:pPr algn="just" eaLnBrk="1" hangingPunct="1"/>
            <a:r>
              <a:rPr lang="en-GB" altLang="en-US" sz="1600" dirty="0">
                <a:solidFill>
                  <a:schemeClr val="tx1"/>
                </a:solidFill>
                <a:latin typeface="Barclaycard Co Lt" pitchFamily="34" charset="0"/>
              </a:rPr>
              <a:t>As a </a:t>
            </a:r>
            <a:r>
              <a:rPr lang="en-GB" altLang="en-US" sz="1600" dirty="0" smtClean="0">
                <a:solidFill>
                  <a:schemeClr val="tx1"/>
                </a:solidFill>
                <a:latin typeface="Barclaycard Co Lt" pitchFamily="34" charset="0"/>
              </a:rPr>
              <a:t>optional bolt-on </a:t>
            </a:r>
            <a:r>
              <a:rPr lang="en-GB" altLang="en-US" sz="1600" dirty="0">
                <a:solidFill>
                  <a:schemeClr val="tx1"/>
                </a:solidFill>
                <a:latin typeface="Barclaycard Co Lt" pitchFamily="34" charset="0"/>
              </a:rPr>
              <a:t>to </a:t>
            </a:r>
            <a:r>
              <a:rPr lang="en-GB" altLang="en-US" sz="1600" smtClean="0">
                <a:solidFill>
                  <a:schemeClr val="tx1"/>
                </a:solidFill>
                <a:latin typeface="Barclaycard Co Lt" pitchFamily="34" charset="0"/>
              </a:rPr>
              <a:t>their existing </a:t>
            </a:r>
            <a:r>
              <a:rPr lang="en-GB" altLang="en-US" sz="1600" dirty="0" smtClean="0">
                <a:solidFill>
                  <a:schemeClr val="tx1"/>
                </a:solidFill>
                <a:latin typeface="Barclaycard Co Lt" pitchFamily="34" charset="0"/>
              </a:rPr>
              <a:t>Barclaycard </a:t>
            </a:r>
            <a:r>
              <a:rPr lang="en-GB" altLang="en-US" sz="1600" dirty="0" smtClean="0">
                <a:solidFill>
                  <a:schemeClr val="tx1"/>
                </a:solidFill>
                <a:latin typeface="Barclaycard Co Lt" pitchFamily="34" charset="0"/>
              </a:rPr>
              <a:t>product, </a:t>
            </a:r>
            <a:r>
              <a:rPr lang="en-GB" altLang="en-US" sz="1600" dirty="0">
                <a:solidFill>
                  <a:schemeClr val="tx1"/>
                </a:solidFill>
                <a:latin typeface="Barclaycard Co Lt" pitchFamily="34" charset="0"/>
              </a:rPr>
              <a:t>our customers opt in to </a:t>
            </a:r>
            <a:r>
              <a:rPr lang="en-GB" altLang="en-US" sz="1600" b="1" dirty="0">
                <a:latin typeface="Barclaycard Co Lt" pitchFamily="34" charset="0"/>
              </a:rPr>
              <a:t>automatically round up </a:t>
            </a:r>
            <a:r>
              <a:rPr lang="en-GB" altLang="en-US" sz="1600" b="1" dirty="0" smtClean="0">
                <a:latin typeface="Barclaycard Co Lt" pitchFamily="34" charset="0"/>
              </a:rPr>
              <a:t>their purchases </a:t>
            </a:r>
            <a:r>
              <a:rPr lang="en-GB" altLang="en-US" sz="1600" b="1" dirty="0">
                <a:latin typeface="Barclaycard Co Lt" pitchFamily="34" charset="0"/>
              </a:rPr>
              <a:t>by a few pennies</a:t>
            </a:r>
            <a:r>
              <a:rPr lang="en-GB" altLang="en-US" sz="1600" dirty="0">
                <a:solidFill>
                  <a:schemeClr val="tx1"/>
                </a:solidFill>
                <a:latin typeface="Barclaycard Co Lt" pitchFamily="34" charset="0"/>
              </a:rPr>
              <a:t>, with the </a:t>
            </a:r>
            <a:r>
              <a:rPr lang="en-GB" altLang="en-US" sz="1600" dirty="0" smtClean="0">
                <a:solidFill>
                  <a:schemeClr val="tx1"/>
                </a:solidFill>
                <a:latin typeface="Barclaycard Co Lt" pitchFamily="34" charset="0"/>
              </a:rPr>
              <a:t>money </a:t>
            </a:r>
            <a:r>
              <a:rPr lang="en-GB" altLang="en-US" sz="1600" dirty="0">
                <a:solidFill>
                  <a:schemeClr val="tx1"/>
                </a:solidFill>
                <a:latin typeface="Barclaycard Co Lt" pitchFamily="34" charset="0"/>
              </a:rPr>
              <a:t>going towards funding </a:t>
            </a:r>
            <a:r>
              <a:rPr lang="en-GB" altLang="en-US" sz="1600" b="1" dirty="0">
                <a:latin typeface="Barclaycard Co Lt" pitchFamily="34" charset="0"/>
              </a:rPr>
              <a:t>early stage social enterprises</a:t>
            </a:r>
            <a:r>
              <a:rPr lang="en-GB" altLang="en-US" sz="1600" dirty="0">
                <a:solidFill>
                  <a:schemeClr val="tx1"/>
                </a:solidFill>
                <a:latin typeface="Barclaycard Co Lt" pitchFamily="34" charset="0"/>
              </a:rPr>
              <a:t> that </a:t>
            </a:r>
            <a:r>
              <a:rPr lang="en-GB" altLang="en-US" sz="1600" dirty="0" smtClean="0">
                <a:solidFill>
                  <a:schemeClr val="tx1"/>
                </a:solidFill>
                <a:latin typeface="Barclaycard Co Lt" pitchFamily="34" charset="0"/>
              </a:rPr>
              <a:t>create </a:t>
            </a:r>
            <a:r>
              <a:rPr lang="en-GB" altLang="en-US" sz="1600" dirty="0">
                <a:solidFill>
                  <a:schemeClr val="tx1"/>
                </a:solidFill>
                <a:latin typeface="Barclaycard Co Lt" pitchFamily="34" charset="0"/>
              </a:rPr>
              <a:t>a </a:t>
            </a:r>
            <a:r>
              <a:rPr lang="en-GB" altLang="en-US" sz="1600" b="1" dirty="0">
                <a:latin typeface="Barclaycard Co Lt" pitchFamily="34" charset="0"/>
              </a:rPr>
              <a:t>positive social impact </a:t>
            </a:r>
            <a:r>
              <a:rPr lang="en-GB" altLang="en-US" sz="1600" b="1" dirty="0" smtClean="0">
                <a:latin typeface="Barclaycard Co Lt" pitchFamily="34" charset="0"/>
              </a:rPr>
              <a:t>in the UK and abroad.</a:t>
            </a:r>
            <a:endParaRPr lang="en-GB" altLang="en-US" sz="1600" b="1" dirty="0">
              <a:latin typeface="Barclaycard Co Lt" pitchFamily="34" charset="0"/>
            </a:endParaRPr>
          </a:p>
        </p:txBody>
      </p:sp>
      <p:sp>
        <p:nvSpPr>
          <p:cNvPr id="9" name="TextBox 3"/>
          <p:cNvSpPr txBox="1">
            <a:spLocks noChangeArrowheads="1"/>
          </p:cNvSpPr>
          <p:nvPr/>
        </p:nvSpPr>
        <p:spPr bwMode="auto">
          <a:xfrm>
            <a:off x="1951630" y="2385823"/>
            <a:ext cx="63735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3600">
                <a:solidFill>
                  <a:schemeClr val="bg2"/>
                </a:solidFill>
                <a:latin typeface="Arial" panose="020B0604020202020204" pitchFamily="34" charset="0"/>
                <a:cs typeface="Arial" panose="020B0604020202020204" pitchFamily="34" charset="0"/>
              </a:defRPr>
            </a:lvl1pPr>
            <a:lvl2pPr marL="742950" indent="-285750" eaLnBrk="0" hangingPunct="0">
              <a:defRPr sz="3600">
                <a:solidFill>
                  <a:schemeClr val="bg2"/>
                </a:solidFill>
                <a:latin typeface="Arial" panose="020B0604020202020204" pitchFamily="34" charset="0"/>
                <a:cs typeface="Arial" panose="020B0604020202020204" pitchFamily="34" charset="0"/>
              </a:defRPr>
            </a:lvl2pPr>
            <a:lvl3pPr marL="1143000" indent="-228600" eaLnBrk="0" hangingPunct="0">
              <a:defRPr sz="3600">
                <a:solidFill>
                  <a:schemeClr val="bg2"/>
                </a:solidFill>
                <a:latin typeface="Arial" panose="020B0604020202020204" pitchFamily="34" charset="0"/>
                <a:cs typeface="Arial" panose="020B0604020202020204" pitchFamily="34" charset="0"/>
              </a:defRPr>
            </a:lvl3pPr>
            <a:lvl4pPr marL="1600200" indent="-228600" eaLnBrk="0" hangingPunct="0">
              <a:defRPr sz="3600">
                <a:solidFill>
                  <a:schemeClr val="bg2"/>
                </a:solidFill>
                <a:latin typeface="Arial" panose="020B0604020202020204" pitchFamily="34" charset="0"/>
                <a:cs typeface="Arial" panose="020B0604020202020204" pitchFamily="34" charset="0"/>
              </a:defRPr>
            </a:lvl4pPr>
            <a:lvl5pPr marL="2057400" indent="-228600" eaLnBrk="0" hangingPunct="0">
              <a:defRPr sz="36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9pPr>
          </a:lstStyle>
          <a:p>
            <a:pPr algn="ctr" eaLnBrk="1" hangingPunct="1"/>
            <a:r>
              <a:rPr lang="en-GB" altLang="en-US" sz="2000" dirty="0">
                <a:latin typeface="Barclaycard Co" panose="020B0503060202020204" pitchFamily="34" charset="0"/>
              </a:rPr>
              <a:t>How</a:t>
            </a:r>
            <a:r>
              <a:rPr lang="en-GB" altLang="en-US" sz="2000" dirty="0" smtClean="0">
                <a:solidFill>
                  <a:schemeClr val="tx1"/>
                </a:solidFill>
                <a:latin typeface="Barclaycard Co Lt" pitchFamily="34" charset="0"/>
              </a:rPr>
              <a:t> </a:t>
            </a:r>
            <a:r>
              <a:rPr lang="en-GB" altLang="en-US" sz="2000" dirty="0">
                <a:latin typeface="Barclaycard Co" panose="020B0503060202020204" pitchFamily="34" charset="0"/>
              </a:rPr>
              <a:t>does it work?</a:t>
            </a:r>
          </a:p>
        </p:txBody>
      </p:sp>
      <p:graphicFrame>
        <p:nvGraphicFramePr>
          <p:cNvPr id="2" name="Diagram 1"/>
          <p:cNvGraphicFramePr/>
          <p:nvPr>
            <p:extLst>
              <p:ext uri="{D42A27DB-BD31-4B8C-83A1-F6EECF244321}">
                <p14:modId xmlns:p14="http://schemas.microsoft.com/office/powerpoint/2010/main" val="1903609805"/>
              </p:ext>
            </p:extLst>
          </p:nvPr>
        </p:nvGraphicFramePr>
        <p:xfrm>
          <a:off x="623490" y="2825086"/>
          <a:ext cx="8763000" cy="337099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4" name="Picture 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20700" y="147047"/>
            <a:ext cx="1332076" cy="1253891"/>
          </a:xfrm>
          <a:prstGeom prst="rect">
            <a:avLst/>
          </a:prstGeom>
        </p:spPr>
      </p:pic>
      <p:pic>
        <p:nvPicPr>
          <p:cNvPr id="10" name="Picture 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66376" y="6298886"/>
            <a:ext cx="390245" cy="367340"/>
          </a:xfrm>
          <a:prstGeom prst="rect">
            <a:avLst/>
          </a:prstGeom>
        </p:spPr>
      </p:pic>
    </p:spTree>
    <p:extLst>
      <p:ext uri="{BB962C8B-B14F-4D97-AF65-F5344CB8AC3E}">
        <p14:creationId xmlns:p14="http://schemas.microsoft.com/office/powerpoint/2010/main" val="33468919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
          <p:cNvSpPr>
            <a:spLocks noChangeArrowheads="1"/>
          </p:cNvSpPr>
          <p:nvPr/>
        </p:nvSpPr>
        <p:spPr bwMode="auto">
          <a:xfrm>
            <a:off x="520700" y="6318250"/>
            <a:ext cx="4079875" cy="328613"/>
          </a:xfrm>
          <a:prstGeom prst="rect">
            <a:avLst/>
          </a:prstGeom>
          <a:solidFill>
            <a:srgbClr val="FFFFFD"/>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spAutoFit/>
          </a:bodyPr>
          <a:lstStyle>
            <a:lvl1pPr eaLnBrk="0" hangingPunct="0">
              <a:defRPr sz="3600">
                <a:solidFill>
                  <a:schemeClr val="bg2"/>
                </a:solidFill>
                <a:latin typeface="Arial" panose="020B0604020202020204" pitchFamily="34" charset="0"/>
                <a:cs typeface="Arial" panose="020B0604020202020204" pitchFamily="34" charset="0"/>
              </a:defRPr>
            </a:lvl1pPr>
            <a:lvl2pPr marL="742950" indent="-285750" eaLnBrk="0" hangingPunct="0">
              <a:defRPr sz="3600">
                <a:solidFill>
                  <a:schemeClr val="bg2"/>
                </a:solidFill>
                <a:latin typeface="Arial" panose="020B0604020202020204" pitchFamily="34" charset="0"/>
                <a:cs typeface="Arial" panose="020B0604020202020204" pitchFamily="34" charset="0"/>
              </a:defRPr>
            </a:lvl2pPr>
            <a:lvl3pPr marL="1143000" indent="-228600" eaLnBrk="0" hangingPunct="0">
              <a:defRPr sz="3600">
                <a:solidFill>
                  <a:schemeClr val="bg2"/>
                </a:solidFill>
                <a:latin typeface="Arial" panose="020B0604020202020204" pitchFamily="34" charset="0"/>
                <a:cs typeface="Arial" panose="020B0604020202020204" pitchFamily="34" charset="0"/>
              </a:defRPr>
            </a:lvl3pPr>
            <a:lvl4pPr marL="1600200" indent="-228600" eaLnBrk="0" hangingPunct="0">
              <a:defRPr sz="3600">
                <a:solidFill>
                  <a:schemeClr val="bg2"/>
                </a:solidFill>
                <a:latin typeface="Arial" panose="020B0604020202020204" pitchFamily="34" charset="0"/>
                <a:cs typeface="Arial" panose="020B0604020202020204" pitchFamily="34" charset="0"/>
              </a:defRPr>
            </a:lvl4pPr>
            <a:lvl5pPr marL="2057400" indent="-228600" eaLnBrk="0" hangingPunct="0">
              <a:defRPr sz="36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9pPr>
          </a:lstStyle>
          <a:p>
            <a:pPr eaLnBrk="1" hangingPunct="1"/>
            <a:endParaRPr lang="en-GB" altLang="en-US"/>
          </a:p>
        </p:txBody>
      </p:sp>
      <p:sp>
        <p:nvSpPr>
          <p:cNvPr id="8" name="Title 1"/>
          <p:cNvSpPr>
            <a:spLocks noGrp="1"/>
          </p:cNvSpPr>
          <p:nvPr>
            <p:ph type="title"/>
          </p:nvPr>
        </p:nvSpPr>
        <p:spPr>
          <a:xfrm>
            <a:off x="1852776" y="446285"/>
            <a:ext cx="7608724" cy="615553"/>
          </a:xfrm>
        </p:spPr>
        <p:txBody>
          <a:bodyPr/>
          <a:lstStyle/>
          <a:p>
            <a:pPr eaLnBrk="1" hangingPunct="1"/>
            <a:r>
              <a:rPr lang="en-GB" altLang="en-US" sz="2000" dirty="0" smtClean="0">
                <a:latin typeface="Barclaycard Co Lt" pitchFamily="34" charset="0"/>
              </a:rPr>
              <a:t>There are benefits for customer, for Barclays and for the social enterprises that the schemes support.</a:t>
            </a:r>
            <a:endParaRPr lang="en-GB" altLang="en-US" sz="2000" dirty="0">
              <a:latin typeface="Barclaycard Co Lt" pitchFamily="34" charset="0"/>
            </a:endParaRPr>
          </a:p>
        </p:txBody>
      </p:sp>
      <p:graphicFrame>
        <p:nvGraphicFramePr>
          <p:cNvPr id="9" name="Diagram 8"/>
          <p:cNvGraphicFramePr/>
          <p:nvPr>
            <p:extLst>
              <p:ext uri="{D42A27DB-BD31-4B8C-83A1-F6EECF244321}">
                <p14:modId xmlns:p14="http://schemas.microsoft.com/office/powerpoint/2010/main" val="1575708729"/>
              </p:ext>
            </p:extLst>
          </p:nvPr>
        </p:nvGraphicFramePr>
        <p:xfrm>
          <a:off x="165100" y="1578990"/>
          <a:ext cx="9740900" cy="44662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3"/>
          <p:cNvSpPr txBox="1">
            <a:spLocks noChangeArrowheads="1"/>
          </p:cNvSpPr>
          <p:nvPr/>
        </p:nvSpPr>
        <p:spPr bwMode="auto">
          <a:xfrm>
            <a:off x="2905246" y="1209658"/>
            <a:ext cx="46067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3600">
                <a:solidFill>
                  <a:schemeClr val="bg2"/>
                </a:solidFill>
                <a:latin typeface="Arial" panose="020B0604020202020204" pitchFamily="34" charset="0"/>
                <a:cs typeface="Arial" panose="020B0604020202020204" pitchFamily="34" charset="0"/>
              </a:defRPr>
            </a:lvl1pPr>
            <a:lvl2pPr marL="742950" indent="-285750" eaLnBrk="0" hangingPunct="0">
              <a:defRPr sz="3600">
                <a:solidFill>
                  <a:schemeClr val="bg2"/>
                </a:solidFill>
                <a:latin typeface="Arial" panose="020B0604020202020204" pitchFamily="34" charset="0"/>
                <a:cs typeface="Arial" panose="020B0604020202020204" pitchFamily="34" charset="0"/>
              </a:defRPr>
            </a:lvl2pPr>
            <a:lvl3pPr marL="1143000" indent="-228600" eaLnBrk="0" hangingPunct="0">
              <a:defRPr sz="3600">
                <a:solidFill>
                  <a:schemeClr val="bg2"/>
                </a:solidFill>
                <a:latin typeface="Arial" panose="020B0604020202020204" pitchFamily="34" charset="0"/>
                <a:cs typeface="Arial" panose="020B0604020202020204" pitchFamily="34" charset="0"/>
              </a:defRPr>
            </a:lvl3pPr>
            <a:lvl4pPr marL="1600200" indent="-228600" eaLnBrk="0" hangingPunct="0">
              <a:defRPr sz="3600">
                <a:solidFill>
                  <a:schemeClr val="bg2"/>
                </a:solidFill>
                <a:latin typeface="Arial" panose="020B0604020202020204" pitchFamily="34" charset="0"/>
                <a:cs typeface="Arial" panose="020B0604020202020204" pitchFamily="34" charset="0"/>
              </a:defRPr>
            </a:lvl4pPr>
            <a:lvl5pPr marL="2057400" indent="-228600" eaLnBrk="0" hangingPunct="0">
              <a:defRPr sz="36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9pPr>
          </a:lstStyle>
          <a:p>
            <a:pPr algn="ctr" eaLnBrk="1" hangingPunct="1"/>
            <a:r>
              <a:rPr lang="en-GB" altLang="en-US" sz="2400" dirty="0" smtClean="0">
                <a:latin typeface="Barclaycard Co" panose="020B0503060202020204" pitchFamily="34" charset="0"/>
              </a:rPr>
              <a:t>Who does it benefit?</a:t>
            </a:r>
            <a:endParaRPr lang="en-GB" altLang="en-US" sz="2400" dirty="0">
              <a:latin typeface="Barclaycard Co" panose="020B0503060202020204" pitchFamily="34" charset="0"/>
            </a:endParaRPr>
          </a:p>
        </p:txBody>
      </p:sp>
      <p:sp>
        <p:nvSpPr>
          <p:cNvPr id="2" name="Rectangle 1"/>
          <p:cNvSpPr/>
          <p:nvPr/>
        </p:nvSpPr>
        <p:spPr>
          <a:xfrm>
            <a:off x="380999" y="5413204"/>
            <a:ext cx="9339943" cy="769441"/>
          </a:xfrm>
          <a:prstGeom prst="rect">
            <a:avLst/>
          </a:prstGeom>
        </p:spPr>
        <p:txBody>
          <a:bodyPr wrap="square">
            <a:spAutoFit/>
          </a:bodyPr>
          <a:lstStyle/>
          <a:p>
            <a:pPr algn="ctr"/>
            <a:r>
              <a:rPr lang="en-GB" sz="2400" b="1" dirty="0" smtClean="0">
                <a:latin typeface="Barclaycard Co Lt" pitchFamily="34" charset="0"/>
                <a:ea typeface="+mj-ea"/>
                <a:cs typeface="+mj-cs"/>
              </a:rPr>
              <a:t>Win, Win, Win</a:t>
            </a:r>
            <a:endParaRPr lang="en-GB" sz="2400" dirty="0" smtClean="0">
              <a:latin typeface="Barclaycard Co Lt" pitchFamily="34" charset="0"/>
              <a:ea typeface="+mj-ea"/>
              <a:cs typeface="+mj-cs"/>
            </a:endParaRPr>
          </a:p>
          <a:p>
            <a:pPr algn="ctr"/>
            <a:r>
              <a:rPr lang="en-GB" sz="2000" dirty="0" smtClean="0">
                <a:latin typeface="Barclaycard Co Lt" pitchFamily="34" charset="0"/>
                <a:ea typeface="+mj-ea"/>
                <a:cs typeface="+mj-cs"/>
              </a:rPr>
              <a:t>Doing </a:t>
            </a:r>
            <a:r>
              <a:rPr lang="en-GB" sz="2000" dirty="0">
                <a:latin typeface="Barclaycard Co Lt" pitchFamily="34" charset="0"/>
                <a:ea typeface="+mj-ea"/>
                <a:cs typeface="+mj-cs"/>
              </a:rPr>
              <a:t>good, profitably, in a way that’s </a:t>
            </a:r>
            <a:r>
              <a:rPr lang="en-GB" sz="2000" dirty="0" smtClean="0">
                <a:latin typeface="Barclaycard Co Lt" pitchFamily="34" charset="0"/>
                <a:ea typeface="+mj-ea"/>
                <a:cs typeface="+mj-cs"/>
              </a:rPr>
              <a:t>convenient &amp; simple for </a:t>
            </a:r>
            <a:r>
              <a:rPr lang="en-GB" sz="2000" dirty="0">
                <a:latin typeface="Barclaycard Co Lt" pitchFamily="34" charset="0"/>
                <a:ea typeface="+mj-ea"/>
                <a:cs typeface="+mj-cs"/>
              </a:rPr>
              <a:t>our customers</a:t>
            </a:r>
          </a:p>
        </p:txBody>
      </p:sp>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0700" y="147047"/>
            <a:ext cx="1332076" cy="1253891"/>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376" y="6298886"/>
            <a:ext cx="390245" cy="36734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
          <p:cNvSpPr>
            <a:spLocks noChangeArrowheads="1"/>
          </p:cNvSpPr>
          <p:nvPr/>
        </p:nvSpPr>
        <p:spPr bwMode="auto">
          <a:xfrm>
            <a:off x="520700" y="6318250"/>
            <a:ext cx="4079875" cy="328613"/>
          </a:xfrm>
          <a:prstGeom prst="rect">
            <a:avLst/>
          </a:prstGeom>
          <a:solidFill>
            <a:srgbClr val="FFFFFD"/>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spAutoFit/>
          </a:bodyPr>
          <a:lstStyle>
            <a:lvl1pPr eaLnBrk="0" hangingPunct="0">
              <a:defRPr sz="3600">
                <a:solidFill>
                  <a:schemeClr val="bg2"/>
                </a:solidFill>
                <a:latin typeface="Arial" panose="020B0604020202020204" pitchFamily="34" charset="0"/>
                <a:cs typeface="Arial" panose="020B0604020202020204" pitchFamily="34" charset="0"/>
              </a:defRPr>
            </a:lvl1pPr>
            <a:lvl2pPr marL="742950" indent="-285750" eaLnBrk="0" hangingPunct="0">
              <a:defRPr sz="3600">
                <a:solidFill>
                  <a:schemeClr val="bg2"/>
                </a:solidFill>
                <a:latin typeface="Arial" panose="020B0604020202020204" pitchFamily="34" charset="0"/>
                <a:cs typeface="Arial" panose="020B0604020202020204" pitchFamily="34" charset="0"/>
              </a:defRPr>
            </a:lvl2pPr>
            <a:lvl3pPr marL="1143000" indent="-228600" eaLnBrk="0" hangingPunct="0">
              <a:defRPr sz="3600">
                <a:solidFill>
                  <a:schemeClr val="bg2"/>
                </a:solidFill>
                <a:latin typeface="Arial" panose="020B0604020202020204" pitchFamily="34" charset="0"/>
                <a:cs typeface="Arial" panose="020B0604020202020204" pitchFamily="34" charset="0"/>
              </a:defRPr>
            </a:lvl3pPr>
            <a:lvl4pPr marL="1600200" indent="-228600" eaLnBrk="0" hangingPunct="0">
              <a:defRPr sz="3600">
                <a:solidFill>
                  <a:schemeClr val="bg2"/>
                </a:solidFill>
                <a:latin typeface="Arial" panose="020B0604020202020204" pitchFamily="34" charset="0"/>
                <a:cs typeface="Arial" panose="020B0604020202020204" pitchFamily="34" charset="0"/>
              </a:defRPr>
            </a:lvl4pPr>
            <a:lvl5pPr marL="2057400" indent="-228600" eaLnBrk="0" hangingPunct="0">
              <a:defRPr sz="36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9pPr>
          </a:lstStyle>
          <a:p>
            <a:pPr eaLnBrk="1" hangingPunct="1"/>
            <a:endParaRPr lang="en-GB" altLang="en-US"/>
          </a:p>
        </p:txBody>
      </p:sp>
      <p:sp>
        <p:nvSpPr>
          <p:cNvPr id="8" name="Title 1"/>
          <p:cNvSpPr>
            <a:spLocks noGrp="1"/>
          </p:cNvSpPr>
          <p:nvPr>
            <p:ph type="title"/>
          </p:nvPr>
        </p:nvSpPr>
        <p:spPr>
          <a:xfrm>
            <a:off x="1852776" y="466215"/>
            <a:ext cx="7608724" cy="615553"/>
          </a:xfrm>
        </p:spPr>
        <p:txBody>
          <a:bodyPr/>
          <a:lstStyle/>
          <a:p>
            <a:pPr algn="just" eaLnBrk="1" hangingPunct="1"/>
            <a:r>
              <a:rPr lang="en-GB" altLang="en-US" sz="2000" dirty="0" smtClean="0">
                <a:latin typeface="Barclaycard Co Lt" pitchFamily="34" charset="0"/>
              </a:rPr>
              <a:t>Even if only a fraction of current Barclaycard users adopt Round-Up the social impact would be very significant</a:t>
            </a:r>
            <a:endParaRPr lang="en-GB" altLang="en-US" sz="2000" dirty="0">
              <a:latin typeface="Barclaycard Co Lt" pitchFamily="34" charset="0"/>
            </a:endParaRPr>
          </a:p>
        </p:txBody>
      </p:sp>
      <p:grpSp>
        <p:nvGrpSpPr>
          <p:cNvPr id="4" name="Group 3"/>
          <p:cNvGrpSpPr/>
          <p:nvPr/>
        </p:nvGrpSpPr>
        <p:grpSpPr>
          <a:xfrm>
            <a:off x="704850" y="1582925"/>
            <a:ext cx="2167596" cy="1609393"/>
            <a:chOff x="704850" y="1921014"/>
            <a:chExt cx="2167596" cy="1609393"/>
          </a:xfrm>
        </p:grpSpPr>
        <p:sp>
          <p:nvSpPr>
            <p:cNvPr id="13" name="TextBox 12"/>
            <p:cNvSpPr txBox="1"/>
            <p:nvPr/>
          </p:nvSpPr>
          <p:spPr>
            <a:xfrm>
              <a:off x="704850" y="2699410"/>
              <a:ext cx="2167596" cy="830997"/>
            </a:xfrm>
            <a:prstGeom prst="rect">
              <a:avLst/>
            </a:prstGeom>
            <a:noFill/>
          </p:spPr>
          <p:txBody>
            <a:bodyPr wrap="square" lIns="0" tIns="0" rIns="0" bIns="0">
              <a:spAutoFit/>
            </a:bodyPr>
            <a:lstStyle/>
            <a:p>
              <a:pPr algn="ctr">
                <a:defRPr/>
              </a:pPr>
              <a:r>
                <a:rPr lang="en-GB" sz="1800" dirty="0" smtClean="0">
                  <a:solidFill>
                    <a:schemeClr val="tx1"/>
                  </a:solidFill>
                  <a:latin typeface="Barclaycard Co Lt" panose="020B0503060202020204" pitchFamily="34" charset="0"/>
                  <a:cs typeface="Arial" charset="0"/>
                </a:rPr>
                <a:t>Personal Barclaycards currently in the UK </a:t>
              </a:r>
              <a:endParaRPr lang="en-GB" sz="1400" dirty="0">
                <a:solidFill>
                  <a:schemeClr val="tx1"/>
                </a:solidFill>
                <a:latin typeface="Barclaycard Co Lt" panose="020B0503060202020204" pitchFamily="34" charset="0"/>
                <a:cs typeface="Arial" charset="0"/>
              </a:endParaRPr>
            </a:p>
          </p:txBody>
        </p:sp>
        <p:sp>
          <p:nvSpPr>
            <p:cNvPr id="14" name="TextBox 13"/>
            <p:cNvSpPr txBox="1"/>
            <p:nvPr/>
          </p:nvSpPr>
          <p:spPr>
            <a:xfrm>
              <a:off x="704850" y="1921014"/>
              <a:ext cx="2167596" cy="769441"/>
            </a:xfrm>
            <a:prstGeom prst="rect">
              <a:avLst/>
            </a:prstGeom>
            <a:noFill/>
          </p:spPr>
          <p:txBody>
            <a:bodyPr wrap="square" lIns="0" tIns="0" rIns="0" bIns="0">
              <a:spAutoFit/>
            </a:bodyPr>
            <a:lstStyle/>
            <a:p>
              <a:pPr algn="ctr">
                <a:defRPr/>
              </a:pPr>
              <a:r>
                <a:rPr lang="en-GB" sz="5000" b="1" dirty="0" smtClean="0">
                  <a:solidFill>
                    <a:schemeClr val="tx1"/>
                  </a:solidFill>
                  <a:latin typeface="Barclaycard Co Lt" panose="020B0503060202020204" pitchFamily="34" charset="0"/>
                  <a:cs typeface="Arial" charset="0"/>
                </a:rPr>
                <a:t>c9.5m</a:t>
              </a:r>
              <a:endParaRPr lang="en-GB" sz="5000" dirty="0">
                <a:solidFill>
                  <a:schemeClr val="tx1"/>
                </a:solidFill>
                <a:latin typeface="Barclaycard Co Lt" panose="020B0503060202020204" pitchFamily="34" charset="0"/>
                <a:cs typeface="Arial" charset="0"/>
              </a:endParaRPr>
            </a:p>
          </p:txBody>
        </p:sp>
      </p:grpSp>
      <p:grpSp>
        <p:nvGrpSpPr>
          <p:cNvPr id="3" name="Group 2"/>
          <p:cNvGrpSpPr/>
          <p:nvPr/>
        </p:nvGrpSpPr>
        <p:grpSpPr>
          <a:xfrm>
            <a:off x="4078834" y="1582925"/>
            <a:ext cx="1707762" cy="1055395"/>
            <a:chOff x="3102363" y="1921014"/>
            <a:chExt cx="1707762" cy="1055395"/>
          </a:xfrm>
        </p:grpSpPr>
        <p:sp>
          <p:nvSpPr>
            <p:cNvPr id="15" name="TextBox 14"/>
            <p:cNvSpPr txBox="1"/>
            <p:nvPr/>
          </p:nvSpPr>
          <p:spPr>
            <a:xfrm>
              <a:off x="3102363" y="2699410"/>
              <a:ext cx="1707762" cy="276999"/>
            </a:xfrm>
            <a:prstGeom prst="rect">
              <a:avLst/>
            </a:prstGeom>
            <a:noFill/>
          </p:spPr>
          <p:txBody>
            <a:bodyPr wrap="square" lIns="0" tIns="0" rIns="0" bIns="0">
              <a:spAutoFit/>
            </a:bodyPr>
            <a:lstStyle/>
            <a:p>
              <a:pPr algn="ctr">
                <a:defRPr/>
              </a:pPr>
              <a:r>
                <a:rPr lang="en-GB" sz="1800" dirty="0" smtClean="0">
                  <a:solidFill>
                    <a:schemeClr val="tx1"/>
                  </a:solidFill>
                  <a:latin typeface="Barclaycard Co Lt" panose="020B0503060202020204" pitchFamily="34" charset="0"/>
                  <a:cs typeface="Arial" charset="0"/>
                </a:rPr>
                <a:t>Adoption Rate</a:t>
              </a:r>
              <a:endParaRPr lang="en-GB" sz="1400" dirty="0">
                <a:solidFill>
                  <a:schemeClr val="tx1"/>
                </a:solidFill>
                <a:latin typeface="Barclaycard Co Lt" panose="020B0503060202020204" pitchFamily="34" charset="0"/>
                <a:cs typeface="Arial" charset="0"/>
              </a:endParaRPr>
            </a:p>
          </p:txBody>
        </p:sp>
        <p:sp>
          <p:nvSpPr>
            <p:cNvPr id="16" name="TextBox 15"/>
            <p:cNvSpPr txBox="1"/>
            <p:nvPr/>
          </p:nvSpPr>
          <p:spPr>
            <a:xfrm>
              <a:off x="3102363" y="1921014"/>
              <a:ext cx="1707762" cy="769441"/>
            </a:xfrm>
            <a:prstGeom prst="rect">
              <a:avLst/>
            </a:prstGeom>
            <a:noFill/>
          </p:spPr>
          <p:txBody>
            <a:bodyPr wrap="square" lIns="0" tIns="0" rIns="0" bIns="0">
              <a:spAutoFit/>
            </a:bodyPr>
            <a:lstStyle/>
            <a:p>
              <a:pPr algn="ctr">
                <a:defRPr/>
              </a:pPr>
              <a:r>
                <a:rPr lang="en-GB" sz="5000" b="1" dirty="0" smtClean="0">
                  <a:solidFill>
                    <a:schemeClr val="tx1"/>
                  </a:solidFill>
                  <a:latin typeface="Barclaycard Co Lt" panose="020B0503060202020204" pitchFamily="34" charset="0"/>
                  <a:cs typeface="Arial" charset="0"/>
                </a:rPr>
                <a:t>5%</a:t>
              </a:r>
              <a:endParaRPr lang="en-GB" sz="5000" dirty="0">
                <a:solidFill>
                  <a:schemeClr val="tx1"/>
                </a:solidFill>
                <a:latin typeface="Barclaycard Co Lt" panose="020B0503060202020204" pitchFamily="34" charset="0"/>
                <a:cs typeface="Arial" charset="0"/>
              </a:endParaRPr>
            </a:p>
          </p:txBody>
        </p:sp>
      </p:grpSp>
      <p:sp>
        <p:nvSpPr>
          <p:cNvPr id="19" name="TextBox 18"/>
          <p:cNvSpPr txBox="1"/>
          <p:nvPr/>
        </p:nvSpPr>
        <p:spPr>
          <a:xfrm>
            <a:off x="3855948" y="4759529"/>
            <a:ext cx="2167596" cy="923330"/>
          </a:xfrm>
          <a:prstGeom prst="rect">
            <a:avLst/>
          </a:prstGeom>
          <a:noFill/>
        </p:spPr>
        <p:txBody>
          <a:bodyPr wrap="square" lIns="0" tIns="0" rIns="0" bIns="0">
            <a:spAutoFit/>
          </a:bodyPr>
          <a:lstStyle/>
          <a:p>
            <a:pPr algn="ctr">
              <a:defRPr/>
            </a:pPr>
            <a:r>
              <a:rPr lang="en-GB" sz="2000" b="1" dirty="0">
                <a:latin typeface="Barclaycard Co Lt" pitchFamily="34" charset="0"/>
                <a:ea typeface="+mj-ea"/>
                <a:cs typeface="+mj-cs"/>
              </a:rPr>
              <a:t>For Social Enterprises every year</a:t>
            </a:r>
          </a:p>
        </p:txBody>
      </p:sp>
      <p:sp>
        <p:nvSpPr>
          <p:cNvPr id="20" name="TextBox 19"/>
          <p:cNvSpPr txBox="1"/>
          <p:nvPr/>
        </p:nvSpPr>
        <p:spPr>
          <a:xfrm>
            <a:off x="3855948" y="3981133"/>
            <a:ext cx="2167596" cy="769441"/>
          </a:xfrm>
          <a:prstGeom prst="rect">
            <a:avLst/>
          </a:prstGeom>
          <a:noFill/>
        </p:spPr>
        <p:txBody>
          <a:bodyPr wrap="square" lIns="0" tIns="0" rIns="0" bIns="0">
            <a:spAutoFit/>
          </a:bodyPr>
          <a:lstStyle/>
          <a:p>
            <a:pPr algn="ctr">
              <a:defRPr/>
            </a:pPr>
            <a:r>
              <a:rPr lang="en-GB" sz="5000" b="1" dirty="0" smtClean="0">
                <a:solidFill>
                  <a:srgbClr val="80CDED"/>
                </a:solidFill>
                <a:latin typeface="Barclaycard Co Lt" panose="020B0503060202020204" pitchFamily="34" charset="0"/>
                <a:cs typeface="Arial" charset="0"/>
              </a:rPr>
              <a:t>£1.14m</a:t>
            </a:r>
            <a:endParaRPr lang="en-GB" sz="5000" b="1" dirty="0">
              <a:solidFill>
                <a:srgbClr val="80CDED"/>
              </a:solidFill>
              <a:latin typeface="Barclaycard Co Lt" panose="020B0503060202020204" pitchFamily="34" charset="0"/>
              <a:cs typeface="Arial" charset="0"/>
            </a:endParaRPr>
          </a:p>
        </p:txBody>
      </p:sp>
      <p:grpSp>
        <p:nvGrpSpPr>
          <p:cNvPr id="2" name="Group 1"/>
          <p:cNvGrpSpPr/>
          <p:nvPr/>
        </p:nvGrpSpPr>
        <p:grpSpPr>
          <a:xfrm>
            <a:off x="6992986" y="1582925"/>
            <a:ext cx="2246548" cy="1609393"/>
            <a:chOff x="5095947" y="1929969"/>
            <a:chExt cx="1707762" cy="1609393"/>
          </a:xfrm>
        </p:grpSpPr>
        <p:sp>
          <p:nvSpPr>
            <p:cNvPr id="21" name="TextBox 20"/>
            <p:cNvSpPr txBox="1"/>
            <p:nvPr/>
          </p:nvSpPr>
          <p:spPr>
            <a:xfrm>
              <a:off x="5095947" y="2708365"/>
              <a:ext cx="1707762" cy="830997"/>
            </a:xfrm>
            <a:prstGeom prst="rect">
              <a:avLst/>
            </a:prstGeom>
            <a:noFill/>
          </p:spPr>
          <p:txBody>
            <a:bodyPr wrap="square" lIns="0" tIns="0" rIns="0" bIns="0">
              <a:spAutoFit/>
            </a:bodyPr>
            <a:lstStyle/>
            <a:p>
              <a:pPr algn="ctr">
                <a:defRPr/>
              </a:pPr>
              <a:r>
                <a:rPr lang="en-GB" sz="1800" dirty="0" smtClean="0">
                  <a:solidFill>
                    <a:schemeClr val="tx1"/>
                  </a:solidFill>
                  <a:latin typeface="Barclaycard Co Lt" panose="020B0503060202020204" pitchFamily="34" charset="0"/>
                  <a:cs typeface="Arial" charset="0"/>
                </a:rPr>
                <a:t>Average Round-up per month per user</a:t>
              </a:r>
              <a:endParaRPr lang="en-GB" sz="1400" dirty="0">
                <a:solidFill>
                  <a:schemeClr val="tx1"/>
                </a:solidFill>
                <a:latin typeface="Barclaycard Co Lt" panose="020B0503060202020204" pitchFamily="34" charset="0"/>
                <a:cs typeface="Arial" charset="0"/>
              </a:endParaRPr>
            </a:p>
          </p:txBody>
        </p:sp>
        <p:sp>
          <p:nvSpPr>
            <p:cNvPr id="22" name="TextBox 21"/>
            <p:cNvSpPr txBox="1"/>
            <p:nvPr/>
          </p:nvSpPr>
          <p:spPr>
            <a:xfrm>
              <a:off x="5095947" y="1929969"/>
              <a:ext cx="1707762" cy="769441"/>
            </a:xfrm>
            <a:prstGeom prst="rect">
              <a:avLst/>
            </a:prstGeom>
            <a:noFill/>
          </p:spPr>
          <p:txBody>
            <a:bodyPr wrap="square" lIns="0" tIns="0" rIns="0" bIns="0">
              <a:spAutoFit/>
            </a:bodyPr>
            <a:lstStyle/>
            <a:p>
              <a:pPr algn="ctr">
                <a:defRPr/>
              </a:pPr>
              <a:r>
                <a:rPr lang="en-GB" sz="5000" b="1" dirty="0" smtClean="0">
                  <a:solidFill>
                    <a:schemeClr val="tx1"/>
                  </a:solidFill>
                  <a:latin typeface="Barclaycard Co Lt" panose="020B0503060202020204" pitchFamily="34" charset="0"/>
                  <a:cs typeface="Arial" charset="0"/>
                </a:rPr>
                <a:t>20p</a:t>
              </a:r>
              <a:endParaRPr lang="en-GB" sz="5000" dirty="0">
                <a:solidFill>
                  <a:schemeClr val="tx1"/>
                </a:solidFill>
                <a:latin typeface="Barclaycard Co Lt" panose="020B0503060202020204" pitchFamily="34" charset="0"/>
                <a:cs typeface="Arial" charset="0"/>
              </a:endParaRPr>
            </a:p>
          </p:txBody>
        </p:sp>
      </p:grpSp>
      <p:sp>
        <p:nvSpPr>
          <p:cNvPr id="25" name="TextBox 24"/>
          <p:cNvSpPr txBox="1"/>
          <p:nvPr/>
        </p:nvSpPr>
        <p:spPr>
          <a:xfrm>
            <a:off x="2621759" y="2172579"/>
            <a:ext cx="1707762" cy="492443"/>
          </a:xfrm>
          <a:prstGeom prst="rect">
            <a:avLst/>
          </a:prstGeom>
          <a:noFill/>
        </p:spPr>
        <p:txBody>
          <a:bodyPr wrap="square" lIns="0" tIns="0" rIns="0" bIns="0">
            <a:spAutoFit/>
          </a:bodyPr>
          <a:lstStyle/>
          <a:p>
            <a:pPr algn="ctr">
              <a:defRPr/>
            </a:pPr>
            <a:r>
              <a:rPr lang="en-GB" sz="3200" b="1" dirty="0" smtClean="0">
                <a:solidFill>
                  <a:schemeClr val="tx1"/>
                </a:solidFill>
                <a:latin typeface="Barclaycard Co Lt" panose="020B0503060202020204" pitchFamily="34" charset="0"/>
                <a:cs typeface="Arial" charset="0"/>
              </a:rPr>
              <a:t>x</a:t>
            </a:r>
            <a:endParaRPr lang="en-GB" sz="3200" dirty="0">
              <a:solidFill>
                <a:schemeClr val="tx1"/>
              </a:solidFill>
              <a:latin typeface="Barclaycard Co Lt" panose="020B0503060202020204" pitchFamily="34" charset="0"/>
              <a:cs typeface="Arial" charset="0"/>
            </a:endParaRPr>
          </a:p>
        </p:txBody>
      </p:sp>
      <p:sp>
        <p:nvSpPr>
          <p:cNvPr id="26" name="TextBox 25"/>
          <p:cNvSpPr txBox="1"/>
          <p:nvPr/>
        </p:nvSpPr>
        <p:spPr>
          <a:xfrm>
            <a:off x="5535910" y="2197076"/>
            <a:ext cx="1707762" cy="492443"/>
          </a:xfrm>
          <a:prstGeom prst="rect">
            <a:avLst/>
          </a:prstGeom>
          <a:noFill/>
        </p:spPr>
        <p:txBody>
          <a:bodyPr wrap="square" lIns="0" tIns="0" rIns="0" bIns="0">
            <a:spAutoFit/>
          </a:bodyPr>
          <a:lstStyle/>
          <a:p>
            <a:pPr algn="ctr">
              <a:defRPr/>
            </a:pPr>
            <a:r>
              <a:rPr lang="en-GB" sz="3200" b="1" dirty="0" smtClean="0">
                <a:solidFill>
                  <a:schemeClr val="tx1"/>
                </a:solidFill>
                <a:latin typeface="Barclaycard Co Lt" panose="020B0503060202020204" pitchFamily="34" charset="0"/>
                <a:cs typeface="Arial" charset="0"/>
              </a:rPr>
              <a:t>x</a:t>
            </a:r>
            <a:endParaRPr lang="en-GB" sz="3200" dirty="0">
              <a:solidFill>
                <a:schemeClr val="tx1"/>
              </a:solidFill>
              <a:latin typeface="Barclaycard Co Lt" panose="020B0503060202020204" pitchFamily="34" charset="0"/>
              <a:cs typeface="Arial" charset="0"/>
            </a:endParaRPr>
          </a:p>
        </p:txBody>
      </p:sp>
      <p:sp>
        <p:nvSpPr>
          <p:cNvPr id="27" name="TextBox 26"/>
          <p:cNvSpPr txBox="1"/>
          <p:nvPr/>
        </p:nvSpPr>
        <p:spPr>
          <a:xfrm>
            <a:off x="4085865" y="3237027"/>
            <a:ext cx="1707762" cy="492443"/>
          </a:xfrm>
          <a:prstGeom prst="rect">
            <a:avLst/>
          </a:prstGeom>
          <a:noFill/>
        </p:spPr>
        <p:txBody>
          <a:bodyPr wrap="square" lIns="0" tIns="0" rIns="0" bIns="0">
            <a:spAutoFit/>
          </a:bodyPr>
          <a:lstStyle/>
          <a:p>
            <a:pPr algn="ctr">
              <a:defRPr/>
            </a:pPr>
            <a:r>
              <a:rPr lang="en-GB" sz="3200" b="1" dirty="0" smtClean="0">
                <a:solidFill>
                  <a:schemeClr val="tx1"/>
                </a:solidFill>
                <a:latin typeface="Barclaycard Co Lt" panose="020B0503060202020204" pitchFamily="34" charset="0"/>
                <a:cs typeface="Arial" charset="0"/>
              </a:rPr>
              <a:t>=</a:t>
            </a:r>
            <a:endParaRPr lang="en-GB" sz="3200" dirty="0">
              <a:solidFill>
                <a:schemeClr val="tx1"/>
              </a:solidFill>
              <a:latin typeface="Barclaycard Co Lt" panose="020B0503060202020204" pitchFamily="34" charset="0"/>
              <a:cs typeface="Arial" charset="0"/>
            </a:endParaRPr>
          </a:p>
        </p:txBody>
      </p:sp>
      <p:sp>
        <p:nvSpPr>
          <p:cNvPr id="5" name="TextBox 4"/>
          <p:cNvSpPr txBox="1"/>
          <p:nvPr/>
        </p:nvSpPr>
        <p:spPr>
          <a:xfrm>
            <a:off x="766376" y="5915630"/>
            <a:ext cx="8510032" cy="246221"/>
          </a:xfrm>
          <a:prstGeom prst="rect">
            <a:avLst/>
          </a:prstGeom>
          <a:noFill/>
        </p:spPr>
        <p:txBody>
          <a:bodyPr wrap="square" lIns="0" tIns="0" rIns="0" bIns="0" rtlCol="0">
            <a:spAutoFit/>
          </a:bodyPr>
          <a:lstStyle/>
          <a:p>
            <a:pPr algn="ctr"/>
            <a:r>
              <a:rPr lang="en-GB" sz="1600" dirty="0" smtClean="0">
                <a:solidFill>
                  <a:schemeClr val="tx1"/>
                </a:solidFill>
                <a:latin typeface="Barclaycard Co Lt" panose="020B0503060202020204" pitchFamily="34" charset="0"/>
                <a:cs typeface="Arial" charset="0"/>
              </a:rPr>
              <a:t>(Every 5p </a:t>
            </a:r>
            <a:r>
              <a:rPr lang="en-GB" sz="1600" dirty="0">
                <a:solidFill>
                  <a:schemeClr val="tx1"/>
                </a:solidFill>
                <a:latin typeface="Barclaycard Co Lt" panose="020B0503060202020204" pitchFamily="34" charset="0"/>
                <a:cs typeface="Arial" charset="0"/>
              </a:rPr>
              <a:t>increase in average Round up = an extra </a:t>
            </a:r>
            <a:r>
              <a:rPr lang="en-GB" sz="1600" dirty="0" smtClean="0">
                <a:solidFill>
                  <a:schemeClr val="tx1"/>
                </a:solidFill>
                <a:latin typeface="Barclaycard Co Lt" panose="020B0503060202020204" pitchFamily="34" charset="0"/>
                <a:cs typeface="Arial" charset="0"/>
              </a:rPr>
              <a:t>£285,000 </a:t>
            </a:r>
            <a:r>
              <a:rPr lang="en-GB" sz="1600" dirty="0">
                <a:solidFill>
                  <a:schemeClr val="tx1"/>
                </a:solidFill>
                <a:latin typeface="Barclaycard Co Lt" panose="020B0503060202020204" pitchFamily="34" charset="0"/>
                <a:cs typeface="Arial" charset="0"/>
              </a:rPr>
              <a:t>pa for social </a:t>
            </a:r>
            <a:r>
              <a:rPr lang="en-GB" sz="1600" dirty="0" smtClean="0">
                <a:solidFill>
                  <a:schemeClr val="tx1"/>
                </a:solidFill>
                <a:latin typeface="Barclaycard Co Lt" panose="020B0503060202020204" pitchFamily="34" charset="0"/>
                <a:cs typeface="Arial" charset="0"/>
              </a:rPr>
              <a:t>enterprises)</a:t>
            </a:r>
            <a:endParaRPr lang="en-GB" sz="1600" dirty="0">
              <a:solidFill>
                <a:schemeClr val="tx1"/>
              </a:solidFill>
              <a:latin typeface="Barclaycard Co Lt" panose="020B0503060202020204" pitchFamily="34" charset="0"/>
              <a:cs typeface="Arial" charset="0"/>
            </a:endParaRPr>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0700" y="147047"/>
            <a:ext cx="1332076" cy="1253891"/>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376" y="6298886"/>
            <a:ext cx="390245" cy="367340"/>
          </a:xfrm>
          <a:prstGeom prst="rect">
            <a:avLst/>
          </a:prstGeom>
        </p:spPr>
      </p:pic>
    </p:spTree>
    <p:extLst>
      <p:ext uri="{BB962C8B-B14F-4D97-AF65-F5344CB8AC3E}">
        <p14:creationId xmlns:p14="http://schemas.microsoft.com/office/powerpoint/2010/main" val="1433197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852776" y="446285"/>
            <a:ext cx="7637299" cy="615553"/>
          </a:xfrm>
        </p:spPr>
        <p:txBody>
          <a:bodyPr/>
          <a:lstStyle/>
          <a:p>
            <a:pPr eaLnBrk="1" hangingPunct="1"/>
            <a:r>
              <a:rPr lang="en-GB" altLang="en-US" sz="2000" dirty="0" smtClean="0">
                <a:latin typeface="Barclaycard Co Lt" pitchFamily="34" charset="0"/>
              </a:rPr>
              <a:t>We’ve looked at previous examples to understand how similar initiatives have worked in other markets</a:t>
            </a:r>
            <a:endParaRPr lang="en-GB" altLang="en-US" sz="2000" dirty="0">
              <a:latin typeface="Barclaycard Co Lt" pitchFamily="34" charset="0"/>
            </a:endParaRPr>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866" y="1244799"/>
            <a:ext cx="1532238" cy="669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9926" y="1244799"/>
            <a:ext cx="867648" cy="74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0" name="Picture 9"/>
          <p:cNvPicPr>
            <a:picLocks noChangeAspect="1" noChangeArrowheads="1"/>
          </p:cNvPicPr>
          <p:nvPr/>
        </p:nvPicPr>
        <p:blipFill>
          <a:blip r:embed="rId4">
            <a:extLst>
              <a:ext uri="{28A0092B-C50C-407E-A947-70E740481C1C}">
                <a14:useLocalDpi xmlns:a14="http://schemas.microsoft.com/office/drawing/2010/main" val="0"/>
              </a:ext>
            </a:extLst>
          </a:blip>
          <a:srcRect b="19044"/>
          <a:stretch>
            <a:fillRect/>
          </a:stretch>
        </p:blipFill>
        <p:spPr bwMode="auto">
          <a:xfrm>
            <a:off x="2152736" y="2787977"/>
            <a:ext cx="1174498" cy="73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72" name="Rectangle 8"/>
          <p:cNvSpPr>
            <a:spLocks noChangeArrowheads="1"/>
          </p:cNvSpPr>
          <p:nvPr/>
        </p:nvSpPr>
        <p:spPr bwMode="auto">
          <a:xfrm>
            <a:off x="766377" y="4667647"/>
            <a:ext cx="6259548" cy="1421666"/>
          </a:xfrm>
          <a:prstGeom prst="wedgeRoundRectCallout">
            <a:avLst>
              <a:gd name="adj1" fmla="val 57311"/>
              <a:gd name="adj2" fmla="val 38659"/>
              <a:gd name="adj3" fmla="val 16667"/>
            </a:avLst>
          </a:prstGeom>
          <a:solidFill>
            <a:schemeClr val="bg1"/>
          </a:solidFill>
          <a:ln w="9525">
            <a:solidFill>
              <a:schemeClr val="bg1">
                <a:lumMod val="65000"/>
              </a:schemeClr>
            </a:solidFill>
            <a:miter lim="800000"/>
            <a:headEnd/>
            <a:tailEnd/>
          </a:ln>
          <a:effectLst>
            <a:outerShdw blurRad="50800" dist="38100" dir="2700000" algn="tl" rotWithShape="0">
              <a:prstClr val="black">
                <a:alpha val="40000"/>
              </a:prstClr>
            </a:outerShdw>
          </a:effectLst>
        </p:spPr>
        <p:txBody>
          <a:bodyPr wrap="square">
            <a:spAutoFit/>
          </a:bodyPr>
          <a:lstStyle>
            <a:lvl1pPr eaLnBrk="0" hangingPunct="0">
              <a:defRPr sz="3600">
                <a:solidFill>
                  <a:schemeClr val="bg2"/>
                </a:solidFill>
                <a:latin typeface="Arial" panose="020B0604020202020204" pitchFamily="34" charset="0"/>
                <a:cs typeface="Arial" panose="020B0604020202020204" pitchFamily="34" charset="0"/>
              </a:defRPr>
            </a:lvl1pPr>
            <a:lvl2pPr marL="742950" indent="-285750" eaLnBrk="0" hangingPunct="0">
              <a:defRPr sz="3600">
                <a:solidFill>
                  <a:schemeClr val="bg2"/>
                </a:solidFill>
                <a:latin typeface="Arial" panose="020B0604020202020204" pitchFamily="34" charset="0"/>
                <a:cs typeface="Arial" panose="020B0604020202020204" pitchFamily="34" charset="0"/>
              </a:defRPr>
            </a:lvl2pPr>
            <a:lvl3pPr marL="1143000" indent="-228600" eaLnBrk="0" hangingPunct="0">
              <a:defRPr sz="3600">
                <a:solidFill>
                  <a:schemeClr val="bg2"/>
                </a:solidFill>
                <a:latin typeface="Arial" panose="020B0604020202020204" pitchFamily="34" charset="0"/>
                <a:cs typeface="Arial" panose="020B0604020202020204" pitchFamily="34" charset="0"/>
              </a:defRPr>
            </a:lvl3pPr>
            <a:lvl4pPr marL="1600200" indent="-228600" eaLnBrk="0" hangingPunct="0">
              <a:defRPr sz="3600">
                <a:solidFill>
                  <a:schemeClr val="bg2"/>
                </a:solidFill>
                <a:latin typeface="Arial" panose="020B0604020202020204" pitchFamily="34" charset="0"/>
                <a:cs typeface="Arial" panose="020B0604020202020204" pitchFamily="34" charset="0"/>
              </a:defRPr>
            </a:lvl4pPr>
            <a:lvl5pPr marL="2057400" indent="-228600" eaLnBrk="0" hangingPunct="0">
              <a:defRPr sz="36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9pPr>
          </a:lstStyle>
          <a:p>
            <a:pPr algn="ctr" eaLnBrk="1" hangingPunct="1"/>
            <a:r>
              <a:rPr lang="en-GB" altLang="en-US" sz="1550" dirty="0">
                <a:latin typeface="Barclaycard Co Lt" pitchFamily="34" charset="0"/>
              </a:rPr>
              <a:t>“</a:t>
            </a:r>
            <a:r>
              <a:rPr lang="en-GB" altLang="en-US" sz="1550" i="1" dirty="0">
                <a:latin typeface="Barclaycard Co Lt" pitchFamily="34" charset="0"/>
              </a:rPr>
              <a:t>If </a:t>
            </a:r>
            <a:r>
              <a:rPr lang="en-GB" altLang="en-US" sz="1550" i="1" dirty="0" smtClean="0">
                <a:latin typeface="Barclaycard Co Lt" pitchFamily="34" charset="0"/>
              </a:rPr>
              <a:t>Barclays </a:t>
            </a:r>
            <a:r>
              <a:rPr lang="en-GB" altLang="en-US" sz="1550" i="1" dirty="0">
                <a:latin typeface="Barclaycard Co Lt" pitchFamily="34" charset="0"/>
              </a:rPr>
              <a:t>were prepared to pioneer the provision of the </a:t>
            </a:r>
            <a:r>
              <a:rPr lang="en-GB" altLang="en-US" sz="1550" i="1" dirty="0" smtClean="0">
                <a:latin typeface="Barclaycard Co Lt" pitchFamily="34" charset="0"/>
              </a:rPr>
              <a:t>technical / financial Round-Up </a:t>
            </a:r>
            <a:r>
              <a:rPr lang="en-GB" altLang="en-US" sz="1550" i="1" dirty="0">
                <a:latin typeface="Barclaycard Co Lt" pitchFamily="34" charset="0"/>
              </a:rPr>
              <a:t>facility, I believe many of the influential </a:t>
            </a:r>
            <a:r>
              <a:rPr lang="en-GB" altLang="en-US" sz="1550" i="1" dirty="0" smtClean="0">
                <a:latin typeface="Barclaycard Co Lt" pitchFamily="34" charset="0"/>
              </a:rPr>
              <a:t>organisations and people </a:t>
            </a:r>
            <a:r>
              <a:rPr lang="en-GB" altLang="en-US" sz="1550" i="1" dirty="0">
                <a:latin typeface="Barclaycard Co Lt" pitchFamily="34" charset="0"/>
              </a:rPr>
              <a:t>that have been supportive thus far would want to add considerable momentum to your </a:t>
            </a:r>
            <a:r>
              <a:rPr lang="en-GB" altLang="en-US" sz="1550" i="1" dirty="0" smtClean="0">
                <a:latin typeface="Barclaycard Co Lt" pitchFamily="34" charset="0"/>
              </a:rPr>
              <a:t>cause</a:t>
            </a:r>
            <a:r>
              <a:rPr lang="en-GB" altLang="en-US" sz="1550" dirty="0" smtClean="0">
                <a:latin typeface="Barclaycard Co Lt" pitchFamily="34" charset="0"/>
              </a:rPr>
              <a:t>”</a:t>
            </a:r>
            <a:endParaRPr lang="en-GB" altLang="en-US" sz="1550" dirty="0">
              <a:solidFill>
                <a:schemeClr val="tx1"/>
              </a:solidFill>
              <a:latin typeface="Barclaycard Co Lt" pitchFamily="34" charset="0"/>
            </a:endParaRPr>
          </a:p>
        </p:txBody>
      </p:sp>
      <p:sp>
        <p:nvSpPr>
          <p:cNvPr id="3" name="Rectangle 2"/>
          <p:cNvSpPr/>
          <p:nvPr/>
        </p:nvSpPr>
        <p:spPr>
          <a:xfrm>
            <a:off x="7509430" y="5566093"/>
            <a:ext cx="1992477" cy="523220"/>
          </a:xfrm>
          <a:prstGeom prst="rect">
            <a:avLst/>
          </a:prstGeom>
          <a:solidFill>
            <a:schemeClr val="bg1"/>
          </a:solidFill>
        </p:spPr>
        <p:txBody>
          <a:bodyPr wrap="square">
            <a:spAutoFit/>
          </a:bodyPr>
          <a:lstStyle/>
          <a:p>
            <a:pPr lvl="0"/>
            <a:r>
              <a:rPr lang="en-GB" altLang="en-US" sz="1600" b="1" dirty="0">
                <a:solidFill>
                  <a:srgbClr val="000000"/>
                </a:solidFill>
                <a:latin typeface="Barclaycard Co Lt" pitchFamily="34" charset="0"/>
              </a:rPr>
              <a:t>Ray </a:t>
            </a:r>
            <a:r>
              <a:rPr lang="en-GB" altLang="en-US" sz="1600" b="1" dirty="0" smtClean="0">
                <a:solidFill>
                  <a:srgbClr val="000000"/>
                </a:solidFill>
                <a:latin typeface="Barclaycard Co Lt" pitchFamily="34" charset="0"/>
              </a:rPr>
              <a:t>Taylor</a:t>
            </a:r>
          </a:p>
          <a:p>
            <a:pPr lvl="0"/>
            <a:r>
              <a:rPr lang="en-GB" altLang="en-US" sz="1150" dirty="0" smtClean="0">
                <a:solidFill>
                  <a:srgbClr val="000000"/>
                </a:solidFill>
                <a:latin typeface="Barclaycard Co Lt" pitchFamily="34" charset="0"/>
              </a:rPr>
              <a:t>Founder ; Round Up </a:t>
            </a:r>
            <a:r>
              <a:rPr lang="en-GB" altLang="en-US" sz="1150" dirty="0">
                <a:solidFill>
                  <a:srgbClr val="000000"/>
                </a:solidFill>
                <a:latin typeface="Barclaycard Co Lt" pitchFamily="34" charset="0"/>
              </a:rPr>
              <a:t>Israel</a:t>
            </a:r>
          </a:p>
        </p:txBody>
      </p:sp>
      <p:sp>
        <p:nvSpPr>
          <p:cNvPr id="12" name="TextBox 11"/>
          <p:cNvSpPr txBox="1"/>
          <p:nvPr/>
        </p:nvSpPr>
        <p:spPr>
          <a:xfrm>
            <a:off x="1066711" y="1837948"/>
            <a:ext cx="3346548" cy="707886"/>
          </a:xfrm>
          <a:prstGeom prst="rect">
            <a:avLst/>
          </a:prstGeom>
          <a:noFill/>
        </p:spPr>
        <p:txBody>
          <a:bodyPr wrap="square" lIns="0" tIns="0" rIns="0" bIns="0">
            <a:spAutoFit/>
          </a:bodyPr>
          <a:lstStyle/>
          <a:p>
            <a:pPr algn="ctr">
              <a:defRPr/>
            </a:pPr>
            <a:r>
              <a:rPr lang="en-GB" sz="1800" b="1" dirty="0">
                <a:solidFill>
                  <a:schemeClr val="tx1"/>
                </a:solidFill>
                <a:latin typeface="Barclaycard Co Lt" panose="020B0503060202020204" pitchFamily="34" charset="0"/>
                <a:cs typeface="Arial" charset="0"/>
              </a:rPr>
              <a:t>Round Up Israel </a:t>
            </a:r>
            <a:endParaRPr lang="en-GB" sz="1800" b="1" dirty="0" smtClean="0">
              <a:solidFill>
                <a:schemeClr val="tx1"/>
              </a:solidFill>
              <a:latin typeface="Barclaycard Co Lt" panose="020B0503060202020204" pitchFamily="34" charset="0"/>
              <a:cs typeface="Arial" charset="0"/>
            </a:endParaRPr>
          </a:p>
          <a:p>
            <a:pPr algn="ctr">
              <a:defRPr/>
            </a:pPr>
            <a:r>
              <a:rPr lang="en-GB" sz="1400" b="1" dirty="0" smtClean="0">
                <a:solidFill>
                  <a:schemeClr val="tx1"/>
                </a:solidFill>
                <a:latin typeface="Barclaycard Co Lt" panose="020B0503060202020204" pitchFamily="34" charset="0"/>
                <a:cs typeface="Arial" charset="0"/>
              </a:rPr>
              <a:t>Launched: 2009</a:t>
            </a:r>
            <a:endParaRPr lang="en-GB" sz="1400" b="1" dirty="0">
              <a:solidFill>
                <a:schemeClr val="tx1"/>
              </a:solidFill>
              <a:latin typeface="Barclaycard Co Lt" panose="020B0503060202020204" pitchFamily="34" charset="0"/>
              <a:cs typeface="Arial" charset="0"/>
            </a:endParaRPr>
          </a:p>
          <a:p>
            <a:pPr algn="ctr">
              <a:defRPr/>
            </a:pPr>
            <a:r>
              <a:rPr lang="en-GB" sz="1400" dirty="0">
                <a:solidFill>
                  <a:schemeClr val="tx1"/>
                </a:solidFill>
                <a:latin typeface="Barclaycard Co Lt" panose="020B0503060202020204" pitchFamily="34" charset="0"/>
                <a:cs typeface="Arial" charset="0"/>
              </a:rPr>
              <a:t>125k subscribers, £1.47m raised to </a:t>
            </a:r>
            <a:r>
              <a:rPr lang="en-GB" sz="1400" dirty="0" smtClean="0">
                <a:solidFill>
                  <a:schemeClr val="tx1"/>
                </a:solidFill>
                <a:latin typeface="Barclaycard Co Lt" panose="020B0503060202020204" pitchFamily="34" charset="0"/>
                <a:cs typeface="Arial" charset="0"/>
              </a:rPr>
              <a:t>date</a:t>
            </a:r>
            <a:endParaRPr lang="en-GB" sz="1400" dirty="0">
              <a:solidFill>
                <a:schemeClr val="tx1"/>
              </a:solidFill>
              <a:latin typeface="Barclaycard Co Lt" panose="020B0503060202020204" pitchFamily="34" charset="0"/>
              <a:cs typeface="Arial" charset="0"/>
            </a:endParaRPr>
          </a:p>
        </p:txBody>
      </p:sp>
      <p:sp>
        <p:nvSpPr>
          <p:cNvPr id="16" name="TextBox 15"/>
          <p:cNvSpPr txBox="1"/>
          <p:nvPr/>
        </p:nvSpPr>
        <p:spPr>
          <a:xfrm>
            <a:off x="5470476" y="2001234"/>
            <a:ext cx="3346548" cy="923330"/>
          </a:xfrm>
          <a:prstGeom prst="rect">
            <a:avLst/>
          </a:prstGeom>
          <a:noFill/>
        </p:spPr>
        <p:txBody>
          <a:bodyPr wrap="square" lIns="0" tIns="0" rIns="0" bIns="0">
            <a:spAutoFit/>
          </a:bodyPr>
          <a:lstStyle/>
          <a:p>
            <a:pPr algn="ctr">
              <a:defRPr/>
            </a:pPr>
            <a:r>
              <a:rPr lang="en-GB" sz="1800" b="1" dirty="0" smtClean="0">
                <a:solidFill>
                  <a:schemeClr val="tx1"/>
                </a:solidFill>
                <a:latin typeface="Barclaycard Co Lt" panose="020B0503060202020204" pitchFamily="34" charset="0"/>
                <a:cs typeface="Arial" charset="0"/>
              </a:rPr>
              <a:t>Germany Rounds Up</a:t>
            </a:r>
          </a:p>
          <a:p>
            <a:pPr algn="ctr">
              <a:defRPr/>
            </a:pPr>
            <a:r>
              <a:rPr lang="en-GB" sz="1400" b="1" dirty="0" smtClean="0">
                <a:solidFill>
                  <a:schemeClr val="tx1"/>
                </a:solidFill>
                <a:latin typeface="Barclaycard Co Lt" panose="020B0503060202020204" pitchFamily="34" charset="0"/>
                <a:cs typeface="Arial" charset="0"/>
              </a:rPr>
              <a:t>Launched: 2012</a:t>
            </a:r>
            <a:endParaRPr lang="en-GB" sz="1400" b="1" dirty="0">
              <a:solidFill>
                <a:schemeClr val="tx1"/>
              </a:solidFill>
              <a:latin typeface="Barclaycard Co Lt" panose="020B0503060202020204" pitchFamily="34" charset="0"/>
              <a:cs typeface="Arial" charset="0"/>
            </a:endParaRPr>
          </a:p>
          <a:p>
            <a:pPr algn="ctr">
              <a:defRPr/>
            </a:pPr>
            <a:r>
              <a:rPr lang="en-GB" sz="1400" dirty="0">
                <a:solidFill>
                  <a:schemeClr val="tx1"/>
                </a:solidFill>
                <a:latin typeface="Barclaycard Co Lt" panose="020B0503060202020204" pitchFamily="34" charset="0"/>
                <a:cs typeface="Arial" charset="0"/>
              </a:rPr>
              <a:t>62m donations totalling €2.86m (between March 2012 – </a:t>
            </a:r>
            <a:r>
              <a:rPr lang="en-GB" sz="1400" dirty="0" smtClean="0">
                <a:solidFill>
                  <a:schemeClr val="tx1"/>
                </a:solidFill>
                <a:latin typeface="Barclaycard Co Lt" panose="020B0503060202020204" pitchFamily="34" charset="0"/>
                <a:cs typeface="Arial" charset="0"/>
              </a:rPr>
              <a:t>Sept </a:t>
            </a:r>
            <a:r>
              <a:rPr lang="en-GB" sz="1400" dirty="0">
                <a:solidFill>
                  <a:schemeClr val="tx1"/>
                </a:solidFill>
                <a:latin typeface="Barclaycard Co Lt" panose="020B0503060202020204" pitchFamily="34" charset="0"/>
                <a:cs typeface="Arial" charset="0"/>
              </a:rPr>
              <a:t>2014)</a:t>
            </a:r>
          </a:p>
        </p:txBody>
      </p:sp>
      <p:sp>
        <p:nvSpPr>
          <p:cNvPr id="17" name="TextBox 16"/>
          <p:cNvSpPr txBox="1"/>
          <p:nvPr/>
        </p:nvSpPr>
        <p:spPr>
          <a:xfrm>
            <a:off x="5470476" y="3520715"/>
            <a:ext cx="3346548" cy="923330"/>
          </a:xfrm>
          <a:prstGeom prst="rect">
            <a:avLst/>
          </a:prstGeom>
          <a:noFill/>
        </p:spPr>
        <p:txBody>
          <a:bodyPr wrap="square" lIns="0" tIns="0" rIns="0" bIns="0">
            <a:spAutoFit/>
          </a:bodyPr>
          <a:lstStyle/>
          <a:p>
            <a:pPr algn="ctr">
              <a:defRPr/>
            </a:pPr>
            <a:r>
              <a:rPr lang="en-GB" sz="1800" b="1" dirty="0" smtClean="0">
                <a:solidFill>
                  <a:schemeClr val="tx1"/>
                </a:solidFill>
                <a:latin typeface="Barclaycard Co Lt" panose="020B0503060202020204" pitchFamily="34" charset="0"/>
                <a:cs typeface="Arial" charset="0"/>
              </a:rPr>
              <a:t>“Save the Change”</a:t>
            </a:r>
          </a:p>
          <a:p>
            <a:pPr algn="ctr">
              <a:defRPr/>
            </a:pPr>
            <a:r>
              <a:rPr lang="en-GB" sz="1400" b="1" dirty="0" smtClean="0">
                <a:solidFill>
                  <a:schemeClr val="tx1"/>
                </a:solidFill>
                <a:latin typeface="Barclaycard Co Lt" panose="020B0503060202020204" pitchFamily="34" charset="0"/>
                <a:cs typeface="Arial" charset="0"/>
              </a:rPr>
              <a:t>Launched: 2006</a:t>
            </a:r>
          </a:p>
          <a:p>
            <a:pPr algn="ctr">
              <a:defRPr/>
            </a:pPr>
            <a:r>
              <a:rPr lang="en-GB" sz="1400" dirty="0" smtClean="0">
                <a:solidFill>
                  <a:schemeClr val="tx1"/>
                </a:solidFill>
                <a:latin typeface="Barclaycard Co Lt" panose="020B0503060202020204" pitchFamily="34" charset="0"/>
                <a:cs typeface="Arial" charset="0"/>
              </a:rPr>
              <a:t>Customer can round up debit card transactions into their saving accounts</a:t>
            </a:r>
            <a:endParaRPr lang="en-GB" sz="1400" dirty="0">
              <a:solidFill>
                <a:schemeClr val="tx1"/>
              </a:solidFill>
              <a:latin typeface="Barclaycard Co Lt" panose="020B0503060202020204" pitchFamily="34" charset="0"/>
              <a:cs typeface="Arial" charset="0"/>
            </a:endParaRPr>
          </a:p>
        </p:txBody>
      </p:sp>
      <p:pic>
        <p:nvPicPr>
          <p:cNvPr id="5" name="Picture 4"/>
          <p:cNvPicPr>
            <a:picLocks noChangeAspect="1"/>
          </p:cNvPicPr>
          <p:nvPr/>
        </p:nvPicPr>
        <p:blipFill>
          <a:blip r:embed="rId5"/>
          <a:stretch>
            <a:fillRect/>
          </a:stretch>
        </p:blipFill>
        <p:spPr>
          <a:xfrm>
            <a:off x="6380187" y="3170113"/>
            <a:ext cx="1527126" cy="360171"/>
          </a:xfrm>
          <a:prstGeom prst="rect">
            <a:avLst/>
          </a:prstGeom>
        </p:spPr>
      </p:pic>
      <p:sp>
        <p:nvSpPr>
          <p:cNvPr id="19" name="TextBox 18"/>
          <p:cNvSpPr txBox="1"/>
          <p:nvPr/>
        </p:nvSpPr>
        <p:spPr>
          <a:xfrm>
            <a:off x="1066711" y="3520715"/>
            <a:ext cx="3472632" cy="923330"/>
          </a:xfrm>
          <a:prstGeom prst="rect">
            <a:avLst/>
          </a:prstGeom>
          <a:noFill/>
        </p:spPr>
        <p:txBody>
          <a:bodyPr wrap="square" lIns="0" tIns="0" rIns="0" bIns="0">
            <a:spAutoFit/>
          </a:bodyPr>
          <a:lstStyle/>
          <a:p>
            <a:pPr algn="ctr">
              <a:defRPr/>
            </a:pPr>
            <a:r>
              <a:rPr lang="en-GB" sz="1800" b="1" dirty="0" smtClean="0">
                <a:solidFill>
                  <a:schemeClr val="tx1"/>
                </a:solidFill>
                <a:latin typeface="Barclaycard Co Lt" panose="020B0503060202020204" pitchFamily="34" charset="0"/>
                <a:cs typeface="Arial" charset="0"/>
              </a:rPr>
              <a:t>Pennies: The Digital Charity Box</a:t>
            </a:r>
          </a:p>
          <a:p>
            <a:pPr algn="ctr">
              <a:defRPr/>
            </a:pPr>
            <a:r>
              <a:rPr lang="en-GB" sz="1400" b="1" dirty="0" smtClean="0">
                <a:solidFill>
                  <a:schemeClr val="tx1"/>
                </a:solidFill>
                <a:latin typeface="Barclaycard Co Lt" panose="020B0503060202020204" pitchFamily="34" charset="0"/>
                <a:cs typeface="Arial" charset="0"/>
              </a:rPr>
              <a:t>Launched: 2010</a:t>
            </a:r>
          </a:p>
          <a:p>
            <a:pPr algn="ctr">
              <a:defRPr/>
            </a:pPr>
            <a:r>
              <a:rPr lang="en-GB" sz="1400" dirty="0">
                <a:solidFill>
                  <a:schemeClr val="tx1"/>
                </a:solidFill>
                <a:latin typeface="Barclaycard Co Lt" panose="020B0503060202020204" pitchFamily="34" charset="0"/>
                <a:cs typeface="Arial" charset="0"/>
              </a:rPr>
              <a:t>14m micro-donations; £</a:t>
            </a:r>
            <a:r>
              <a:rPr lang="en-GB" sz="1400" dirty="0" smtClean="0">
                <a:solidFill>
                  <a:schemeClr val="tx1"/>
                </a:solidFill>
                <a:latin typeface="Barclaycard Co Lt" panose="020B0503060202020204" pitchFamily="34" charset="0"/>
                <a:cs typeface="Arial" charset="0"/>
              </a:rPr>
              <a:t>3m </a:t>
            </a:r>
            <a:r>
              <a:rPr lang="en-GB" sz="1400" dirty="0">
                <a:solidFill>
                  <a:schemeClr val="tx1"/>
                </a:solidFill>
                <a:latin typeface="Barclaycard Co Lt" panose="020B0503060202020204" pitchFamily="34" charset="0"/>
                <a:cs typeface="Arial" charset="0"/>
              </a:rPr>
              <a:t>for UK charities</a:t>
            </a:r>
          </a:p>
        </p:txBody>
      </p:sp>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6376" y="6298886"/>
            <a:ext cx="390245" cy="367340"/>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0700" y="147047"/>
            <a:ext cx="1332076" cy="1253891"/>
          </a:xfrm>
          <a:prstGeom prst="rect">
            <a:avLst/>
          </a:prstGeom>
        </p:spPr>
      </p:pic>
    </p:spTree>
    <p:extLst>
      <p:ext uri="{BB962C8B-B14F-4D97-AF65-F5344CB8AC3E}">
        <p14:creationId xmlns:p14="http://schemas.microsoft.com/office/powerpoint/2010/main" val="2750990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
          <p:cNvSpPr>
            <a:spLocks noChangeArrowheads="1"/>
          </p:cNvSpPr>
          <p:nvPr/>
        </p:nvSpPr>
        <p:spPr bwMode="auto">
          <a:xfrm>
            <a:off x="520700" y="6318250"/>
            <a:ext cx="4079875" cy="328613"/>
          </a:xfrm>
          <a:prstGeom prst="rect">
            <a:avLst/>
          </a:prstGeom>
          <a:solidFill>
            <a:srgbClr val="FFFFFD"/>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spAutoFit/>
          </a:bodyPr>
          <a:lstStyle>
            <a:lvl1pPr eaLnBrk="0" hangingPunct="0">
              <a:defRPr sz="3600">
                <a:solidFill>
                  <a:schemeClr val="bg2"/>
                </a:solidFill>
                <a:latin typeface="Arial" panose="020B0604020202020204" pitchFamily="34" charset="0"/>
                <a:cs typeface="Arial" panose="020B0604020202020204" pitchFamily="34" charset="0"/>
              </a:defRPr>
            </a:lvl1pPr>
            <a:lvl2pPr marL="742950" indent="-285750" eaLnBrk="0" hangingPunct="0">
              <a:defRPr sz="3600">
                <a:solidFill>
                  <a:schemeClr val="bg2"/>
                </a:solidFill>
                <a:latin typeface="Arial" panose="020B0604020202020204" pitchFamily="34" charset="0"/>
                <a:cs typeface="Arial" panose="020B0604020202020204" pitchFamily="34" charset="0"/>
              </a:defRPr>
            </a:lvl2pPr>
            <a:lvl3pPr marL="1143000" indent="-228600" eaLnBrk="0" hangingPunct="0">
              <a:defRPr sz="3600">
                <a:solidFill>
                  <a:schemeClr val="bg2"/>
                </a:solidFill>
                <a:latin typeface="Arial" panose="020B0604020202020204" pitchFamily="34" charset="0"/>
                <a:cs typeface="Arial" panose="020B0604020202020204" pitchFamily="34" charset="0"/>
              </a:defRPr>
            </a:lvl3pPr>
            <a:lvl4pPr marL="1600200" indent="-228600" eaLnBrk="0" hangingPunct="0">
              <a:defRPr sz="3600">
                <a:solidFill>
                  <a:schemeClr val="bg2"/>
                </a:solidFill>
                <a:latin typeface="Arial" panose="020B0604020202020204" pitchFamily="34" charset="0"/>
                <a:cs typeface="Arial" panose="020B0604020202020204" pitchFamily="34" charset="0"/>
              </a:defRPr>
            </a:lvl4pPr>
            <a:lvl5pPr marL="2057400" indent="-228600" eaLnBrk="0" hangingPunct="0">
              <a:defRPr sz="36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9pPr>
          </a:lstStyle>
          <a:p>
            <a:pPr eaLnBrk="1" hangingPunct="1"/>
            <a:endParaRPr lang="en-GB" altLang="en-US"/>
          </a:p>
        </p:txBody>
      </p:sp>
      <p:sp>
        <p:nvSpPr>
          <p:cNvPr id="8" name="Title 1"/>
          <p:cNvSpPr>
            <a:spLocks noGrp="1"/>
          </p:cNvSpPr>
          <p:nvPr>
            <p:ph type="title"/>
          </p:nvPr>
        </p:nvSpPr>
        <p:spPr>
          <a:xfrm>
            <a:off x="1852776" y="138512"/>
            <a:ext cx="7608724" cy="1231106"/>
          </a:xfrm>
        </p:spPr>
        <p:txBody>
          <a:bodyPr/>
          <a:lstStyle/>
          <a:p>
            <a:pPr algn="just" eaLnBrk="1" hangingPunct="1"/>
            <a:r>
              <a:rPr lang="en-GB" altLang="en-US" sz="2000" dirty="0" smtClean="0">
                <a:latin typeface="Barclaycard Co Lt" pitchFamily="34" charset="0"/>
              </a:rPr>
              <a:t>Barclaycard is well placed </a:t>
            </a:r>
            <a:r>
              <a:rPr lang="en-GB" altLang="en-US" sz="2000" dirty="0" err="1" smtClean="0">
                <a:latin typeface="Barclaycard Co Lt" pitchFamily="34" charset="0"/>
              </a:rPr>
              <a:t>vs</a:t>
            </a:r>
            <a:r>
              <a:rPr lang="en-GB" altLang="en-US" sz="2000" dirty="0" smtClean="0">
                <a:latin typeface="Barclaycard Co Lt" pitchFamily="34" charset="0"/>
              </a:rPr>
              <a:t> competitors to build a entrepreneurial proposition in contactless cards, and Round-Up </a:t>
            </a:r>
            <a:r>
              <a:rPr lang="en-GB" altLang="en-US" sz="2000" dirty="0">
                <a:latin typeface="Barclaycard Co Lt" pitchFamily="34" charset="0"/>
              </a:rPr>
              <a:t>would sit very well alongside the portfolio of other programmes Barclaycard currently </a:t>
            </a:r>
            <a:r>
              <a:rPr lang="en-GB" altLang="en-US" sz="2000" dirty="0" smtClean="0">
                <a:latin typeface="Barclaycard Co Lt" pitchFamily="34" charset="0"/>
              </a:rPr>
              <a:t>supports.</a:t>
            </a:r>
            <a:endParaRPr lang="en-GB" altLang="en-US" sz="2000" dirty="0">
              <a:latin typeface="Barclaycard Co Lt" pitchFamily="34" charset="0"/>
            </a:endParaRPr>
          </a:p>
        </p:txBody>
      </p:sp>
      <p:sp>
        <p:nvSpPr>
          <p:cNvPr id="10" name="TextBox 3"/>
          <p:cNvSpPr txBox="1">
            <a:spLocks noChangeArrowheads="1"/>
          </p:cNvSpPr>
          <p:nvPr/>
        </p:nvSpPr>
        <p:spPr bwMode="auto">
          <a:xfrm>
            <a:off x="520701" y="1391373"/>
            <a:ext cx="44587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3600">
                <a:solidFill>
                  <a:schemeClr val="bg2"/>
                </a:solidFill>
                <a:latin typeface="Arial" panose="020B0604020202020204" pitchFamily="34" charset="0"/>
                <a:cs typeface="Arial" panose="020B0604020202020204" pitchFamily="34" charset="0"/>
              </a:defRPr>
            </a:lvl1pPr>
            <a:lvl2pPr marL="742950" indent="-285750" eaLnBrk="0" hangingPunct="0">
              <a:defRPr sz="3600">
                <a:solidFill>
                  <a:schemeClr val="bg2"/>
                </a:solidFill>
                <a:latin typeface="Arial" panose="020B0604020202020204" pitchFamily="34" charset="0"/>
                <a:cs typeface="Arial" panose="020B0604020202020204" pitchFamily="34" charset="0"/>
              </a:defRPr>
            </a:lvl2pPr>
            <a:lvl3pPr marL="1143000" indent="-228600" eaLnBrk="0" hangingPunct="0">
              <a:defRPr sz="3600">
                <a:solidFill>
                  <a:schemeClr val="bg2"/>
                </a:solidFill>
                <a:latin typeface="Arial" panose="020B0604020202020204" pitchFamily="34" charset="0"/>
                <a:cs typeface="Arial" panose="020B0604020202020204" pitchFamily="34" charset="0"/>
              </a:defRPr>
            </a:lvl3pPr>
            <a:lvl4pPr marL="1600200" indent="-228600" eaLnBrk="0" hangingPunct="0">
              <a:defRPr sz="3600">
                <a:solidFill>
                  <a:schemeClr val="bg2"/>
                </a:solidFill>
                <a:latin typeface="Arial" panose="020B0604020202020204" pitchFamily="34" charset="0"/>
                <a:cs typeface="Arial" panose="020B0604020202020204" pitchFamily="34" charset="0"/>
              </a:defRPr>
            </a:lvl4pPr>
            <a:lvl5pPr marL="2057400" indent="-228600" eaLnBrk="0" hangingPunct="0">
              <a:defRPr sz="36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9pPr>
          </a:lstStyle>
          <a:p>
            <a:pPr algn="ctr" eaLnBrk="1" hangingPunct="1"/>
            <a:r>
              <a:rPr lang="en-GB" altLang="en-US" sz="2400" dirty="0" smtClean="0">
                <a:latin typeface="Barclaycard Co" panose="020B0503060202020204" pitchFamily="34" charset="0"/>
              </a:rPr>
              <a:t>Competitors Strategies</a:t>
            </a:r>
            <a:endParaRPr lang="en-GB" altLang="en-US" sz="2400" dirty="0">
              <a:latin typeface="Barclaycard Co" panose="020B0503060202020204" pitchFamily="34" charset="0"/>
            </a:endParaRPr>
          </a:p>
        </p:txBody>
      </p:sp>
      <p:sp>
        <p:nvSpPr>
          <p:cNvPr id="7" name="TextBox 3"/>
          <p:cNvSpPr txBox="1">
            <a:spLocks noChangeArrowheads="1"/>
          </p:cNvSpPr>
          <p:nvPr/>
        </p:nvSpPr>
        <p:spPr bwMode="auto">
          <a:xfrm>
            <a:off x="5451909" y="1382500"/>
            <a:ext cx="4064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3600">
                <a:solidFill>
                  <a:schemeClr val="bg2"/>
                </a:solidFill>
                <a:latin typeface="Arial" panose="020B0604020202020204" pitchFamily="34" charset="0"/>
                <a:cs typeface="Arial" panose="020B0604020202020204" pitchFamily="34" charset="0"/>
              </a:defRPr>
            </a:lvl1pPr>
            <a:lvl2pPr marL="742950" indent="-285750" eaLnBrk="0" hangingPunct="0">
              <a:defRPr sz="3600">
                <a:solidFill>
                  <a:schemeClr val="bg2"/>
                </a:solidFill>
                <a:latin typeface="Arial" panose="020B0604020202020204" pitchFamily="34" charset="0"/>
                <a:cs typeface="Arial" panose="020B0604020202020204" pitchFamily="34" charset="0"/>
              </a:defRPr>
            </a:lvl2pPr>
            <a:lvl3pPr marL="1143000" indent="-228600" eaLnBrk="0" hangingPunct="0">
              <a:defRPr sz="3600">
                <a:solidFill>
                  <a:schemeClr val="bg2"/>
                </a:solidFill>
                <a:latin typeface="Arial" panose="020B0604020202020204" pitchFamily="34" charset="0"/>
                <a:cs typeface="Arial" panose="020B0604020202020204" pitchFamily="34" charset="0"/>
              </a:defRPr>
            </a:lvl3pPr>
            <a:lvl4pPr marL="1600200" indent="-228600" eaLnBrk="0" hangingPunct="0">
              <a:defRPr sz="3600">
                <a:solidFill>
                  <a:schemeClr val="bg2"/>
                </a:solidFill>
                <a:latin typeface="Arial" panose="020B0604020202020204" pitchFamily="34" charset="0"/>
                <a:cs typeface="Arial" panose="020B0604020202020204" pitchFamily="34" charset="0"/>
              </a:defRPr>
            </a:lvl4pPr>
            <a:lvl5pPr marL="2057400" indent="-228600" eaLnBrk="0" hangingPunct="0">
              <a:defRPr sz="36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9pPr>
          </a:lstStyle>
          <a:p>
            <a:pPr algn="ctr" eaLnBrk="1" hangingPunct="1"/>
            <a:r>
              <a:rPr lang="en-GB" altLang="en-US" sz="2400" dirty="0" smtClean="0">
                <a:latin typeface="Barclaycard Co" panose="020B0503060202020204" pitchFamily="34" charset="0"/>
              </a:rPr>
              <a:t>Current initiatives</a:t>
            </a:r>
            <a:endParaRPr lang="en-GB" altLang="en-US" sz="2400" dirty="0">
              <a:latin typeface="Barclaycard Co" panose="020B0503060202020204" pitchFamily="34" charset="0"/>
            </a:endParaRPr>
          </a:p>
        </p:txBody>
      </p:sp>
      <p:pic>
        <p:nvPicPr>
          <p:cNvPr id="12" name="Picture 9" descr="AMERICAN EXPRESS RED">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637" y="2273501"/>
            <a:ext cx="1524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descr="Oxfam flat rate credit ca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6738" y="3527713"/>
            <a:ext cx="13906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https://increditmagazine.files.wordpress.com/2014/11/rbl-card.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72922" y="2879211"/>
            <a:ext cx="1525588" cy="962021"/>
          </a:xfrm>
          <a:prstGeom prst="rect">
            <a:avLst/>
          </a:prstGeom>
          <a:noFill/>
          <a:ln w="12700">
            <a:solidFill>
              <a:srgbClr val="E1E1E1"/>
            </a:solidFill>
            <a:miter lim="800000"/>
            <a:headEnd/>
            <a:tailEnd/>
          </a:ln>
          <a:extLst>
            <a:ext uri="{909E8E84-426E-40DD-AFC4-6F175D3DCCD1}">
              <a14:hiddenFill xmlns:a14="http://schemas.microsoft.com/office/drawing/2010/main">
                <a:solidFill>
                  <a:srgbClr val="FFFFFF"/>
                </a:solidFill>
              </a14:hiddenFill>
            </a:ext>
          </a:extLst>
        </p:spPr>
      </p:pic>
      <p:sp>
        <p:nvSpPr>
          <p:cNvPr id="16" name="TextBox 4"/>
          <p:cNvSpPr txBox="1">
            <a:spLocks noChangeArrowheads="1"/>
          </p:cNvSpPr>
          <p:nvPr/>
        </p:nvSpPr>
        <p:spPr bwMode="auto">
          <a:xfrm>
            <a:off x="520701" y="4641451"/>
            <a:ext cx="4704442"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71450" indent="-171450" eaLnBrk="0" hangingPunct="0">
              <a:defRPr sz="3600">
                <a:solidFill>
                  <a:schemeClr val="bg2"/>
                </a:solidFill>
                <a:latin typeface="Arial" panose="020B0604020202020204" pitchFamily="34" charset="0"/>
                <a:cs typeface="Arial" panose="020B0604020202020204" pitchFamily="34" charset="0"/>
              </a:defRPr>
            </a:lvl1pPr>
            <a:lvl2pPr marL="742950" indent="-285750" eaLnBrk="0" hangingPunct="0">
              <a:defRPr sz="3600">
                <a:solidFill>
                  <a:schemeClr val="bg2"/>
                </a:solidFill>
                <a:latin typeface="Arial" panose="020B0604020202020204" pitchFamily="34" charset="0"/>
                <a:cs typeface="Arial" panose="020B0604020202020204" pitchFamily="34" charset="0"/>
              </a:defRPr>
            </a:lvl2pPr>
            <a:lvl3pPr marL="1143000" indent="-228600" eaLnBrk="0" hangingPunct="0">
              <a:defRPr sz="3600">
                <a:solidFill>
                  <a:schemeClr val="bg2"/>
                </a:solidFill>
                <a:latin typeface="Arial" panose="020B0604020202020204" pitchFamily="34" charset="0"/>
                <a:cs typeface="Arial" panose="020B0604020202020204" pitchFamily="34" charset="0"/>
              </a:defRPr>
            </a:lvl3pPr>
            <a:lvl4pPr marL="1600200" indent="-228600" eaLnBrk="0" hangingPunct="0">
              <a:defRPr sz="3600">
                <a:solidFill>
                  <a:schemeClr val="bg2"/>
                </a:solidFill>
                <a:latin typeface="Arial" panose="020B0604020202020204" pitchFamily="34" charset="0"/>
                <a:cs typeface="Arial" panose="020B0604020202020204" pitchFamily="34" charset="0"/>
              </a:defRPr>
            </a:lvl4pPr>
            <a:lvl5pPr marL="2057400" indent="-228600" eaLnBrk="0" hangingPunct="0">
              <a:defRPr sz="36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9pPr>
          </a:lstStyle>
          <a:p>
            <a:pPr marL="285750" indent="-285750" eaLnBrk="1" hangingPunct="1">
              <a:spcAft>
                <a:spcPts val="600"/>
              </a:spcAft>
              <a:buClr>
                <a:schemeClr val="bg2"/>
              </a:buClr>
              <a:buFont typeface="Wingdings" panose="05000000000000000000" pitchFamily="2" charset="2"/>
              <a:buChar char="§"/>
            </a:pPr>
            <a:r>
              <a:rPr lang="en-GB" altLang="en-US" sz="1400" b="1" dirty="0" smtClean="0">
                <a:solidFill>
                  <a:schemeClr val="tx1"/>
                </a:solidFill>
                <a:latin typeface="Barclaycard Co Lt" pitchFamily="34" charset="0"/>
              </a:rPr>
              <a:t>AMEX:</a:t>
            </a:r>
            <a:r>
              <a:rPr lang="en-GB" altLang="en-US" sz="1400" dirty="0" smtClean="0">
                <a:solidFill>
                  <a:schemeClr val="tx1"/>
                </a:solidFill>
                <a:latin typeface="Barclaycard Co Lt" pitchFamily="34" charset="0"/>
              </a:rPr>
              <a:t> 1% of spend to RED global fund</a:t>
            </a:r>
            <a:endParaRPr lang="en-GB" altLang="en-US" sz="1400" dirty="0">
              <a:solidFill>
                <a:schemeClr val="tx1"/>
              </a:solidFill>
              <a:latin typeface="Barclaycard Co Lt" pitchFamily="34" charset="0"/>
            </a:endParaRPr>
          </a:p>
          <a:p>
            <a:pPr marL="285750" indent="-285750" eaLnBrk="1" hangingPunct="1">
              <a:spcAft>
                <a:spcPts val="600"/>
              </a:spcAft>
              <a:buClr>
                <a:schemeClr val="bg2"/>
              </a:buClr>
              <a:buFont typeface="Wingdings" panose="05000000000000000000" pitchFamily="2" charset="2"/>
              <a:buChar char="§"/>
            </a:pPr>
            <a:r>
              <a:rPr lang="en-GB" altLang="en-US" sz="1400" b="1" dirty="0" smtClean="0">
                <a:solidFill>
                  <a:schemeClr val="tx1"/>
                </a:solidFill>
                <a:latin typeface="Barclaycard Co Lt" pitchFamily="34" charset="0"/>
              </a:rPr>
              <a:t>MBNA:</a:t>
            </a:r>
            <a:r>
              <a:rPr lang="en-GB" altLang="en-US" sz="1400" dirty="0" smtClean="0">
                <a:solidFill>
                  <a:schemeClr val="tx1"/>
                </a:solidFill>
                <a:latin typeface="Barclaycard Co Lt" pitchFamily="34" charset="0"/>
              </a:rPr>
              <a:t> 25p for every £100 spent to charity</a:t>
            </a:r>
          </a:p>
          <a:p>
            <a:pPr marL="285750" indent="-285750" eaLnBrk="1" hangingPunct="1">
              <a:spcAft>
                <a:spcPts val="600"/>
              </a:spcAft>
              <a:buClr>
                <a:schemeClr val="bg2"/>
              </a:buClr>
              <a:buFont typeface="Wingdings" panose="05000000000000000000" pitchFamily="2" charset="2"/>
              <a:buChar char="§"/>
            </a:pPr>
            <a:r>
              <a:rPr lang="en-GB" altLang="en-US" sz="1400" b="1" dirty="0" smtClean="0">
                <a:solidFill>
                  <a:schemeClr val="tx1"/>
                </a:solidFill>
                <a:latin typeface="Barclaycard Co Lt" pitchFamily="34" charset="0"/>
              </a:rPr>
              <a:t>Co-Op: </a:t>
            </a:r>
            <a:r>
              <a:rPr lang="en-GB" altLang="en-US" sz="1400" dirty="0">
                <a:solidFill>
                  <a:schemeClr val="tx1"/>
                </a:solidFill>
                <a:latin typeface="Barclaycard Co Lt" pitchFamily="34" charset="0"/>
              </a:rPr>
              <a:t> </a:t>
            </a:r>
            <a:r>
              <a:rPr lang="en-GB" altLang="en-US" sz="1400" dirty="0" smtClean="0">
                <a:solidFill>
                  <a:schemeClr val="tx1"/>
                </a:solidFill>
                <a:latin typeface="Barclaycard Co Lt" pitchFamily="34" charset="0"/>
              </a:rPr>
              <a:t>25p for every £100 spent</a:t>
            </a:r>
            <a:r>
              <a:rPr lang="en-GB" altLang="en-US" sz="1400" b="1" dirty="0">
                <a:solidFill>
                  <a:schemeClr val="tx1"/>
                </a:solidFill>
                <a:latin typeface="Barclaycard Co Lt" pitchFamily="34" charset="0"/>
              </a:rPr>
              <a:t> </a:t>
            </a:r>
            <a:r>
              <a:rPr lang="en-GB" altLang="en-US" sz="1400" dirty="0" smtClean="0">
                <a:solidFill>
                  <a:schemeClr val="tx1"/>
                </a:solidFill>
                <a:latin typeface="Barclaycard Co Lt" pitchFamily="34" charset="0"/>
              </a:rPr>
              <a:t>to charity</a:t>
            </a:r>
            <a:endParaRPr lang="en-GB" altLang="en-US" sz="1400" dirty="0">
              <a:solidFill>
                <a:schemeClr val="tx1"/>
              </a:solidFill>
              <a:latin typeface="Barclaycard Co Lt" pitchFamily="34" charset="0"/>
            </a:endParaRPr>
          </a:p>
        </p:txBody>
      </p:sp>
      <p:sp>
        <p:nvSpPr>
          <p:cNvPr id="17" name="Rectangle 8"/>
          <p:cNvSpPr>
            <a:spLocks noChangeArrowheads="1"/>
          </p:cNvSpPr>
          <p:nvPr/>
        </p:nvSpPr>
        <p:spPr bwMode="auto">
          <a:xfrm>
            <a:off x="685995" y="5744711"/>
            <a:ext cx="5301148" cy="408623"/>
          </a:xfrm>
          <a:prstGeom prst="wedgeRoundRectCallout">
            <a:avLst>
              <a:gd name="adj1" fmla="val 57311"/>
              <a:gd name="adj2" fmla="val 38659"/>
              <a:gd name="adj3" fmla="val 16667"/>
            </a:avLst>
          </a:prstGeom>
          <a:solidFill>
            <a:schemeClr val="bg1"/>
          </a:solidFill>
          <a:ln w="9525">
            <a:solidFill>
              <a:schemeClr val="bg1">
                <a:lumMod val="65000"/>
              </a:schemeClr>
            </a:solidFill>
            <a:miter lim="800000"/>
            <a:headEnd/>
            <a:tailEnd/>
          </a:ln>
          <a:effectLst>
            <a:outerShdw blurRad="50800" dist="38100" dir="2700000" algn="tl" rotWithShape="0">
              <a:prstClr val="black">
                <a:alpha val="40000"/>
              </a:prstClr>
            </a:outerShdw>
          </a:effectLst>
        </p:spPr>
        <p:txBody>
          <a:bodyPr wrap="square">
            <a:spAutoFit/>
          </a:bodyPr>
          <a:lstStyle>
            <a:lvl1pPr eaLnBrk="0" hangingPunct="0">
              <a:defRPr sz="3600">
                <a:solidFill>
                  <a:schemeClr val="bg2"/>
                </a:solidFill>
                <a:latin typeface="Arial" panose="020B0604020202020204" pitchFamily="34" charset="0"/>
                <a:cs typeface="Arial" panose="020B0604020202020204" pitchFamily="34" charset="0"/>
              </a:defRPr>
            </a:lvl1pPr>
            <a:lvl2pPr marL="742950" indent="-285750" eaLnBrk="0" hangingPunct="0">
              <a:defRPr sz="3600">
                <a:solidFill>
                  <a:schemeClr val="bg2"/>
                </a:solidFill>
                <a:latin typeface="Arial" panose="020B0604020202020204" pitchFamily="34" charset="0"/>
                <a:cs typeface="Arial" panose="020B0604020202020204" pitchFamily="34" charset="0"/>
              </a:defRPr>
            </a:lvl2pPr>
            <a:lvl3pPr marL="1143000" indent="-228600" eaLnBrk="0" hangingPunct="0">
              <a:defRPr sz="3600">
                <a:solidFill>
                  <a:schemeClr val="bg2"/>
                </a:solidFill>
                <a:latin typeface="Arial" panose="020B0604020202020204" pitchFamily="34" charset="0"/>
                <a:cs typeface="Arial" panose="020B0604020202020204" pitchFamily="34" charset="0"/>
              </a:defRPr>
            </a:lvl3pPr>
            <a:lvl4pPr marL="1600200" indent="-228600" eaLnBrk="0" hangingPunct="0">
              <a:defRPr sz="3600">
                <a:solidFill>
                  <a:schemeClr val="bg2"/>
                </a:solidFill>
                <a:latin typeface="Arial" panose="020B0604020202020204" pitchFamily="34" charset="0"/>
                <a:cs typeface="Arial" panose="020B0604020202020204" pitchFamily="34" charset="0"/>
              </a:defRPr>
            </a:lvl4pPr>
            <a:lvl5pPr marL="2057400" indent="-228600" eaLnBrk="0" hangingPunct="0">
              <a:defRPr sz="36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9pPr>
          </a:lstStyle>
          <a:p>
            <a:pPr algn="ctr" eaLnBrk="1" hangingPunct="1"/>
            <a:r>
              <a:rPr lang="en-GB" altLang="en-US" sz="1800" dirty="0" smtClean="0">
                <a:latin typeface="Barclaycard Co Lt" pitchFamily="34" charset="0"/>
              </a:rPr>
              <a:t>“</a:t>
            </a:r>
            <a:r>
              <a:rPr lang="en-GB" altLang="en-US" sz="1800" i="1" dirty="0" smtClean="0">
                <a:latin typeface="Barclaycard Co Lt" pitchFamily="34" charset="0"/>
              </a:rPr>
              <a:t>There is </a:t>
            </a:r>
            <a:r>
              <a:rPr lang="en-GB" altLang="en-US" sz="1800" i="1" dirty="0">
                <a:latin typeface="Barclaycard Co Lt" pitchFamily="34" charset="0"/>
              </a:rPr>
              <a:t>r</a:t>
            </a:r>
            <a:r>
              <a:rPr lang="en-GB" altLang="en-US" sz="1800" i="1" dirty="0" smtClean="0">
                <a:latin typeface="Barclaycard Co Lt" pitchFamily="34" charset="0"/>
              </a:rPr>
              <a:t>oom for a better donation method</a:t>
            </a:r>
            <a:r>
              <a:rPr lang="en-GB" altLang="en-US" sz="1800" dirty="0" smtClean="0">
                <a:latin typeface="Barclaycard Co Lt" pitchFamily="34" charset="0"/>
              </a:rPr>
              <a:t>”</a:t>
            </a:r>
            <a:endParaRPr lang="en-GB" altLang="en-US" sz="1800" dirty="0">
              <a:solidFill>
                <a:schemeClr val="tx1"/>
              </a:solidFill>
              <a:latin typeface="Barclaycard Co Lt" pitchFamily="34" charset="0"/>
            </a:endParaRPr>
          </a:p>
        </p:txBody>
      </p:sp>
      <p:sp>
        <p:nvSpPr>
          <p:cNvPr id="18" name="Rectangle 17"/>
          <p:cNvSpPr/>
          <p:nvPr/>
        </p:nvSpPr>
        <p:spPr>
          <a:xfrm>
            <a:off x="6487885" y="5718669"/>
            <a:ext cx="2183589" cy="492443"/>
          </a:xfrm>
          <a:prstGeom prst="rect">
            <a:avLst/>
          </a:prstGeom>
          <a:solidFill>
            <a:schemeClr val="bg1"/>
          </a:solidFill>
        </p:spPr>
        <p:txBody>
          <a:bodyPr wrap="square">
            <a:spAutoFit/>
          </a:bodyPr>
          <a:lstStyle/>
          <a:p>
            <a:pPr lvl="0"/>
            <a:r>
              <a:rPr lang="en-GB" altLang="en-US" sz="1400" b="1" dirty="0" err="1" smtClean="0">
                <a:solidFill>
                  <a:srgbClr val="000000"/>
                </a:solidFill>
                <a:latin typeface="Barclaycard Co Lt" pitchFamily="34" charset="0"/>
              </a:rPr>
              <a:t>Firefish</a:t>
            </a:r>
            <a:r>
              <a:rPr lang="en-GB" altLang="en-US" sz="1400" b="1" dirty="0" smtClean="0">
                <a:solidFill>
                  <a:srgbClr val="000000"/>
                </a:solidFill>
                <a:latin typeface="Barclaycard Co Lt" pitchFamily="34" charset="0"/>
              </a:rPr>
              <a:t> Survey </a:t>
            </a:r>
            <a:r>
              <a:rPr lang="en-GB" altLang="en-US" sz="1100" dirty="0" smtClean="0">
                <a:solidFill>
                  <a:srgbClr val="000000"/>
                </a:solidFill>
                <a:latin typeface="Barclaycard Co Lt" pitchFamily="34" charset="0"/>
              </a:rPr>
              <a:t>Commissioned </a:t>
            </a:r>
            <a:r>
              <a:rPr lang="en-GB" altLang="en-US" sz="1100" dirty="0">
                <a:solidFill>
                  <a:srgbClr val="000000"/>
                </a:solidFill>
                <a:latin typeface="Barclaycard Co Lt" pitchFamily="34" charset="0"/>
              </a:rPr>
              <a:t>by Barclays </a:t>
            </a:r>
          </a:p>
        </p:txBody>
      </p:sp>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8373" y="5792364"/>
            <a:ext cx="794852" cy="345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376" y="6298886"/>
            <a:ext cx="390245" cy="367340"/>
          </a:xfrm>
          <a:prstGeom prst="rect">
            <a:avLst/>
          </a:prstGeom>
        </p:spPr>
      </p:pic>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0700" y="147047"/>
            <a:ext cx="1332076" cy="1253891"/>
          </a:xfrm>
          <a:prstGeom prst="rect">
            <a:avLst/>
          </a:prstGeom>
        </p:spPr>
      </p:pic>
      <p:sp>
        <p:nvSpPr>
          <p:cNvPr id="4" name="Rectangle 3"/>
          <p:cNvSpPr/>
          <p:nvPr/>
        </p:nvSpPr>
        <p:spPr>
          <a:xfrm>
            <a:off x="520701" y="1842103"/>
            <a:ext cx="5201171" cy="307777"/>
          </a:xfrm>
          <a:prstGeom prst="rect">
            <a:avLst/>
          </a:prstGeom>
        </p:spPr>
        <p:txBody>
          <a:bodyPr wrap="square">
            <a:spAutoFit/>
          </a:bodyPr>
          <a:lstStyle/>
          <a:p>
            <a:pPr marL="285750" lvl="0" indent="-285750">
              <a:spcAft>
                <a:spcPts val="600"/>
              </a:spcAft>
              <a:buClr>
                <a:srgbClr val="00AEEF"/>
              </a:buClr>
              <a:buFont typeface="Wingdings" panose="05000000000000000000" pitchFamily="2" charset="2"/>
              <a:buChar char="§"/>
            </a:pPr>
            <a:r>
              <a:rPr lang="en-GB" altLang="en-US" sz="1400" dirty="0" smtClean="0">
                <a:solidFill>
                  <a:srgbClr val="000000"/>
                </a:solidFill>
                <a:latin typeface="Barclaycard Co Lt" pitchFamily="34" charset="0"/>
              </a:rPr>
              <a:t>Solely Charity Partnership focused</a:t>
            </a:r>
            <a:endParaRPr lang="en-GB" altLang="en-US" sz="1400" dirty="0">
              <a:solidFill>
                <a:srgbClr val="000000"/>
              </a:solidFill>
              <a:latin typeface="Barclaycard Co Lt" pitchFamily="34" charset="0"/>
            </a:endParaRPr>
          </a:p>
        </p:txBody>
      </p:sp>
      <p:sp>
        <p:nvSpPr>
          <p:cNvPr id="22" name="Rectangle 21"/>
          <p:cNvSpPr/>
          <p:nvPr/>
        </p:nvSpPr>
        <p:spPr>
          <a:xfrm>
            <a:off x="5225143" y="1842103"/>
            <a:ext cx="5257103" cy="307777"/>
          </a:xfrm>
          <a:prstGeom prst="rect">
            <a:avLst/>
          </a:prstGeom>
        </p:spPr>
        <p:txBody>
          <a:bodyPr wrap="square">
            <a:spAutoFit/>
          </a:bodyPr>
          <a:lstStyle/>
          <a:p>
            <a:pPr marL="285750" lvl="0" indent="-285750">
              <a:spcAft>
                <a:spcPts val="600"/>
              </a:spcAft>
              <a:buClr>
                <a:srgbClr val="00AEEF"/>
              </a:buClr>
              <a:buFont typeface="Wingdings" panose="05000000000000000000" pitchFamily="2" charset="2"/>
              <a:buChar char="§"/>
            </a:pPr>
            <a:r>
              <a:rPr lang="en-GB" altLang="en-US" sz="1400" dirty="0" smtClean="0">
                <a:solidFill>
                  <a:srgbClr val="000000"/>
                </a:solidFill>
                <a:latin typeface="Barclaycard Co Lt" pitchFamily="34" charset="0"/>
              </a:rPr>
              <a:t>Highly innovative market leading offerings</a:t>
            </a:r>
            <a:endParaRPr lang="en-GB" altLang="en-US" sz="1400" dirty="0">
              <a:solidFill>
                <a:srgbClr val="000000"/>
              </a:solidFill>
              <a:latin typeface="Barclaycard Co Lt" pitchFamily="34" charset="0"/>
            </a:endParaRPr>
          </a:p>
        </p:txBody>
      </p:sp>
      <p:pic>
        <p:nvPicPr>
          <p:cNvPr id="23" name="Picture 22"/>
          <p:cNvPicPr>
            <a:picLocks noChangeAspect="1"/>
          </p:cNvPicPr>
          <p:nvPr/>
        </p:nvPicPr>
        <p:blipFill rotWithShape="1">
          <a:blip r:embed="rId9"/>
          <a:srcRect l="13762" t="10571" r="13762" b="10571"/>
          <a:stretch/>
        </p:blipFill>
        <p:spPr>
          <a:xfrm>
            <a:off x="5887677" y="2273501"/>
            <a:ext cx="1200417" cy="923479"/>
          </a:xfrm>
          <a:prstGeom prst="rect">
            <a:avLst/>
          </a:prstGeom>
        </p:spPr>
      </p:pic>
      <p:pic>
        <p:nvPicPr>
          <p:cNvPr id="24" name="Picture 23"/>
          <p:cNvPicPr>
            <a:picLocks noChangeAspect="1"/>
          </p:cNvPicPr>
          <p:nvPr/>
        </p:nvPicPr>
        <p:blipFill rotWithShape="1">
          <a:blip r:embed="rId10"/>
          <a:srcRect t="13757" b="13757"/>
          <a:stretch/>
        </p:blipFill>
        <p:spPr>
          <a:xfrm>
            <a:off x="7318148" y="2633925"/>
            <a:ext cx="1587651" cy="765822"/>
          </a:xfrm>
          <a:prstGeom prst="rect">
            <a:avLst/>
          </a:prstGeom>
        </p:spPr>
      </p:pic>
      <p:pic>
        <p:nvPicPr>
          <p:cNvPr id="25" name="Picture 24"/>
          <p:cNvPicPr>
            <a:picLocks noChangeAspect="1"/>
          </p:cNvPicPr>
          <p:nvPr/>
        </p:nvPicPr>
        <p:blipFill>
          <a:blip r:embed="rId11"/>
          <a:stretch>
            <a:fillRect/>
          </a:stretch>
        </p:blipFill>
        <p:spPr>
          <a:xfrm>
            <a:off x="6296592" y="3321956"/>
            <a:ext cx="2043112" cy="449617"/>
          </a:xfrm>
          <a:prstGeom prst="rect">
            <a:avLst/>
          </a:prstGeom>
        </p:spPr>
      </p:pic>
      <p:sp>
        <p:nvSpPr>
          <p:cNvPr id="26" name="TextBox 4"/>
          <p:cNvSpPr txBox="1">
            <a:spLocks noChangeArrowheads="1"/>
          </p:cNvSpPr>
          <p:nvPr/>
        </p:nvSpPr>
        <p:spPr bwMode="auto">
          <a:xfrm>
            <a:off x="5352105" y="3841232"/>
            <a:ext cx="4263645"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71450" indent="-171450" eaLnBrk="0" hangingPunct="0">
              <a:defRPr sz="3600">
                <a:solidFill>
                  <a:schemeClr val="bg2"/>
                </a:solidFill>
                <a:latin typeface="Arial" panose="020B0604020202020204" pitchFamily="34" charset="0"/>
                <a:cs typeface="Arial" panose="020B0604020202020204" pitchFamily="34" charset="0"/>
              </a:defRPr>
            </a:lvl1pPr>
            <a:lvl2pPr marL="742950" indent="-285750" eaLnBrk="0" hangingPunct="0">
              <a:defRPr sz="3600">
                <a:solidFill>
                  <a:schemeClr val="bg2"/>
                </a:solidFill>
                <a:latin typeface="Arial" panose="020B0604020202020204" pitchFamily="34" charset="0"/>
                <a:cs typeface="Arial" panose="020B0604020202020204" pitchFamily="34" charset="0"/>
              </a:defRPr>
            </a:lvl2pPr>
            <a:lvl3pPr marL="1143000" indent="-228600" eaLnBrk="0" hangingPunct="0">
              <a:defRPr sz="3600">
                <a:solidFill>
                  <a:schemeClr val="bg2"/>
                </a:solidFill>
                <a:latin typeface="Arial" panose="020B0604020202020204" pitchFamily="34" charset="0"/>
                <a:cs typeface="Arial" panose="020B0604020202020204" pitchFamily="34" charset="0"/>
              </a:defRPr>
            </a:lvl3pPr>
            <a:lvl4pPr marL="1600200" indent="-228600" eaLnBrk="0" hangingPunct="0">
              <a:defRPr sz="3600">
                <a:solidFill>
                  <a:schemeClr val="bg2"/>
                </a:solidFill>
                <a:latin typeface="Arial" panose="020B0604020202020204" pitchFamily="34" charset="0"/>
                <a:cs typeface="Arial" panose="020B0604020202020204" pitchFamily="34" charset="0"/>
              </a:defRPr>
            </a:lvl4pPr>
            <a:lvl5pPr marL="2057400" indent="-228600" eaLnBrk="0" hangingPunct="0">
              <a:defRPr sz="36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9pPr>
          </a:lstStyle>
          <a:p>
            <a:pPr marL="285750" indent="-285750" algn="just" eaLnBrk="1" hangingPunct="1">
              <a:spcAft>
                <a:spcPts val="600"/>
              </a:spcAft>
              <a:buClr>
                <a:schemeClr val="bg2"/>
              </a:buClr>
              <a:buFont typeface="Wingdings" panose="05000000000000000000" pitchFamily="2" charset="2"/>
              <a:buChar char="§"/>
            </a:pPr>
            <a:r>
              <a:rPr lang="en-GB" altLang="en-US" sz="1400" b="1" dirty="0" smtClean="0">
                <a:solidFill>
                  <a:schemeClr val="tx1"/>
                </a:solidFill>
                <a:latin typeface="Barclaycard Co Lt" pitchFamily="34" charset="0"/>
              </a:rPr>
              <a:t>Penny for London: </a:t>
            </a:r>
            <a:r>
              <a:rPr lang="en-GB" sz="1400" dirty="0">
                <a:solidFill>
                  <a:schemeClr val="tx1"/>
                </a:solidFill>
                <a:latin typeface="Barclaycard Co Lt" panose="020B0503060202020204" pitchFamily="34" charset="0"/>
                <a:cs typeface="Arial" charset="0"/>
              </a:rPr>
              <a:t>1p added to TFL journeys to support Mayor’s Fund for London </a:t>
            </a:r>
            <a:endParaRPr lang="en-GB" altLang="en-US" sz="1400" dirty="0" smtClean="0">
              <a:solidFill>
                <a:schemeClr val="tx1"/>
              </a:solidFill>
              <a:latin typeface="Barclaycard Co Lt" pitchFamily="34" charset="0"/>
            </a:endParaRPr>
          </a:p>
          <a:p>
            <a:pPr marL="285750" indent="-285750" algn="just" eaLnBrk="1" hangingPunct="1">
              <a:spcAft>
                <a:spcPts val="600"/>
              </a:spcAft>
              <a:buClr>
                <a:schemeClr val="bg2"/>
              </a:buClr>
              <a:buFont typeface="Wingdings" panose="05000000000000000000" pitchFamily="2" charset="2"/>
              <a:buChar char="§"/>
            </a:pPr>
            <a:r>
              <a:rPr lang="en-GB" altLang="en-US" sz="1400" b="1" dirty="0" smtClean="0">
                <a:solidFill>
                  <a:schemeClr val="tx1"/>
                </a:solidFill>
                <a:latin typeface="Barclaycard Co Lt" pitchFamily="34" charset="0"/>
              </a:rPr>
              <a:t>Freedom Rewards:</a:t>
            </a:r>
            <a:r>
              <a:rPr lang="en-GB" altLang="en-US" sz="1400" dirty="0" smtClean="0">
                <a:solidFill>
                  <a:schemeClr val="tx1"/>
                </a:solidFill>
                <a:latin typeface="Barclaycard Co Lt" pitchFamily="34" charset="0"/>
              </a:rPr>
              <a:t> Donate freedom rewards </a:t>
            </a:r>
            <a:r>
              <a:rPr lang="en-GB" sz="1400" dirty="0" smtClean="0">
                <a:solidFill>
                  <a:schemeClr val="tx1"/>
                </a:solidFill>
                <a:latin typeface="Barclaycard Co Lt" panose="020B0503060202020204" pitchFamily="34" charset="0"/>
                <a:cs typeface="Arial" charset="0"/>
              </a:rPr>
              <a:t>points </a:t>
            </a:r>
            <a:r>
              <a:rPr lang="en-GB" sz="1400" dirty="0">
                <a:solidFill>
                  <a:schemeClr val="tx1"/>
                </a:solidFill>
                <a:latin typeface="Barclaycard Co Lt" panose="020B0503060202020204" pitchFamily="34" charset="0"/>
                <a:cs typeface="Arial" charset="0"/>
              </a:rPr>
              <a:t>earned to </a:t>
            </a:r>
            <a:r>
              <a:rPr lang="en-GB" sz="1400" dirty="0" smtClean="0">
                <a:solidFill>
                  <a:schemeClr val="tx1"/>
                </a:solidFill>
                <a:latin typeface="Barclaycard Co Lt" panose="020B0503060202020204" pitchFamily="34" charset="0"/>
                <a:cs typeface="Arial" charset="0"/>
              </a:rPr>
              <a:t> partnering charities </a:t>
            </a:r>
            <a:r>
              <a:rPr lang="en-GB" sz="1400" dirty="0">
                <a:solidFill>
                  <a:schemeClr val="tx1"/>
                </a:solidFill>
                <a:latin typeface="Barclaycard Co Lt" panose="020B0503060202020204" pitchFamily="34" charset="0"/>
                <a:cs typeface="Arial" charset="0"/>
              </a:rPr>
              <a:t>such as </a:t>
            </a:r>
            <a:r>
              <a:rPr lang="en-GB" sz="1400" dirty="0" err="1">
                <a:solidFill>
                  <a:schemeClr val="tx1"/>
                </a:solidFill>
                <a:latin typeface="Barclaycard Co Lt" panose="020B0503060202020204" pitchFamily="34" charset="0"/>
                <a:cs typeface="Arial" charset="0"/>
              </a:rPr>
              <a:t>Unicef</a:t>
            </a:r>
            <a:r>
              <a:rPr lang="en-GB" sz="1400" dirty="0">
                <a:solidFill>
                  <a:schemeClr val="tx1"/>
                </a:solidFill>
                <a:latin typeface="Barclaycard Co Lt" panose="020B0503060202020204" pitchFamily="34" charset="0"/>
                <a:cs typeface="Arial" charset="0"/>
              </a:rPr>
              <a:t> and Marie </a:t>
            </a:r>
            <a:r>
              <a:rPr lang="en-GB" sz="1400" dirty="0" smtClean="0">
                <a:solidFill>
                  <a:schemeClr val="tx1"/>
                </a:solidFill>
                <a:latin typeface="Barclaycard Co Lt" panose="020B0503060202020204" pitchFamily="34" charset="0"/>
                <a:cs typeface="Arial" charset="0"/>
              </a:rPr>
              <a:t>Curie</a:t>
            </a:r>
            <a:endParaRPr lang="en-GB" sz="1400" dirty="0">
              <a:solidFill>
                <a:schemeClr val="tx1"/>
              </a:solidFill>
              <a:latin typeface="Barclaycard Co Lt" pitchFamily="34" charset="0"/>
            </a:endParaRPr>
          </a:p>
          <a:p>
            <a:pPr marL="285750" indent="-285750" algn="just" eaLnBrk="1" hangingPunct="1">
              <a:spcAft>
                <a:spcPts val="600"/>
              </a:spcAft>
              <a:buClr>
                <a:schemeClr val="bg2"/>
              </a:buClr>
              <a:buFont typeface="Wingdings" panose="05000000000000000000" pitchFamily="2" charset="2"/>
              <a:buChar char="§"/>
            </a:pPr>
            <a:r>
              <a:rPr lang="en-GB" sz="1400" b="1" dirty="0" smtClean="0">
                <a:solidFill>
                  <a:schemeClr val="tx1"/>
                </a:solidFill>
                <a:latin typeface="Barclaycard Co Lt" panose="020B0503060202020204" pitchFamily="34" charset="0"/>
                <a:cs typeface="Arial" charset="0"/>
              </a:rPr>
              <a:t>Barclaycard Ring US</a:t>
            </a:r>
            <a:r>
              <a:rPr lang="en-GB" sz="1400" dirty="0" smtClean="0">
                <a:solidFill>
                  <a:schemeClr val="tx1"/>
                </a:solidFill>
                <a:latin typeface="Barclaycard Co Lt" panose="020B0503060202020204" pitchFamily="34" charset="0"/>
                <a:cs typeface="Arial" charset="0"/>
              </a:rPr>
              <a:t>: Virtual </a:t>
            </a:r>
            <a:r>
              <a:rPr lang="en-GB" sz="1400" dirty="0">
                <a:solidFill>
                  <a:schemeClr val="tx1"/>
                </a:solidFill>
                <a:latin typeface="Barclaycard Co Lt" panose="020B0503060202020204" pitchFamily="34" charset="0"/>
                <a:cs typeface="Arial" charset="0"/>
              </a:rPr>
              <a:t>card member community allows members to share in profits based on collective decisions </a:t>
            </a:r>
          </a:p>
        </p:txBody>
      </p:sp>
    </p:spTree>
    <p:extLst>
      <p:ext uri="{BB962C8B-B14F-4D97-AF65-F5344CB8AC3E}">
        <p14:creationId xmlns:p14="http://schemas.microsoft.com/office/powerpoint/2010/main" val="29606649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
          <p:cNvSpPr>
            <a:spLocks noChangeArrowheads="1"/>
          </p:cNvSpPr>
          <p:nvPr/>
        </p:nvSpPr>
        <p:spPr bwMode="auto">
          <a:xfrm>
            <a:off x="520700" y="6318250"/>
            <a:ext cx="4079875" cy="328613"/>
          </a:xfrm>
          <a:prstGeom prst="rect">
            <a:avLst/>
          </a:prstGeom>
          <a:solidFill>
            <a:srgbClr val="FFFFFD"/>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spAutoFit/>
          </a:bodyPr>
          <a:lstStyle>
            <a:lvl1pPr eaLnBrk="0" hangingPunct="0">
              <a:defRPr sz="3600">
                <a:solidFill>
                  <a:schemeClr val="bg2"/>
                </a:solidFill>
                <a:latin typeface="Arial" panose="020B0604020202020204" pitchFamily="34" charset="0"/>
                <a:cs typeface="Arial" panose="020B0604020202020204" pitchFamily="34" charset="0"/>
              </a:defRPr>
            </a:lvl1pPr>
            <a:lvl2pPr marL="742950" indent="-285750" eaLnBrk="0" hangingPunct="0">
              <a:defRPr sz="3600">
                <a:solidFill>
                  <a:schemeClr val="bg2"/>
                </a:solidFill>
                <a:latin typeface="Arial" panose="020B0604020202020204" pitchFamily="34" charset="0"/>
                <a:cs typeface="Arial" panose="020B0604020202020204" pitchFamily="34" charset="0"/>
              </a:defRPr>
            </a:lvl2pPr>
            <a:lvl3pPr marL="1143000" indent="-228600" eaLnBrk="0" hangingPunct="0">
              <a:defRPr sz="3600">
                <a:solidFill>
                  <a:schemeClr val="bg2"/>
                </a:solidFill>
                <a:latin typeface="Arial" panose="020B0604020202020204" pitchFamily="34" charset="0"/>
                <a:cs typeface="Arial" panose="020B0604020202020204" pitchFamily="34" charset="0"/>
              </a:defRPr>
            </a:lvl3pPr>
            <a:lvl4pPr marL="1600200" indent="-228600" eaLnBrk="0" hangingPunct="0">
              <a:defRPr sz="3600">
                <a:solidFill>
                  <a:schemeClr val="bg2"/>
                </a:solidFill>
                <a:latin typeface="Arial" panose="020B0604020202020204" pitchFamily="34" charset="0"/>
                <a:cs typeface="Arial" panose="020B0604020202020204" pitchFamily="34" charset="0"/>
              </a:defRPr>
            </a:lvl4pPr>
            <a:lvl5pPr marL="2057400" indent="-228600" eaLnBrk="0" hangingPunct="0">
              <a:defRPr sz="36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9pPr>
          </a:lstStyle>
          <a:p>
            <a:pPr eaLnBrk="1" hangingPunct="1"/>
            <a:endParaRPr lang="en-GB" altLang="en-US"/>
          </a:p>
        </p:txBody>
      </p:sp>
      <p:sp>
        <p:nvSpPr>
          <p:cNvPr id="8" name="Title 1"/>
          <p:cNvSpPr>
            <a:spLocks noGrp="1"/>
          </p:cNvSpPr>
          <p:nvPr>
            <p:ph type="title"/>
          </p:nvPr>
        </p:nvSpPr>
        <p:spPr>
          <a:xfrm>
            <a:off x="1852776" y="446288"/>
            <a:ext cx="7608724" cy="615553"/>
          </a:xfrm>
        </p:spPr>
        <p:txBody>
          <a:bodyPr/>
          <a:lstStyle/>
          <a:p>
            <a:pPr algn="just" eaLnBrk="1" hangingPunct="1"/>
            <a:r>
              <a:rPr lang="en-GB" altLang="en-US" sz="2000" dirty="0" smtClean="0">
                <a:latin typeface="Barclaycard Co Lt" pitchFamily="34" charset="0"/>
              </a:rPr>
              <a:t>Barclaycard are uniquely positioned to successfully implement Round Up due to their scope, scale and expertise. </a:t>
            </a:r>
            <a:endParaRPr lang="en-GB" altLang="en-US" sz="2000" dirty="0">
              <a:latin typeface="Barclaycard Co Lt" pitchFamily="34" charset="0"/>
            </a:endParaRPr>
          </a:p>
        </p:txBody>
      </p:sp>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6376" y="6298886"/>
            <a:ext cx="390245" cy="36734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700" y="147047"/>
            <a:ext cx="1332076" cy="1253891"/>
          </a:xfrm>
          <a:prstGeom prst="rect">
            <a:avLst/>
          </a:prstGeom>
        </p:spPr>
      </p:pic>
      <p:sp>
        <p:nvSpPr>
          <p:cNvPr id="2" name="Rectangle 1"/>
          <p:cNvSpPr/>
          <p:nvPr/>
        </p:nvSpPr>
        <p:spPr>
          <a:xfrm>
            <a:off x="766375" y="1636800"/>
            <a:ext cx="8497367" cy="3585597"/>
          </a:xfrm>
          <a:prstGeom prst="rect">
            <a:avLst/>
          </a:prstGeom>
        </p:spPr>
        <p:txBody>
          <a:bodyPr wrap="square">
            <a:spAutoFit/>
          </a:bodyPr>
          <a:lstStyle/>
          <a:p>
            <a:pPr marL="285750" indent="-285750" eaLnBrk="1" hangingPunct="1">
              <a:spcAft>
                <a:spcPts val="600"/>
              </a:spcAft>
              <a:buClr>
                <a:schemeClr val="bg2"/>
              </a:buClr>
              <a:buFont typeface="Wingdings" panose="05000000000000000000" pitchFamily="2" charset="2"/>
              <a:buChar char="§"/>
            </a:pPr>
            <a:r>
              <a:rPr lang="en-GB" altLang="en-US" sz="1400" dirty="0">
                <a:solidFill>
                  <a:schemeClr val="tx1"/>
                </a:solidFill>
                <a:latin typeface="Barclaycard Co Lt" pitchFamily="34" charset="0"/>
              </a:rPr>
              <a:t>Barclaycard </a:t>
            </a:r>
            <a:r>
              <a:rPr lang="en-GB" altLang="en-US" sz="1400" b="1" dirty="0">
                <a:solidFill>
                  <a:schemeClr val="tx1"/>
                </a:solidFill>
                <a:latin typeface="Barclaycard Co Lt" pitchFamily="34" charset="0"/>
              </a:rPr>
              <a:t>UK market share c.20% </a:t>
            </a:r>
            <a:r>
              <a:rPr lang="en-GB" altLang="en-US" sz="1400" dirty="0">
                <a:solidFill>
                  <a:schemeClr val="tx1"/>
                </a:solidFill>
                <a:latin typeface="Barclaycard Co Lt" pitchFamily="34" charset="0"/>
              </a:rPr>
              <a:t>for both personal use and corporate use</a:t>
            </a:r>
          </a:p>
          <a:p>
            <a:pPr marL="285750" indent="-285750" eaLnBrk="1" hangingPunct="1">
              <a:spcAft>
                <a:spcPts val="600"/>
              </a:spcAft>
              <a:buClr>
                <a:schemeClr val="bg2"/>
              </a:buClr>
              <a:buFont typeface="Wingdings" panose="05000000000000000000" pitchFamily="2" charset="2"/>
              <a:buChar char="§"/>
            </a:pPr>
            <a:r>
              <a:rPr lang="en-GB" altLang="en-US" sz="1400" b="1" dirty="0" smtClean="0">
                <a:solidFill>
                  <a:schemeClr val="tx1"/>
                </a:solidFill>
                <a:latin typeface="Barclaycard Co Lt" pitchFamily="34" charset="0"/>
              </a:rPr>
              <a:t>c9.5 </a:t>
            </a:r>
            <a:r>
              <a:rPr lang="en-GB" altLang="en-US" sz="1400" b="1" dirty="0">
                <a:solidFill>
                  <a:schemeClr val="tx1"/>
                </a:solidFill>
                <a:latin typeface="Barclaycard Co Lt" pitchFamily="34" charset="0"/>
              </a:rPr>
              <a:t>million personal customers</a:t>
            </a:r>
            <a:r>
              <a:rPr lang="en-GB" altLang="en-US" sz="1400" dirty="0">
                <a:solidFill>
                  <a:schemeClr val="tx1"/>
                </a:solidFill>
                <a:latin typeface="Barclaycard Co Lt" pitchFamily="34" charset="0"/>
              </a:rPr>
              <a:t>, c400k business relationships</a:t>
            </a:r>
          </a:p>
          <a:p>
            <a:pPr marL="285750" indent="-285750" eaLnBrk="1" hangingPunct="1">
              <a:spcAft>
                <a:spcPts val="600"/>
              </a:spcAft>
              <a:buClr>
                <a:schemeClr val="bg2"/>
              </a:buClr>
              <a:buFont typeface="Wingdings" panose="05000000000000000000" pitchFamily="2" charset="2"/>
              <a:buChar char="§"/>
            </a:pPr>
            <a:r>
              <a:rPr lang="en-GB" altLang="en-US" sz="1400" dirty="0">
                <a:solidFill>
                  <a:schemeClr val="tx1"/>
                </a:solidFill>
                <a:latin typeface="Barclaycard Co Lt" pitchFamily="34" charset="0"/>
              </a:rPr>
              <a:t>Great strength in 35-64 bracket but </a:t>
            </a:r>
            <a:r>
              <a:rPr lang="en-GB" altLang="en-US" sz="1400" b="1" dirty="0">
                <a:solidFill>
                  <a:schemeClr val="tx1"/>
                </a:solidFill>
                <a:latin typeface="Barclaycard Co Lt" pitchFamily="34" charset="0"/>
              </a:rPr>
              <a:t>underperformance for younger demographics</a:t>
            </a:r>
          </a:p>
          <a:p>
            <a:pPr marL="285750" indent="-285750" eaLnBrk="1" hangingPunct="1">
              <a:spcAft>
                <a:spcPts val="600"/>
              </a:spcAft>
              <a:buClr>
                <a:schemeClr val="bg2"/>
              </a:buClr>
              <a:buFont typeface="Wingdings" panose="05000000000000000000" pitchFamily="2" charset="2"/>
              <a:buChar char="§"/>
            </a:pPr>
            <a:r>
              <a:rPr lang="en-GB" altLang="en-US" sz="1400" dirty="0">
                <a:solidFill>
                  <a:schemeClr val="tx1"/>
                </a:solidFill>
                <a:latin typeface="Barclaycard Co Lt" pitchFamily="34" charset="0"/>
              </a:rPr>
              <a:t>Increased retention and customer base will lead to profit with </a:t>
            </a:r>
            <a:r>
              <a:rPr lang="en-GB" altLang="en-US" sz="1400" b="1" dirty="0">
                <a:solidFill>
                  <a:schemeClr val="tx1"/>
                </a:solidFill>
                <a:latin typeface="Barclaycard Co Lt" pitchFamily="34" charset="0"/>
              </a:rPr>
              <a:t>c.30% customers ‘revolve’</a:t>
            </a:r>
          </a:p>
          <a:p>
            <a:pPr marL="285750" indent="-285750" eaLnBrk="1" hangingPunct="1">
              <a:spcAft>
                <a:spcPts val="600"/>
              </a:spcAft>
              <a:buClr>
                <a:schemeClr val="bg2"/>
              </a:buClr>
              <a:buFont typeface="Wingdings" panose="05000000000000000000" pitchFamily="2" charset="2"/>
              <a:buChar char="§"/>
            </a:pPr>
            <a:r>
              <a:rPr lang="en-GB" altLang="en-US" sz="1400" dirty="0">
                <a:solidFill>
                  <a:schemeClr val="tx1"/>
                </a:solidFill>
                <a:latin typeface="Barclaycard Co Lt" pitchFamily="34" charset="0"/>
              </a:rPr>
              <a:t>In 2014 </a:t>
            </a:r>
            <a:r>
              <a:rPr lang="en-GB" altLang="en-US" sz="1400" b="1" dirty="0">
                <a:solidFill>
                  <a:schemeClr val="tx1"/>
                </a:solidFill>
                <a:latin typeface="Barclaycard Co Lt" pitchFamily="34" charset="0"/>
              </a:rPr>
              <a:t>contactless payments made were £762m </a:t>
            </a:r>
            <a:r>
              <a:rPr lang="en-GB" altLang="en-US" sz="1400" dirty="0">
                <a:solidFill>
                  <a:schemeClr val="tx1"/>
                </a:solidFill>
                <a:latin typeface="Barclaycard Co Lt" pitchFamily="34" charset="0"/>
              </a:rPr>
              <a:t>(from 126.5m </a:t>
            </a:r>
            <a:r>
              <a:rPr lang="en-GB" altLang="en-US" sz="1400" dirty="0" smtClean="0">
                <a:solidFill>
                  <a:schemeClr val="tx1"/>
                </a:solidFill>
                <a:latin typeface="Barclaycard Co Lt" pitchFamily="34" charset="0"/>
              </a:rPr>
              <a:t>transactions)</a:t>
            </a:r>
          </a:p>
          <a:p>
            <a:pPr marL="285750" indent="-285750">
              <a:spcAft>
                <a:spcPts val="600"/>
              </a:spcAft>
              <a:buClr>
                <a:schemeClr val="bg2"/>
              </a:buClr>
              <a:buFont typeface="Wingdings" panose="05000000000000000000" pitchFamily="2" charset="2"/>
              <a:buChar char="§"/>
            </a:pPr>
            <a:r>
              <a:rPr lang="en-GB" sz="1400" dirty="0">
                <a:solidFill>
                  <a:schemeClr val="tx1"/>
                </a:solidFill>
                <a:latin typeface="Barclaycard Co Lt" pitchFamily="34" charset="0"/>
              </a:rPr>
              <a:t>Barclaycard </a:t>
            </a:r>
            <a:r>
              <a:rPr lang="en-GB" sz="1400" dirty="0" smtClean="0">
                <a:solidFill>
                  <a:schemeClr val="tx1"/>
                </a:solidFill>
                <a:latin typeface="Barclaycard Co Lt" pitchFamily="34" charset="0"/>
              </a:rPr>
              <a:t>are </a:t>
            </a:r>
            <a:r>
              <a:rPr lang="en-GB" sz="1400" b="1" dirty="0" smtClean="0">
                <a:solidFill>
                  <a:schemeClr val="tx1"/>
                </a:solidFill>
                <a:latin typeface="Barclaycard Co Lt" pitchFamily="34" charset="0"/>
              </a:rPr>
              <a:t>clear </a:t>
            </a:r>
            <a:r>
              <a:rPr lang="en-GB" sz="1400" b="1" dirty="0">
                <a:solidFill>
                  <a:schemeClr val="tx1"/>
                </a:solidFill>
                <a:latin typeface="Barclaycard Co Lt" pitchFamily="34" charset="0"/>
              </a:rPr>
              <a:t>market share leader </a:t>
            </a:r>
            <a:r>
              <a:rPr lang="en-GB" sz="1400" dirty="0">
                <a:solidFill>
                  <a:schemeClr val="tx1"/>
                </a:solidFill>
                <a:latin typeface="Barclaycard Co Lt" pitchFamily="34" charset="0"/>
              </a:rPr>
              <a:t>across all metrics at a brand level. At a group level, Barclaycard </a:t>
            </a:r>
            <a:r>
              <a:rPr lang="en-GB" sz="1400" dirty="0" smtClean="0">
                <a:solidFill>
                  <a:schemeClr val="tx1"/>
                </a:solidFill>
                <a:latin typeface="Barclaycard Co Lt" pitchFamily="34" charset="0"/>
              </a:rPr>
              <a:t>leads </a:t>
            </a:r>
            <a:r>
              <a:rPr lang="en-GB" sz="1400" dirty="0">
                <a:solidFill>
                  <a:schemeClr val="tx1"/>
                </a:solidFill>
                <a:latin typeface="Barclaycard Co Lt" pitchFamily="34" charset="0"/>
              </a:rPr>
              <a:t>in balance share and </a:t>
            </a:r>
            <a:r>
              <a:rPr lang="en-GB" sz="1400" dirty="0" smtClean="0">
                <a:solidFill>
                  <a:schemeClr val="tx1"/>
                </a:solidFill>
                <a:latin typeface="Barclaycard Co Lt" pitchFamily="34" charset="0"/>
              </a:rPr>
              <a:t>recently rose </a:t>
            </a:r>
            <a:r>
              <a:rPr lang="en-GB" sz="1400" dirty="0">
                <a:solidFill>
                  <a:schemeClr val="tx1"/>
                </a:solidFill>
                <a:latin typeface="Barclaycard Co Lt" pitchFamily="34" charset="0"/>
              </a:rPr>
              <a:t>to the #1 spot in </a:t>
            </a:r>
            <a:r>
              <a:rPr lang="en-GB" sz="1400" dirty="0" smtClean="0">
                <a:solidFill>
                  <a:schemeClr val="tx1"/>
                </a:solidFill>
                <a:latin typeface="Barclaycard Co Lt" pitchFamily="34" charset="0"/>
              </a:rPr>
              <a:t>spend</a:t>
            </a:r>
            <a:r>
              <a:rPr lang="en-GB" sz="1400" dirty="0">
                <a:solidFill>
                  <a:schemeClr val="tx1"/>
                </a:solidFill>
                <a:latin typeface="Barclaycard Co Lt" pitchFamily="34" charset="0"/>
              </a:rPr>
              <a:t> </a:t>
            </a:r>
            <a:r>
              <a:rPr lang="en-GB" sz="1400" dirty="0" smtClean="0">
                <a:solidFill>
                  <a:schemeClr val="tx1"/>
                </a:solidFill>
                <a:latin typeface="Barclaycard Co Lt" pitchFamily="34" charset="0"/>
              </a:rPr>
              <a:t>(#2 in </a:t>
            </a:r>
            <a:r>
              <a:rPr lang="en-GB" sz="1400" dirty="0">
                <a:solidFill>
                  <a:schemeClr val="tx1"/>
                </a:solidFill>
                <a:latin typeface="Barclaycard Co Lt" pitchFamily="34" charset="0"/>
              </a:rPr>
              <a:t>new </a:t>
            </a:r>
            <a:r>
              <a:rPr lang="en-GB" sz="1400" dirty="0" smtClean="0">
                <a:solidFill>
                  <a:schemeClr val="tx1"/>
                </a:solidFill>
                <a:latin typeface="Barclaycard Co Lt" pitchFamily="34" charset="0"/>
              </a:rPr>
              <a:t>cards)</a:t>
            </a:r>
          </a:p>
          <a:p>
            <a:pPr marL="285750" indent="-285750">
              <a:spcAft>
                <a:spcPts val="600"/>
              </a:spcAft>
              <a:buClr>
                <a:schemeClr val="bg2"/>
              </a:buClr>
              <a:buFont typeface="Wingdings" panose="05000000000000000000" pitchFamily="2" charset="2"/>
              <a:buChar char="§"/>
            </a:pPr>
            <a:r>
              <a:rPr lang="en-GB" sz="1400" dirty="0">
                <a:solidFill>
                  <a:schemeClr val="tx1"/>
                </a:solidFill>
                <a:latin typeface="Barclaycard Co Lt" pitchFamily="34" charset="0"/>
              </a:rPr>
              <a:t>Competition: </a:t>
            </a:r>
            <a:r>
              <a:rPr lang="en-GB" sz="1400" b="1" dirty="0">
                <a:solidFill>
                  <a:schemeClr val="tx1"/>
                </a:solidFill>
                <a:latin typeface="Barclaycard Co Lt" pitchFamily="34" charset="0"/>
              </a:rPr>
              <a:t>Little differentiation</a:t>
            </a:r>
            <a:r>
              <a:rPr lang="en-GB" sz="1400" dirty="0">
                <a:solidFill>
                  <a:schemeClr val="tx1"/>
                </a:solidFill>
                <a:latin typeface="Barclaycard Co Lt" pitchFamily="34" charset="0"/>
              </a:rPr>
              <a:t>, highly saturated balance transfer and rewards </a:t>
            </a:r>
            <a:r>
              <a:rPr lang="en-GB" sz="1400" dirty="0" smtClean="0">
                <a:solidFill>
                  <a:schemeClr val="tx1"/>
                </a:solidFill>
                <a:latin typeface="Barclaycard Co Lt" pitchFamily="34" charset="0"/>
              </a:rPr>
              <a:t>market.</a:t>
            </a:r>
          </a:p>
          <a:p>
            <a:pPr marL="285750" indent="-285750">
              <a:spcAft>
                <a:spcPts val="600"/>
              </a:spcAft>
              <a:buClr>
                <a:schemeClr val="bg2"/>
              </a:buClr>
              <a:buFont typeface="Wingdings" panose="05000000000000000000" pitchFamily="2" charset="2"/>
              <a:buChar char="§"/>
            </a:pPr>
            <a:r>
              <a:rPr lang="en-GB" sz="1400" dirty="0">
                <a:solidFill>
                  <a:schemeClr val="tx1"/>
                </a:solidFill>
                <a:latin typeface="Barclaycard Co Lt" pitchFamily="34" charset="0"/>
              </a:rPr>
              <a:t>Market: Credit card borrowing </a:t>
            </a:r>
            <a:r>
              <a:rPr lang="en-GB" sz="1400" b="1" dirty="0">
                <a:solidFill>
                  <a:schemeClr val="tx1"/>
                </a:solidFill>
                <a:latin typeface="Barclaycard Co Lt" pitchFamily="34" charset="0"/>
              </a:rPr>
              <a:t>continues to grow </a:t>
            </a:r>
            <a:r>
              <a:rPr lang="en-GB" sz="1400" dirty="0">
                <a:solidFill>
                  <a:schemeClr val="tx1"/>
                </a:solidFill>
                <a:latin typeface="Barclaycard Co Lt" pitchFamily="34" charset="0"/>
              </a:rPr>
              <a:t>at a rate not seen since pre 2008; balances have </a:t>
            </a:r>
            <a:r>
              <a:rPr lang="en-GB" sz="1400" dirty="0" smtClean="0">
                <a:solidFill>
                  <a:schemeClr val="tx1"/>
                </a:solidFill>
                <a:latin typeface="Barclaycard Co Lt" pitchFamily="34" charset="0"/>
              </a:rPr>
              <a:t>reached a </a:t>
            </a:r>
            <a:r>
              <a:rPr lang="en-GB" sz="1400" dirty="0">
                <a:solidFill>
                  <a:schemeClr val="tx1"/>
                </a:solidFill>
                <a:latin typeface="Barclaycard Co Lt" pitchFamily="34" charset="0"/>
              </a:rPr>
              <a:t>four-year high at £59.6 </a:t>
            </a:r>
            <a:r>
              <a:rPr lang="en-GB" sz="1400" dirty="0" smtClean="0">
                <a:solidFill>
                  <a:schemeClr val="tx1"/>
                </a:solidFill>
                <a:latin typeface="Barclaycard Co Lt" pitchFamily="34" charset="0"/>
              </a:rPr>
              <a:t>billion; average </a:t>
            </a:r>
            <a:r>
              <a:rPr lang="en-GB" sz="1400" dirty="0">
                <a:solidFill>
                  <a:schemeClr val="tx1"/>
                </a:solidFill>
                <a:latin typeface="Barclaycard Co Lt" pitchFamily="34" charset="0"/>
              </a:rPr>
              <a:t>value of credit card transactions falls 11% in three years; t</a:t>
            </a:r>
            <a:r>
              <a:rPr lang="en-GB" sz="1400" dirty="0" smtClean="0">
                <a:solidFill>
                  <a:schemeClr val="tx1"/>
                </a:solidFill>
                <a:latin typeface="Barclaycard Co Lt" pitchFamily="34" charset="0"/>
              </a:rPr>
              <a:t>he </a:t>
            </a:r>
            <a:r>
              <a:rPr lang="en-GB" sz="1400" dirty="0">
                <a:solidFill>
                  <a:schemeClr val="tx1"/>
                </a:solidFill>
                <a:latin typeface="Barclaycard Co Lt" pitchFamily="34" charset="0"/>
              </a:rPr>
              <a:t>face of the </a:t>
            </a:r>
            <a:r>
              <a:rPr lang="en-GB" sz="1400" dirty="0" smtClean="0">
                <a:solidFill>
                  <a:schemeClr val="tx1"/>
                </a:solidFill>
                <a:latin typeface="Barclaycard Co Lt" pitchFamily="34" charset="0"/>
              </a:rPr>
              <a:t>rewards </a:t>
            </a:r>
            <a:r>
              <a:rPr lang="en-GB" sz="1400" dirty="0">
                <a:solidFill>
                  <a:schemeClr val="tx1"/>
                </a:solidFill>
                <a:latin typeface="Barclaycard Co Lt" pitchFamily="34" charset="0"/>
              </a:rPr>
              <a:t>landscape is </a:t>
            </a:r>
            <a:r>
              <a:rPr lang="en-GB" sz="1400" b="1" dirty="0" smtClean="0">
                <a:solidFill>
                  <a:schemeClr val="tx1"/>
                </a:solidFill>
                <a:latin typeface="Barclaycard Co Lt" pitchFamily="34" charset="0"/>
              </a:rPr>
              <a:t>evolving</a:t>
            </a:r>
            <a:endParaRPr lang="en-GB" sz="1400" b="1" dirty="0">
              <a:solidFill>
                <a:schemeClr val="tx1"/>
              </a:solidFill>
              <a:latin typeface="Barclaycard Co Lt" pitchFamily="34" charset="0"/>
            </a:endParaRPr>
          </a:p>
          <a:p>
            <a:pPr marL="285750" indent="-285750">
              <a:spcAft>
                <a:spcPts val="600"/>
              </a:spcAft>
              <a:buClr>
                <a:schemeClr val="bg2"/>
              </a:buClr>
              <a:buFont typeface="Wingdings" panose="05000000000000000000" pitchFamily="2" charset="2"/>
              <a:buChar char="§"/>
            </a:pPr>
            <a:endParaRPr lang="en-GB" sz="1400" dirty="0">
              <a:solidFill>
                <a:schemeClr val="tx1"/>
              </a:solidFill>
              <a:latin typeface="Barclaycard Co Lt" pitchFamily="34" charset="0"/>
            </a:endParaRPr>
          </a:p>
          <a:p>
            <a:pPr marL="285750" indent="-285750" eaLnBrk="1" hangingPunct="1">
              <a:spcAft>
                <a:spcPts val="600"/>
              </a:spcAft>
              <a:buClr>
                <a:schemeClr val="bg2"/>
              </a:buClr>
              <a:buFont typeface="Wingdings" panose="05000000000000000000" pitchFamily="2" charset="2"/>
              <a:buChar char="§"/>
            </a:pPr>
            <a:endParaRPr lang="en-GB" sz="1400" dirty="0">
              <a:solidFill>
                <a:schemeClr val="tx1"/>
              </a:solidFill>
            </a:endParaRPr>
          </a:p>
        </p:txBody>
      </p:sp>
    </p:spTree>
    <p:extLst>
      <p:ext uri="{BB962C8B-B14F-4D97-AF65-F5344CB8AC3E}">
        <p14:creationId xmlns:p14="http://schemas.microsoft.com/office/powerpoint/2010/main" val="41876702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2695" y="1281022"/>
            <a:ext cx="1410040" cy="1491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3009" y="4580951"/>
            <a:ext cx="1790700" cy="84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8" name="TextBox 1"/>
          <p:cNvSpPr txBox="1">
            <a:spLocks noChangeArrowheads="1"/>
          </p:cNvSpPr>
          <p:nvPr/>
        </p:nvSpPr>
        <p:spPr bwMode="auto">
          <a:xfrm>
            <a:off x="766375" y="2772934"/>
            <a:ext cx="8562681"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3600">
                <a:solidFill>
                  <a:schemeClr val="bg2"/>
                </a:solidFill>
                <a:latin typeface="Arial" panose="020B0604020202020204" pitchFamily="34" charset="0"/>
                <a:cs typeface="Arial" panose="020B0604020202020204" pitchFamily="34" charset="0"/>
              </a:defRPr>
            </a:lvl1pPr>
            <a:lvl2pPr marL="742950" indent="-285750" eaLnBrk="0" hangingPunct="0">
              <a:defRPr sz="3600">
                <a:solidFill>
                  <a:schemeClr val="bg2"/>
                </a:solidFill>
                <a:latin typeface="Arial" panose="020B0604020202020204" pitchFamily="34" charset="0"/>
                <a:cs typeface="Arial" panose="020B0604020202020204" pitchFamily="34" charset="0"/>
              </a:defRPr>
            </a:lvl2pPr>
            <a:lvl3pPr marL="1143000" indent="-228600" eaLnBrk="0" hangingPunct="0">
              <a:defRPr sz="3600">
                <a:solidFill>
                  <a:schemeClr val="bg2"/>
                </a:solidFill>
                <a:latin typeface="Arial" panose="020B0604020202020204" pitchFamily="34" charset="0"/>
                <a:cs typeface="Arial" panose="020B0604020202020204" pitchFamily="34" charset="0"/>
              </a:defRPr>
            </a:lvl3pPr>
            <a:lvl4pPr marL="1600200" indent="-228600" eaLnBrk="0" hangingPunct="0">
              <a:defRPr sz="3600">
                <a:solidFill>
                  <a:schemeClr val="bg2"/>
                </a:solidFill>
                <a:latin typeface="Arial" panose="020B0604020202020204" pitchFamily="34" charset="0"/>
                <a:cs typeface="Arial" panose="020B0604020202020204" pitchFamily="34" charset="0"/>
              </a:defRPr>
            </a:lvl4pPr>
            <a:lvl5pPr marL="2057400" indent="-228600" eaLnBrk="0" hangingPunct="0">
              <a:defRPr sz="3600">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600">
                <a:solidFill>
                  <a:schemeClr val="bg2"/>
                </a:solidFill>
                <a:latin typeface="Arial" panose="020B0604020202020204" pitchFamily="34" charset="0"/>
                <a:cs typeface="Arial" panose="020B0604020202020204" pitchFamily="34" charset="0"/>
              </a:defRPr>
            </a:lvl9pPr>
          </a:lstStyle>
          <a:p>
            <a:pPr algn="ctr" eaLnBrk="1" hangingPunct="1"/>
            <a:r>
              <a:rPr lang="en-GB" sz="2000" i="1" dirty="0">
                <a:solidFill>
                  <a:schemeClr val="tx1"/>
                </a:solidFill>
                <a:latin typeface="Barclaycard Co Lt" pitchFamily="34" charset="0"/>
                <a:ea typeface="+mj-ea"/>
                <a:cs typeface="+mj-cs"/>
              </a:rPr>
              <a:t>“</a:t>
            </a:r>
            <a:r>
              <a:rPr lang="en-GB" sz="2000" i="1" dirty="0" err="1">
                <a:solidFill>
                  <a:schemeClr val="tx1"/>
                </a:solidFill>
                <a:latin typeface="Barclaycard Co Lt" pitchFamily="34" charset="0"/>
                <a:ea typeface="+mj-ea"/>
                <a:cs typeface="+mj-cs"/>
              </a:rPr>
              <a:t>Ashoka</a:t>
            </a:r>
            <a:r>
              <a:rPr lang="en-GB" sz="2000" i="1" dirty="0">
                <a:solidFill>
                  <a:schemeClr val="tx1"/>
                </a:solidFill>
                <a:latin typeface="Barclaycard Co Lt" pitchFamily="34" charset="0"/>
                <a:ea typeface="+mj-ea"/>
                <a:cs typeface="+mj-cs"/>
              </a:rPr>
              <a:t> provide start-up financing, professional support services, and connections to a global network across the business and social sectors, and a platform for people dedicated to changing the world… increasingly look to entrepreneurial talent and new ideas to solve social problems”</a:t>
            </a:r>
            <a:endParaRPr lang="en-GB" altLang="en-US" sz="2000" i="1" dirty="0">
              <a:solidFill>
                <a:schemeClr val="tx1"/>
              </a:solidFill>
              <a:latin typeface="Barclaycard Co Lt" pitchFamily="34" charset="0"/>
              <a:ea typeface="+mj-ea"/>
              <a:cs typeface="+mj-cs"/>
            </a:endParaRPr>
          </a:p>
        </p:txBody>
      </p:sp>
      <p:sp>
        <p:nvSpPr>
          <p:cNvPr id="2" name="TextBox 1"/>
          <p:cNvSpPr txBox="1"/>
          <p:nvPr/>
        </p:nvSpPr>
        <p:spPr>
          <a:xfrm>
            <a:off x="3603009" y="6428096"/>
            <a:ext cx="4348779" cy="184666"/>
          </a:xfrm>
          <a:prstGeom prst="rect">
            <a:avLst/>
          </a:prstGeom>
          <a:noFill/>
        </p:spPr>
        <p:txBody>
          <a:bodyPr wrap="square" lIns="0" tIns="0" rIns="0" bIns="0" rtlCol="0">
            <a:spAutoFit/>
          </a:bodyPr>
          <a:lstStyle/>
          <a:p>
            <a:pPr algn="r"/>
            <a:r>
              <a:rPr lang="en-GB" sz="1200" dirty="0" smtClean="0">
                <a:latin typeface="+mn-lt"/>
              </a:rPr>
              <a:t>The Bank of the Entrepreneur</a:t>
            </a: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376" y="6298886"/>
            <a:ext cx="390245" cy="367340"/>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0700" y="147047"/>
            <a:ext cx="1332076" cy="1253891"/>
          </a:xfrm>
          <a:prstGeom prst="rect">
            <a:avLst/>
          </a:prstGeom>
        </p:spPr>
      </p:pic>
      <p:sp>
        <p:nvSpPr>
          <p:cNvPr id="3" name="Title 2"/>
          <p:cNvSpPr>
            <a:spLocks noGrp="1"/>
          </p:cNvSpPr>
          <p:nvPr>
            <p:ph type="title"/>
          </p:nvPr>
        </p:nvSpPr>
        <p:spPr>
          <a:xfrm>
            <a:off x="2023811" y="312327"/>
            <a:ext cx="7311231" cy="923330"/>
          </a:xfrm>
        </p:spPr>
        <p:txBody>
          <a:bodyPr/>
          <a:lstStyle/>
          <a:p>
            <a:r>
              <a:rPr lang="en-GB" sz="2000" dirty="0" smtClean="0">
                <a:latin typeface="Barclaycard Co Lt" pitchFamily="34" charset="0"/>
              </a:rPr>
              <a:t>Initially we propose partnering with a third party institution who specialise in discovering and nurturing promising social enterprises </a:t>
            </a:r>
            <a:endParaRPr lang="en-GB" sz="2000" dirty="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46649" y="4609510"/>
            <a:ext cx="3119122" cy="823768"/>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52627" y="4462198"/>
            <a:ext cx="1077658" cy="108364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6376" y="6298886"/>
            <a:ext cx="390245" cy="36734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700" y="147047"/>
            <a:ext cx="1332076" cy="1253891"/>
          </a:xfrm>
          <a:prstGeom prst="rect">
            <a:avLst/>
          </a:prstGeom>
        </p:spPr>
      </p:pic>
      <p:sp>
        <p:nvSpPr>
          <p:cNvPr id="7" name="Title 2"/>
          <p:cNvSpPr txBox="1">
            <a:spLocks/>
          </p:cNvSpPr>
          <p:nvPr/>
        </p:nvSpPr>
        <p:spPr bwMode="auto">
          <a:xfrm>
            <a:off x="2023811" y="312327"/>
            <a:ext cx="731123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spcBef>
                <a:spcPct val="0"/>
              </a:spcBef>
              <a:spcAft>
                <a:spcPct val="0"/>
              </a:spcAft>
              <a:defRPr sz="3000">
                <a:solidFill>
                  <a:schemeClr val="bg2"/>
                </a:solidFill>
                <a:latin typeface="+mj-lt"/>
                <a:ea typeface="+mj-ea"/>
                <a:cs typeface="+mj-cs"/>
              </a:defRPr>
            </a:lvl1pPr>
            <a:lvl2pPr algn="l" rtl="0" eaLnBrk="0" fontAlgn="base" hangingPunct="0">
              <a:spcBef>
                <a:spcPct val="0"/>
              </a:spcBef>
              <a:spcAft>
                <a:spcPct val="0"/>
              </a:spcAft>
              <a:defRPr sz="3000">
                <a:solidFill>
                  <a:schemeClr val="bg2"/>
                </a:solidFill>
                <a:latin typeface="Expert Sans Regular" pitchFamily="34" charset="0"/>
              </a:defRPr>
            </a:lvl2pPr>
            <a:lvl3pPr algn="l" rtl="0" eaLnBrk="0" fontAlgn="base" hangingPunct="0">
              <a:spcBef>
                <a:spcPct val="0"/>
              </a:spcBef>
              <a:spcAft>
                <a:spcPct val="0"/>
              </a:spcAft>
              <a:defRPr sz="3000">
                <a:solidFill>
                  <a:schemeClr val="bg2"/>
                </a:solidFill>
                <a:latin typeface="Expert Sans Regular" pitchFamily="34" charset="0"/>
              </a:defRPr>
            </a:lvl3pPr>
            <a:lvl4pPr algn="l" rtl="0" eaLnBrk="0" fontAlgn="base" hangingPunct="0">
              <a:spcBef>
                <a:spcPct val="0"/>
              </a:spcBef>
              <a:spcAft>
                <a:spcPct val="0"/>
              </a:spcAft>
              <a:defRPr sz="3000">
                <a:solidFill>
                  <a:schemeClr val="bg2"/>
                </a:solidFill>
                <a:latin typeface="Expert Sans Regular" pitchFamily="34" charset="0"/>
              </a:defRPr>
            </a:lvl4pPr>
            <a:lvl5pPr algn="l" rtl="0" eaLnBrk="0" fontAlgn="base" hangingPunct="0">
              <a:spcBef>
                <a:spcPct val="0"/>
              </a:spcBef>
              <a:spcAft>
                <a:spcPct val="0"/>
              </a:spcAft>
              <a:defRPr sz="3000">
                <a:solidFill>
                  <a:schemeClr val="bg2"/>
                </a:solidFill>
                <a:latin typeface="Expert Sans Regular" pitchFamily="34" charset="0"/>
              </a:defRPr>
            </a:lvl5pPr>
            <a:lvl6pPr marL="457200" algn="l" rtl="0" eaLnBrk="1" fontAlgn="base" hangingPunct="1">
              <a:spcBef>
                <a:spcPct val="0"/>
              </a:spcBef>
              <a:spcAft>
                <a:spcPct val="0"/>
              </a:spcAft>
              <a:defRPr sz="3600">
                <a:solidFill>
                  <a:schemeClr val="tx2"/>
                </a:solidFill>
                <a:latin typeface="Arial" pitchFamily="34" charset="0"/>
              </a:defRPr>
            </a:lvl6pPr>
            <a:lvl7pPr marL="914400" algn="l" rtl="0" eaLnBrk="1" fontAlgn="base" hangingPunct="1">
              <a:spcBef>
                <a:spcPct val="0"/>
              </a:spcBef>
              <a:spcAft>
                <a:spcPct val="0"/>
              </a:spcAft>
              <a:defRPr sz="3600">
                <a:solidFill>
                  <a:schemeClr val="tx2"/>
                </a:solidFill>
                <a:latin typeface="Arial" pitchFamily="34" charset="0"/>
              </a:defRPr>
            </a:lvl7pPr>
            <a:lvl8pPr marL="1371600" algn="l" rtl="0" eaLnBrk="1" fontAlgn="base" hangingPunct="1">
              <a:spcBef>
                <a:spcPct val="0"/>
              </a:spcBef>
              <a:spcAft>
                <a:spcPct val="0"/>
              </a:spcAft>
              <a:defRPr sz="3600">
                <a:solidFill>
                  <a:schemeClr val="tx2"/>
                </a:solidFill>
                <a:latin typeface="Arial" pitchFamily="34" charset="0"/>
              </a:defRPr>
            </a:lvl8pPr>
            <a:lvl9pPr marL="1828800" algn="l" rtl="0" eaLnBrk="1" fontAlgn="base" hangingPunct="1">
              <a:spcBef>
                <a:spcPct val="0"/>
              </a:spcBef>
              <a:spcAft>
                <a:spcPct val="0"/>
              </a:spcAft>
              <a:defRPr sz="3600">
                <a:solidFill>
                  <a:schemeClr val="tx2"/>
                </a:solidFill>
                <a:latin typeface="Arial" pitchFamily="34" charset="0"/>
              </a:defRPr>
            </a:lvl9pPr>
          </a:lstStyle>
          <a:p>
            <a:r>
              <a:rPr lang="en-GB" sz="2000" kern="0" dirty="0" smtClean="0">
                <a:latin typeface="Barclaycard Co Lt" pitchFamily="34" charset="0"/>
              </a:rPr>
              <a:t>Discovery funding would allow us to better explore the scope and feasibility of our initial concept and deliver a tangible proof of concept</a:t>
            </a:r>
            <a:endParaRPr lang="en-GB" sz="2000" kern="0" dirty="0"/>
          </a:p>
        </p:txBody>
      </p:sp>
      <p:graphicFrame>
        <p:nvGraphicFramePr>
          <p:cNvPr id="8" name="Diagram 7"/>
          <p:cNvGraphicFramePr/>
          <p:nvPr>
            <p:extLst>
              <p:ext uri="{D42A27DB-BD31-4B8C-83A1-F6EECF244321}">
                <p14:modId xmlns:p14="http://schemas.microsoft.com/office/powerpoint/2010/main" val="221594247"/>
              </p:ext>
            </p:extLst>
          </p:nvPr>
        </p:nvGraphicFramePr>
        <p:xfrm>
          <a:off x="1725628" y="1583622"/>
          <a:ext cx="7165075" cy="41058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130276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arclays_PPT_2007 templates (print) Corporate Imagery">
  <a:themeElements>
    <a:clrScheme name="Barclays_Template">
      <a:dk1>
        <a:srgbClr val="000000"/>
      </a:dk1>
      <a:lt1>
        <a:srgbClr val="FFFFFF"/>
      </a:lt1>
      <a:dk2>
        <a:srgbClr val="969696"/>
      </a:dk2>
      <a:lt2>
        <a:srgbClr val="00AEEF"/>
      </a:lt2>
      <a:accent1>
        <a:srgbClr val="FBDB81"/>
      </a:accent1>
      <a:accent2>
        <a:srgbClr val="EC8A40"/>
      </a:accent2>
      <a:accent3>
        <a:srgbClr val="CB5151"/>
      </a:accent3>
      <a:accent4>
        <a:srgbClr val="00395C"/>
      </a:accent4>
      <a:accent5>
        <a:srgbClr val="406B85"/>
      </a:accent5>
      <a:accent6>
        <a:srgbClr val="809CAE"/>
      </a:accent6>
      <a:hlink>
        <a:srgbClr val="007882"/>
      </a:hlink>
      <a:folHlink>
        <a:srgbClr val="143C78"/>
      </a:folHlink>
    </a:clrScheme>
    <a:fontScheme name="Barclays_template_fonts">
      <a:majorFont>
        <a:latin typeface="Expert Sans Regular"/>
        <a:ea typeface=""/>
        <a:cs typeface=""/>
      </a:majorFont>
      <a:minorFont>
        <a:latin typeface="Expert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sz="3600" b="0" i="0" u="none" strike="noStrike" cap="none" normalizeH="0" baseline="0" smtClean="0">
            <a:ln>
              <a:noFill/>
            </a:ln>
            <a:solidFill>
              <a:schemeClr val="bg2"/>
            </a:solidFill>
            <a:effectLst/>
            <a:latin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bg2"/>
            </a:solidFill>
            <a:effectLst/>
            <a:latin typeface="Arial" pitchFamily="34" charset="0"/>
          </a:defRPr>
        </a:defPPr>
      </a:lstStyle>
    </a:lnDef>
    <a:txDef>
      <a:spPr>
        <a:noFill/>
      </a:spPr>
      <a:bodyPr wrap="square" lIns="0" tIns="0" rIns="0" bIns="0" rtlCol="0">
        <a:spAutoFit/>
      </a:bodyPr>
      <a:lstStyle>
        <a:defPPr>
          <a:defRPr sz="2000" dirty="0" err="1" smtClean="0">
            <a:solidFill>
              <a:schemeClr val="tx1"/>
            </a:solidFill>
            <a:latin typeface="+mn-lt"/>
          </a:defRPr>
        </a:defPPr>
      </a:lstStyle>
    </a:txDef>
  </a:objectDefaults>
  <a:extraClrSchemeLst>
    <a:extraClrScheme>
      <a:clrScheme name="Slide master 1 1">
        <a:dk1>
          <a:srgbClr val="000000"/>
        </a:dk1>
        <a:lt1>
          <a:srgbClr val="FFFFFF"/>
        </a:lt1>
        <a:dk2>
          <a:srgbClr val="0F90C3"/>
        </a:dk2>
        <a:lt2>
          <a:srgbClr val="00AEEF"/>
        </a:lt2>
        <a:accent1>
          <a:srgbClr val="4D595F"/>
        </a:accent1>
        <a:accent2>
          <a:srgbClr val="00A9B1"/>
        </a:accent2>
        <a:accent3>
          <a:srgbClr val="FFFFFF"/>
        </a:accent3>
        <a:accent4>
          <a:srgbClr val="000000"/>
        </a:accent4>
        <a:accent5>
          <a:srgbClr val="B2B5B6"/>
        </a:accent5>
        <a:accent6>
          <a:srgbClr val="0099A0"/>
        </a:accent6>
        <a:hlink>
          <a:srgbClr val="007882"/>
        </a:hlink>
        <a:folHlink>
          <a:srgbClr val="143C7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3785</TotalTime>
  <Words>1755</Words>
  <Application>Microsoft Office PowerPoint</Application>
  <PresentationFormat>A4 Paper (210x297 mm)</PresentationFormat>
  <Paragraphs>165</Paragraphs>
  <Slides>17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Barclays_PPT_2007 templates (print) Corporate Imagery</vt:lpstr>
      <vt:lpstr>think-cell Slide</vt:lpstr>
      <vt:lpstr>PowerPoint Presentation</vt:lpstr>
      <vt:lpstr>Barclays Round-Up is a collaborative, micro donation initiative, enabling our customers to make a big difference with their small change.</vt:lpstr>
      <vt:lpstr>There are benefits for customer, for Barclays and for the social enterprises that the schemes support.</vt:lpstr>
      <vt:lpstr>Even if only a fraction of current Barclaycard users adopt Round-Up the social impact would be very significant</vt:lpstr>
      <vt:lpstr>We’ve looked at previous examples to understand how similar initiatives have worked in other markets</vt:lpstr>
      <vt:lpstr>Barclaycard is well placed vs competitors to build a entrepreneurial proposition in contactless cards, and Round-Up would sit very well alongside the portfolio of other programmes Barclaycard currently supports.</vt:lpstr>
      <vt:lpstr>Barclaycard are uniquely positioned to successfully implement Round Up due to their scope, scale and expertise. </vt:lpstr>
      <vt:lpstr>Initially we propose partnering with a third party institution who specialise in discovering and nurturing promising social enterprises </vt:lpstr>
      <vt:lpstr>PowerPoint Presentation</vt:lpstr>
      <vt:lpstr>PowerPoint Presentation</vt:lpstr>
      <vt:lpstr>Appendices</vt:lpstr>
      <vt:lpstr>Customer Benefits</vt:lpstr>
      <vt:lpstr>Barclays’ Benefits</vt:lpstr>
      <vt:lpstr>Product ‘Story’</vt:lpstr>
      <vt:lpstr>Extensions from the MVP</vt:lpstr>
      <vt:lpstr>Challenges/Decisions</vt:lpstr>
      <vt:lpstr>Other</vt:lpstr>
    </vt:vector>
  </TitlesOfParts>
  <Company>Barclays PLC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MO&amp;O Portfolio Guide</dc:title>
  <dc:creator>Spears, David : Barclaycard</dc:creator>
  <cp:lastModifiedBy>Tim Heard</cp:lastModifiedBy>
  <cp:revision>282</cp:revision>
  <cp:lastPrinted>2015-02-24T18:21:16Z</cp:lastPrinted>
  <dcterms:created xsi:type="dcterms:W3CDTF">2013-08-20T12:54:03Z</dcterms:created>
  <dcterms:modified xsi:type="dcterms:W3CDTF">2015-07-02T15:29:43Z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cludeInSearch">
    <vt:lpwstr>1</vt:lpwstr>
  </property>
  <property fmtid="{D5CDD505-2E9C-101B-9397-08002B2CF9AE}" pid="3" name="SearchTerms">
    <vt:lpwstr/>
  </property>
  <property fmtid="{D5CDD505-2E9C-101B-9397-08002B2CF9AE}" pid="4" name="_AdHocReviewCycleID">
    <vt:i4>-917671941</vt:i4>
  </property>
  <property fmtid="{D5CDD505-2E9C-101B-9397-08002B2CF9AE}" pid="5" name="_NewReviewCycle">
    <vt:lpwstr/>
  </property>
  <property fmtid="{D5CDD505-2E9C-101B-9397-08002B2CF9AE}" pid="6" name="_EmailSubject">
    <vt:lpwstr>Round-Up</vt:lpwstr>
  </property>
  <property fmtid="{D5CDD505-2E9C-101B-9397-08002B2CF9AE}" pid="7" name="_AuthorEmail">
    <vt:lpwstr>Tim.Heard@barclayscorp.com</vt:lpwstr>
  </property>
  <property fmtid="{D5CDD505-2E9C-101B-9397-08002B2CF9AE}" pid="8" name="_AuthorEmailDisplayName">
    <vt:lpwstr>Heard, Tim : Barclays UK</vt:lpwstr>
  </property>
  <property fmtid="{D5CDD505-2E9C-101B-9397-08002B2CF9AE}" pid="9" name="_PreviousAdHocReviewCycleID">
    <vt:i4>-1339838589</vt:i4>
  </property>
</Properties>
</file>