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8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4A138-AD38-4D62-ACBA-1FE288673F9B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5F4A-FDB1-40B8-8A5B-7F538A16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4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0E160-F603-41F3-A192-DC95957721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84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31904" y="3525012"/>
            <a:ext cx="6960096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48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4965171"/>
            <a:ext cx="6959899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63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695733" y="1873019"/>
            <a:ext cx="8496267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7652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4079776" cy="29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112000" y="3930000"/>
            <a:ext cx="4080000" cy="29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04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04523" y="0"/>
            <a:ext cx="2831637" cy="4293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360363" y="2564904"/>
            <a:ext cx="2831637" cy="4293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520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57145" y="1700808"/>
            <a:ext cx="3264727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452723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947939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3371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82" y="1700809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62" y="1700809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10208" y="1832542"/>
            <a:ext cx="3600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427952" y="1832542"/>
            <a:ext cx="3648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78893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3796148" y="1572993"/>
            <a:ext cx="4535419" cy="4535419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61492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8952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8504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28504" y="2956276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728056" y="5447872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444409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43961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43961" y="2956276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Rectangle 8"/>
          <p:cNvSpPr/>
          <p:nvPr userDrawn="1"/>
        </p:nvSpPr>
        <p:spPr>
          <a:xfrm>
            <a:off x="3443513" y="5447872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9867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59419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159419" y="2956276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6158971" y="5447872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875325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74877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874877" y="2956276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7" name="Rectangle 16"/>
          <p:cNvSpPr/>
          <p:nvPr userDrawn="1"/>
        </p:nvSpPr>
        <p:spPr>
          <a:xfrm>
            <a:off x="8874429" y="5447872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7164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3831910" y="208364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4007280" y="459152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2623864" y="2922816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814344" y="107346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5246112" y="19023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7490941" y="317962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7284210" y="981533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6384033" y="4494287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3006107" y="331184"/>
            <a:ext cx="6179787" cy="6195632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71798" y="2802137"/>
            <a:ext cx="3648404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71601" y="3570221"/>
            <a:ext cx="364840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0480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4833056"/>
            <a:ext cx="1876544" cy="20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95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791744" y="502830"/>
            <a:ext cx="4608512" cy="4620329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72131" y="5106393"/>
            <a:ext cx="4608512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71933" y="5925277"/>
            <a:ext cx="4608512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0361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758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1397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51424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89508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6311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02681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911424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3561843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621226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886268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1335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35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58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4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73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/>
        </p:nvSpPr>
        <p:spPr>
          <a:xfrm>
            <a:off x="978879" y="3084147"/>
            <a:ext cx="10512491" cy="14401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/>
            <a:r>
              <a:rPr lang="mk-MK" altLang="ko-KR" sz="373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맑은 고딕" pitchFamily="50" charset="-127"/>
              </a:rPr>
              <a:t>Детекција на стрес со користење на </a:t>
            </a:r>
            <a:endParaRPr lang="mk-MK" altLang="ko-KR" sz="3730" dirty="0" smtClean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맑은 고딕" pitchFamily="50" charset="-127"/>
            </a:endParaRPr>
          </a:p>
          <a:p>
            <a:pPr algn="ctr" defTabSz="1219170"/>
            <a:r>
              <a:rPr lang="mk-MK" altLang="ko-KR" sz="37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맑은 고딕" pitchFamily="50" charset="-127"/>
              </a:rPr>
              <a:t>методи </a:t>
            </a:r>
            <a:r>
              <a:rPr lang="mk-MK" altLang="ko-KR" sz="373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맑은 고딕" pitchFamily="50" charset="-127"/>
              </a:rPr>
              <a:t>од машинското учење</a:t>
            </a:r>
            <a:endParaRPr lang="en-US" altLang="ko-KR" sz="3730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  <p:sp>
        <p:nvSpPr>
          <p:cNvPr id="21" name="TextBox 12"/>
          <p:cNvSpPr txBox="1"/>
          <p:nvPr/>
        </p:nvSpPr>
        <p:spPr bwMode="auto">
          <a:xfrm>
            <a:off x="2551250" y="6184912"/>
            <a:ext cx="6336704" cy="37965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mk-MK" altLang="ko-KR" sz="1867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cs typeface="Arial" pitchFamily="34" charset="0"/>
              </a:rPr>
              <a:t>Марија Нецева 203/2016</a:t>
            </a:r>
            <a:endParaRPr lang="ko-KR" altLang="en-US" sz="1867" dirty="0">
              <a:solidFill>
                <a:prstClr val="black">
                  <a:lumMod val="50000"/>
                  <a:lumOff val="50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37" name="Right Triangle 36"/>
          <p:cNvSpPr/>
          <p:nvPr/>
        </p:nvSpPr>
        <p:spPr>
          <a:xfrm rot="11348232">
            <a:off x="8991505" y="659878"/>
            <a:ext cx="1417435" cy="1417433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Right Triangle 37"/>
          <p:cNvSpPr/>
          <p:nvPr/>
        </p:nvSpPr>
        <p:spPr>
          <a:xfrm rot="10800000">
            <a:off x="6288021" y="4920963"/>
            <a:ext cx="804728" cy="856501"/>
          </a:xfrm>
          <a:prstGeom prst="rtTriangle">
            <a:avLst/>
          </a:prstGeom>
          <a:solidFill>
            <a:srgbClr val="98D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sp>
        <p:nvSpPr>
          <p:cNvPr id="39" name="Right Triangle 38"/>
          <p:cNvSpPr/>
          <p:nvPr/>
        </p:nvSpPr>
        <p:spPr>
          <a:xfrm rot="4909997">
            <a:off x="1554284" y="4863563"/>
            <a:ext cx="834115" cy="1827863"/>
          </a:xfrm>
          <a:prstGeom prst="rtTriangle">
            <a:avLst/>
          </a:prstGeom>
          <a:solidFill>
            <a:srgbClr val="F8B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0" name="Right Triangle 39"/>
          <p:cNvSpPr/>
          <p:nvPr/>
        </p:nvSpPr>
        <p:spPr>
          <a:xfrm rot="17157723">
            <a:off x="5006833" y="1118675"/>
            <a:ext cx="834188" cy="95972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14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59829" y="1504069"/>
            <a:ext cx="1414272" cy="1906035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5334406" y="2854978"/>
            <a:ext cx="1464668" cy="127429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5839087" y="1368180"/>
            <a:ext cx="1414272" cy="1906035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6682824" y="2362897"/>
            <a:ext cx="1414272" cy="1906035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6160497" y="3515220"/>
            <a:ext cx="1414272" cy="1906035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4868155" y="3702665"/>
            <a:ext cx="1414272" cy="1906035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4001633" y="2647985"/>
            <a:ext cx="1414272" cy="1906035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038380" y="1859403"/>
            <a:ext cx="56618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 latinLnBrk="1"/>
            <a:r>
              <a:rPr lang="en-US" altLang="ko-KR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01</a:t>
            </a:r>
            <a:endParaRPr lang="ko-KR" altLang="en-US" sz="2667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40805" y="1940335"/>
            <a:ext cx="56618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 latinLnBrk="1"/>
            <a:r>
              <a:rPr lang="en-US" altLang="ko-KR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02</a:t>
            </a:r>
            <a:endParaRPr lang="ko-KR" altLang="en-US" sz="2667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7576" y="3240141"/>
            <a:ext cx="56618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 latinLnBrk="1"/>
            <a:r>
              <a:rPr lang="en-US" altLang="ko-KR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03</a:t>
            </a:r>
            <a:endParaRPr lang="ko-KR" altLang="en-US" sz="2667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8056" y="4585675"/>
            <a:ext cx="56618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 latinLnBrk="1"/>
            <a:r>
              <a:rPr lang="en-US" altLang="ko-KR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04</a:t>
            </a:r>
            <a:endParaRPr lang="ko-KR" altLang="en-US" sz="2667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66917" y="4649280"/>
            <a:ext cx="56618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 latinLnBrk="1"/>
            <a:r>
              <a:rPr lang="en-US" altLang="ko-KR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05</a:t>
            </a:r>
            <a:endParaRPr lang="ko-KR" altLang="en-US" sz="2667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38170" y="3176459"/>
            <a:ext cx="56618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 latinLnBrk="1"/>
            <a:r>
              <a:rPr lang="en-US" altLang="ko-KR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06</a:t>
            </a:r>
            <a:endParaRPr lang="ko-KR" altLang="en-US" sz="2667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1384" y="1454581"/>
            <a:ext cx="4116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Анализа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и формирање на податочно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множетво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1101" y="3135422"/>
            <a:ext cx="289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Тестирање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и евалуација на МЛ моделите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42861" y="4805701"/>
            <a:ext cx="285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Креирање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и тренирање на МЛ модели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27090" y="1504529"/>
            <a:ext cx="365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Чистење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и подготовка на податоци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31169" y="3062453"/>
            <a:ext cx="3537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Отстранување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, селекција на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карактеристики, </a:t>
            </a:r>
            <a:r>
              <a:rPr lang="mk-MK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с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тандардизација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на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вредности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47592" y="4805701"/>
            <a:ext cx="298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Поделба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на множества за тестираер и тренирање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97" b="90000" l="9417" r="90000">
                        <a14:foregroundMark x1="37250" y1="17619" x2="37250" y2="17619"/>
                        <a14:foregroundMark x1="37250" y1="17302" x2="37250" y2="17302"/>
                        <a14:foregroundMark x1="41583" y1="12381" x2="41583" y2="123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809" y="2777853"/>
            <a:ext cx="2719377" cy="1427673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 rot="18212571">
            <a:off x="3956487" y="197020"/>
            <a:ext cx="3862372" cy="3985704"/>
            <a:chOff x="-1620688" y="1203598"/>
            <a:chExt cx="4048798" cy="4048798"/>
          </a:xfrm>
          <a:solidFill>
            <a:schemeClr val="accent4">
              <a:lumMod val="75000"/>
            </a:schemeClr>
          </a:solidFill>
        </p:grpSpPr>
        <p:sp>
          <p:nvSpPr>
            <p:cNvPr id="57" name="Block Arc 56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0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93320" y="2074384"/>
            <a:ext cx="1417435" cy="3015313"/>
            <a:chOff x="4630955" y="3880561"/>
            <a:chExt cx="914400" cy="1945207"/>
          </a:xfrm>
        </p:grpSpPr>
        <p:sp>
          <p:nvSpPr>
            <p:cNvPr id="5" name="Right Triangle 4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4699859" y="481185"/>
            <a:ext cx="1417435" cy="3015313"/>
            <a:chOff x="4630955" y="3880561"/>
            <a:chExt cx="914400" cy="1945207"/>
          </a:xfrm>
        </p:grpSpPr>
        <p:sp>
          <p:nvSpPr>
            <p:cNvPr id="8" name="Right Triangle 7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 dirty="0">
                <a:solidFill>
                  <a:prstClr val="black"/>
                </a:solidFill>
                <a:latin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64784" y="661725"/>
            <a:ext cx="3377489" cy="954107"/>
            <a:chOff x="3017859" y="4283314"/>
            <a:chExt cx="1890849" cy="715580"/>
          </a:xfrm>
        </p:grpSpPr>
        <p:sp>
          <p:nvSpPr>
            <p:cNvPr id="11" name="TextBox 10"/>
            <p:cNvSpPr txBox="1"/>
            <p:nvPr/>
          </p:nvSpPr>
          <p:spPr>
            <a:xfrm>
              <a:off x="3021856" y="4560313"/>
              <a:ext cx="1886852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Резултат 1: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63.5 %</a:t>
              </a:r>
              <a:endParaRPr lang="mk-MK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  <a:p>
              <a:pPr defTabSz="1219170" latinLnBrk="1"/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Резултат 2: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70.8 %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59" y="4283314"/>
              <a:ext cx="1870812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 latinLnBrk="1"/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Logistic Regression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74944" y="3680743"/>
            <a:ext cx="3405632" cy="954107"/>
            <a:chOff x="3017859" y="4283314"/>
            <a:chExt cx="1890849" cy="715580"/>
          </a:xfrm>
        </p:grpSpPr>
        <p:sp>
          <p:nvSpPr>
            <p:cNvPr id="14" name="TextBox 13"/>
            <p:cNvSpPr txBox="1"/>
            <p:nvPr/>
          </p:nvSpPr>
          <p:spPr>
            <a:xfrm>
              <a:off x="3021856" y="4560313"/>
              <a:ext cx="1886852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Резултат 1</a:t>
              </a:r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: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79.86 %</a:t>
              </a:r>
              <a:endParaRPr lang="mk-MK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  <a:p>
              <a:pPr defTabSz="1219170" latinLnBrk="1"/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Резултат 2</a:t>
              </a:r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: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78.1 %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59" y="4283314"/>
              <a:ext cx="1870812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AutoML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-TPOT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74944" y="2229982"/>
            <a:ext cx="3405632" cy="954107"/>
            <a:chOff x="3017859" y="4283314"/>
            <a:chExt cx="1890849" cy="715580"/>
          </a:xfrm>
        </p:grpSpPr>
        <p:sp>
          <p:nvSpPr>
            <p:cNvPr id="17" name="TextBox 16"/>
            <p:cNvSpPr txBox="1"/>
            <p:nvPr/>
          </p:nvSpPr>
          <p:spPr>
            <a:xfrm>
              <a:off x="3021856" y="4560313"/>
              <a:ext cx="1886852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Резултат 1</a:t>
              </a:r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: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80.1 %</a:t>
              </a:r>
              <a:endParaRPr lang="mk-MK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  <a:p>
              <a:pPr defTabSz="1219170" latinLnBrk="1"/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Резултат 2</a:t>
              </a:r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: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74.6 %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59" y="4283314"/>
              <a:ext cx="1870812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XGBoost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Classifier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66384" y="2276874"/>
            <a:ext cx="3377489" cy="954107"/>
            <a:chOff x="3017859" y="4283314"/>
            <a:chExt cx="1890849" cy="715580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560313"/>
              <a:ext cx="1886852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Резултат 1</a:t>
              </a:r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: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73.0 %</a:t>
              </a:r>
              <a:endParaRPr lang="mk-MK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  <a:p>
              <a:pPr defTabSz="1219170" latinLnBrk="1"/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Резултат 2</a:t>
              </a:r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: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74.8 %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283314"/>
              <a:ext cx="187081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 latinLnBrk="1"/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KNN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55749" y="2087173"/>
            <a:ext cx="740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mk-MK" altLang="ko-KR" sz="48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2</a:t>
            </a:r>
            <a:endParaRPr lang="ko-KR" altLang="en-US" sz="48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26327" y="3682701"/>
            <a:ext cx="740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mk-MK" altLang="ko-KR" sz="48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4</a:t>
            </a:r>
            <a:endParaRPr lang="ko-KR" altLang="en-US" sz="48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6327" y="2618538"/>
            <a:ext cx="740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mk-MK" altLang="ko-KR" sz="48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3</a:t>
            </a:r>
            <a:endParaRPr lang="ko-KR" altLang="en-US" sz="48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55749" y="1006821"/>
            <a:ext cx="740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mk-MK" altLang="ko-KR" sz="48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1</a:t>
            </a:r>
            <a:endParaRPr lang="ko-KR" altLang="en-US" sz="48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 rot="10800000">
            <a:off x="4678565" y="3678050"/>
            <a:ext cx="1417435" cy="3015313"/>
            <a:chOff x="4630955" y="3880561"/>
            <a:chExt cx="914400" cy="1945207"/>
          </a:xfrm>
        </p:grpSpPr>
        <p:sp>
          <p:nvSpPr>
            <p:cNvPr id="31" name="Right Triangle 30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" name="Right Triangle 31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3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831637" y="208711"/>
            <a:ext cx="12192000" cy="768085"/>
          </a:xfrm>
        </p:spPr>
        <p:txBody>
          <a:bodyPr/>
          <a:lstStyle/>
          <a:p>
            <a:r>
              <a:rPr lang="en-US" sz="3733" dirty="0">
                <a:solidFill>
                  <a:schemeClr val="accent4">
                    <a:lumMod val="50000"/>
                  </a:schemeClr>
                </a:solidFill>
              </a:rPr>
              <a:t>M</a:t>
            </a:r>
            <a:r>
              <a:rPr lang="mk-MK" sz="3733" dirty="0">
                <a:solidFill>
                  <a:schemeClr val="accent4">
                    <a:lumMod val="50000"/>
                  </a:schemeClr>
                </a:solidFill>
              </a:rPr>
              <a:t>Л модели</a:t>
            </a:r>
            <a:endParaRPr lang="en-US" sz="3733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28143" y="5261347"/>
            <a:ext cx="740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mk-MK" altLang="ko-KR" sz="48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6</a:t>
            </a:r>
            <a:endParaRPr lang="ko-KR" altLang="en-US" sz="48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8143" y="4180995"/>
            <a:ext cx="740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mk-MK" altLang="ko-KR" sz="48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5</a:t>
            </a:r>
            <a:endParaRPr lang="ko-KR" altLang="en-US" sz="48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83500" y="3734066"/>
            <a:ext cx="3377489" cy="954107"/>
            <a:chOff x="3017859" y="4283314"/>
            <a:chExt cx="1890849" cy="715580"/>
          </a:xfrm>
        </p:grpSpPr>
        <p:sp>
          <p:nvSpPr>
            <p:cNvPr id="37" name="TextBox 36"/>
            <p:cNvSpPr txBox="1"/>
            <p:nvPr/>
          </p:nvSpPr>
          <p:spPr>
            <a:xfrm>
              <a:off x="3021856" y="4560313"/>
              <a:ext cx="1886852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Резултат 1</a:t>
              </a:r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: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72.3 %</a:t>
              </a:r>
              <a:endParaRPr lang="mk-MK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  <a:p>
              <a:pPr defTabSz="1219170" latinLnBrk="1"/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Резултат 2</a:t>
              </a:r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: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73.2 %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17859" y="4283314"/>
              <a:ext cx="1870812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 latinLnBrk="1"/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SVM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85100" y="5541237"/>
            <a:ext cx="3377489" cy="954107"/>
            <a:chOff x="3017859" y="4283314"/>
            <a:chExt cx="1890849" cy="715580"/>
          </a:xfrm>
        </p:grpSpPr>
        <p:sp>
          <p:nvSpPr>
            <p:cNvPr id="40" name="TextBox 39"/>
            <p:cNvSpPr txBox="1"/>
            <p:nvPr/>
          </p:nvSpPr>
          <p:spPr>
            <a:xfrm>
              <a:off x="3021856" y="4560313"/>
              <a:ext cx="1886852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Резултат 1</a:t>
              </a:r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: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72.2 %</a:t>
              </a:r>
              <a:endParaRPr lang="mk-MK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  <a:p>
              <a:pPr defTabSz="1219170" latinLnBrk="1"/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Резултат 2</a:t>
              </a:r>
              <a:r>
                <a:rPr lang="mk-MK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: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74.9 %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17859" y="4283314"/>
              <a:ext cx="187081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 latinLnBrk="1"/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Random Forest Classifier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5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89" y="1276976"/>
            <a:ext cx="10738737" cy="510771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8701459">
            <a:off x="550425" y="-807079"/>
            <a:ext cx="1773188" cy="2566917"/>
            <a:chOff x="2391994" y="1635646"/>
            <a:chExt cx="805454" cy="158408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6" name="Text Placeholder 12"/>
          <p:cNvSpPr txBox="1">
            <a:spLocks/>
          </p:cNvSpPr>
          <p:nvPr/>
        </p:nvSpPr>
        <p:spPr>
          <a:xfrm>
            <a:off x="588127" y="260648"/>
            <a:ext cx="12192000" cy="7680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buNone/>
            </a:pPr>
            <a:r>
              <a:rPr lang="en-US" sz="3733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AutoML</a:t>
            </a:r>
            <a:r>
              <a:rPr lang="en-US" sz="3733" dirty="0">
                <a:solidFill>
                  <a:srgbClr val="98DFBB">
                    <a:lumMod val="50000"/>
                  </a:srgbClr>
                </a:solidFill>
                <a:latin typeface="Arial"/>
              </a:rPr>
              <a:t> - TPOT</a:t>
            </a:r>
            <a:endParaRPr lang="en-US" sz="3733" dirty="0">
              <a:solidFill>
                <a:srgbClr val="98DFBB">
                  <a:lumMod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91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1316765"/>
            <a:ext cx="5664629" cy="4237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67" y="1220755"/>
            <a:ext cx="5731463" cy="441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69152"/>
            <a:ext cx="9697077" cy="63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4" b="95626" l="10000" r="91220">
                        <a14:foregroundMark x1="31951" y1="36209" x2="31951" y2="36209"/>
                        <a14:foregroundMark x1="33780" y1="39247" x2="33780" y2="39247"/>
                        <a14:foregroundMark x1="30976" y1="41069" x2="30976" y2="41069"/>
                        <a14:foregroundMark x1="48537" y1="73755" x2="48537" y2="73755"/>
                        <a14:foregroundMark x1="45244" y1="68044" x2="45244" y2="68044"/>
                        <a14:foregroundMark x1="37927" y1="79708" x2="37927" y2="79708"/>
                        <a14:foregroundMark x1="38902" y1="80923" x2="38902" y2="80923"/>
                        <a14:foregroundMark x1="42439" y1="79465" x2="42439" y2="79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124745"/>
            <a:ext cx="4608512" cy="46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/>
          <p:cNvSpPr/>
          <p:nvPr/>
        </p:nvSpPr>
        <p:spPr>
          <a:xfrm rot="4862795">
            <a:off x="5148693" y="-825762"/>
            <a:ext cx="1147860" cy="247756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mk-MK" sz="3733" dirty="0">
                <a:solidFill>
                  <a:schemeClr val="accent4">
                    <a:lumMod val="50000"/>
                  </a:schemeClr>
                </a:solidFill>
              </a:rPr>
              <a:t>Што е стрес ?</a:t>
            </a:r>
            <a:endParaRPr lang="en-US" sz="3733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03445" y="1412776"/>
            <a:ext cx="10753195" cy="4763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A4B4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" b="1621"/>
          <a:stretch>
            <a:fillRect/>
          </a:stretch>
        </p:blipFill>
        <p:spPr>
          <a:xfrm>
            <a:off x="527382" y="1796820"/>
            <a:ext cx="4178300" cy="4042833"/>
          </a:xfrm>
        </p:spPr>
      </p:pic>
      <p:grpSp>
        <p:nvGrpSpPr>
          <p:cNvPr id="13" name="Group 12"/>
          <p:cNvGrpSpPr/>
          <p:nvPr/>
        </p:nvGrpSpPr>
        <p:grpSpPr>
          <a:xfrm rot="16451161">
            <a:off x="4252" y="1304333"/>
            <a:ext cx="4687440" cy="4655592"/>
            <a:chOff x="-1620688" y="1203598"/>
            <a:chExt cx="4048798" cy="404879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Block Arc 13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8" name="TextBox 12"/>
          <p:cNvSpPr txBox="1"/>
          <p:nvPr/>
        </p:nvSpPr>
        <p:spPr bwMode="auto">
          <a:xfrm>
            <a:off x="4731210" y="1700808"/>
            <a:ext cx="7095377" cy="493378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 algn="just" defTabSz="1219170">
              <a:buFont typeface="Arial" panose="020B0604020202020204" pitchFamily="34" charset="0"/>
              <a:buChar char="•"/>
              <a:defRPr/>
            </a:pPr>
            <a:r>
              <a:rPr lang="ru-RU" altLang="ko-KR" sz="1733" b="1" u="sng" dirty="0">
                <a:solidFill>
                  <a:srgbClr val="98DFBB">
                    <a:lumMod val="50000"/>
                  </a:srgbClr>
                </a:solidFill>
                <a:latin typeface="Arial"/>
                <a:cs typeface="Arial" pitchFamily="34" charset="0"/>
              </a:rPr>
              <a:t>Стресот</a:t>
            </a:r>
            <a:r>
              <a:rPr lang="ru-RU" altLang="ko-KR" sz="1733" u="sng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како поим ја опфаќа и генерализира реакцијата на човековото тело кога тоа е изложено на одредена закана или притисок за извршување на </a:t>
            </a:r>
            <a:r>
              <a:rPr lang="ru-RU" altLang="ko-KR" sz="1733" u="sng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дадено барање или задача</a:t>
            </a:r>
            <a:r>
              <a:rPr lang="ru-RU" altLang="ko-KR" sz="1733" u="sng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. </a:t>
            </a:r>
            <a:endParaRPr lang="ru-RU" altLang="ko-KR" sz="1733" u="sng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380990" indent="-380990" algn="just" defTabSz="1219170">
              <a:buFont typeface="Arial" panose="020B0604020202020204" pitchFamily="34" charset="0"/>
              <a:buChar char="•"/>
              <a:defRPr/>
            </a:pPr>
            <a:endParaRPr lang="ru-RU" altLang="ko-KR" sz="17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380990" indent="-380990" algn="just" defTabSz="1219170">
              <a:buFont typeface="Arial" panose="020B0604020202020204" pitchFamily="34" charset="0"/>
              <a:buChar char="•"/>
              <a:defRPr/>
            </a:pPr>
            <a:r>
              <a:rPr lang="ru-RU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Ваквата состојба секогаш резултира со </a:t>
            </a:r>
            <a:r>
              <a:rPr lang="ru-RU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ослободуање на хормони на стрес, како адреналин и </a:t>
            </a:r>
            <a:r>
              <a:rPr lang="ru-RU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кортизол.</a:t>
            </a:r>
            <a:endParaRPr lang="en-US" altLang="ko-KR" sz="17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380990" indent="-380990" algn="just" defTabSz="1219170">
              <a:buFont typeface="Arial" panose="020B0604020202020204" pitchFamily="34" charset="0"/>
              <a:buChar char="•"/>
              <a:defRPr/>
            </a:pPr>
            <a:endParaRPr lang="en-US" altLang="ko-KR" sz="17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380990" indent="-380990" algn="just" defTabSz="1219170">
              <a:buFont typeface="Arial" panose="020B0604020202020204" pitchFamily="34" charset="0"/>
              <a:buChar char="•"/>
              <a:defRPr/>
            </a:pPr>
            <a:r>
              <a:rPr lang="mk-MK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Влијае врз работата на АНС.</a:t>
            </a:r>
          </a:p>
          <a:p>
            <a:pPr marL="380990" indent="-380990" algn="just" defTabSz="1219170">
              <a:buFont typeface="Arial" panose="020B0604020202020204" pitchFamily="34" charset="0"/>
              <a:buChar char="•"/>
              <a:defRPr/>
            </a:pPr>
            <a:endParaRPr lang="mk-MK" altLang="ko-KR" sz="17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380990" indent="-380990" algn="just" defTabSz="1219170">
              <a:buFont typeface="Arial" panose="020B0604020202020204" pitchFamily="34" charset="0"/>
              <a:buChar char="•"/>
              <a:defRPr/>
            </a:pPr>
            <a:r>
              <a:rPr lang="mk-MK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Разликуваме три категории на стре:</a:t>
            </a:r>
          </a:p>
          <a:p>
            <a:pPr marL="990575" lvl="1" indent="-380990" algn="just" defTabSz="1219170">
              <a:buFont typeface="Arial" panose="020B0604020202020204" pitchFamily="34" charset="0"/>
              <a:buChar char="•"/>
              <a:defRPr/>
            </a:pPr>
            <a:r>
              <a:rPr lang="ru-RU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Акутен </a:t>
            </a:r>
            <a:r>
              <a:rPr lang="ru-RU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стрес,</a:t>
            </a:r>
          </a:p>
          <a:p>
            <a:pPr marL="990575" lvl="1" indent="-380990" algn="just" defTabSz="1219170">
              <a:buFont typeface="Arial" panose="020B0604020202020204" pitchFamily="34" charset="0"/>
              <a:buChar char="•"/>
              <a:defRPr/>
            </a:pPr>
            <a:r>
              <a:rPr lang="ru-RU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Епизоден </a:t>
            </a:r>
            <a:r>
              <a:rPr lang="ru-RU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акутен </a:t>
            </a:r>
            <a:r>
              <a:rPr lang="ru-RU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стрес,</a:t>
            </a:r>
          </a:p>
          <a:p>
            <a:pPr marL="990575" lvl="1" indent="-380990" algn="just" defTabSz="1219170">
              <a:buFont typeface="Arial" panose="020B0604020202020204" pitchFamily="34" charset="0"/>
              <a:buChar char="•"/>
              <a:defRPr/>
            </a:pPr>
            <a:r>
              <a:rPr lang="ru-RU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Хроничен </a:t>
            </a:r>
            <a:r>
              <a:rPr lang="ru-RU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стрес</a:t>
            </a:r>
            <a:r>
              <a:rPr lang="ru-RU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,</a:t>
            </a:r>
            <a:endParaRPr lang="mk-MK" altLang="ko-KR" sz="17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380990" indent="-380990" algn="just" defTabSz="1219170">
              <a:buFont typeface="Arial" panose="020B0604020202020204" pitchFamily="34" charset="0"/>
              <a:buChar char="•"/>
              <a:defRPr/>
            </a:pPr>
            <a:endParaRPr lang="mk-MK" altLang="ko-KR" sz="17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380990" indent="-380990" algn="just" defTabSz="1219170">
              <a:buFont typeface="Arial" panose="020B0604020202020204" pitchFamily="34" charset="0"/>
              <a:buChar char="•"/>
              <a:defRPr/>
            </a:pPr>
            <a:r>
              <a:rPr lang="ru-RU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Стресот може </a:t>
            </a:r>
            <a:r>
              <a:rPr lang="ru-RU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да има и позитивно </a:t>
            </a:r>
            <a:r>
              <a:rPr lang="ru-RU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и негативно влијание врз дадена единка</a:t>
            </a:r>
            <a:endParaRPr lang="en-US" altLang="ko-KR" sz="17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380990" indent="-380990" algn="just" defTabSz="1219170">
              <a:buFont typeface="Arial" panose="020B0604020202020204" pitchFamily="34" charset="0"/>
              <a:buChar char="•"/>
              <a:defRPr/>
            </a:pPr>
            <a:endParaRPr lang="en-US" altLang="ko-KR" sz="1867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380990" indent="-380990" algn="just" defTabSz="1219170">
              <a:buFont typeface="Arial" panose="020B0604020202020204" pitchFamily="34" charset="0"/>
              <a:buChar char="•"/>
              <a:defRPr/>
            </a:pPr>
            <a:endParaRPr lang="ko-KR" altLang="en-US" sz="1867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911424" y="260002"/>
            <a:ext cx="12192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70"/>
            <a:r>
              <a:rPr lang="mk-MK" sz="3733" dirty="0">
                <a:solidFill>
                  <a:srgbClr val="98DFBB">
                    <a:lumMod val="50000"/>
                  </a:srgbClr>
                </a:solidFill>
                <a:latin typeface="Arial"/>
                <a:cs typeface="Arial" pitchFamily="34" charset="0"/>
              </a:rPr>
              <a:t>Несакани појави предизвикани од стрес</a:t>
            </a:r>
            <a:endParaRPr lang="en-US" sz="3733" dirty="0">
              <a:solidFill>
                <a:srgbClr val="98DFBB">
                  <a:lumMod val="50000"/>
                </a:srgbClr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23659" y="1412776"/>
            <a:ext cx="8736971" cy="12192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3345917" y="1699323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ko-KR" sz="3733" b="1" dirty="0">
                <a:solidFill>
                  <a:prstClr val="white"/>
                </a:solidFill>
                <a:latin typeface="Arial"/>
                <a:cs typeface="Arial" pitchFamily="34" charset="0"/>
              </a:rPr>
              <a:t>1 </a:t>
            </a:r>
            <a:endParaRPr lang="ko-KR" altLang="en-US" sz="37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4242859" y="1597980"/>
            <a:ext cx="6784495" cy="107721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219170">
              <a:defRPr/>
            </a:pPr>
            <a:r>
              <a:rPr lang="mk-MK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Срцеви нарушувања, пропратени со: </a:t>
            </a:r>
            <a:r>
              <a:rPr lang="mk-MK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промени </a:t>
            </a:r>
            <a:r>
              <a:rPr lang="mk-MK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во срцевиот </a:t>
            </a:r>
            <a:r>
              <a:rPr lang="mk-MK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ритам, зголем </a:t>
            </a:r>
            <a:r>
              <a:rPr lang="mk-MK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број на срцеви </a:t>
            </a:r>
            <a:r>
              <a:rPr lang="mk-MK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отчукувања, зголемен </a:t>
            </a:r>
            <a:r>
              <a:rPr lang="mk-MK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крвен притисок (хипертензија)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algn="just" defTabSz="1219170">
              <a:defRPr/>
            </a:pPr>
            <a:r>
              <a:rPr lang="mk-MK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19651" y="2643479"/>
            <a:ext cx="8736971" cy="12192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5643" y="3874181"/>
            <a:ext cx="8736971" cy="12192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11635" y="5104884"/>
            <a:ext cx="8736971" cy="12192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3345917" y="2932019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ko-KR" sz="3733" b="1" dirty="0">
                <a:solidFill>
                  <a:prstClr val="white"/>
                </a:solidFill>
                <a:latin typeface="Arial"/>
                <a:cs typeface="Arial" pitchFamily="34" charset="0"/>
              </a:rPr>
              <a:t>2 </a:t>
            </a:r>
            <a:endParaRPr lang="ko-KR" altLang="en-US" sz="37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4367808" y="3080746"/>
            <a:ext cx="633670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mk-MK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Зголемен мускулна тензија/напнатост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3345917" y="4164715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ko-KR" sz="3733" b="1" dirty="0">
                <a:solidFill>
                  <a:prstClr val="white"/>
                </a:solidFill>
                <a:latin typeface="Arial"/>
                <a:cs typeface="Arial" pitchFamily="34" charset="0"/>
              </a:rPr>
              <a:t>3 </a:t>
            </a:r>
            <a:endParaRPr lang="ko-KR" altLang="en-US" sz="37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4367808" y="4299115"/>
            <a:ext cx="633670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mk-MK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Појава на дијабетис, дигестивни проблеми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3345917" y="5397411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ko-KR" sz="3733" b="1" dirty="0">
                <a:solidFill>
                  <a:prstClr val="white"/>
                </a:solidFill>
                <a:latin typeface="Arial"/>
                <a:cs typeface="Arial" pitchFamily="34" charset="0"/>
              </a:rPr>
              <a:t>4 </a:t>
            </a:r>
            <a:endParaRPr lang="ko-KR" altLang="en-US" sz="37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4367809" y="5405735"/>
            <a:ext cx="703078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mk-MK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Појава на несоница и ментални нарушувања како анксиозност и депресија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565" y="342603"/>
            <a:ext cx="12109217" cy="1087536"/>
          </a:xfrm>
        </p:spPr>
        <p:txBody>
          <a:bodyPr/>
          <a:lstStyle/>
          <a:p>
            <a:r>
              <a:rPr lang="mk-MK" i="1" u="sng" dirty="0" smtClean="0">
                <a:solidFill>
                  <a:schemeClr val="accent1">
                    <a:lumMod val="75000"/>
                  </a:schemeClr>
                </a:solidFill>
              </a:rPr>
              <a:t>Нивото на стрес во дадена ситуација кај секоја единка се разликува </a:t>
            </a:r>
            <a:endParaRPr lang="en-US" i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mk-MK" i="1" dirty="0" smtClean="0">
                <a:solidFill>
                  <a:schemeClr val="accent4">
                    <a:lumMod val="50000"/>
                  </a:schemeClr>
                </a:solidFill>
              </a:rPr>
              <a:t>↓</a:t>
            </a:r>
            <a:endParaRPr lang="en-US" i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mk-MK" i="1" u="sng" dirty="0">
                <a:solidFill>
                  <a:schemeClr val="accent1">
                    <a:lumMod val="75000"/>
                  </a:schemeClr>
                </a:solidFill>
              </a:rPr>
              <a:t>Н</a:t>
            </a:r>
            <a:r>
              <a:rPr lang="mk-MK" i="1" u="sng" dirty="0" smtClean="0">
                <a:solidFill>
                  <a:schemeClr val="accent1">
                    <a:lumMod val="75000"/>
                  </a:schemeClr>
                </a:solidFill>
              </a:rPr>
              <a:t>еможност за поставување </a:t>
            </a:r>
            <a:r>
              <a:rPr lang="ru-RU" i="1" u="sng" dirty="0" smtClean="0">
                <a:solidFill>
                  <a:schemeClr val="accent1">
                    <a:lumMod val="75000"/>
                  </a:schemeClr>
                </a:solidFill>
              </a:rPr>
              <a:t>унифициран/генерален </a:t>
            </a:r>
            <a:r>
              <a:rPr lang="ru-RU" i="1" u="sng" dirty="0">
                <a:solidFill>
                  <a:schemeClr val="accent1">
                    <a:lumMod val="75000"/>
                  </a:schemeClr>
                </a:solidFill>
              </a:rPr>
              <a:t>метод за негова детекција и намалување</a:t>
            </a:r>
            <a:endParaRPr lang="en-US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 rot="7336598">
            <a:off x="4069893" y="2950709"/>
            <a:ext cx="3855700" cy="3691523"/>
            <a:chOff x="-1620688" y="1203598"/>
            <a:chExt cx="4048798" cy="4048798"/>
          </a:xfrm>
          <a:solidFill>
            <a:schemeClr val="accent1"/>
          </a:solidFill>
        </p:grpSpPr>
        <p:sp>
          <p:nvSpPr>
            <p:cNvPr id="13" name="Block Arc 12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17788863">
            <a:off x="3540468" y="1737564"/>
            <a:ext cx="4720696" cy="4720696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6" name="Block Arc 15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99" b="96703" l="0" r="97927">
                        <a14:foregroundMark x1="35000" y1="53946" x2="35000" y2="53946"/>
                        <a14:foregroundMark x1="32805" y1="53946" x2="32805" y2="53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33" y="1911252"/>
            <a:ext cx="3528856" cy="43077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87" b="97174" l="3889" r="96778">
                        <a14:foregroundMark x1="35333" y1="37826" x2="35333" y2="37826"/>
                        <a14:foregroundMark x1="39222" y1="44565" x2="39222" y2="44565"/>
                        <a14:foregroundMark x1="46556" y1="50217" x2="46556" y2="50217"/>
                        <a14:foregroundMark x1="51333" y1="45217" x2="51333" y2="45217"/>
                        <a14:foregroundMark x1="54222" y1="38696" x2="54222" y2="38696"/>
                        <a14:foregroundMark x1="63333" y1="17609" x2="63333" y2="17609"/>
                        <a14:foregroundMark x1="58667" y1="12391" x2="58667" y2="12391"/>
                        <a14:foregroundMark x1="28778" y1="36957" x2="28778" y2="36957"/>
                        <a14:foregroundMark x1="27444" y1="28696" x2="27444" y2="28696"/>
                        <a14:foregroundMark x1="25889" y1="44565" x2="25889" y2="44565"/>
                        <a14:foregroundMark x1="31111" y1="63478" x2="31111" y2="63478"/>
                        <a14:foregroundMark x1="30333" y1="67609" x2="30333" y2="67609"/>
                        <a14:foregroundMark x1="33667" y1="71087" x2="33667" y2="710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8244" y="1967594"/>
            <a:ext cx="8160907" cy="417112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020274" y="3633095"/>
            <a:ext cx="2153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mk-MK" sz="1600" dirty="0">
                <a:solidFill>
                  <a:srgbClr val="1F497D">
                    <a:lumMod val="75000"/>
                  </a:srgbClr>
                </a:solidFill>
                <a:latin typeface="Arial"/>
              </a:rPr>
              <a:t>Генерализиран </a:t>
            </a:r>
          </a:p>
          <a:p>
            <a:pPr algn="ctr" defTabSz="1219170" latinLnBrk="1"/>
            <a:r>
              <a:rPr lang="mk-MK" sz="1600" dirty="0">
                <a:solidFill>
                  <a:srgbClr val="1F497D">
                    <a:lumMod val="75000"/>
                  </a:srgbClr>
                </a:solidFill>
                <a:latin typeface="Arial"/>
              </a:rPr>
              <a:t>модел за детекција на стрес</a:t>
            </a:r>
            <a:endParaRPr lang="en-US" sz="1600" dirty="0">
              <a:solidFill>
                <a:srgbClr val="1F497D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58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mk-MK" altLang="ko-KR" sz="3733" dirty="0">
                <a:solidFill>
                  <a:schemeClr val="accent4">
                    <a:lumMod val="50000"/>
                  </a:schemeClr>
                </a:solidFill>
              </a:rPr>
              <a:t>Основни процеси и поими</a:t>
            </a:r>
            <a:endParaRPr lang="ko-KR" altLang="en-US" sz="3733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ln>
            <a:solidFill>
              <a:schemeClr val="tx1"/>
            </a:solidFill>
          </a:ln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r="9750"/>
          <a:stretch>
            <a:fillRect/>
          </a:stretch>
        </p:blipFill>
        <p:spPr>
          <a:xfrm>
            <a:off x="3790951" y="2129368"/>
            <a:ext cx="1919816" cy="1919817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3" name="Picture Placeholder 12"/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ln>
            <a:solidFill>
              <a:schemeClr val="tx1"/>
            </a:solidFill>
          </a:ln>
        </p:spPr>
      </p:pic>
      <p:pic>
        <p:nvPicPr>
          <p:cNvPr id="49" name="Picture Placeholder 48"/>
          <p:cNvPicPr>
            <a:picLocks noGrp="1" noChangeAspect="1"/>
          </p:cNvPicPr>
          <p:nvPr>
            <p:ph type="pic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0" r="27680"/>
          <a:stretch>
            <a:fillRect/>
          </a:stretch>
        </p:blipFill>
        <p:spPr>
          <a:xfrm>
            <a:off x="9101667" y="2089151"/>
            <a:ext cx="1921933" cy="1919816"/>
          </a:xfrm>
          <a:ln>
            <a:solidFill>
              <a:schemeClr val="tx1"/>
            </a:solidFill>
          </a:ln>
        </p:spPr>
      </p:pic>
      <p:grpSp>
        <p:nvGrpSpPr>
          <p:cNvPr id="36" name="Group 35"/>
          <p:cNvGrpSpPr/>
          <p:nvPr/>
        </p:nvGrpSpPr>
        <p:grpSpPr>
          <a:xfrm rot="16021348" flipH="1">
            <a:off x="4658920" y="2852031"/>
            <a:ext cx="2563093" cy="3201539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37" name="Block Arc 36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rot="14359804" flipH="1">
            <a:off x="1841949" y="2145355"/>
            <a:ext cx="2694139" cy="2915212"/>
            <a:chOff x="-1620688" y="1203598"/>
            <a:chExt cx="4048798" cy="4048798"/>
          </a:xfrm>
          <a:solidFill>
            <a:schemeClr val="accent1"/>
          </a:solidFill>
        </p:grpSpPr>
        <p:sp>
          <p:nvSpPr>
            <p:cNvPr id="40" name="Block Arc 39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 rot="14359804" flipH="1">
            <a:off x="7235593" y="2215412"/>
            <a:ext cx="3862372" cy="3985704"/>
            <a:chOff x="-1620688" y="1203598"/>
            <a:chExt cx="4048798" cy="4048798"/>
          </a:xfrm>
          <a:solidFill>
            <a:schemeClr val="accent4">
              <a:lumMod val="75000"/>
            </a:schemeClr>
          </a:solidFill>
        </p:grpSpPr>
        <p:sp>
          <p:nvSpPr>
            <p:cNvPr id="43" name="Block Arc 42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4" name="Isosceles Triangle 43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1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65423" y="452670"/>
            <a:ext cx="12192000" cy="768085"/>
          </a:xfrm>
        </p:spPr>
        <p:txBody>
          <a:bodyPr/>
          <a:lstStyle/>
          <a:p>
            <a:r>
              <a:rPr lang="mk-MK" sz="3733" dirty="0">
                <a:solidFill>
                  <a:schemeClr val="accent4">
                    <a:lumMod val="50000"/>
                  </a:schemeClr>
                </a:solidFill>
              </a:rPr>
              <a:t>Варијабилност на срцевиот ритам (</a:t>
            </a:r>
            <a:r>
              <a:rPr lang="en-US" sz="3733" dirty="0">
                <a:solidFill>
                  <a:schemeClr val="accent4">
                    <a:lumMod val="50000"/>
                  </a:schemeClr>
                </a:solidFill>
              </a:rPr>
              <a:t>HRV)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91744" y="294285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 latinLnBrk="1"/>
            <a:endParaRPr lang="en-US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103446" y="4005065"/>
            <a:ext cx="9923908" cy="261610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algn="just" defTabSz="121917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Промените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во срцевиот ритам можат да се добијат како резулатат на применетите временски и фреквенциски пресметки врз последователни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R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-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R интервали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. </a:t>
            </a:r>
            <a:endParaRPr lang="ru-RU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228594" indent="-228594" algn="just" defTabSz="121917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R-R интервалот се мери во милисекунди и дава информација за временската должина на интервалот помеѓу две последователни срцеви отчукувања, т.е пикови од QRS комплексот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.</a:t>
            </a:r>
          </a:p>
          <a:p>
            <a:pPr marL="228594" indent="-228594" algn="just" defTabSz="121917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Анализата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на R-R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интервали покрај добивањето на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HRV</a:t>
            </a:r>
            <a:r>
              <a:rPr lang="mk-MK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, овозможува естимација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на голем број дополнитени карактеристики поврзани со срцевата работа.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228594" indent="-228594" algn="just" defTabSz="121917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Поконкретно варијабилноста на срцевиот ритам се пресметува со примена на лизгачки прозорец од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30 секунди (20 секунди од тековен интервал, 10 секунди од претходен и 5 секунди од следен интервал).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70" y="1220755"/>
            <a:ext cx="5604239" cy="28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64638"/>
            <a:ext cx="9601067" cy="59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 txBox="1">
            <a:spLocks/>
          </p:cNvSpPr>
          <p:nvPr/>
        </p:nvSpPr>
        <p:spPr>
          <a:xfrm>
            <a:off x="2112524" y="260648"/>
            <a:ext cx="12192000" cy="7680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buNone/>
            </a:pPr>
            <a:r>
              <a:rPr lang="mk-MK" sz="3733" dirty="0">
                <a:solidFill>
                  <a:srgbClr val="98DFBB">
                    <a:lumMod val="50000"/>
                  </a:srgbClr>
                </a:solidFill>
                <a:latin typeface="Arial"/>
              </a:rPr>
              <a:t>Податочно множество</a:t>
            </a:r>
            <a:endParaRPr lang="en-US" sz="3733" dirty="0">
              <a:solidFill>
                <a:srgbClr val="98DFBB">
                  <a:lumMod val="50000"/>
                </a:srgbClr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63553" y="1220755"/>
            <a:ext cx="9923908" cy="534505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algn="just" defTabSz="121917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Податочното множество е зачувано во специфичен physionet формат, и е поделено на 18 .dat датотеки  и 18 .hеа датотеки со придружни метаподатоци. </a:t>
            </a:r>
            <a:endParaRPr lang="ru-RU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228594" indent="-228594" algn="just" defTabSz="121917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Податоците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се состојат од сигнали на ЕКГ, ЕМГ, GSR мерења од стапалата, GSR мерења од рака, мерења на срцевиот ритам и мерења поврзани со респирацијата. </a:t>
            </a:r>
            <a:endParaRPr lang="ru-RU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228594" indent="-228594" algn="just" defTabSz="121917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Сите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вредности се децимални, со фреквенција на семплирање/земање примероци од 15.5 примероци во секунда. </a:t>
            </a:r>
            <a:endParaRPr lang="ru-RU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228594" indent="-228594" algn="just" defTabSz="121917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За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да можеме да работиме со вака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форматираното податочно множество, користиме алатка од Physionet наречена WFDB со цел претварање на .dat и .hea датотеките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во текстуални датотеки одделени со запирка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и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имиња на колони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.</a:t>
            </a:r>
          </a:p>
          <a:p>
            <a:pPr marL="228594" indent="-228594" algn="just" defTabSz="121917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Оргиналните податоци не содржат директни ознаки за стрес, и поради тоа истите мора да бидат некако пресметани. </a:t>
            </a:r>
            <a:endParaRPr lang="ru-RU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228594" indent="-228594" algn="just" defTabSz="121917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Средната вредност од GSR сигналот се зема како гранична точка за да се утврдување на дали одредена единка е под стрес или не. </a:t>
            </a:r>
            <a:endParaRPr lang="ru-RU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228594" indent="-228594" algn="just" defTabSz="121917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Отстранување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, селекција на карактеристики, стандардизација на вредности и поделба на множества за тестираер и тренирање</a:t>
            </a:r>
            <a:endParaRPr lang="ru-RU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228594" indent="-228594" algn="just" defTabSz="121917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Вкупниот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број на записи се сведува на 4132. </a:t>
            </a:r>
            <a:endParaRPr lang="ru-RU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  <a:p>
            <a:pPr marL="228594" indent="-228594" algn="just" defTabSz="121917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За </a:t>
            </a:r>
            <a:r>
              <a:rPr lang="ru-RU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креирање на засебни множества за тренирање и тестирање на МЛ моделите, првобитното множество се дели во однос 80:20.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8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7551" y="184221"/>
            <a:ext cx="1058918" cy="99277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1425" y="356659"/>
            <a:ext cx="12218688" cy="7680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buNone/>
            </a:pPr>
            <a:r>
              <a:rPr lang="mk-MK" sz="3733" dirty="0">
                <a:solidFill>
                  <a:srgbClr val="98DFBB">
                    <a:lumMod val="50000"/>
                  </a:srgbClr>
                </a:solidFill>
                <a:latin typeface="Arial"/>
              </a:rPr>
              <a:t>Карактеристи добиени со анализа на влезни сигнали</a:t>
            </a:r>
            <a:endParaRPr lang="en-US" sz="3733" dirty="0">
              <a:solidFill>
                <a:srgbClr val="98DFBB">
                  <a:lumMod val="50000"/>
                </a:srgbClr>
              </a:solid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23914"/>
              </p:ext>
            </p:extLst>
          </p:nvPr>
        </p:nvGraphicFramePr>
        <p:xfrm>
          <a:off x="457201" y="1732519"/>
          <a:ext cx="11394082" cy="4513535"/>
        </p:xfrm>
        <a:graphic>
          <a:graphicData uri="http://schemas.openxmlformats.org/drawingml/2006/table">
            <a:tbl>
              <a:tblPr/>
              <a:tblGrid>
                <a:gridCol w="847986">
                  <a:extLst>
                    <a:ext uri="{9D8B030D-6E8A-4147-A177-3AD203B41FA5}">
                      <a16:colId xmlns:a16="http://schemas.microsoft.com/office/drawing/2014/main" val="2935262415"/>
                    </a:ext>
                  </a:extLst>
                </a:gridCol>
                <a:gridCol w="10546096">
                  <a:extLst>
                    <a:ext uri="{9D8B030D-6E8A-4147-A177-3AD203B41FA5}">
                      <a16:colId xmlns:a16="http://schemas.microsoft.com/office/drawing/2014/main" val="3733536686"/>
                    </a:ext>
                  </a:extLst>
                </a:gridCol>
              </a:tblGrid>
              <a:tr h="347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mk-MK" sz="1600" b="1" i="0" u="none" strike="noStrike" dirty="0">
                          <a:solidFill>
                            <a:srgbClr val="525252"/>
                          </a:solidFill>
                          <a:effectLst/>
                          <a:latin typeface="Arial" panose="020B0604020202020204" pitchFamily="34" charset="0"/>
                        </a:rPr>
                        <a:t>Карактеристики во временски домен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94691"/>
                  </a:ext>
                </a:extLst>
              </a:tr>
              <a:tr h="347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3A3838"/>
                          </a:solidFill>
                          <a:effectLst/>
                          <a:latin typeface="Arial" panose="020B0604020202020204" pitchFamily="34" charset="0"/>
                        </a:rPr>
                        <a:t>AVNN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Просечна вредност од сите NN интервали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670669"/>
                  </a:ext>
                </a:extLst>
              </a:tr>
              <a:tr h="347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3A3838"/>
                          </a:solidFill>
                          <a:effectLst/>
                          <a:latin typeface="Arial" panose="020B0604020202020204" pitchFamily="34" charset="0"/>
                        </a:rPr>
                        <a:t>SDNN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Стандардна девијација од сите NN интервали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437947"/>
                  </a:ext>
                </a:extLst>
              </a:tr>
              <a:tr h="347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3A3838"/>
                          </a:solidFill>
                          <a:effectLst/>
                          <a:latin typeface="Arial" panose="020B0604020202020204" pitchFamily="34" charset="0"/>
                        </a:rPr>
                        <a:t>SDANN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Стандардна девијација од просечната вредност на сите NN интервали во сите 5 минутни сегменти од 24 часовното снимање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36523"/>
                  </a:ext>
                </a:extLst>
              </a:tr>
              <a:tr h="347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3A3838"/>
                          </a:solidFill>
                          <a:effectLst/>
                          <a:latin typeface="Arial" panose="020B0604020202020204" pitchFamily="34" charset="0"/>
                        </a:rPr>
                        <a:t>SDNNIDX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Средна вредност од стандардната девијација на сите NN интервали во сите 5 минутни сегменти од 24 часовното снимање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065700"/>
                  </a:ext>
                </a:extLst>
              </a:tr>
              <a:tr h="347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3A3838"/>
                          </a:solidFill>
                          <a:effectLst/>
                          <a:latin typeface="Arial" panose="020B0604020202020204" pitchFamily="34" charset="0"/>
                        </a:rPr>
                        <a:t>rMSSD</a:t>
                      </a:r>
                      <a:endParaRPr lang="en-US" sz="1400" b="1" i="0" u="none" strike="noStrike" dirty="0">
                        <a:solidFill>
                          <a:srgbClr val="3A3838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Квадратен корен од средната вредност на разликите од квадратите помеѓу соседни 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NN </a:t>
                      </a:r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вредности/примероци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06356"/>
                  </a:ext>
                </a:extLst>
              </a:tr>
              <a:tr h="347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3A3838"/>
                          </a:solidFill>
                          <a:effectLst/>
                          <a:latin typeface="Arial" panose="020B0604020202020204" pitchFamily="34" charset="0"/>
                        </a:rPr>
                        <a:t>pNN50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Разлика помеѓу два соседни NN интервали помала од 50ms изразено во проценти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290281"/>
                  </a:ext>
                </a:extLst>
              </a:tr>
              <a:tr h="347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mk-MK" sz="1600" b="1" i="0" u="none" strike="noStrike" dirty="0">
                          <a:solidFill>
                            <a:srgbClr val="525252"/>
                          </a:solidFill>
                          <a:effectLst/>
                          <a:latin typeface="Arial" panose="020B0604020202020204" pitchFamily="34" charset="0"/>
                        </a:rPr>
                        <a:t>Карактеристики во фреквенциски домен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99158"/>
                  </a:ext>
                </a:extLst>
              </a:tr>
              <a:tr h="347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3A3838"/>
                          </a:solidFill>
                          <a:effectLst/>
                          <a:latin typeface="Arial" panose="020B0604020202020204" pitchFamily="34" charset="0"/>
                        </a:rPr>
                        <a:t>ULF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Ултра ниски фреквенции - Вкупна спектрална моќност од сите NN интервали до вредност од 0.003 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791545"/>
                  </a:ext>
                </a:extLst>
              </a:tr>
              <a:tr h="347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3A3838"/>
                          </a:solidFill>
                          <a:effectLst/>
                          <a:latin typeface="Arial" panose="020B0604020202020204" pitchFamily="34" charset="0"/>
                        </a:rPr>
                        <a:t>VLF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Многу ниски фреквенции - Вкупна спектрална моќност од сите NN интервали помеѓу вредностите 0.003 и 0.04 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636971"/>
                  </a:ext>
                </a:extLst>
              </a:tr>
              <a:tr h="347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3A3838"/>
                          </a:solidFill>
                          <a:effectLst/>
                          <a:latin typeface="Arial" panose="020B0604020202020204" pitchFamily="34" charset="0"/>
                        </a:rPr>
                        <a:t>LF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Ниски вреквенции - Вкупна спектрална моќност од сите NN интервали помеѓу вредностите 0.04 и 0.15 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740836"/>
                  </a:ext>
                </a:extLst>
              </a:tr>
              <a:tr h="347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3A3838"/>
                          </a:solidFill>
                          <a:effectLst/>
                          <a:latin typeface="Arial" panose="020B0604020202020204" pitchFamily="34" charset="0"/>
                        </a:rPr>
                        <a:t>HF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Високи фреквенции - Вкупна спектрална моќност од сите NN интервали помеѓу вредностите  0.15 и 0.4 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276188"/>
                  </a:ext>
                </a:extLst>
              </a:tr>
              <a:tr h="347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3A3838"/>
                          </a:solidFill>
                          <a:effectLst/>
                          <a:latin typeface="Arial" panose="020B0604020202020204" pitchFamily="34" charset="0"/>
                        </a:rPr>
                        <a:t>LF/HF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Однос на моќностите од ниски наспрема високи фреквенции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34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3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792</Words>
  <Application>Microsoft Office PowerPoint</Application>
  <PresentationFormat>Widescreen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Arial Unicode MS</vt:lpstr>
      <vt:lpstr>Calibri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</dc:creator>
  <cp:lastModifiedBy>Marija</cp:lastModifiedBy>
  <cp:revision>5</cp:revision>
  <dcterms:created xsi:type="dcterms:W3CDTF">2020-07-09T02:58:20Z</dcterms:created>
  <dcterms:modified xsi:type="dcterms:W3CDTF">2020-07-09T08:26:41Z</dcterms:modified>
</cp:coreProperties>
</file>