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6" r:id="rId2"/>
    <p:sldId id="267" r:id="rId3"/>
    <p:sldId id="391" r:id="rId4"/>
    <p:sldId id="420" r:id="rId5"/>
    <p:sldId id="433" r:id="rId6"/>
    <p:sldId id="356" r:id="rId7"/>
    <p:sldId id="410" r:id="rId8"/>
    <p:sldId id="257" r:id="rId9"/>
    <p:sldId id="309" r:id="rId10"/>
    <p:sldId id="392" r:id="rId11"/>
    <p:sldId id="421" r:id="rId12"/>
    <p:sldId id="422" r:id="rId13"/>
    <p:sldId id="409" r:id="rId14"/>
    <p:sldId id="427" r:id="rId15"/>
    <p:sldId id="428" r:id="rId16"/>
    <p:sldId id="429" r:id="rId17"/>
    <p:sldId id="430" r:id="rId18"/>
    <p:sldId id="431" r:id="rId19"/>
    <p:sldId id="432" r:id="rId20"/>
    <p:sldId id="426" r:id="rId21"/>
    <p:sldId id="329" r:id="rId22"/>
    <p:sldId id="312" r:id="rId23"/>
    <p:sldId id="330" r:id="rId24"/>
    <p:sldId id="393" r:id="rId25"/>
    <p:sldId id="394" r:id="rId26"/>
    <p:sldId id="332" r:id="rId27"/>
    <p:sldId id="333" r:id="rId28"/>
    <p:sldId id="372" r:id="rId29"/>
    <p:sldId id="335" r:id="rId30"/>
    <p:sldId id="334" r:id="rId31"/>
    <p:sldId id="357" r:id="rId32"/>
    <p:sldId id="336" r:id="rId33"/>
    <p:sldId id="423" r:id="rId34"/>
    <p:sldId id="412" r:id="rId35"/>
    <p:sldId id="425" r:id="rId36"/>
    <p:sldId id="395" r:id="rId37"/>
    <p:sldId id="321" r:id="rId38"/>
    <p:sldId id="340" r:id="rId39"/>
    <p:sldId id="358" r:id="rId40"/>
    <p:sldId id="359" r:id="rId41"/>
    <p:sldId id="400" r:id="rId42"/>
    <p:sldId id="381" r:id="rId43"/>
    <p:sldId id="435" r:id="rId44"/>
    <p:sldId id="436" r:id="rId45"/>
    <p:sldId id="437" r:id="rId46"/>
    <p:sldId id="434" r:id="rId47"/>
    <p:sldId id="376" r:id="rId48"/>
    <p:sldId id="438" r:id="rId49"/>
    <p:sldId id="319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111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string[] Words;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 Value;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Frequency;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ReadWords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filename)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SplitToBigrams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(string[] words)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GetFreqRating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&lt;T&gt;(T[] items)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WriteBigramsRating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bigramsRating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ReadWords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filename)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&lt;Tuple&lt;string, string&gt;&gt;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SplitToBigrams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words)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GetFrequencyRating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items)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Tuple&lt;string, string&gt;&gt;&gt;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birgamFrequencies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</a:t>
            </a:r>
            <a:r>
              <a:rPr lang="ru-RU" baseline="0" dirty="0" smtClean="0"/>
              <a:t> в устные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3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</a:t>
            </a:r>
            <a:r>
              <a:rPr lang="ru-RU" baseline="0" dirty="0" smtClean="0"/>
              <a:t> в устные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3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FindPerson</a:t>
            </a:r>
            <a:r>
              <a:rPr lang="ru-RU" dirty="0" smtClean="0"/>
              <a:t> — плохое</a:t>
            </a:r>
            <a:r>
              <a:rPr lang="ru-RU" baseline="0" dirty="0" smtClean="0"/>
              <a:t> имя.</a:t>
            </a:r>
          </a:p>
          <a:p>
            <a:r>
              <a:rPr lang="ru-RU" dirty="0" smtClean="0"/>
              <a:t>Это</a:t>
            </a:r>
            <a:r>
              <a:rPr lang="ru-RU" baseline="0" dirty="0" smtClean="0"/>
              <a:t> скорее </a:t>
            </a:r>
            <a:r>
              <a:rPr lang="en-US" baseline="0" dirty="0" err="1" smtClean="0"/>
              <a:t>GetOrCreate</a:t>
            </a:r>
            <a:endParaRPr lang="en-US" baseline="0" dirty="0" smtClean="0"/>
          </a:p>
          <a:p>
            <a:r>
              <a:rPr lang="ru-RU" baseline="0" dirty="0" smtClean="0"/>
              <a:t>Или даже </a:t>
            </a:r>
            <a:r>
              <a:rPr lang="en-US" baseline="0" dirty="0" err="1" smtClean="0"/>
              <a:t>GetOrCreateAndIncreaseCapacityIfNeeded</a:t>
            </a:r>
            <a:endParaRPr lang="en-US" baseline="0" dirty="0" smtClean="0"/>
          </a:p>
          <a:p>
            <a:r>
              <a:rPr lang="en-US" baseline="0" dirty="0" smtClean="0"/>
              <a:t>CQS — Command Query </a:t>
            </a:r>
            <a:r>
              <a:rPr lang="en-US" baseline="0" dirty="0" err="1" smtClean="0"/>
              <a:t>Sepration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2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ли имя?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 err="1"/>
              <a:t>pszWndPrc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zaprosPolzovatelya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void </a:t>
            </a:r>
            <a:r>
              <a:rPr lang="en-US" dirty="0" err="1"/>
              <a:t>FindTreasure</a:t>
            </a:r>
            <a:r>
              <a:rPr lang="en-US" dirty="0"/>
              <a:t>(…)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Person </a:t>
            </a:r>
            <a:r>
              <a:rPr lang="en-US" dirty="0" err="1"/>
              <a:t>SavePerson</a:t>
            </a:r>
            <a:r>
              <a:rPr lang="en-US" dirty="0"/>
              <a:t>()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Dictionary&lt;</a:t>
            </a:r>
            <a:r>
              <a:rPr lang="en-US" dirty="0" err="1"/>
              <a:t>int</a:t>
            </a:r>
            <a:r>
              <a:rPr lang="en-US" dirty="0"/>
              <a:t>, Tuple&lt;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&gt;&gt; Handle(</a:t>
            </a:r>
            <a:r>
              <a:rPr lang="en-US" dirty="0" err="1"/>
              <a:t>int</a:t>
            </a:r>
            <a:r>
              <a:rPr lang="en-US" dirty="0"/>
              <a:t>[,][] data)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i</a:t>
            </a:r>
            <a:r>
              <a:rPr lang="en-US" dirty="0" smtClean="0"/>
              <a:t>, j, k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upperCaseWordIndex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positionIndexInTheArray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ли имя?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priorityAction</a:t>
            </a:r>
            <a:endParaRPr lang="en-US" dirty="0" smtClean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priorityOfAction</a:t>
            </a:r>
            <a:endParaRPr lang="en-US" dirty="0" smtClean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actionPriority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Handle, Do, Process, Manager, …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6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ли имя?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FindPerson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p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 == null)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people.Create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db.Save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db.IncreaseCapacity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поддерживать код в порядке?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86" y="548680"/>
            <a:ext cx="350582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Улучшение существующего кода, </a:t>
            </a:r>
          </a:p>
          <a:p>
            <a:pPr marL="0" indent="0">
              <a:buNone/>
            </a:pPr>
            <a:r>
              <a:rPr lang="ru-RU" dirty="0" smtClean="0"/>
              <a:t>без изменения его функциональности</a:t>
            </a:r>
          </a:p>
          <a:p>
            <a:pPr marL="0" indent="0">
              <a:buNone/>
            </a:pPr>
            <a:r>
              <a:rPr lang="ru-RU" dirty="0" smtClean="0"/>
              <a:t>с целью повышения его внутреннего качества:</a:t>
            </a:r>
            <a:br>
              <a:rPr lang="ru-RU" dirty="0" smtClean="0"/>
            </a:br>
            <a:r>
              <a:rPr lang="ru-RU" dirty="0" smtClean="0"/>
              <a:t>	имена, </a:t>
            </a:r>
            <a:br>
              <a:rPr lang="ru-RU" dirty="0" smtClean="0"/>
            </a:br>
            <a:r>
              <a:rPr lang="ru-RU" dirty="0" smtClean="0"/>
              <a:t>	форматирование, </a:t>
            </a:r>
            <a:br>
              <a:rPr lang="ru-RU" dirty="0" smtClean="0"/>
            </a:br>
            <a:r>
              <a:rPr lang="ru-RU" dirty="0" smtClean="0"/>
              <a:t>	декомпозиция, </a:t>
            </a:r>
            <a:br>
              <a:rPr lang="ru-RU" dirty="0" smtClean="0"/>
            </a:br>
            <a:r>
              <a:rPr lang="ru-RU" dirty="0" smtClean="0"/>
              <a:t>	зависимости,</a:t>
            </a:r>
            <a:br>
              <a:rPr lang="ru-RU" dirty="0" smtClean="0"/>
            </a:br>
            <a:r>
              <a:rPr lang="ru-RU" dirty="0" smtClean="0"/>
              <a:t>	…</a:t>
            </a:r>
          </a:p>
        </p:txBody>
      </p:sp>
      <p:pic>
        <p:nvPicPr>
          <p:cNvPr id="4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28872"/>
            <a:ext cx="2491833" cy="34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: 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Микрорефакторинг</a:t>
            </a:r>
            <a:r>
              <a:rPr lang="ru-RU" dirty="0" smtClean="0"/>
              <a:t> — раз в несколько минут</a:t>
            </a:r>
          </a:p>
        </p:txBody>
      </p:sp>
    </p:spTree>
    <p:extLst>
      <p:ext uri="{BB962C8B-B14F-4D97-AF65-F5344CB8AC3E}">
        <p14:creationId xmlns:p14="http://schemas.microsoft.com/office/powerpoint/2010/main" val="10103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3240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Обычно привязывают к чему-то </a:t>
            </a:r>
            <a:br>
              <a:rPr lang="ru-RU" dirty="0" smtClean="0"/>
            </a:br>
            <a:r>
              <a:rPr lang="ru-RU" dirty="0" smtClean="0"/>
              <a:t>			и как-то обосновывают.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718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Перед </a:t>
            </a:r>
            <a:r>
              <a:rPr lang="ru-RU" i="1" dirty="0"/>
              <a:t>тем как делать </a:t>
            </a:r>
            <a:r>
              <a:rPr lang="ru-RU" i="1" dirty="0" err="1"/>
              <a:t>фичу</a:t>
            </a:r>
            <a:r>
              <a:rPr lang="ru-RU" i="1" dirty="0"/>
              <a:t> </a:t>
            </a:r>
            <a:r>
              <a:rPr lang="en-US" i="1" dirty="0"/>
              <a:t>X</a:t>
            </a:r>
            <a:r>
              <a:rPr lang="ru-RU" i="1" dirty="0"/>
              <a:t>,</a:t>
            </a:r>
            <a:br>
              <a:rPr lang="ru-RU" i="1" dirty="0"/>
            </a:br>
            <a:r>
              <a:rPr lang="ru-RU" i="1" dirty="0" smtClean="0"/>
              <a:t>поскольку </a:t>
            </a:r>
            <a:r>
              <a:rPr lang="ru-RU" i="1" dirty="0"/>
              <a:t>после этого </a:t>
            </a:r>
            <a:r>
              <a:rPr lang="ru-RU" i="1" dirty="0" smtClean="0"/>
              <a:t>будут похожие </a:t>
            </a:r>
            <a:r>
              <a:rPr lang="en-US" i="1" dirty="0"/>
              <a:t>Y, Z</a:t>
            </a:r>
            <a:r>
              <a:rPr lang="ru-RU" i="1" dirty="0"/>
              <a:t>,</a:t>
            </a:r>
            <a:br>
              <a:rPr lang="ru-RU" i="1" dirty="0"/>
            </a:br>
            <a:r>
              <a:rPr lang="ru-RU" i="1" dirty="0" smtClean="0"/>
              <a:t>решили </a:t>
            </a:r>
            <a:r>
              <a:rPr lang="ru-RU" i="1" dirty="0" err="1"/>
              <a:t>отрефакторить</a:t>
            </a:r>
            <a:r>
              <a:rPr lang="ru-RU" i="1" dirty="0"/>
              <a:t> эту область, </a:t>
            </a:r>
            <a:br>
              <a:rPr lang="ru-RU" i="1" dirty="0"/>
            </a:br>
            <a:r>
              <a:rPr lang="ru-RU" i="1" dirty="0" smtClean="0"/>
              <a:t>чтобы проще было </a:t>
            </a:r>
            <a:r>
              <a:rPr lang="ru-RU" i="1" dirty="0"/>
              <a:t>делать </a:t>
            </a:r>
            <a:r>
              <a:rPr lang="en-US" i="1" dirty="0"/>
              <a:t>X, Y, Z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074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Обнаружилась ошибка в </a:t>
            </a:r>
            <a:r>
              <a:rPr lang="en-US" i="1" dirty="0"/>
              <a:t>X</a:t>
            </a:r>
            <a:r>
              <a:rPr lang="ru-RU" i="1" dirty="0" smtClean="0"/>
              <a:t>, связанная с не очень удачной архитектурой. Пока у нас есть время, </a:t>
            </a:r>
            <a:r>
              <a:rPr lang="ru-RU" i="1" dirty="0" err="1" smtClean="0"/>
              <a:t>отрефакторим</a:t>
            </a:r>
            <a:r>
              <a:rPr lang="ru-RU" i="1" dirty="0" smtClean="0"/>
              <a:t> её, чтобы подобные ошибки впредь проявлялись реже.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372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7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endParaRPr lang="ru-RU" sz="8800" baseline="30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 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SplitToFields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field;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res.ToArray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ReadSimpleField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ReadQuotedField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</a:t>
            </a:r>
            <a:r>
              <a:rPr lang="ru-RU" dirty="0" err="1" smtClean="0"/>
              <a:t>рефакторинга</a:t>
            </a:r>
            <a:r>
              <a:rPr lang="en-US" dirty="0"/>
              <a:t> </a:t>
            </a:r>
            <a:r>
              <a:rPr lang="en-US" dirty="0" smtClean="0"/>
              <a:t>(10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Cleancode.sln</a:t>
            </a:r>
            <a:r>
              <a:rPr lang="ru-RU" dirty="0" smtClean="0"/>
              <a:t>, проект </a:t>
            </a:r>
            <a:r>
              <a:rPr lang="en-US" dirty="0" smtClean="0"/>
              <a:t>01-parse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TextParser.cs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	провести декомпозицию кода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TextParserSolved.cs</a:t>
            </a:r>
            <a:r>
              <a:rPr lang="en-US" dirty="0" smtClean="0"/>
              <a:t> — </a:t>
            </a:r>
            <a:r>
              <a:rPr lang="ru-RU" dirty="0" smtClean="0"/>
              <a:t>решение </a:t>
            </a:r>
            <a:br>
              <a:rPr lang="ru-RU" dirty="0" smtClean="0"/>
            </a:br>
            <a:r>
              <a:rPr lang="ru-RU" dirty="0" smtClean="0"/>
              <a:t>		(подглядывать только в конце!)</a:t>
            </a:r>
            <a:br>
              <a:rPr lang="ru-RU" dirty="0" smtClean="0"/>
            </a:br>
            <a:r>
              <a:rPr lang="ru-RU" dirty="0" smtClean="0"/>
              <a:t>		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Ctrl+Alt+M</a:t>
            </a:r>
            <a:r>
              <a:rPr lang="en-US" dirty="0" smtClean="0"/>
              <a:t> — Extract </a:t>
            </a:r>
            <a:r>
              <a:rPr lang="en-US" b="1" dirty="0" smtClean="0"/>
              <a:t>m</a:t>
            </a:r>
            <a:r>
              <a:rPr lang="en-US" dirty="0" smtClean="0"/>
              <a:t>ethod</a:t>
            </a:r>
          </a:p>
          <a:p>
            <a:pPr marL="0" indent="0">
              <a:buNone/>
            </a:pPr>
            <a:r>
              <a:rPr lang="en-US" dirty="0" err="1" smtClean="0"/>
              <a:t>Ctrl+Alt+N</a:t>
            </a:r>
            <a:r>
              <a:rPr lang="en-US" dirty="0" smtClean="0"/>
              <a:t> — I</a:t>
            </a:r>
            <a:r>
              <a:rPr lang="en-US" b="1" dirty="0" smtClean="0"/>
              <a:t>n</a:t>
            </a:r>
            <a:r>
              <a:rPr lang="en-US" dirty="0" smtClean="0"/>
              <a:t>line variable</a:t>
            </a:r>
          </a:p>
          <a:p>
            <a:pPr marL="0" indent="0">
              <a:buNone/>
            </a:pPr>
            <a:r>
              <a:rPr lang="en-US" dirty="0" smtClean="0"/>
              <a:t>F2 — Rename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noFill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SkipSpaces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EndOfLine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IsOpenQuotation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 smtClean="0"/>
              <a:t>Код функции читать легче, если он весь выдержан на одном уровне абстракций.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EndOfLine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IsOpenQuotation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2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r>
              <a:rPr lang="ru-RU" dirty="0" smtClean="0"/>
              <a:t>Есть желание потестировать отдельно от остального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биграмм»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биграмм, с указанием частоты на консоль.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не более 5 сигнатур </a:t>
            </a:r>
            <a:r>
              <a:rPr lang="ru-RU" dirty="0" smtClean="0"/>
              <a:t>методов и не более двух вспомогательных типов, которые пояснят вашу декомпозицию задачи на подзадачи.  Тела методов писать не нужно.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537770" y="1576936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2537770" y="3593160"/>
            <a:ext cx="403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лилиния 5"/>
          <p:cNvSpPr/>
          <p:nvPr/>
        </p:nvSpPr>
        <p:spPr>
          <a:xfrm>
            <a:off x="2765799" y="1708007"/>
            <a:ext cx="3355029" cy="1734990"/>
          </a:xfrm>
          <a:custGeom>
            <a:avLst/>
            <a:gdLst>
              <a:gd name="connsiteX0" fmla="*/ 0 w 3355029"/>
              <a:gd name="connsiteY0" fmla="*/ 7790 h 1734990"/>
              <a:gd name="connsiteX1" fmla="*/ 420129 w 3355029"/>
              <a:gd name="connsiteY1" fmla="*/ 114882 h 1734990"/>
              <a:gd name="connsiteX2" fmla="*/ 799070 w 3355029"/>
              <a:gd name="connsiteY2" fmla="*/ 806860 h 1734990"/>
              <a:gd name="connsiteX3" fmla="*/ 1219200 w 3355029"/>
              <a:gd name="connsiteY3" fmla="*/ 1391747 h 1734990"/>
              <a:gd name="connsiteX4" fmla="*/ 1985318 w 3355029"/>
              <a:gd name="connsiteY4" fmla="*/ 1572979 h 1734990"/>
              <a:gd name="connsiteX5" fmla="*/ 2644345 w 3355029"/>
              <a:gd name="connsiteY5" fmla="*/ 1696547 h 1734990"/>
              <a:gd name="connsiteX6" fmla="*/ 3303373 w 3355029"/>
              <a:gd name="connsiteY6" fmla="*/ 1729498 h 1734990"/>
              <a:gd name="connsiteX7" fmla="*/ 3311610 w 3355029"/>
              <a:gd name="connsiteY7" fmla="*/ 1729498 h 1734990"/>
              <a:gd name="connsiteX8" fmla="*/ 3328086 w 3355029"/>
              <a:gd name="connsiteY8" fmla="*/ 1729498 h 173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5029" h="1734990">
                <a:moveTo>
                  <a:pt x="0" y="7790"/>
                </a:moveTo>
                <a:cubicBezTo>
                  <a:pt x="143475" y="-5253"/>
                  <a:pt x="286951" y="-18296"/>
                  <a:pt x="420129" y="114882"/>
                </a:cubicBezTo>
                <a:cubicBezTo>
                  <a:pt x="553307" y="248060"/>
                  <a:pt x="665892" y="594049"/>
                  <a:pt x="799070" y="806860"/>
                </a:cubicBezTo>
                <a:cubicBezTo>
                  <a:pt x="932248" y="1019671"/>
                  <a:pt x="1021492" y="1264061"/>
                  <a:pt x="1219200" y="1391747"/>
                </a:cubicBezTo>
                <a:cubicBezTo>
                  <a:pt x="1416908" y="1519434"/>
                  <a:pt x="1747794" y="1522179"/>
                  <a:pt x="1985318" y="1572979"/>
                </a:cubicBezTo>
                <a:cubicBezTo>
                  <a:pt x="2222842" y="1623779"/>
                  <a:pt x="2424669" y="1670461"/>
                  <a:pt x="2644345" y="1696547"/>
                </a:cubicBezTo>
                <a:cubicBezTo>
                  <a:pt x="2864021" y="1722633"/>
                  <a:pt x="3192162" y="1724006"/>
                  <a:pt x="3303373" y="1729498"/>
                </a:cubicBezTo>
                <a:cubicBezTo>
                  <a:pt x="3414584" y="1734990"/>
                  <a:pt x="3311610" y="1729498"/>
                  <a:pt x="3311610" y="1729498"/>
                </a:cubicBezTo>
                <a:cubicBezTo>
                  <a:pt x="3315729" y="1729498"/>
                  <a:pt x="3307491" y="1741855"/>
                  <a:pt x="3328086" y="1729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TextBox 6"/>
          <p:cNvSpPr txBox="1"/>
          <p:nvPr/>
        </p:nvSpPr>
        <p:spPr>
          <a:xfrm>
            <a:off x="6714234" y="3521152"/>
            <a:ext cx="101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58076" y="2354216"/>
            <a:ext cx="292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Производительность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50912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Поддержание чистоты кода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ru-RU" sz="3200" dirty="0" smtClean="0"/>
              <a:t>– дело профессионального выживания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447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их хорошенько один раз!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56792"/>
            <a:ext cx="8190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"filename.txt"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395" y="4581128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OK?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56792"/>
            <a:ext cx="860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"filename.txt"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581128"/>
            <a:ext cx="2975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А так ОК</a:t>
            </a:r>
            <a:r>
              <a:rPr lang="en-US" sz="5400" dirty="0" smtClean="0"/>
              <a:t>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663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68981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"filename.txt"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581128"/>
            <a:ext cx="2975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А так ОК</a:t>
            </a:r>
            <a:r>
              <a:rPr lang="en-US" sz="5400" dirty="0" smtClean="0"/>
              <a:t>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917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файлами. ОК!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68981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98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→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→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"hello", "world"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 world!"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GetSomeNumbers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Where(x =&gt; x%2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Select(x =&gt; x*x)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Skip(1)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Take(2)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стили форматирования</a:t>
            </a:r>
          </a:p>
          <a:p>
            <a:r>
              <a:rPr lang="ru-RU" dirty="0" smtClean="0"/>
              <a:t>Понятные, качественно подобранные  имена</a:t>
            </a:r>
          </a:p>
          <a:p>
            <a:r>
              <a:rPr lang="ru-RU" dirty="0" smtClean="0"/>
              <a:t>Декомпозиция</a:t>
            </a:r>
          </a:p>
          <a:p>
            <a:r>
              <a:rPr lang="ru-RU" dirty="0" smtClean="0"/>
              <a:t>Языковые возможности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2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Обязательно прочитать!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Всего одна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2230993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15631</TotalTime>
  <Words>760</Words>
  <Application>Microsoft Office PowerPoint</Application>
  <PresentationFormat>Экран (4:3)</PresentationFormat>
  <Paragraphs>264</Paragraphs>
  <Slides>49</Slides>
  <Notes>13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Качественный код</vt:lpstr>
      <vt:lpstr>Собственно, зачем?</vt:lpstr>
      <vt:lpstr>Зачем?</vt:lpstr>
      <vt:lpstr>Зачем?</vt:lpstr>
      <vt:lpstr>Презентация PowerPoint</vt:lpstr>
      <vt:lpstr>Форматирование</vt:lpstr>
      <vt:lpstr>Всего одна мысль</vt:lpstr>
      <vt:lpstr>Имена и сигнатуры методов</vt:lpstr>
      <vt:lpstr>Соглашения об именовании</vt:lpstr>
      <vt:lpstr>Хорошее ли имя?</vt:lpstr>
      <vt:lpstr>Хорошее ли имя?</vt:lpstr>
      <vt:lpstr>Хорошее ли имя?</vt:lpstr>
      <vt:lpstr>Рефакторинг</vt:lpstr>
      <vt:lpstr>Презентация PowerPoint</vt:lpstr>
      <vt:lpstr>Рефакторинг</vt:lpstr>
      <vt:lpstr>Рефакторинг: когда?</vt:lpstr>
      <vt:lpstr>Глобальный рефакторинг</vt:lpstr>
      <vt:lpstr>Глобальный рефакторинг</vt:lpstr>
      <vt:lpstr>Глобальный рефакторинг</vt:lpstr>
      <vt:lpstr>Декомпозиция</vt:lpstr>
      <vt:lpstr>Презентация PowerPoint</vt:lpstr>
      <vt:lpstr>7±2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Практика рефакторинга (10 мин)</vt:lpstr>
      <vt:lpstr>Уровни абстракции</vt:lpstr>
      <vt:lpstr>Уровни абстракции</vt:lpstr>
      <vt:lpstr>Декомпозиция — простые мысли</vt:lpstr>
      <vt:lpstr>Идеальный модуль</vt:lpstr>
      <vt:lpstr>Задача  «Частотный словарь биграмм»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Работа с файлами</vt:lpstr>
      <vt:lpstr>Работа с файлами</vt:lpstr>
      <vt:lpstr>Работа с файлами. ОК!</vt:lpstr>
      <vt:lpstr>Работа с файлами</vt:lpstr>
      <vt:lpstr>LINQ</vt:lpstr>
      <vt:lpstr>Итог</vt:lpstr>
      <vt:lpstr>Обязательно прочитать!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Егоров Павел Владимирович</cp:lastModifiedBy>
  <cp:revision>329</cp:revision>
  <dcterms:created xsi:type="dcterms:W3CDTF">2012-06-18T09:24:29Z</dcterms:created>
  <dcterms:modified xsi:type="dcterms:W3CDTF">2014-06-30T18:11:16Z</dcterms:modified>
</cp:coreProperties>
</file>