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06" r:id="rId2"/>
    <p:sldId id="267" r:id="rId3"/>
    <p:sldId id="391" r:id="rId4"/>
    <p:sldId id="420" r:id="rId5"/>
    <p:sldId id="324" r:id="rId6"/>
    <p:sldId id="356" r:id="rId7"/>
    <p:sldId id="410" r:id="rId8"/>
    <p:sldId id="257" r:id="rId9"/>
    <p:sldId id="309" r:id="rId10"/>
    <p:sldId id="392" r:id="rId11"/>
    <p:sldId id="421" r:id="rId12"/>
    <p:sldId id="422" r:id="rId13"/>
    <p:sldId id="409" r:id="rId14"/>
    <p:sldId id="427" r:id="rId15"/>
    <p:sldId id="428" r:id="rId16"/>
    <p:sldId id="429" r:id="rId17"/>
    <p:sldId id="430" r:id="rId18"/>
    <p:sldId id="431" r:id="rId19"/>
    <p:sldId id="432" r:id="rId20"/>
    <p:sldId id="426" r:id="rId21"/>
    <p:sldId id="329" r:id="rId22"/>
    <p:sldId id="312" r:id="rId23"/>
    <p:sldId id="330" r:id="rId24"/>
    <p:sldId id="393" r:id="rId25"/>
    <p:sldId id="394" r:id="rId26"/>
    <p:sldId id="332" r:id="rId27"/>
    <p:sldId id="333" r:id="rId28"/>
    <p:sldId id="372" r:id="rId29"/>
    <p:sldId id="335" r:id="rId30"/>
    <p:sldId id="334" r:id="rId31"/>
    <p:sldId id="357" r:id="rId32"/>
    <p:sldId id="336" r:id="rId33"/>
    <p:sldId id="423" r:id="rId34"/>
    <p:sldId id="412" r:id="rId35"/>
    <p:sldId id="425" r:id="rId36"/>
    <p:sldId id="340" r:id="rId37"/>
    <p:sldId id="395" r:id="rId38"/>
    <p:sldId id="321" r:id="rId39"/>
    <p:sldId id="358" r:id="rId40"/>
    <p:sldId id="359" r:id="rId41"/>
    <p:sldId id="400" r:id="rId42"/>
    <p:sldId id="381" r:id="rId43"/>
    <p:sldId id="376" r:id="rId44"/>
    <p:sldId id="319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96" autoAdjust="0"/>
    <p:restoredTop sz="81250" autoAdjust="0"/>
  </p:normalViewPr>
  <p:slideViewPr>
    <p:cSldViewPr>
      <p:cViewPr>
        <p:scale>
          <a:sx n="60" d="100"/>
          <a:sy n="60" d="100"/>
        </p:scale>
        <p:origin x="-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8316"/>
    </p:cViewPr>
  </p:sorterViewPr>
  <p:notesViewPr>
    <p:cSldViewPr>
      <p:cViewPr varScale="1">
        <p:scale>
          <a:sx n="92" d="100"/>
          <a:sy n="92" d="100"/>
        </p:scale>
        <p:origin x="-34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51BA-9C8E-4938-991B-0B9DAB69953D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0F3-60C2-4AE7-913B-D3E2B3E85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6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B16C-8069-43A4-A09F-21010F2DDFB6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0F9C-8EEB-4FCC-AFE2-CBC89CE9F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Командная работа</a:t>
            </a:r>
            <a:r>
              <a:rPr lang="ru-RU" baseline="0" dirty="0" smtClean="0"/>
              <a:t> — когда есть коллективное владение кодом. Код-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баги, отпуска, …</a:t>
            </a:r>
            <a:endParaRPr lang="ru-RU" dirty="0" smtClean="0"/>
          </a:p>
          <a:p>
            <a:r>
              <a:rPr lang="ru-RU" dirty="0" smtClean="0"/>
              <a:t>Либо будут читать и развивать, либо будут бояться</a:t>
            </a:r>
            <a:r>
              <a:rPr lang="ru-RU" baseline="0" dirty="0" smtClean="0"/>
              <a:t> и выкинут.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3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297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7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Переделать</a:t>
            </a:r>
            <a:r>
              <a:rPr lang="ru-RU" baseline="0" dirty="0" smtClean="0"/>
              <a:t> в устные задачи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3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Переделать</a:t>
            </a:r>
            <a:r>
              <a:rPr lang="ru-RU" baseline="0" dirty="0" smtClean="0"/>
              <a:t> в устные задачи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34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FindPerson</a:t>
            </a:r>
            <a:r>
              <a:rPr lang="ru-RU" dirty="0" smtClean="0"/>
              <a:t> — плохое</a:t>
            </a:r>
            <a:r>
              <a:rPr lang="ru-RU" baseline="0" dirty="0" smtClean="0"/>
              <a:t> имя.</a:t>
            </a:r>
          </a:p>
          <a:p>
            <a:r>
              <a:rPr lang="ru-RU" dirty="0" smtClean="0"/>
              <a:t>Это</a:t>
            </a:r>
            <a:r>
              <a:rPr lang="ru-RU" baseline="0" dirty="0" smtClean="0"/>
              <a:t> скорее </a:t>
            </a:r>
            <a:r>
              <a:rPr lang="en-US" baseline="0" dirty="0" err="1" smtClean="0"/>
              <a:t>GetOrCreate</a:t>
            </a:r>
            <a:endParaRPr lang="en-US" baseline="0" dirty="0" smtClean="0"/>
          </a:p>
          <a:p>
            <a:r>
              <a:rPr lang="ru-RU" baseline="0" dirty="0" smtClean="0"/>
              <a:t>Или даже </a:t>
            </a:r>
            <a:r>
              <a:rPr lang="en-US" baseline="0" dirty="0" err="1" smtClean="0"/>
              <a:t>GetOrCreateAndIncreaseCapacityIfNeeded</a:t>
            </a:r>
            <a:endParaRPr lang="en-US" baseline="0" dirty="0" smtClean="0"/>
          </a:p>
          <a:p>
            <a:r>
              <a:rPr lang="en-US" baseline="0" dirty="0" smtClean="0"/>
              <a:t>CQS — Command Query </a:t>
            </a:r>
            <a:r>
              <a:rPr lang="en-US" baseline="0" dirty="0" err="1" smtClean="0"/>
              <a:t>Sepration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42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Возможно</a:t>
            </a:r>
            <a:r>
              <a:rPr lang="ru-RU" baseline="0" dirty="0" smtClean="0"/>
              <a:t> теперь вся сложность в </a:t>
            </a:r>
            <a:r>
              <a:rPr lang="en-US" baseline="0" dirty="0" err="1" smtClean="0"/>
              <a:t>ReadField</a:t>
            </a:r>
            <a:r>
              <a:rPr lang="ru-RU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5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… и</a:t>
            </a:r>
            <a:r>
              <a:rPr lang="ru-RU" baseline="0" dirty="0" smtClean="0"/>
              <a:t> теперь он выглядит вот так?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52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Продолжаем декомпозицию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1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string[] Words;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T Value;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Frequency;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ReadWords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filename)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SplitToBigrams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(string[] words)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GetFreqRating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&lt;T&gt;(T[] items)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WriteBigramsRating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bigramsRating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ReadWords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filename)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&lt;Tuple&lt;string, string&gt;&gt;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SplitToBigrams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&lt;string&gt; words)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&lt;Tuple&lt;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GetFrequencyRating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 items)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WriteBigrams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&lt;Tuple&lt;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Tuple&lt;string, string&gt;&gt;&gt;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birgamFrequencies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0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3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313E-B044-4ACF-96A1-82807229EA96}" type="datetimeFigureOut">
              <a:rPr lang="ru-RU" smtClean="0"/>
              <a:t>22.06.2014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ru-RU" sz="4400" b="1" kern="1200" dirty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732348/regex-match-open-tags-except-xhtml-self-contained-tag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</a:rPr>
              <a:t>Качественный код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dirty="0" err="1" smtClean="0"/>
              <a:t>Контур.Кампус</a:t>
            </a:r>
            <a:r>
              <a:rPr lang="ru-RU" sz="2400" smtClean="0"/>
              <a:t>, март </a:t>
            </a:r>
            <a:r>
              <a:rPr lang="ru-RU" sz="2400" dirty="0" smtClean="0"/>
              <a:t>201</a:t>
            </a:r>
            <a:r>
              <a:rPr lang="en-US" sz="2400" dirty="0" smtClean="0"/>
              <a:t>4</a:t>
            </a:r>
          </a:p>
          <a:p>
            <a:pPr algn="r"/>
            <a:r>
              <a:rPr lang="ru-RU" sz="2400" dirty="0" smtClean="0"/>
              <a:t>Павел Егоров</a:t>
            </a:r>
            <a:r>
              <a:rPr lang="en-US" sz="2400" dirty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@xoposhiy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677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Хорошее имя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/>
          </a:bodyPr>
          <a:lstStyle/>
          <a:p>
            <a:pPr marL="57150" indent="0">
              <a:buNone/>
            </a:pPr>
            <a:r>
              <a:rPr lang="en-US" dirty="0" err="1"/>
              <a:t>pszWndPrc</a:t>
            </a:r>
            <a:endParaRPr lang="ru-RU" dirty="0"/>
          </a:p>
          <a:p>
            <a:pPr marL="57150" indent="0">
              <a:buNone/>
            </a:pPr>
            <a:r>
              <a:rPr lang="en-US" dirty="0" err="1"/>
              <a:t>zaprosPolzovatelya</a:t>
            </a:r>
            <a:endParaRPr lang="ru-RU" dirty="0"/>
          </a:p>
          <a:p>
            <a:pPr marL="57150" indent="0">
              <a:buNone/>
            </a:pPr>
            <a:r>
              <a:rPr lang="en-US" dirty="0"/>
              <a:t>void </a:t>
            </a:r>
            <a:r>
              <a:rPr lang="en-US" dirty="0" err="1"/>
              <a:t>FindTreasure</a:t>
            </a:r>
            <a:r>
              <a:rPr lang="en-US" dirty="0"/>
              <a:t>(…)</a:t>
            </a:r>
            <a:endParaRPr lang="ru-RU" dirty="0"/>
          </a:p>
          <a:p>
            <a:pPr marL="57150" indent="0">
              <a:buNone/>
            </a:pPr>
            <a:r>
              <a:rPr lang="en-US" dirty="0"/>
              <a:t>Person </a:t>
            </a:r>
            <a:r>
              <a:rPr lang="en-US" dirty="0" err="1"/>
              <a:t>SavePerson</a:t>
            </a:r>
            <a:r>
              <a:rPr lang="en-US" dirty="0"/>
              <a:t>()</a:t>
            </a:r>
            <a:endParaRPr lang="ru-RU" dirty="0"/>
          </a:p>
          <a:p>
            <a:pPr marL="57150" indent="0">
              <a:buNone/>
            </a:pPr>
            <a:r>
              <a:rPr lang="en-US" dirty="0"/>
              <a:t>Dictionary&lt;</a:t>
            </a:r>
            <a:r>
              <a:rPr lang="en-US" dirty="0" err="1"/>
              <a:t>int</a:t>
            </a:r>
            <a:r>
              <a:rPr lang="en-US" dirty="0"/>
              <a:t>, Tuple&lt;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&gt;&gt; Handle(</a:t>
            </a:r>
            <a:r>
              <a:rPr lang="en-US" dirty="0" err="1"/>
              <a:t>int</a:t>
            </a:r>
            <a:r>
              <a:rPr lang="en-US" dirty="0"/>
              <a:t>[,][] data)</a:t>
            </a:r>
            <a:endParaRPr lang="ru-RU" dirty="0"/>
          </a:p>
          <a:p>
            <a:pPr marL="57150" indent="0">
              <a:buNone/>
            </a:pPr>
            <a:r>
              <a:rPr lang="en-US" dirty="0" err="1"/>
              <a:t>i</a:t>
            </a:r>
            <a:r>
              <a:rPr lang="en-US" dirty="0" smtClean="0"/>
              <a:t>, j, k</a:t>
            </a:r>
            <a:endParaRPr lang="ru-RU" dirty="0"/>
          </a:p>
          <a:p>
            <a:pPr marL="57150" indent="0">
              <a:buNone/>
            </a:pPr>
            <a:r>
              <a:rPr lang="en-US" dirty="0" err="1"/>
              <a:t>upperCaseWordIndex</a:t>
            </a:r>
            <a:endParaRPr lang="ru-RU" dirty="0"/>
          </a:p>
          <a:p>
            <a:pPr marL="57150" indent="0">
              <a:buNone/>
            </a:pPr>
            <a:r>
              <a:rPr lang="en-US" dirty="0" err="1"/>
              <a:t>positionIndexInTheArray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3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Хорошее имя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priorityAction</a:t>
            </a:r>
            <a:endParaRPr lang="en-US" dirty="0" smtClean="0"/>
          </a:p>
          <a:p>
            <a:pPr marL="5715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priorityOfAction</a:t>
            </a:r>
            <a:endParaRPr lang="en-US" dirty="0" smtClean="0"/>
          </a:p>
          <a:p>
            <a:pPr marL="5715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actionPriority</a:t>
            </a:r>
            <a:endParaRPr lang="en-US" dirty="0"/>
          </a:p>
          <a:p>
            <a:pPr marL="57150" indent="0">
              <a:buNone/>
            </a:pPr>
            <a:r>
              <a:rPr lang="en-US" dirty="0" smtClean="0"/>
              <a:t>Handle, Do, Process, Manager, …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964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Хорошее имя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FindPerson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 p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people.Find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(p == null)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people.Create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db.Save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db.IncreaseCapacity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поддерживать код в порядке?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68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amouchka.net/uploads/posts/2010-12/1292332791_04c9e06b32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086" y="548680"/>
            <a:ext cx="3505829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6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Улучшение существующего кода, </a:t>
            </a:r>
          </a:p>
          <a:p>
            <a:pPr marL="0" indent="0">
              <a:buNone/>
            </a:pPr>
            <a:r>
              <a:rPr lang="ru-RU" dirty="0" smtClean="0"/>
              <a:t>без изменения его функциональности</a:t>
            </a:r>
          </a:p>
          <a:p>
            <a:pPr marL="0" indent="0">
              <a:buNone/>
            </a:pPr>
            <a:r>
              <a:rPr lang="ru-RU" dirty="0" smtClean="0"/>
              <a:t>с целью повышения его внутреннего качества:</a:t>
            </a:r>
            <a:br>
              <a:rPr lang="ru-RU" dirty="0" smtClean="0"/>
            </a:br>
            <a:r>
              <a:rPr lang="ru-RU" dirty="0" smtClean="0"/>
              <a:t>	имена, </a:t>
            </a:r>
            <a:br>
              <a:rPr lang="ru-RU" dirty="0" smtClean="0"/>
            </a:br>
            <a:r>
              <a:rPr lang="ru-RU" dirty="0" smtClean="0"/>
              <a:t>	форматирование, </a:t>
            </a:r>
            <a:br>
              <a:rPr lang="ru-RU" dirty="0" smtClean="0"/>
            </a:br>
            <a:r>
              <a:rPr lang="ru-RU" dirty="0" smtClean="0"/>
              <a:t>	декомпозиция, </a:t>
            </a:r>
            <a:br>
              <a:rPr lang="ru-RU" dirty="0" smtClean="0"/>
            </a:br>
            <a:r>
              <a:rPr lang="ru-RU" dirty="0" smtClean="0"/>
              <a:t>	зависимости,</a:t>
            </a:r>
            <a:br>
              <a:rPr lang="ru-RU" dirty="0" smtClean="0"/>
            </a:br>
            <a:r>
              <a:rPr lang="ru-RU" dirty="0" smtClean="0"/>
              <a:t>	…</a:t>
            </a:r>
          </a:p>
        </p:txBody>
      </p:sp>
      <p:pic>
        <p:nvPicPr>
          <p:cNvPr id="4" name="Picture 4" descr="http://samouchka.net/uploads/posts/2010-12/1292332791_04c9e06b32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428872"/>
            <a:ext cx="2491833" cy="342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Рефакторинг</a:t>
            </a:r>
            <a:r>
              <a:rPr lang="ru-RU" dirty="0" smtClean="0"/>
              <a:t>: когда?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Микрорефакторинг</a:t>
            </a:r>
            <a:r>
              <a:rPr lang="ru-RU" dirty="0" smtClean="0"/>
              <a:t> — раз в несколько минут</a:t>
            </a:r>
          </a:p>
        </p:txBody>
      </p:sp>
    </p:spTree>
    <p:extLst>
      <p:ext uri="{BB962C8B-B14F-4D97-AF65-F5344CB8AC3E}">
        <p14:creationId xmlns:p14="http://schemas.microsoft.com/office/powerpoint/2010/main" val="10103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</a:t>
            </a:r>
            <a:r>
              <a:rPr lang="ru-RU" dirty="0" err="1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708920"/>
            <a:ext cx="7787208" cy="32403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Обычно привязывают к чему-то </a:t>
            </a:r>
            <a:br>
              <a:rPr lang="ru-RU" dirty="0" smtClean="0"/>
            </a:br>
            <a:r>
              <a:rPr lang="ru-RU" dirty="0" smtClean="0"/>
              <a:t>			и как-то обосновывают.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718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</a:t>
            </a:r>
            <a:r>
              <a:rPr lang="ru-RU" dirty="0" err="1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 smtClean="0"/>
              <a:t>Перед </a:t>
            </a:r>
            <a:r>
              <a:rPr lang="ru-RU" i="1" dirty="0"/>
              <a:t>тем как делать </a:t>
            </a:r>
            <a:r>
              <a:rPr lang="ru-RU" i="1" dirty="0" err="1"/>
              <a:t>фичу</a:t>
            </a:r>
            <a:r>
              <a:rPr lang="ru-RU" i="1" dirty="0"/>
              <a:t> </a:t>
            </a:r>
            <a:r>
              <a:rPr lang="en-US" i="1" dirty="0"/>
              <a:t>X</a:t>
            </a:r>
            <a:r>
              <a:rPr lang="ru-RU" i="1" dirty="0"/>
              <a:t>,</a:t>
            </a:r>
            <a:br>
              <a:rPr lang="ru-RU" i="1" dirty="0"/>
            </a:br>
            <a:r>
              <a:rPr lang="ru-RU" i="1" dirty="0" smtClean="0"/>
              <a:t>поскольку </a:t>
            </a:r>
            <a:r>
              <a:rPr lang="ru-RU" i="1" dirty="0"/>
              <a:t>после этого </a:t>
            </a:r>
            <a:r>
              <a:rPr lang="ru-RU" i="1" dirty="0" smtClean="0"/>
              <a:t>будут похожие </a:t>
            </a:r>
            <a:r>
              <a:rPr lang="en-US" i="1" dirty="0"/>
              <a:t>Y, Z</a:t>
            </a:r>
            <a:r>
              <a:rPr lang="ru-RU" i="1" dirty="0"/>
              <a:t>,</a:t>
            </a:r>
            <a:br>
              <a:rPr lang="ru-RU" i="1" dirty="0"/>
            </a:br>
            <a:r>
              <a:rPr lang="ru-RU" i="1" dirty="0" smtClean="0"/>
              <a:t>решили </a:t>
            </a:r>
            <a:r>
              <a:rPr lang="ru-RU" i="1" dirty="0" err="1"/>
              <a:t>отрефакторить</a:t>
            </a:r>
            <a:r>
              <a:rPr lang="ru-RU" i="1" dirty="0"/>
              <a:t> эту область, </a:t>
            </a:r>
            <a:br>
              <a:rPr lang="ru-RU" i="1" dirty="0"/>
            </a:br>
            <a:r>
              <a:rPr lang="ru-RU" i="1" dirty="0" smtClean="0"/>
              <a:t>чтобы проще было </a:t>
            </a:r>
            <a:r>
              <a:rPr lang="ru-RU" i="1" dirty="0"/>
              <a:t>делать </a:t>
            </a:r>
            <a:r>
              <a:rPr lang="en-US" i="1" dirty="0"/>
              <a:t>X, Y, Z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9074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Глобальный </a:t>
            </a:r>
            <a:r>
              <a:rPr lang="ru-RU" dirty="0" err="1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 smtClean="0"/>
              <a:t>Обнаружилась ошибка в </a:t>
            </a:r>
            <a:r>
              <a:rPr lang="en-US" i="1" dirty="0"/>
              <a:t>X</a:t>
            </a:r>
            <a:r>
              <a:rPr lang="ru-RU" i="1" dirty="0" smtClean="0"/>
              <a:t>, связанная с не очень удачной архитектурой. Пока у нас есть время, </a:t>
            </a:r>
            <a:r>
              <a:rPr lang="ru-RU" i="1" dirty="0" err="1" smtClean="0"/>
              <a:t>отрефакторим</a:t>
            </a:r>
            <a:r>
              <a:rPr lang="ru-RU" i="1" dirty="0" smtClean="0"/>
              <a:t> её, чтобы подобные ошибки впредь проявлялись реже.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7372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Собственно, зачем?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Основной способ борьбы со сложностью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775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Декомпозиция</a:t>
            </a:r>
          </a:p>
          <a:p>
            <a:pPr marL="400050" lvl="1" indent="0">
              <a:buNone/>
            </a:pPr>
            <a:r>
              <a:rPr lang="ru-RU" sz="3200" dirty="0" smtClean="0"/>
              <a:t>— </a:t>
            </a:r>
            <a:r>
              <a:rPr lang="ru-RU" sz="2400" dirty="0"/>
              <a:t>научный метод, использующий структуру задачи и позволяющий заменить решение одной большой задачи решением серии меньших задач, пусть и взаимосвязанных, но более простых</a:t>
            </a:r>
            <a:r>
              <a:rPr lang="ru-RU" sz="24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818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Autofit/>
          </a:bodyPr>
          <a:lstStyle/>
          <a:p>
            <a:r>
              <a:rPr lang="ru-RU" sz="8800" dirty="0" smtClean="0"/>
              <a:t>7±2</a:t>
            </a:r>
            <a:r>
              <a:rPr lang="ru-RU" sz="8800" baseline="30000" dirty="0" smtClean="0"/>
              <a:t>*</a:t>
            </a:r>
            <a:endParaRPr lang="ru-RU" sz="8800" baseline="30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09600" y="387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aseline="30000" dirty="0" smtClean="0"/>
              <a:t>*</a:t>
            </a:r>
            <a:r>
              <a:rPr lang="ru-RU" sz="2000" dirty="0"/>
              <a:t> </a:t>
            </a:r>
            <a:r>
              <a:rPr lang="ru-RU" sz="2000" dirty="0" smtClean="0"/>
              <a:t>на самом деле нет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09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Выделение </a:t>
            </a:r>
            <a:r>
              <a:rPr lang="ru-RU" b="1" dirty="0"/>
              <a:t>простых</a:t>
            </a:r>
            <a:r>
              <a:rPr lang="ru-RU" dirty="0"/>
              <a:t> абстракций, через которые можно </a:t>
            </a:r>
            <a:r>
              <a:rPr lang="ru-RU" b="1" dirty="0"/>
              <a:t>просто</a:t>
            </a:r>
            <a:r>
              <a:rPr lang="ru-RU" dirty="0"/>
              <a:t> выразить решение </a:t>
            </a:r>
            <a:r>
              <a:rPr lang="ru-RU" dirty="0" smtClean="0"/>
              <a:t>исходной задачи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сдвиг массива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6" y="1490209"/>
            <a:ext cx="69913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9" y="2636912"/>
            <a:ext cx="70389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6" y="3924562"/>
            <a:ext cx="7096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7296" y="5258062"/>
            <a:ext cx="7096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3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сдвиг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Reverse(array, 0, k-1);  //O(k)</a:t>
            </a:r>
          </a:p>
          <a:p>
            <a:pPr marL="0" indent="0">
              <a:buNone/>
            </a:pPr>
            <a:r>
              <a:rPr lang="en-US" dirty="0" smtClean="0"/>
              <a:t>Reverse(array, k, n-1);  //O(n-k)</a:t>
            </a:r>
          </a:p>
          <a:p>
            <a:pPr marL="0" indent="0">
              <a:buNone/>
            </a:pPr>
            <a:r>
              <a:rPr lang="en-US" dirty="0" smtClean="0"/>
              <a:t>Reverse(array, 0, n-1);  // 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2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Field1 </a:t>
            </a:r>
            <a:r>
              <a:rPr lang="ru-RU" dirty="0" smtClean="0"/>
              <a:t> </a:t>
            </a:r>
            <a:r>
              <a:rPr lang="en-US" dirty="0" smtClean="0"/>
              <a:t>Field2 </a:t>
            </a:r>
            <a:r>
              <a:rPr lang="ru-RU" dirty="0" smtClean="0"/>
              <a:t> </a:t>
            </a:r>
            <a:r>
              <a:rPr lang="en-US" dirty="0" smtClean="0"/>
              <a:t>“Field 3 with spaces” “\”quote\””</a:t>
            </a:r>
          </a:p>
          <a:p>
            <a:pPr marL="0" indent="0" algn="ctr">
              <a:buNone/>
            </a:pPr>
            <a:r>
              <a:rPr lang="en-US" dirty="0" smtClean="0"/>
              <a:t>↓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line)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↓</a:t>
            </a:r>
          </a:p>
          <a:p>
            <a:pPr marL="0" indent="0" algn="ctr">
              <a:buNone/>
            </a:pPr>
            <a:r>
              <a:rPr lang="en-US" dirty="0" smtClean="0"/>
              <a:t>Field1</a:t>
            </a:r>
          </a:p>
          <a:p>
            <a:pPr marL="0" indent="0" algn="ctr">
              <a:buNone/>
            </a:pPr>
            <a:r>
              <a:rPr lang="en-US" dirty="0" smtClean="0"/>
              <a:t>Field2</a:t>
            </a:r>
          </a:p>
          <a:p>
            <a:pPr marL="0" indent="0" algn="ctr">
              <a:buNone/>
            </a:pPr>
            <a:r>
              <a:rPr lang="en-US" dirty="0" smtClean="0"/>
              <a:t>Field 3 with spaces</a:t>
            </a:r>
          </a:p>
          <a:p>
            <a:pPr marL="0" indent="0" algn="ctr">
              <a:buNone/>
            </a:pPr>
            <a:r>
              <a:rPr lang="en-US" dirty="0" smtClean="0"/>
              <a:t>“quote”</a:t>
            </a:r>
          </a:p>
        </p:txBody>
      </p:sp>
    </p:spTree>
    <p:extLst>
      <p:ext uri="{BB962C8B-B14F-4D97-AF65-F5344CB8AC3E}">
        <p14:creationId xmlns:p14="http://schemas.microsoft.com/office/powerpoint/2010/main" val="8337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8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>
                <a:solidFill>
                  <a:srgbClr val="0000FF"/>
                </a:solidFill>
              </a:rPr>
              <a:t> ref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/>
              <a:t>SkipSpaces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>
                <a:solidFill>
                  <a:srgbClr val="0000FF"/>
                </a:solidFill>
              </a:rPr>
              <a:t>ref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896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SplitToFields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field;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while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field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!=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res.ToArray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ru-RU" dirty="0" smtClean="0"/>
              <a:t>Код для человека, а не для компьютера</a:t>
            </a:r>
          </a:p>
          <a:p>
            <a:r>
              <a:rPr lang="ru-RU" dirty="0" smtClean="0"/>
              <a:t>Другие люди</a:t>
            </a:r>
          </a:p>
          <a:p>
            <a:pPr lvl="1"/>
            <a:r>
              <a:rPr lang="ru-RU" dirty="0" smtClean="0"/>
              <a:t>в том числе вы через год</a:t>
            </a:r>
          </a:p>
          <a:p>
            <a:r>
              <a:rPr lang="ru-RU" dirty="0" smtClean="0"/>
              <a:t>Модификация и развитие</a:t>
            </a:r>
          </a:p>
          <a:p>
            <a:r>
              <a:rPr lang="ru-RU" dirty="0" smtClean="0"/>
              <a:t>Повторное использование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7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ReadField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line, 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851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r>
              <a:rPr lang="ru-RU" dirty="0" smtClean="0"/>
              <a:t>: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ReadField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line,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line,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ReadSimpleField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line, 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ReadQuotedField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line, 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</a:t>
            </a:r>
            <a:r>
              <a:rPr lang="ru-RU" dirty="0" err="1" smtClean="0"/>
              <a:t>рефакторинга</a:t>
            </a:r>
            <a:r>
              <a:rPr lang="en-US" dirty="0"/>
              <a:t> </a:t>
            </a:r>
            <a:r>
              <a:rPr lang="en-US" dirty="0" smtClean="0"/>
              <a:t>(10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Cleancode.sln</a:t>
            </a:r>
            <a:r>
              <a:rPr lang="ru-RU" dirty="0" smtClean="0"/>
              <a:t>, проект </a:t>
            </a:r>
            <a:r>
              <a:rPr lang="en-US" dirty="0" smtClean="0"/>
              <a:t>01-parse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TextParser.cs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	провести декомпозицию кода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TextParserSolved.cs</a:t>
            </a:r>
            <a:r>
              <a:rPr lang="en-US" dirty="0" smtClean="0"/>
              <a:t> — </a:t>
            </a:r>
            <a:r>
              <a:rPr lang="ru-RU" dirty="0" smtClean="0"/>
              <a:t>решение </a:t>
            </a:r>
            <a:br>
              <a:rPr lang="ru-RU" dirty="0" smtClean="0"/>
            </a:br>
            <a:r>
              <a:rPr lang="ru-RU" dirty="0" smtClean="0"/>
              <a:t>		(подглядывать только в конце!)</a:t>
            </a:r>
            <a:br>
              <a:rPr lang="ru-RU" dirty="0" smtClean="0"/>
            </a:br>
            <a:r>
              <a:rPr lang="ru-RU" dirty="0" smtClean="0"/>
              <a:t>		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Ctrl+Alt+M</a:t>
            </a:r>
            <a:r>
              <a:rPr lang="en-US" dirty="0" smtClean="0"/>
              <a:t> — Extract </a:t>
            </a:r>
            <a:r>
              <a:rPr lang="en-US" b="1" dirty="0" smtClean="0"/>
              <a:t>m</a:t>
            </a:r>
            <a:r>
              <a:rPr lang="en-US" dirty="0" smtClean="0"/>
              <a:t>ethod</a:t>
            </a:r>
          </a:p>
          <a:p>
            <a:pPr marL="0" indent="0">
              <a:buNone/>
            </a:pPr>
            <a:r>
              <a:rPr lang="en-US" dirty="0" err="1" smtClean="0"/>
              <a:t>Ctrl+Alt+N</a:t>
            </a:r>
            <a:r>
              <a:rPr lang="en-US" dirty="0" smtClean="0"/>
              <a:t> — I</a:t>
            </a:r>
            <a:r>
              <a:rPr lang="en-US" b="1" dirty="0" smtClean="0"/>
              <a:t>n</a:t>
            </a:r>
            <a:r>
              <a:rPr lang="en-US" dirty="0" smtClean="0"/>
              <a:t>line variable</a:t>
            </a:r>
          </a:p>
          <a:p>
            <a:pPr marL="0" indent="0">
              <a:buNone/>
            </a:pPr>
            <a:r>
              <a:rPr lang="en-US" dirty="0" smtClean="0"/>
              <a:t>F2 — Rename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8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  <a:noFill/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SkipSpaces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EndOfLine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IsOpenQuotation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ReadQuotedField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ReadSimpleField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2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4100" dirty="0" smtClean="0"/>
              <a:t>Код функции читать легче, если он весь выдержан на одном уровне абстракций.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SkipSpaces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EndOfLine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IsOpenQuotation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ReadQuotedField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ReadSimpleField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3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</a:t>
            </a:r>
            <a:br>
              <a:rPr lang="ru-RU" dirty="0" smtClean="0"/>
            </a:br>
            <a:r>
              <a:rPr lang="ru-RU" dirty="0" smtClean="0"/>
              <a:t>«Частотный словарь биграмм»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На вход:</a:t>
            </a:r>
            <a:r>
              <a:rPr lang="ru-RU" dirty="0" smtClean="0"/>
              <a:t> файл с текстом</a:t>
            </a:r>
          </a:p>
          <a:p>
            <a:pPr marL="0" indent="0">
              <a:buNone/>
            </a:pPr>
            <a:r>
              <a:rPr lang="ru-RU" b="1" dirty="0" smtClean="0"/>
              <a:t>На выход:</a:t>
            </a:r>
            <a:r>
              <a:rPr lang="ru-RU" dirty="0" smtClean="0"/>
              <a:t> 100 самых распространенных </a:t>
            </a:r>
            <a:br>
              <a:rPr lang="ru-RU" dirty="0" smtClean="0"/>
            </a:br>
            <a:r>
              <a:rPr lang="ru-RU" dirty="0" smtClean="0"/>
              <a:t>биграмм, с указанием частоты на консоль.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ru-RU" dirty="0"/>
              <a:t>не более 5 сигнатур </a:t>
            </a:r>
            <a:r>
              <a:rPr lang="ru-RU" dirty="0" smtClean="0"/>
              <a:t>методов и не более двух вспомогательных типов, которые пояснят вашу декомпозицию задачи на подзадачи.  Тела методов писать не нужно.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515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 простые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размером более 30 строк?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— начинайте декомпозицию!</a:t>
            </a:r>
          </a:p>
          <a:p>
            <a:pPr marL="0" indent="0">
              <a:buNone/>
            </a:pPr>
            <a:r>
              <a:rPr lang="ru-RU" dirty="0" smtClean="0"/>
              <a:t>Ввод, вывод, слабо связанные шаги алгоритма, … → все в отдельные модули (методы / классы)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3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Идеальный модуль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ценность вне задачи</a:t>
            </a:r>
          </a:p>
          <a:p>
            <a:pPr lvl="1"/>
            <a:r>
              <a:rPr lang="en-US" dirty="0" smtClean="0"/>
              <a:t>SRP</a:t>
            </a:r>
          </a:p>
          <a:p>
            <a:pPr lvl="1"/>
            <a:r>
              <a:rPr lang="ru-RU" dirty="0" smtClean="0"/>
              <a:t>Независимость</a:t>
            </a:r>
          </a:p>
          <a:p>
            <a:r>
              <a:rPr lang="ru-RU" dirty="0" smtClean="0"/>
              <a:t>Снаружи проще, чем внутри</a:t>
            </a:r>
          </a:p>
          <a:p>
            <a:r>
              <a:rPr lang="ru-RU" dirty="0" smtClean="0"/>
              <a:t>Есть желание потестировать отдельно от остального</a:t>
            </a:r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093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Языковые возможности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ещё можно сделать код лучше?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77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537770" y="3336847"/>
            <a:ext cx="0" cy="2016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2537770" y="5353071"/>
            <a:ext cx="40324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олилиния 5"/>
          <p:cNvSpPr/>
          <p:nvPr/>
        </p:nvSpPr>
        <p:spPr>
          <a:xfrm>
            <a:off x="2765799" y="3467918"/>
            <a:ext cx="3355029" cy="1734990"/>
          </a:xfrm>
          <a:custGeom>
            <a:avLst/>
            <a:gdLst>
              <a:gd name="connsiteX0" fmla="*/ 0 w 3355029"/>
              <a:gd name="connsiteY0" fmla="*/ 7790 h 1734990"/>
              <a:gd name="connsiteX1" fmla="*/ 420129 w 3355029"/>
              <a:gd name="connsiteY1" fmla="*/ 114882 h 1734990"/>
              <a:gd name="connsiteX2" fmla="*/ 799070 w 3355029"/>
              <a:gd name="connsiteY2" fmla="*/ 806860 h 1734990"/>
              <a:gd name="connsiteX3" fmla="*/ 1219200 w 3355029"/>
              <a:gd name="connsiteY3" fmla="*/ 1391747 h 1734990"/>
              <a:gd name="connsiteX4" fmla="*/ 1985318 w 3355029"/>
              <a:gd name="connsiteY4" fmla="*/ 1572979 h 1734990"/>
              <a:gd name="connsiteX5" fmla="*/ 2644345 w 3355029"/>
              <a:gd name="connsiteY5" fmla="*/ 1696547 h 1734990"/>
              <a:gd name="connsiteX6" fmla="*/ 3303373 w 3355029"/>
              <a:gd name="connsiteY6" fmla="*/ 1729498 h 1734990"/>
              <a:gd name="connsiteX7" fmla="*/ 3311610 w 3355029"/>
              <a:gd name="connsiteY7" fmla="*/ 1729498 h 1734990"/>
              <a:gd name="connsiteX8" fmla="*/ 3328086 w 3355029"/>
              <a:gd name="connsiteY8" fmla="*/ 1729498 h 173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5029" h="1734990">
                <a:moveTo>
                  <a:pt x="0" y="7790"/>
                </a:moveTo>
                <a:cubicBezTo>
                  <a:pt x="143475" y="-5253"/>
                  <a:pt x="286951" y="-18296"/>
                  <a:pt x="420129" y="114882"/>
                </a:cubicBezTo>
                <a:cubicBezTo>
                  <a:pt x="553307" y="248060"/>
                  <a:pt x="665892" y="594049"/>
                  <a:pt x="799070" y="806860"/>
                </a:cubicBezTo>
                <a:cubicBezTo>
                  <a:pt x="932248" y="1019671"/>
                  <a:pt x="1021492" y="1264061"/>
                  <a:pt x="1219200" y="1391747"/>
                </a:cubicBezTo>
                <a:cubicBezTo>
                  <a:pt x="1416908" y="1519434"/>
                  <a:pt x="1747794" y="1522179"/>
                  <a:pt x="1985318" y="1572979"/>
                </a:cubicBezTo>
                <a:cubicBezTo>
                  <a:pt x="2222842" y="1623779"/>
                  <a:pt x="2424669" y="1670461"/>
                  <a:pt x="2644345" y="1696547"/>
                </a:cubicBezTo>
                <a:cubicBezTo>
                  <a:pt x="2864021" y="1722633"/>
                  <a:pt x="3192162" y="1724006"/>
                  <a:pt x="3303373" y="1729498"/>
                </a:cubicBezTo>
                <a:cubicBezTo>
                  <a:pt x="3414584" y="1734990"/>
                  <a:pt x="3311610" y="1729498"/>
                  <a:pt x="3311610" y="1729498"/>
                </a:cubicBezTo>
                <a:cubicBezTo>
                  <a:pt x="3315729" y="1729498"/>
                  <a:pt x="3307491" y="1741855"/>
                  <a:pt x="3328086" y="17294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TextBox 6"/>
          <p:cNvSpPr txBox="1"/>
          <p:nvPr/>
        </p:nvSpPr>
        <p:spPr>
          <a:xfrm>
            <a:off x="6714234" y="5281063"/>
            <a:ext cx="101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Время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758076" y="4114127"/>
            <a:ext cx="292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Производительность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1412776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Поддержание чистоты кода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ru-RU" sz="3200" dirty="0" smtClean="0"/>
              <a:t>– дело профессионального выживания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447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Выучите их хорошенько один раз!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Разбить строку на слова: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+"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Regex.Replace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Regex.IsMatch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14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 научитесь понимать, </a:t>
            </a:r>
            <a:br>
              <a:rPr lang="ru-RU" dirty="0" smtClean="0"/>
            </a:br>
            <a:r>
              <a:rPr lang="ru-RU" dirty="0" smtClean="0"/>
              <a:t>			когда их НЕ использовать!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line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.Replace(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.Replace(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@"\\"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000" dirty="0">
                <a:hlinkClick r:id="rId3"/>
              </a:rPr>
              <a:t>http://stackoverflow.com/questions/1732348/regex-match-open-tags-except-xhtml-self-contained-tags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21408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→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→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new[]{“line1”, “line2”})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“hello world”);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600200"/>
            <a:ext cx="7571184" cy="4525963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a = </a:t>
            </a:r>
            <a:r>
              <a:rPr lang="en-US" dirty="0" err="1" smtClean="0"/>
              <a:t>GetSomeNumbers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/>
              <a:t>Where(x =&gt; x%2 == 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/>
              <a:t>Select(x =&gt; x*x)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/>
              <a:t>Skip(1)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/>
              <a:t>Take(2)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/>
              <a:t>ToArray</a:t>
            </a:r>
            <a:r>
              <a:rPr lang="en-US" dirty="0" smtClean="0"/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1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Обязательно прочитать!</a:t>
            </a:r>
            <a:endParaRPr lang="ru-RU" dirty="0"/>
          </a:p>
        </p:txBody>
      </p:sp>
      <p:pic>
        <p:nvPicPr>
          <p:cNvPr id="3074" name="Picture 2" descr="http://static.ozone.ru/multimedia/books_covers/10015632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32236"/>
            <a:ext cx="3483632" cy="48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oposhiy\Pictures\wtf_per_min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6998041" cy="55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красота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5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Всего одна мысль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Гораздо важнее, чтобы в команде был общий  стиль, чем то, какой именно это будет стиль.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Долгие обсуждения тонкостей стиля форматирования — пустая трата времени.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Проще всего сойтись на «стандартном» для языка стиле.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1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Имена и </a:t>
            </a:r>
            <a:r>
              <a:rPr lang="ru-RU" dirty="0" smtClean="0"/>
              <a:t>сигнатуры методов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понятность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1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7784" y="1340768"/>
            <a:ext cx="6022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ClassName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PublicMemberName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privateField</a:t>
            </a:r>
            <a:endParaRPr lang="ru-RU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ISomeInterface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Соглашения об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именовании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15605</TotalTime>
  <Words>597</Words>
  <Application>Microsoft Office PowerPoint</Application>
  <PresentationFormat>Экран (4:3)</PresentationFormat>
  <Paragraphs>225</Paragraphs>
  <Slides>44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Тема Office</vt:lpstr>
      <vt:lpstr>Качественный код</vt:lpstr>
      <vt:lpstr>Собственно, зачем?</vt:lpstr>
      <vt:lpstr>Зачем?</vt:lpstr>
      <vt:lpstr>Зачем?</vt:lpstr>
      <vt:lpstr>Презентация PowerPoint</vt:lpstr>
      <vt:lpstr>Форматирование</vt:lpstr>
      <vt:lpstr>Всего одна мысль</vt:lpstr>
      <vt:lpstr>Имена и сигнатуры методов</vt:lpstr>
      <vt:lpstr>Соглашения об именовании</vt:lpstr>
      <vt:lpstr>Хорошее имя</vt:lpstr>
      <vt:lpstr>Хорошее имя</vt:lpstr>
      <vt:lpstr>Хорошее имя</vt:lpstr>
      <vt:lpstr>Рефакторинг</vt:lpstr>
      <vt:lpstr>Презентация PowerPoint</vt:lpstr>
      <vt:lpstr>Рефакторинг</vt:lpstr>
      <vt:lpstr>Рефакторинг: когда?</vt:lpstr>
      <vt:lpstr>Глобальный рефакторинг</vt:lpstr>
      <vt:lpstr>Глобальный рефакторинг</vt:lpstr>
      <vt:lpstr>Глобальный рефакторинг</vt:lpstr>
      <vt:lpstr>Декомпозиция</vt:lpstr>
      <vt:lpstr>Презентация PowerPoint</vt:lpstr>
      <vt:lpstr>7±2*</vt:lpstr>
      <vt:lpstr>Декомпозиция</vt:lpstr>
      <vt:lpstr>Циклический сдвиг массива</vt:lpstr>
      <vt:lpstr>Циклический сдвиг массива</vt:lpstr>
      <vt:lpstr>Разбить на поля CSV</vt:lpstr>
      <vt:lpstr>Презентация PowerPoint</vt:lpstr>
      <vt:lpstr>Разбить на поля CSV: Абстракции</vt:lpstr>
      <vt:lpstr>Разбить на поля CSV</vt:lpstr>
      <vt:lpstr>Разбить на поля CSV: Абстракции</vt:lpstr>
      <vt:lpstr>Презентация PowerPoint</vt:lpstr>
      <vt:lpstr>Разбить на поля CSV: Абстракции</vt:lpstr>
      <vt:lpstr>Практика рефакторинга (10 мин)</vt:lpstr>
      <vt:lpstr>Уровни абстракции</vt:lpstr>
      <vt:lpstr>Уровни абстракции</vt:lpstr>
      <vt:lpstr>Задача  «Частотный словарь биграмм»</vt:lpstr>
      <vt:lpstr>Декомпозиция — простые мысли</vt:lpstr>
      <vt:lpstr>Идеальный модуль</vt:lpstr>
      <vt:lpstr>Языковые возможности</vt:lpstr>
      <vt:lpstr>Регулярные выражения</vt:lpstr>
      <vt:lpstr>Регулярные выражения</vt:lpstr>
      <vt:lpstr>Работа с файлами</vt:lpstr>
      <vt:lpstr>LINQ</vt:lpstr>
      <vt:lpstr>Обязательно прочитать!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</dc:title>
  <dc:creator>xoposhiy</dc:creator>
  <cp:lastModifiedBy>Егоров Павел Владимирович</cp:lastModifiedBy>
  <cp:revision>325</cp:revision>
  <dcterms:created xsi:type="dcterms:W3CDTF">2012-06-18T09:24:29Z</dcterms:created>
  <dcterms:modified xsi:type="dcterms:W3CDTF">2014-06-22T13:04:55Z</dcterms:modified>
</cp:coreProperties>
</file>