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9" r:id="rId4"/>
    <p:sldId id="357" r:id="rId5"/>
    <p:sldId id="316" r:id="rId6"/>
    <p:sldId id="315" r:id="rId7"/>
    <p:sldId id="261" r:id="rId8"/>
    <p:sldId id="354" r:id="rId9"/>
    <p:sldId id="272" r:id="rId10"/>
    <p:sldId id="260" r:id="rId11"/>
    <p:sldId id="262" r:id="rId12"/>
    <p:sldId id="263" r:id="rId13"/>
    <p:sldId id="355" r:id="rId14"/>
    <p:sldId id="286" r:id="rId15"/>
    <p:sldId id="287" r:id="rId16"/>
    <p:sldId id="367" r:id="rId17"/>
    <p:sldId id="366" r:id="rId18"/>
    <p:sldId id="365" r:id="rId19"/>
    <p:sldId id="364" r:id="rId20"/>
    <p:sldId id="288" r:id="rId21"/>
    <p:sldId id="289" r:id="rId22"/>
    <p:sldId id="266" r:id="rId23"/>
    <p:sldId id="291" r:id="rId24"/>
    <p:sldId id="292" r:id="rId25"/>
    <p:sldId id="301" r:id="rId26"/>
    <p:sldId id="269" r:id="rId27"/>
    <p:sldId id="302" r:id="rId28"/>
    <p:sldId id="294" r:id="rId29"/>
    <p:sldId id="297" r:id="rId30"/>
    <p:sldId id="295" r:id="rId31"/>
    <p:sldId id="296" r:id="rId32"/>
    <p:sldId id="299" r:id="rId33"/>
    <p:sldId id="298" r:id="rId34"/>
    <p:sldId id="356" r:id="rId35"/>
    <p:sldId id="345" r:id="rId36"/>
    <p:sldId id="330" r:id="rId37"/>
    <p:sldId id="331" r:id="rId38"/>
    <p:sldId id="332" r:id="rId39"/>
    <p:sldId id="333" r:id="rId40"/>
    <p:sldId id="338" r:id="rId41"/>
    <p:sldId id="339" r:id="rId42"/>
    <p:sldId id="341" r:id="rId43"/>
    <p:sldId id="342" r:id="rId44"/>
    <p:sldId id="343" r:id="rId45"/>
    <p:sldId id="363" r:id="rId46"/>
    <p:sldId id="361" r:id="rId47"/>
    <p:sldId id="362" r:id="rId48"/>
    <p:sldId id="344" r:id="rId49"/>
    <p:sldId id="346" r:id="rId50"/>
    <p:sldId id="348" r:id="rId51"/>
    <p:sldId id="349" r:id="rId52"/>
    <p:sldId id="347" r:id="rId53"/>
    <p:sldId id="359" r:id="rId54"/>
    <p:sldId id="360" r:id="rId55"/>
    <p:sldId id="351" r:id="rId56"/>
    <p:sldId id="358" r:id="rId57"/>
    <p:sldId id="311" r:id="rId58"/>
    <p:sldId id="312" r:id="rId59"/>
    <p:sldId id="313" r:id="rId60"/>
    <p:sldId id="310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3C1"/>
    <a:srgbClr val="A8F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E368-798F-4A61-8EEF-592E4439C39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729BA-44BA-4E57-9F04-98170C36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82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729BA-44BA-4E57-9F04-98170C3669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9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baseline="0" dirty="0" smtClean="0"/>
              <a:t> с </a:t>
            </a:r>
            <a:r>
              <a:rPr lang="en-US" baseline="0" dirty="0" smtClean="0"/>
              <a:t>yield return </a:t>
            </a:r>
            <a:r>
              <a:rPr lang="ru-RU" baseline="0" dirty="0" smtClean="0"/>
              <a:t>должен возвращать </a:t>
            </a:r>
            <a:r>
              <a:rPr lang="en-US" baseline="0" dirty="0" err="1" smtClean="0"/>
              <a:t>IEnumerable</a:t>
            </a:r>
            <a:r>
              <a:rPr lang="ru-RU" baseline="0" dirty="0" smtClean="0"/>
              <a:t> или </a:t>
            </a:r>
            <a:r>
              <a:rPr lang="en-US" baseline="0" dirty="0" err="1" smtClean="0"/>
              <a:t>IEnumerator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Выполнение этого метода начинается только после запроса первого элемента у этого перечисляемого. Метод выполнится до первого </a:t>
            </a:r>
            <a:r>
              <a:rPr lang="en-US" baseline="0" dirty="0" smtClean="0"/>
              <a:t>yield return</a:t>
            </a:r>
            <a:r>
              <a:rPr lang="ru-RU" baseline="0" dirty="0" smtClean="0"/>
              <a:t>-а, вернет в качестве первого элемента перечисляемого аргумент </a:t>
            </a:r>
            <a:r>
              <a:rPr lang="en-US" baseline="0" dirty="0" smtClean="0"/>
              <a:t>yield return-</a:t>
            </a:r>
            <a:r>
              <a:rPr lang="ru-RU" baseline="0" dirty="0" smtClean="0"/>
              <a:t>а и «заснет» до запроса следующего элемента у перечисляемого.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729BA-44BA-4E57-9F04-98170C3669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1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0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4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7824-568C-43BC-A4F3-FD94E888AE25}" type="datetimeFigureOut">
              <a:rPr lang="ru-RU" smtClean="0"/>
              <a:t>25.06.2014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discussions/543522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Функциональное программирование в</a:t>
            </a:r>
            <a:r>
              <a:rPr lang="en-US" dirty="0" smtClean="0"/>
              <a:t> C#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5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– это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…их можно передавать как аргументы, возвращать как результат, сохранять в переменных и структурах данных</a:t>
            </a:r>
          </a:p>
          <a:p>
            <a:r>
              <a:rPr lang="ru-RU" dirty="0" smtClean="0"/>
              <a:t>Поэтому у функций есть тип:</a:t>
            </a:r>
            <a:endParaRPr lang="en-US" dirty="0" smtClean="0"/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sz="4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1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sz="4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6666CC"/>
                </a:solidFill>
                <a:latin typeface="Consolas"/>
              </a:rPr>
              <a:t>void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message)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T, U&gt;, U, List&lt;T&gt;, List&lt;U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</a:p>
          <a:p>
            <a:pPr marL="0" indent="0" font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List&lt;U&gt; 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&lt;U, T, U&gt; f,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U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List&lt;T&gt; list)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4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Можно написать так: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2860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4191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mtClean="0"/>
              <a:t>Но лучше так: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4952999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9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457200" y="533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Можно писать и более сложные функции как анонимные: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794164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Sin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Cos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выбор метрики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8" y="1371600"/>
            <a:ext cx="39719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Metrics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IDictionary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&lt;Data, Distance&gt;&gt;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Можно выбирать в </a:t>
            </a:r>
            <a:r>
              <a:rPr lang="en-US" dirty="0" smtClean="0"/>
              <a:t>runtime</a:t>
            </a:r>
          </a:p>
          <a:p>
            <a:r>
              <a:rPr lang="ru-RU" dirty="0" smtClean="0"/>
              <a:t>Можно загружать из плагинов</a:t>
            </a:r>
          </a:p>
          <a:p>
            <a:r>
              <a:rPr lang="ru-RU" dirty="0" smtClean="0"/>
              <a:t>Можно добавить метаинформацию</a:t>
            </a:r>
          </a:p>
          <a:p>
            <a:r>
              <a:rPr lang="ru-RU" dirty="0" smtClean="0"/>
              <a:t>Легко добавить новые</a:t>
            </a:r>
          </a:p>
        </p:txBody>
      </p:sp>
    </p:spTree>
    <p:extLst>
      <p:ext uri="{BB962C8B-B14F-4D97-AF65-F5344CB8AC3E}">
        <p14:creationId xmlns:p14="http://schemas.microsoft.com/office/powerpoint/2010/main" val="2503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5691" y="18288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{"Euclidean", data =&gt;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(data.D1.X –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data.D2.X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2) +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(data.D1.Y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data.D2.Y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2))}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списками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Интерфейс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IEnumerable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&lt;T&gt;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T Current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MoveNext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Reset();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61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9545" y="14192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 smtClean="0">
                <a:solidFill>
                  <a:srgbClr val="06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EvenNumbers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2;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smtClean="0">
                <a:solidFill>
                  <a:srgbClr val="0600FF"/>
                </a:solidFill>
                <a:latin typeface="Consolas"/>
              </a:rPr>
              <a:t>while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0600FF"/>
                </a:solidFill>
                <a:latin typeface="Consolas"/>
              </a:rPr>
              <a:t>true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+=2;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ru-RU" sz="24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endParaRPr lang="ru-RU" sz="2400" dirty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EvenNumbers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(n);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08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высшего порядка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1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Самая простая: </a:t>
            </a:r>
            <a:r>
              <a:rPr lang="en-US" b="1" dirty="0" smtClean="0"/>
              <a:t>Map </a:t>
            </a:r>
            <a:r>
              <a:rPr lang="en-US" dirty="0"/>
              <a:t>(</a:t>
            </a:r>
            <a:r>
              <a:rPr lang="ru-RU" dirty="0"/>
              <a:t>в С</a:t>
            </a:r>
            <a:r>
              <a:rPr lang="en-US" dirty="0"/>
              <a:t># — </a:t>
            </a:r>
            <a:r>
              <a:rPr lang="en-US" b="1" dirty="0" smtClean="0"/>
              <a:t>Select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19545" y="20574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Map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f,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400" dirty="0">
                <a:solidFill>
                  <a:srgbClr val="0000FF"/>
                </a:solidFill>
                <a:latin typeface="Consolas"/>
              </a:rPr>
              <a:t>M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[]{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});</a:t>
            </a:r>
          </a:p>
          <a:p>
            <a:pPr fontAlgn="t"/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=&gt;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</a:t>
            </a:r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{2, 3, 4}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76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0600" y="1600200"/>
            <a:ext cx="73914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1. Основная абстракция — функция!</a:t>
            </a:r>
          </a:p>
          <a:p>
            <a:pPr marL="0" indent="0">
              <a:buNone/>
            </a:pPr>
            <a:r>
              <a:rPr lang="ru-RU" dirty="0" smtClean="0"/>
              <a:t>2. Упор на чистые (</a:t>
            </a:r>
            <a:r>
              <a:rPr lang="en-US" dirty="0" smtClean="0"/>
              <a:t>pure)</a:t>
            </a:r>
            <a:r>
              <a:rPr lang="ru-RU" dirty="0" smtClean="0"/>
              <a:t> функции</a:t>
            </a:r>
          </a:p>
          <a:p>
            <a:pPr marL="0" indent="0">
              <a:buNone/>
            </a:pPr>
            <a:r>
              <a:rPr lang="ru-RU" dirty="0" smtClean="0"/>
              <a:t>3. …и неизменяемые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748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filter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Filter — </a:t>
            </a:r>
            <a:r>
              <a:rPr lang="ru-RU" dirty="0" smtClean="0"/>
              <a:t>оставляет только те значения, которые соответствуют предикату.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Filter(x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=&gt; x % 2 == 0,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Enumerable.Range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9).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=&gt; new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[] { 2, 4, 6, 8 }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659285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Filter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&gt;(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predicate,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 smtClean="0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predicate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08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Функции, определённые внутри некого контекста, получают доступ к значениям из области видимости этого контекста: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6473" y="34290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       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%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ru-RU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latin typeface="Consolas"/>
              </a:rPr>
              <a:t>         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...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 err="1">
                <a:solidFill>
                  <a:srgbClr val="0000FF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[]{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15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});</a:t>
            </a:r>
            <a:endParaRPr lang="en-US" sz="20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4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Весёлые факты про 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Замыкания – это метод инкапсуляции</a:t>
            </a:r>
          </a:p>
          <a:p>
            <a:r>
              <a:rPr lang="ru-RU" dirty="0"/>
              <a:t>Замыкания позволяют сохранять </a:t>
            </a:r>
            <a:r>
              <a:rPr lang="ru-RU" dirty="0" smtClean="0"/>
              <a:t>и менять состояние</a:t>
            </a:r>
            <a:endParaRPr lang="ru-RU" dirty="0"/>
          </a:p>
          <a:p>
            <a:r>
              <a:rPr lang="ru-RU" dirty="0"/>
              <a:t>… и они достаточно мощны, чтобы с помощью них </a:t>
            </a:r>
            <a:r>
              <a:rPr lang="ru-RU" dirty="0" smtClean="0"/>
              <a:t>эмулировать ООП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замыкания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(Aggregate in </a:t>
            </a:r>
            <a:r>
              <a:rPr lang="en-US" dirty="0" smtClean="0"/>
              <a:t>C#)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old(step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accumulator, collection)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old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x, y) =&gt; x + y,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new [] {1, 2, 3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247900" y="4010885"/>
            <a:ext cx="4648200" cy="2161315"/>
            <a:chOff x="1828800" y="3917364"/>
            <a:chExt cx="4648200" cy="2161315"/>
          </a:xfrm>
        </p:grpSpPr>
        <p:sp>
          <p:nvSpPr>
            <p:cNvPr id="4" name="Овал 3"/>
            <p:cNvSpPr/>
            <p:nvPr/>
          </p:nvSpPr>
          <p:spPr>
            <a:xfrm>
              <a:off x="3089564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419600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57912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8288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476500" y="455121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3713018" y="4128653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105400" y="391736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stCxn id="8" idx="3"/>
              <a:endCxn id="7" idx="0"/>
            </p:cNvCxnSpPr>
            <p:nvPr/>
          </p:nvCxnSpPr>
          <p:spPr>
            <a:xfrm flipH="1">
              <a:off x="2171700" y="5136581"/>
              <a:ext cx="405233" cy="221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5"/>
              <a:endCxn id="4" idx="0"/>
            </p:cNvCxnSpPr>
            <p:nvPr/>
          </p:nvCxnSpPr>
          <p:spPr>
            <a:xfrm>
              <a:off x="3061867" y="5136581"/>
              <a:ext cx="370597" cy="2562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9" idx="3"/>
              <a:endCxn id="8" idx="0"/>
            </p:cNvCxnSpPr>
            <p:nvPr/>
          </p:nvCxnSpPr>
          <p:spPr>
            <a:xfrm flipH="1" flipV="1">
              <a:off x="2819400" y="4551214"/>
              <a:ext cx="994051" cy="1628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" idx="5"/>
              <a:endCxn id="5" idx="0"/>
            </p:cNvCxnSpPr>
            <p:nvPr/>
          </p:nvCxnSpPr>
          <p:spPr>
            <a:xfrm>
              <a:off x="4298385" y="4714020"/>
              <a:ext cx="464115" cy="6788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3"/>
              <a:endCxn id="9" idx="0"/>
            </p:cNvCxnSpPr>
            <p:nvPr/>
          </p:nvCxnSpPr>
          <p:spPr>
            <a:xfrm flipH="1" flipV="1">
              <a:off x="4055918" y="4128653"/>
              <a:ext cx="1149915" cy="374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5"/>
              <a:endCxn id="6" idx="0"/>
            </p:cNvCxnSpPr>
            <p:nvPr/>
          </p:nvCxnSpPr>
          <p:spPr>
            <a:xfrm>
              <a:off x="5690767" y="4502731"/>
              <a:ext cx="443333" cy="855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3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U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T, U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step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U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)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//to avoid multiple enumeration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collection 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ICollection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&lt;T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??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ToList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Any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step,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step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First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Skip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08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</a:t>
            </a:r>
            <a:r>
              <a:rPr lang="en-US" dirty="0" smtClean="0"/>
              <a:t>Flatten (</a:t>
            </a:r>
            <a:r>
              <a:rPr lang="en-US" dirty="0" err="1" smtClean="0"/>
              <a:t>SelectMany</a:t>
            </a:r>
            <a:r>
              <a:rPr lang="en-US" dirty="0" smtClean="0"/>
              <a:t> in C#)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Flatten(new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[]{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[]{1, 2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[]{3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=&gt; new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[] {1, 2, 3}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Flatten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05200"/>
          </a:xfrm>
        </p:spPr>
        <p:txBody>
          <a:bodyPr/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Flatten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Empty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 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Concat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47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en-US" dirty="0" err="1" smtClean="0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 {1, 2, 0, 9, 5, 6, 10, 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=&gt;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[[1, 2], [0, 9], [5, 6, 10], [1]]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Писать </a:t>
            </a:r>
            <a:r>
              <a:rPr lang="ru-RU" dirty="0" smtClean="0"/>
              <a:t>«</a:t>
            </a:r>
            <a:r>
              <a:rPr lang="ru-RU" b="1" dirty="0" smtClean="0"/>
              <a:t>очевидно</a:t>
            </a:r>
            <a:r>
              <a:rPr lang="ru-RU" dirty="0" smtClean="0"/>
              <a:t> </a:t>
            </a:r>
            <a:r>
              <a:rPr lang="ru-RU" dirty="0"/>
              <a:t>корректные» программы</a:t>
            </a:r>
          </a:p>
          <a:p>
            <a:r>
              <a:rPr lang="en-US" dirty="0" smtClean="0"/>
              <a:t>“The </a:t>
            </a:r>
            <a:r>
              <a:rPr lang="en-US" dirty="0"/>
              <a:t>Free Lunch Is </a:t>
            </a:r>
            <a:r>
              <a:rPr lang="en-US" dirty="0" smtClean="0"/>
              <a:t>Over” </a:t>
            </a:r>
            <a:r>
              <a:rPr lang="en-US" dirty="0" smtClean="0"/>
              <a:t>–</a:t>
            </a:r>
            <a:r>
              <a:rPr lang="ru-RU" dirty="0" smtClean="0"/>
              <a:t> параллельные </a:t>
            </a:r>
            <a:r>
              <a:rPr lang="ru-RU" dirty="0" smtClean="0"/>
              <a:t>программы в </a:t>
            </a:r>
            <a:r>
              <a:rPr lang="ru-RU" dirty="0" smtClean="0"/>
              <a:t>ФП-стиле писать проще</a:t>
            </a:r>
            <a:endParaRPr lang="ru-RU" dirty="0" smtClean="0"/>
          </a:p>
          <a:p>
            <a:r>
              <a:rPr lang="ru-RU" dirty="0" smtClean="0"/>
              <a:t>Некоторые задачи </a:t>
            </a:r>
            <a:r>
              <a:rPr lang="ru-RU" dirty="0" smtClean="0"/>
              <a:t>в принципе проще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/>
              <a:t>	</a:t>
            </a:r>
            <a:r>
              <a:rPr lang="en-US" dirty="0" smtClean="0"/>
              <a:t>(</a:t>
            </a:r>
            <a:r>
              <a:rPr lang="ru-RU" dirty="0" smtClean="0"/>
              <a:t>хотя некоторые сложнее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10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решить задачу, используя </a:t>
            </a:r>
            <a:r>
              <a:rPr lang="en-US" dirty="0"/>
              <a:t>F</a:t>
            </a:r>
            <a:r>
              <a:rPr lang="en-US" dirty="0" smtClean="0"/>
              <a:t>old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Запишем пример для конкретных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Предположим, что мы решили задачу для части коллекции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Какой тип у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Что должна сделать </a:t>
            </a:r>
            <a:r>
              <a:rPr lang="en-US" dirty="0" smtClean="0"/>
              <a:t>step</a:t>
            </a:r>
            <a:r>
              <a:rPr lang="ru-RU" dirty="0" smtClean="0"/>
              <a:t>, чтобы получить следующий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какого </a:t>
            </a:r>
            <a:r>
              <a:rPr lang="en-US" dirty="0" err="1" smtClean="0"/>
              <a:t>initAcc</a:t>
            </a:r>
            <a:r>
              <a:rPr lang="ru-RU" dirty="0" smtClean="0"/>
              <a:t> нужно начать?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err="1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Простой пример: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new [] {1, 2, 0, 9, 5, 6, 10, 1})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Мы здесь: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[[1, 2], [0, 9], [5]]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нам осталось пройти: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[6, 10, 1]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cs typeface="Consolas" pitchFamily="49" charset="0"/>
              </a:rPr>
              <a:t>Идея:</a:t>
            </a:r>
            <a:r>
              <a:rPr lang="ru-RU" dirty="0" smtClean="0">
                <a:cs typeface="Consolas" pitchFamily="49" charset="0"/>
              </a:rPr>
              <a:t> в аккумуляторе храним текущую активную группу и  готовую часть решения</a:t>
            </a:r>
            <a:endParaRPr lang="ru-RU" sz="36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Тогда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initAcc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: Tuple&lt;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рассматриваемого положения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initAcc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== new Tuple([5],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[[1, 2], [0, 9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]])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step </a:t>
            </a:r>
            <a:r>
              <a:rPr lang="ru-RU" dirty="0" smtClean="0">
                <a:cs typeface="Consolas" pitchFamily="49" charset="0"/>
              </a:rPr>
              <a:t>добавляет элементы в активную группу, пока выполняется критерий</a:t>
            </a:r>
            <a:r>
              <a:rPr lang="en-US" dirty="0" smtClean="0">
                <a:cs typeface="Consolas" pitchFamily="49" charset="0"/>
              </a:rPr>
              <a:t>; </a:t>
            </a:r>
            <a:endParaRPr lang="ru-RU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когда критерий перестаёт выполняться, добавляет активную группу к результату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бы не использовать </a:t>
            </a:r>
            <a:r>
              <a:rPr lang="en-US" dirty="0" smtClean="0"/>
              <a:t>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 </a:t>
            </a:r>
            <a:r>
              <a:rPr lang="ru-RU" dirty="0"/>
              <a:t>многих случаях код легче читать, чем тот, что написан с использованием явной рекурсии или </a:t>
            </a:r>
            <a:r>
              <a:rPr lang="en-US" dirty="0"/>
              <a:t>for</a:t>
            </a:r>
            <a:endParaRPr lang="ru-RU" dirty="0" smtClean="0"/>
          </a:p>
          <a:p>
            <a:r>
              <a:rPr lang="ru-RU" dirty="0" smtClean="0"/>
              <a:t>Многие из них можно распараллелить: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coll.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AsParallel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.Select(...)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А в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C#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ещё и перенаправить в БД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dirty="0" smtClean="0">
                <a:latin typeface="Consolas" pitchFamily="49" charset="0"/>
                <a:cs typeface="Consolas" pitchFamily="49" charset="0"/>
              </a:rPr>
            </a:br>
            <a:r>
              <a:rPr lang="ru-RU" dirty="0" smtClean="0">
                <a:latin typeface="Consolas" pitchFamily="49" charset="0"/>
                <a:cs typeface="Consolas" pitchFamily="49" charset="0"/>
              </a:rPr>
              <a:t>с помощью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Linq2SQL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Map Reduce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4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1537212"/>
            <a:ext cx="7619048" cy="41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 err="1" smtClean="0"/>
              <a:t>Immutabilit</a:t>
            </a:r>
            <a:r>
              <a:rPr lang="en-US" dirty="0" smtClean="0"/>
              <a:t>y &amp; Pure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1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 – </a:t>
            </a:r>
            <a:r>
              <a:rPr lang="de-DE" dirty="0" err="1" smtClean="0"/>
              <a:t>persistence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</a:t>
            </a:r>
            <a:r>
              <a:rPr lang="ru-RU" dirty="0" smtClean="0"/>
              <a:t>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Потоки – это отдельные последовательности команд, которые исполняются независимо друг от друга, но имеют доступ к общей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6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Race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inc1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(x.Item1+1, x.Item2+1);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inc2 = () =&gt;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(x.Item1+2, x.Item2+2);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Parallel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.ForEach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inc1, inc2 },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highlight>
                  <a:srgbClr val="FFFFFF"/>
                </a:highlight>
                <a:latin typeface="Consolas"/>
              </a:rPr>
              <a:t>action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action());</a:t>
            </a:r>
          </a:p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60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может быть напечатано?</a:t>
            </a:r>
          </a:p>
          <a:p>
            <a:pPr marL="0" indent="0">
              <a:buNone/>
            </a:pP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(3, 3)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(1, 1)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ru-RU" dirty="0" smtClean="0">
                <a:sym typeface="Wingdings" panose="05000000000000000000" pitchFamily="2" charset="2"/>
              </a:rPr>
              <a:t> (2, 2) или </a:t>
            </a:r>
            <a:r>
              <a:rPr lang="en-US" dirty="0" smtClean="0">
                <a:sym typeface="Wingdings" panose="05000000000000000000" pitchFamily="2" charset="2"/>
              </a:rPr>
              <a:t>(3, 3)</a:t>
            </a: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Будет брошено исключение</a:t>
            </a: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Другое</a:t>
            </a:r>
          </a:p>
        </p:txBody>
      </p:sp>
    </p:spTree>
    <p:extLst>
      <p:ext uri="{BB962C8B-B14F-4D97-AF65-F5344CB8AC3E}">
        <p14:creationId xmlns:p14="http://schemas.microsoft.com/office/powerpoint/2010/main" val="60481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мира объединяются!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857500" y="1828800"/>
            <a:ext cx="3429000" cy="2971800"/>
            <a:chOff x="2895600" y="1828800"/>
            <a:chExt cx="3429000" cy="29718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895600" y="3124200"/>
              <a:ext cx="1143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Java 7</a:t>
              </a:r>
              <a:endParaRPr lang="ru-RU" sz="2400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181600" y="3124200"/>
              <a:ext cx="1143000" cy="838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Lisp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038600" y="3124200"/>
              <a:ext cx="1143000" cy="838200"/>
            </a:xfrm>
            <a:prstGeom prst="rect">
              <a:avLst/>
            </a:prstGeom>
            <a:solidFill>
              <a:srgbClr val="A8FC1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Closure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381500" y="3962400"/>
              <a:ext cx="1143000" cy="838200"/>
            </a:xfrm>
            <a:prstGeom prst="rect">
              <a:avLst/>
            </a:prstGeom>
            <a:solidFill>
              <a:srgbClr val="A8FC1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Scala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238500" y="3962400"/>
              <a:ext cx="1143000" cy="838200"/>
            </a:xfrm>
            <a:prstGeom prst="rect">
              <a:avLst/>
            </a:prstGeom>
            <a:solidFill>
              <a:srgbClr val="39D3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Java 8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895600" y="1828800"/>
              <a:ext cx="1143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C# 1.0</a:t>
              </a:r>
              <a:endParaRPr lang="ru-RU" sz="24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181600" y="1828800"/>
              <a:ext cx="1143000" cy="838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F#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038600" y="1828800"/>
              <a:ext cx="1143000" cy="838200"/>
            </a:xfrm>
            <a:prstGeom prst="rect">
              <a:avLst/>
            </a:prstGeom>
            <a:solidFill>
              <a:srgbClr val="A8FC1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C# </a:t>
              </a:r>
              <a:r>
                <a:rPr lang="ru-RU" sz="2400" dirty="0" smtClean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.0</a:t>
              </a:r>
              <a:r>
                <a:rPr lang="ru-RU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 smtClean="0">
                  <a:solidFill>
                    <a:schemeClr val="tx1"/>
                  </a:solidFill>
                </a:rPr>
                <a:t>C# 3.0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5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Мутабельность</a:t>
            </a:r>
            <a:r>
              <a:rPr lang="ru-RU" dirty="0" smtClean="0"/>
              <a:t> приводит к </a:t>
            </a:r>
            <a:r>
              <a:rPr lang="ru-RU" dirty="0" err="1" smtClean="0"/>
              <a:t>потоконебезопасности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3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Functional</a:t>
            </a:r>
            <a:r>
              <a:rPr lang="de-DE" dirty="0" smtClean="0"/>
              <a:t> Way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0);</a:t>
            </a:r>
          </a:p>
          <a:p>
            <a:pPr marL="0" indent="0" fontAlgn="t">
              <a:buNone/>
            </a:pPr>
            <a:r>
              <a:rPr lang="en-US" sz="2000" b="1" dirty="0" err="1" smtClean="0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task1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(x.Item1+1, x.Item2+1)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b="1" dirty="0" err="1" smtClean="0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(x.Item1+2, x.Item2+2)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Result.Item1,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Result.Item2)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 smtClean="0"/>
              <a:t>Нет </a:t>
            </a:r>
            <a:r>
              <a:rPr lang="ru-RU" sz="2800" dirty="0" smtClean="0"/>
              <a:t>переменных</a:t>
            </a:r>
          </a:p>
          <a:p>
            <a:pPr marL="0" indent="0">
              <a:buNone/>
            </a:pPr>
            <a:r>
              <a:rPr lang="de-DE" sz="2800" dirty="0" smtClean="0"/>
              <a:t>=&gt; </a:t>
            </a:r>
            <a:r>
              <a:rPr lang="ru-RU" sz="2800" dirty="0" smtClean="0"/>
              <a:t>нельзя «испортить» их значения!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22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Иммутабельные</a:t>
            </a:r>
            <a:r>
              <a:rPr lang="ru-RU" dirty="0" smtClean="0"/>
              <a:t>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сеттеры приватные</a:t>
            </a:r>
          </a:p>
          <a:p>
            <a:r>
              <a:rPr lang="ru-RU" dirty="0" smtClean="0"/>
              <a:t>Каждый метод, который раньше изменял бы значение полей объекта теперь возвращает новую копию объекта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798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cat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4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983162"/>
          </a:xfrm>
        </p:spPr>
        <p:txBody>
          <a:bodyPr>
            <a:normAutofit fontScale="625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1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02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collections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MakeRandomSet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gen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Random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8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Чистая функция – это такая функция, которая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для одних и тех же значений аргументов всегда возвращает один и тот же результат (</a:t>
            </a:r>
            <a:r>
              <a:rPr lang="de-DE" dirty="0" err="1" smtClean="0"/>
              <a:t>referential</a:t>
            </a:r>
            <a:r>
              <a:rPr lang="de-DE" dirty="0" smtClean="0"/>
              <a:t> </a:t>
            </a:r>
            <a:r>
              <a:rPr lang="de-DE" dirty="0" err="1" smtClean="0"/>
              <a:t>transparency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не содержит побочных эффектов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de-DE" dirty="0" smtClean="0"/>
              <a:t>I/O</a:t>
            </a:r>
            <a:r>
              <a:rPr lang="ru-RU" dirty="0" smtClean="0"/>
              <a:t>, изменение глобальных переменных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/>
          <p:cNvSpPr/>
          <p:nvPr/>
        </p:nvSpPr>
        <p:spPr>
          <a:xfrm>
            <a:off x="458325" y="4950942"/>
            <a:ext cx="1416471" cy="420526"/>
          </a:xfrm>
          <a:custGeom>
            <a:avLst/>
            <a:gdLst>
              <a:gd name="connsiteX0" fmla="*/ 0 w 1416471"/>
              <a:gd name="connsiteY0" fmla="*/ 42053 h 420526"/>
              <a:gd name="connsiteX1" fmla="*/ 42053 w 1416471"/>
              <a:gd name="connsiteY1" fmla="*/ 0 h 420526"/>
              <a:gd name="connsiteX2" fmla="*/ 1374418 w 1416471"/>
              <a:gd name="connsiteY2" fmla="*/ 0 h 420526"/>
              <a:gd name="connsiteX3" fmla="*/ 1416471 w 1416471"/>
              <a:gd name="connsiteY3" fmla="*/ 42053 h 420526"/>
              <a:gd name="connsiteX4" fmla="*/ 1416471 w 1416471"/>
              <a:gd name="connsiteY4" fmla="*/ 378473 h 420526"/>
              <a:gd name="connsiteX5" fmla="*/ 1374418 w 1416471"/>
              <a:gd name="connsiteY5" fmla="*/ 420526 h 420526"/>
              <a:gd name="connsiteX6" fmla="*/ 42053 w 1416471"/>
              <a:gd name="connsiteY6" fmla="*/ 420526 h 420526"/>
              <a:gd name="connsiteX7" fmla="*/ 0 w 1416471"/>
              <a:gd name="connsiteY7" fmla="*/ 378473 h 420526"/>
              <a:gd name="connsiteX8" fmla="*/ 0 w 1416471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374418" y="0"/>
                </a:lnTo>
                <a:cubicBezTo>
                  <a:pt x="1397643" y="0"/>
                  <a:pt x="1416471" y="18828"/>
                  <a:pt x="1416471" y="42053"/>
                </a:cubicBezTo>
                <a:lnTo>
                  <a:pt x="1416471" y="378473"/>
                </a:lnTo>
                <a:cubicBezTo>
                  <a:pt x="1416471" y="401698"/>
                  <a:pt x="1397643" y="420526"/>
                  <a:pt x="1374418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C# 2.0</a:t>
            </a:r>
            <a:endParaRPr lang="ru-RU" sz="3200" kern="1200" dirty="0"/>
          </a:p>
        </p:txBody>
      </p:sp>
      <p:sp>
        <p:nvSpPr>
          <p:cNvPr id="5" name="Полилиния 4"/>
          <p:cNvSpPr/>
          <p:nvPr/>
        </p:nvSpPr>
        <p:spPr>
          <a:xfrm>
            <a:off x="458325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30176" tIns="130176" rIns="130176" bIns="13017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0" kern="1200" dirty="0" smtClean="0"/>
              <a:t>Generics</a:t>
            </a:r>
            <a:endParaRPr lang="ru-RU" sz="2500" b="0" kern="1200" dirty="0"/>
          </a:p>
        </p:txBody>
      </p:sp>
      <p:sp>
        <p:nvSpPr>
          <p:cNvPr id="6" name="Полилиния 5"/>
          <p:cNvSpPr/>
          <p:nvPr/>
        </p:nvSpPr>
        <p:spPr>
          <a:xfrm>
            <a:off x="458325" y="236946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7316" tIns="107316" rIns="107316" bIns="1073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0" kern="1200" dirty="0" smtClean="0"/>
              <a:t>Anonymous </a:t>
            </a:r>
            <a:r>
              <a:rPr lang="en-US" sz="1900" b="0" kern="1200" dirty="0" smtClean="0"/>
              <a:t>methods</a:t>
            </a:r>
            <a:endParaRPr lang="ru-RU" sz="1900" b="0" kern="1200" dirty="0"/>
          </a:p>
        </p:txBody>
      </p:sp>
      <p:sp>
        <p:nvSpPr>
          <p:cNvPr id="7" name="Полилиния 6"/>
          <p:cNvSpPr/>
          <p:nvPr/>
        </p:nvSpPr>
        <p:spPr>
          <a:xfrm>
            <a:off x="2112764" y="4950942"/>
            <a:ext cx="1416471" cy="420526"/>
          </a:xfrm>
          <a:custGeom>
            <a:avLst/>
            <a:gdLst>
              <a:gd name="connsiteX0" fmla="*/ 0 w 1416471"/>
              <a:gd name="connsiteY0" fmla="*/ 42053 h 420526"/>
              <a:gd name="connsiteX1" fmla="*/ 42053 w 1416471"/>
              <a:gd name="connsiteY1" fmla="*/ 0 h 420526"/>
              <a:gd name="connsiteX2" fmla="*/ 1374418 w 1416471"/>
              <a:gd name="connsiteY2" fmla="*/ 0 h 420526"/>
              <a:gd name="connsiteX3" fmla="*/ 1416471 w 1416471"/>
              <a:gd name="connsiteY3" fmla="*/ 42053 h 420526"/>
              <a:gd name="connsiteX4" fmla="*/ 1416471 w 1416471"/>
              <a:gd name="connsiteY4" fmla="*/ 378473 h 420526"/>
              <a:gd name="connsiteX5" fmla="*/ 1374418 w 1416471"/>
              <a:gd name="connsiteY5" fmla="*/ 420526 h 420526"/>
              <a:gd name="connsiteX6" fmla="*/ 42053 w 1416471"/>
              <a:gd name="connsiteY6" fmla="*/ 420526 h 420526"/>
              <a:gd name="connsiteX7" fmla="*/ 0 w 1416471"/>
              <a:gd name="connsiteY7" fmla="*/ 378473 h 420526"/>
              <a:gd name="connsiteX8" fmla="*/ 0 w 1416471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374418" y="0"/>
                </a:lnTo>
                <a:cubicBezTo>
                  <a:pt x="1397643" y="0"/>
                  <a:pt x="1416471" y="18828"/>
                  <a:pt x="1416471" y="42053"/>
                </a:cubicBezTo>
                <a:lnTo>
                  <a:pt x="1416471" y="378473"/>
                </a:lnTo>
                <a:cubicBezTo>
                  <a:pt x="1416471" y="401698"/>
                  <a:pt x="1397643" y="420526"/>
                  <a:pt x="1374418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3.0</a:t>
            </a:r>
            <a:endParaRPr lang="ru-RU" sz="3200" kern="1200" dirty="0"/>
          </a:p>
        </p:txBody>
      </p:sp>
      <p:sp>
        <p:nvSpPr>
          <p:cNvPr id="8" name="Полилиния 7"/>
          <p:cNvSpPr/>
          <p:nvPr/>
        </p:nvSpPr>
        <p:spPr>
          <a:xfrm>
            <a:off x="2112764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Local type </a:t>
            </a:r>
            <a:r>
              <a:rPr lang="en-US" sz="2000" b="0" kern="1200" dirty="0" smtClean="0"/>
              <a:t>inference</a:t>
            </a:r>
            <a:br>
              <a:rPr lang="en-US" sz="2000" b="0" kern="1200" dirty="0" smtClean="0"/>
            </a:br>
            <a:r>
              <a:rPr lang="en-US" sz="2000" b="0" kern="1200" dirty="0" smtClean="0"/>
              <a:t>‘</a:t>
            </a:r>
            <a:r>
              <a:rPr lang="en-US" sz="2000" b="0" kern="1200" dirty="0" err="1" smtClean="0"/>
              <a:t>var</a:t>
            </a:r>
            <a:r>
              <a:rPr lang="en-US" sz="2000" b="0" kern="1200" dirty="0" smtClean="0"/>
              <a:t>’</a:t>
            </a:r>
            <a:endParaRPr lang="ru-RU" sz="2000" b="0" kern="1200" dirty="0"/>
          </a:p>
        </p:txBody>
      </p:sp>
      <p:sp>
        <p:nvSpPr>
          <p:cNvPr id="9" name="Полилиния 8"/>
          <p:cNvSpPr/>
          <p:nvPr/>
        </p:nvSpPr>
        <p:spPr>
          <a:xfrm>
            <a:off x="2112764" y="236946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3506" tIns="103506" rIns="103506" bIns="10350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0" kern="1200" dirty="0" smtClean="0"/>
              <a:t>Lambda expressions</a:t>
            </a:r>
            <a:endParaRPr lang="ru-RU" sz="1800" b="0" kern="1200" dirty="0"/>
          </a:p>
        </p:txBody>
      </p:sp>
      <p:sp>
        <p:nvSpPr>
          <p:cNvPr id="10" name="Полилиния 9"/>
          <p:cNvSpPr/>
          <p:nvPr/>
        </p:nvSpPr>
        <p:spPr>
          <a:xfrm>
            <a:off x="2112764" y="107872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LINQ</a:t>
            </a:r>
            <a:endParaRPr lang="ru-RU" sz="2000" b="0" kern="1200" dirty="0"/>
          </a:p>
        </p:txBody>
      </p:sp>
      <p:sp>
        <p:nvSpPr>
          <p:cNvPr id="12" name="Полилиния 11"/>
          <p:cNvSpPr/>
          <p:nvPr/>
        </p:nvSpPr>
        <p:spPr>
          <a:xfrm>
            <a:off x="3805787" y="4950942"/>
            <a:ext cx="1339302" cy="420526"/>
          </a:xfrm>
          <a:custGeom>
            <a:avLst/>
            <a:gdLst>
              <a:gd name="connsiteX0" fmla="*/ 0 w 1339302"/>
              <a:gd name="connsiteY0" fmla="*/ 42053 h 420526"/>
              <a:gd name="connsiteX1" fmla="*/ 42053 w 1339302"/>
              <a:gd name="connsiteY1" fmla="*/ 0 h 420526"/>
              <a:gd name="connsiteX2" fmla="*/ 1297249 w 1339302"/>
              <a:gd name="connsiteY2" fmla="*/ 0 h 420526"/>
              <a:gd name="connsiteX3" fmla="*/ 1339302 w 1339302"/>
              <a:gd name="connsiteY3" fmla="*/ 42053 h 420526"/>
              <a:gd name="connsiteX4" fmla="*/ 1339302 w 1339302"/>
              <a:gd name="connsiteY4" fmla="*/ 378473 h 420526"/>
              <a:gd name="connsiteX5" fmla="*/ 1297249 w 1339302"/>
              <a:gd name="connsiteY5" fmla="*/ 420526 h 420526"/>
              <a:gd name="connsiteX6" fmla="*/ 42053 w 1339302"/>
              <a:gd name="connsiteY6" fmla="*/ 420526 h 420526"/>
              <a:gd name="connsiteX7" fmla="*/ 0 w 1339302"/>
              <a:gd name="connsiteY7" fmla="*/ 378473 h 420526"/>
              <a:gd name="connsiteX8" fmla="*/ 0 w 1339302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302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297249" y="0"/>
                </a:lnTo>
                <a:cubicBezTo>
                  <a:pt x="1320474" y="0"/>
                  <a:pt x="1339302" y="18828"/>
                  <a:pt x="1339302" y="42053"/>
                </a:cubicBezTo>
                <a:lnTo>
                  <a:pt x="1339302" y="378473"/>
                </a:lnTo>
                <a:cubicBezTo>
                  <a:pt x="1339302" y="401698"/>
                  <a:pt x="1320474" y="420526"/>
                  <a:pt x="1297249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0" kern="1200" dirty="0" smtClean="0"/>
              <a:t>4.0</a:t>
            </a:r>
            <a:endParaRPr lang="ru-RU" sz="3200" b="0" kern="1200" dirty="0"/>
          </a:p>
        </p:txBody>
      </p:sp>
      <p:sp>
        <p:nvSpPr>
          <p:cNvPr id="13" name="Полилиния 12"/>
          <p:cNvSpPr/>
          <p:nvPr/>
        </p:nvSpPr>
        <p:spPr>
          <a:xfrm>
            <a:off x="3767203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Contra- and </a:t>
            </a:r>
            <a:r>
              <a:rPr lang="en-US" sz="2000" b="0" kern="1200" dirty="0" smtClean="0"/>
              <a:t>Covariance </a:t>
            </a:r>
            <a:endParaRPr lang="ru-RU" sz="2000" b="0" kern="1200" dirty="0"/>
          </a:p>
        </p:txBody>
      </p:sp>
      <p:sp>
        <p:nvSpPr>
          <p:cNvPr id="14" name="Полилиния 13"/>
          <p:cNvSpPr/>
          <p:nvPr/>
        </p:nvSpPr>
        <p:spPr>
          <a:xfrm>
            <a:off x="5421642" y="4951252"/>
            <a:ext cx="1416471" cy="420216"/>
          </a:xfrm>
          <a:custGeom>
            <a:avLst/>
            <a:gdLst>
              <a:gd name="connsiteX0" fmla="*/ 0 w 1416471"/>
              <a:gd name="connsiteY0" fmla="*/ 42022 h 420216"/>
              <a:gd name="connsiteX1" fmla="*/ 42022 w 1416471"/>
              <a:gd name="connsiteY1" fmla="*/ 0 h 420216"/>
              <a:gd name="connsiteX2" fmla="*/ 1374449 w 1416471"/>
              <a:gd name="connsiteY2" fmla="*/ 0 h 420216"/>
              <a:gd name="connsiteX3" fmla="*/ 1416471 w 1416471"/>
              <a:gd name="connsiteY3" fmla="*/ 42022 h 420216"/>
              <a:gd name="connsiteX4" fmla="*/ 1416471 w 1416471"/>
              <a:gd name="connsiteY4" fmla="*/ 378194 h 420216"/>
              <a:gd name="connsiteX5" fmla="*/ 1374449 w 1416471"/>
              <a:gd name="connsiteY5" fmla="*/ 420216 h 420216"/>
              <a:gd name="connsiteX6" fmla="*/ 42022 w 1416471"/>
              <a:gd name="connsiteY6" fmla="*/ 420216 h 420216"/>
              <a:gd name="connsiteX7" fmla="*/ 0 w 1416471"/>
              <a:gd name="connsiteY7" fmla="*/ 378194 h 420216"/>
              <a:gd name="connsiteX8" fmla="*/ 0 w 1416471"/>
              <a:gd name="connsiteY8" fmla="*/ 42022 h 4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216">
                <a:moveTo>
                  <a:pt x="0" y="42022"/>
                </a:moveTo>
                <a:cubicBezTo>
                  <a:pt x="0" y="18814"/>
                  <a:pt x="18814" y="0"/>
                  <a:pt x="42022" y="0"/>
                </a:cubicBezTo>
                <a:lnTo>
                  <a:pt x="1374449" y="0"/>
                </a:lnTo>
                <a:cubicBezTo>
                  <a:pt x="1397657" y="0"/>
                  <a:pt x="1416471" y="18814"/>
                  <a:pt x="1416471" y="42022"/>
                </a:cubicBezTo>
                <a:lnTo>
                  <a:pt x="1416471" y="378194"/>
                </a:lnTo>
                <a:cubicBezTo>
                  <a:pt x="1416471" y="401402"/>
                  <a:pt x="1397657" y="420216"/>
                  <a:pt x="1374449" y="420216"/>
                </a:cubicBezTo>
                <a:lnTo>
                  <a:pt x="42022" y="420216"/>
                </a:lnTo>
                <a:cubicBezTo>
                  <a:pt x="18814" y="420216"/>
                  <a:pt x="0" y="401402"/>
                  <a:pt x="0" y="378194"/>
                </a:cubicBezTo>
                <a:lnTo>
                  <a:pt x="0" y="42022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28" tIns="134228" rIns="134228" bIns="134228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0" kern="1200" dirty="0" smtClean="0"/>
              <a:t>5.0</a:t>
            </a:r>
            <a:endParaRPr lang="ru-RU" sz="3200" b="0" kern="1200" dirty="0"/>
          </a:p>
        </p:txBody>
      </p:sp>
      <p:sp>
        <p:nvSpPr>
          <p:cNvPr id="15" name="Полилиния 14"/>
          <p:cNvSpPr/>
          <p:nvPr/>
        </p:nvSpPr>
        <p:spPr>
          <a:xfrm>
            <a:off x="5421642" y="366051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err="1" smtClean="0"/>
              <a:t>Async</a:t>
            </a:r>
            <a:r>
              <a:rPr lang="en-US" sz="2000" b="0" kern="1200" dirty="0" smtClean="0"/>
              <a:t> / await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7076081" y="4939017"/>
            <a:ext cx="1609593" cy="432451"/>
          </a:xfrm>
          <a:custGeom>
            <a:avLst/>
            <a:gdLst>
              <a:gd name="connsiteX0" fmla="*/ 0 w 1609593"/>
              <a:gd name="connsiteY0" fmla="*/ 43245 h 432451"/>
              <a:gd name="connsiteX1" fmla="*/ 43245 w 1609593"/>
              <a:gd name="connsiteY1" fmla="*/ 0 h 432451"/>
              <a:gd name="connsiteX2" fmla="*/ 1566348 w 1609593"/>
              <a:gd name="connsiteY2" fmla="*/ 0 h 432451"/>
              <a:gd name="connsiteX3" fmla="*/ 1609593 w 1609593"/>
              <a:gd name="connsiteY3" fmla="*/ 43245 h 432451"/>
              <a:gd name="connsiteX4" fmla="*/ 1609593 w 1609593"/>
              <a:gd name="connsiteY4" fmla="*/ 389206 h 432451"/>
              <a:gd name="connsiteX5" fmla="*/ 1566348 w 1609593"/>
              <a:gd name="connsiteY5" fmla="*/ 432451 h 432451"/>
              <a:gd name="connsiteX6" fmla="*/ 43245 w 1609593"/>
              <a:gd name="connsiteY6" fmla="*/ 432451 h 432451"/>
              <a:gd name="connsiteX7" fmla="*/ 0 w 1609593"/>
              <a:gd name="connsiteY7" fmla="*/ 389206 h 432451"/>
              <a:gd name="connsiteX8" fmla="*/ 0 w 1609593"/>
              <a:gd name="connsiteY8" fmla="*/ 43245 h 43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593" h="432451">
                <a:moveTo>
                  <a:pt x="0" y="43245"/>
                </a:moveTo>
                <a:cubicBezTo>
                  <a:pt x="0" y="19361"/>
                  <a:pt x="19361" y="0"/>
                  <a:pt x="43245" y="0"/>
                </a:cubicBezTo>
                <a:lnTo>
                  <a:pt x="1566348" y="0"/>
                </a:lnTo>
                <a:cubicBezTo>
                  <a:pt x="1590232" y="0"/>
                  <a:pt x="1609593" y="19361"/>
                  <a:pt x="1609593" y="43245"/>
                </a:cubicBezTo>
                <a:lnTo>
                  <a:pt x="1609593" y="389206"/>
                </a:lnTo>
                <a:cubicBezTo>
                  <a:pt x="1609593" y="413090"/>
                  <a:pt x="1590232" y="432451"/>
                  <a:pt x="1566348" y="432451"/>
                </a:cubicBezTo>
                <a:lnTo>
                  <a:pt x="43245" y="432451"/>
                </a:lnTo>
                <a:cubicBezTo>
                  <a:pt x="19361" y="432451"/>
                  <a:pt x="0" y="413090"/>
                  <a:pt x="0" y="389206"/>
                </a:cubicBezTo>
                <a:lnTo>
                  <a:pt x="0" y="4324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19346" tIns="119346" rIns="119346" bIns="11934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0" kern="1200" dirty="0" smtClean="0"/>
              <a:t>Future</a:t>
            </a:r>
            <a:endParaRPr lang="ru-RU" sz="2000" b="0" kern="1200" dirty="0"/>
          </a:p>
        </p:txBody>
      </p:sp>
      <p:sp>
        <p:nvSpPr>
          <p:cNvPr id="17" name="Полилиния 16"/>
          <p:cNvSpPr/>
          <p:nvPr/>
        </p:nvSpPr>
        <p:spPr>
          <a:xfrm>
            <a:off x="7172642" y="3648278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Immutable collections</a:t>
            </a:r>
            <a:endParaRPr lang="ru-RU" sz="2000" b="1" kern="1200" dirty="0"/>
          </a:p>
        </p:txBody>
      </p:sp>
      <p:sp>
        <p:nvSpPr>
          <p:cNvPr id="18" name="Полилиния 17"/>
          <p:cNvSpPr/>
          <p:nvPr/>
        </p:nvSpPr>
        <p:spPr>
          <a:xfrm>
            <a:off x="7172642" y="2357539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Compiler as a service</a:t>
            </a:r>
            <a:endParaRPr lang="ru-RU" sz="2000" b="0" kern="1200" dirty="0"/>
          </a:p>
        </p:txBody>
      </p:sp>
      <p:sp>
        <p:nvSpPr>
          <p:cNvPr id="19" name="Полилиния 18"/>
          <p:cNvSpPr/>
          <p:nvPr/>
        </p:nvSpPr>
        <p:spPr>
          <a:xfrm>
            <a:off x="7172642" y="1066800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More ideas from FP</a:t>
            </a:r>
            <a:endParaRPr lang="ru-RU" sz="2000" b="0" kern="1200" dirty="0"/>
          </a:p>
        </p:txBody>
      </p:sp>
    </p:spTree>
    <p:extLst>
      <p:ext uri="{BB962C8B-B14F-4D97-AF65-F5344CB8AC3E}">
        <p14:creationId xmlns:p14="http://schemas.microsoft.com/office/powerpoint/2010/main" val="10242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Dirty</a:t>
            </a:r>
            <a:r>
              <a:rPr lang="de-DE" dirty="0" smtClean="0"/>
              <a:t>, </a:t>
            </a:r>
            <a:r>
              <a:rPr lang="de-DE" dirty="0" err="1" smtClean="0"/>
              <a:t>dirty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"I've been called!"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x + </a:t>
            </a:r>
            <a:r>
              <a:rPr lang="en-US" dirty="0" err="1"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2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 fontAlgn="t">
              <a:buNone/>
            </a:pPr>
            <a:r>
              <a:rPr lang="en-US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6666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PureFunction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5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тестировать и отлаживать</a:t>
            </a:r>
          </a:p>
          <a:p>
            <a:r>
              <a:rPr lang="ru-RU" dirty="0" smtClean="0"/>
              <a:t>Хорошо сочетается с </a:t>
            </a:r>
            <a:r>
              <a:rPr lang="ru-RU" dirty="0" err="1" smtClean="0"/>
              <a:t>иммутабельными</a:t>
            </a:r>
            <a:r>
              <a:rPr lang="ru-RU" dirty="0" smtClean="0"/>
              <a:t> данными и </a:t>
            </a:r>
            <a:r>
              <a:rPr lang="de-DE" dirty="0" smtClean="0"/>
              <a:t>LINQ</a:t>
            </a:r>
          </a:p>
          <a:p>
            <a:r>
              <a:rPr lang="ru-RU" dirty="0" smtClean="0"/>
              <a:t>Можно кэшировать!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7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r>
              <a:rPr lang="ru-RU" dirty="0" smtClean="0"/>
              <a:t>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Прочитать из файла числа</a:t>
            </a:r>
          </a:p>
          <a:p>
            <a:pPr marL="0" indent="0">
              <a:buNone/>
            </a:pPr>
            <a:r>
              <a:rPr lang="ru-RU" dirty="0" smtClean="0"/>
              <a:t>Записать в другой файл числа прописью</a:t>
            </a:r>
          </a:p>
          <a:p>
            <a:pPr marL="0" indent="0">
              <a:buNone/>
            </a:pPr>
            <a:r>
              <a:rPr lang="ru-RU" dirty="0" smtClean="0"/>
              <a:t>После обработки каждого 100000-ое числа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r>
              <a:rPr lang="ru-RU" dirty="0" smtClean="0"/>
              <a:t>выводить об этом запись на консоль</a:t>
            </a:r>
          </a:p>
        </p:txBody>
      </p:sp>
    </p:spTree>
    <p:extLst>
      <p:ext uri="{BB962C8B-B14F-4D97-AF65-F5344CB8AC3E}">
        <p14:creationId xmlns:p14="http://schemas.microsoft.com/office/powerpoint/2010/main" val="34621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				//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//lazy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ForEvery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10000,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23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19300"/>
            <a:ext cx="8229600" cy="2819400"/>
          </a:xfrm>
        </p:spPr>
        <p:txBody>
          <a:bodyPr/>
          <a:lstStyle/>
          <a:p>
            <a:r>
              <a:rPr lang="ru-RU" dirty="0" smtClean="0"/>
              <a:t>Всегда, когда это возможно</a:t>
            </a:r>
            <a:r>
              <a:rPr lang="en-US" dirty="0" smtClean="0"/>
              <a:t>,</a:t>
            </a:r>
            <a:r>
              <a:rPr lang="ru-RU" dirty="0" smtClean="0"/>
              <a:t> используйте </a:t>
            </a:r>
            <a:r>
              <a:rPr lang="ru-RU" dirty="0" err="1" smtClean="0"/>
              <a:t>иммутабельные</a:t>
            </a:r>
            <a:r>
              <a:rPr lang="ru-RU" dirty="0" smtClean="0"/>
              <a:t> данные</a:t>
            </a:r>
          </a:p>
          <a:p>
            <a:r>
              <a:rPr lang="ru-RU" dirty="0" smtClean="0"/>
              <a:t>Всегда старайтесь вынести всю основную логику в чистые функции</a:t>
            </a:r>
          </a:p>
          <a:p>
            <a:r>
              <a:rPr lang="ru-RU" dirty="0" smtClean="0"/>
              <a:t>80</a:t>
            </a:r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0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://habrahabr.ru/post/222979</a:t>
            </a:r>
            <a:r>
              <a:rPr lang="en-US" dirty="0" smtClean="0">
                <a:hlinkClick r:id="rId2"/>
              </a:rPr>
              <a:t>/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ru-RU" dirty="0"/>
              <a:t>Не </a:t>
            </a:r>
            <a:r>
              <a:rPr lang="ru-RU" dirty="0" smtClean="0"/>
              <a:t>совсем </a:t>
            </a:r>
            <a:r>
              <a:rPr lang="ru-RU" i="1" dirty="0" err="1" smtClean="0"/>
              <a:t>матчинг</a:t>
            </a:r>
            <a:endParaRPr lang="ru-RU" i="1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roslyn.codeplex.com/discussions/543522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25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Classes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функций, которые могут быть реализованы по-разному для разных типов</a:t>
            </a:r>
          </a:p>
          <a:p>
            <a:r>
              <a:rPr lang="ru-RU" dirty="0" smtClean="0"/>
              <a:t>Например, сравнение:</a:t>
            </a:r>
          </a:p>
          <a:p>
            <a:pPr marL="0" indent="0">
              <a:buNone/>
            </a:pPr>
            <a:endParaRPr lang="ru-RU" sz="2800" b="1" dirty="0" smtClean="0">
              <a:solidFill>
                <a:srgbClr val="0066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b="1" dirty="0" smtClean="0">
              <a:solidFill>
                <a:srgbClr val="CCCC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3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Тогда можно определить реализации </a:t>
            </a:r>
            <a:r>
              <a:rPr lang="en-US" dirty="0" smtClean="0"/>
              <a:t>type </a:t>
            </a:r>
            <a:r>
              <a:rPr lang="en-US" dirty="0" err="1" smtClean="0"/>
              <a:t>class’a</a:t>
            </a:r>
            <a:r>
              <a:rPr lang="ru-RU" dirty="0" smtClean="0"/>
              <a:t> для разных типов, например, для </a:t>
            </a:r>
            <a:r>
              <a:rPr lang="en-US" dirty="0" err="1" smtClean="0"/>
              <a:t>bool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sz="2800" b="1" dirty="0">
                <a:solidFill>
                  <a:srgbClr val="0066CC"/>
                </a:solidFill>
                <a:latin typeface="Consolas"/>
              </a:rPr>
              <a:t>instance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Eq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066CC"/>
                </a:solidFill>
                <a:latin typeface="Consolas"/>
              </a:rPr>
              <a:t>where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i="1" dirty="0">
                <a:solidFill>
                  <a:srgbClr val="5D478B"/>
                </a:solidFill>
                <a:latin typeface="Consolas"/>
              </a:rPr>
              <a:t>-- </a:t>
            </a:r>
            <a:r>
              <a:rPr lang="ru-RU" sz="2800" i="1" dirty="0">
                <a:solidFill>
                  <a:srgbClr val="5D478B"/>
                </a:solidFill>
                <a:latin typeface="Consolas"/>
              </a:rPr>
              <a:t>аналогично для /=</a:t>
            </a:r>
            <a:endParaRPr lang="ru-RU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28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метод абстракции</a:t>
            </a:r>
          </a:p>
          <a:p>
            <a:r>
              <a:rPr lang="en-US" dirty="0" smtClean="0"/>
              <a:t>Ad-hoc polymorphism</a:t>
            </a:r>
          </a:p>
          <a:p>
            <a:r>
              <a:rPr lang="en-US" dirty="0" smtClean="0"/>
              <a:t>“Pimp my library”</a:t>
            </a:r>
          </a:p>
          <a:p>
            <a:r>
              <a:rPr lang="ru-RU" dirty="0" smtClean="0"/>
              <a:t>Многие </a:t>
            </a:r>
            <a:r>
              <a:rPr lang="en-US" dirty="0" smtClean="0"/>
              <a:t>type class’</a:t>
            </a:r>
            <a:r>
              <a:rPr lang="ru-RU" dirty="0" smtClean="0"/>
              <a:t>ы являются стандартными и для них есть специальный синтаксис в некоторых ЯП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0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tartrek-hd.de/wp-content/uploads/2013/01/cover_bestofbothworld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9" r="10864" b="23388"/>
          <a:stretch/>
        </p:blipFill>
        <p:spPr bwMode="auto">
          <a:xfrm>
            <a:off x="1057275" y="-2"/>
            <a:ext cx="70294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842337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Resistance is futile.</a:t>
            </a:r>
            <a:endParaRPr lang="ru-RU" sz="6000" dirty="0">
              <a:solidFill>
                <a:schemeClr val="bg1">
                  <a:lumMod val="9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сделать это в </a:t>
            </a:r>
            <a:r>
              <a:rPr lang="en-US" dirty="0" smtClean="0"/>
              <a:t>C#?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Lambda’s </a:t>
            </a:r>
            <a:r>
              <a:rPr lang="en-US" dirty="0" err="1" smtClean="0"/>
              <a:t>hashtable</a:t>
            </a:r>
            <a:endParaRPr lang="ru-RU" dirty="0" smtClean="0"/>
          </a:p>
          <a:p>
            <a:r>
              <a:rPr lang="en-US" dirty="0" smtClean="0"/>
              <a:t>Extensions + dynamic</a:t>
            </a:r>
          </a:p>
          <a:p>
            <a:r>
              <a:rPr lang="ru-RU" dirty="0" smtClean="0"/>
              <a:t>Перегрузка методов </a:t>
            </a:r>
            <a:r>
              <a:rPr lang="en-US" dirty="0" smtClean="0"/>
              <a:t>LINQ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3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Определяем методы – функции </a:t>
            </a:r>
            <a:r>
              <a:rPr lang="en-US" dirty="0" err="1" smtClean="0"/>
              <a:t>typeclass’a</a:t>
            </a:r>
            <a:endParaRPr lang="ru-RU" dirty="0" smtClean="0"/>
          </a:p>
          <a:p>
            <a:r>
              <a:rPr lang="ru-RU" dirty="0" smtClean="0"/>
              <a:t>Определяем словарь, в котором ключ – это тип, а значение – это функция-реализация поведения </a:t>
            </a:r>
            <a:r>
              <a:rPr lang="en-US" dirty="0" err="1" smtClean="0"/>
              <a:t>typeclass’a</a:t>
            </a:r>
            <a:r>
              <a:rPr lang="ru-RU" dirty="0" smtClean="0"/>
              <a:t> для этого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7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Printable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6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«</a:t>
            </a:r>
            <a:r>
              <a:rPr lang="en-US" dirty="0" err="1" smtClean="0"/>
              <a:t>typeclass</a:t>
            </a:r>
            <a:r>
              <a:rPr lang="ru-RU" dirty="0" smtClean="0"/>
              <a:t>» с функцией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 Add&lt;T&gt;(T x, T y)</a:t>
            </a: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Для типов </a:t>
            </a:r>
            <a:r>
              <a:rPr lang="en-US" dirty="0" err="1" smtClean="0">
                <a:cs typeface="Consolas" pitchFamily="49" charset="0"/>
              </a:rPr>
              <a:t>int</a:t>
            </a:r>
            <a:r>
              <a:rPr lang="en-US" dirty="0" smtClean="0">
                <a:cs typeface="Consolas" pitchFamily="49" charset="0"/>
              </a:rPr>
              <a:t>, double </a:t>
            </a:r>
            <a:r>
              <a:rPr lang="ru-RU" dirty="0" smtClean="0">
                <a:cs typeface="Consolas" pitchFamily="49" charset="0"/>
              </a:rPr>
              <a:t>и </a:t>
            </a:r>
            <a:r>
              <a:rPr lang="en-US" dirty="0" smtClean="0">
                <a:cs typeface="Consolas" pitchFamily="49" charset="0"/>
              </a:rPr>
              <a:t>Vector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1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6300" y="1495485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Dictionary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Type,  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Dictionary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=&gt;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            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Y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...</a:t>
            </a:r>
          </a:p>
          <a:p>
            <a:pPr fontAlgn="t"/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768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5300" y="2413338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 x, T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type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Addable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ContainsKey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](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ArgumentException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(...);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706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en-US" dirty="0" smtClean="0"/>
              <a:t>type-safe</a:t>
            </a:r>
          </a:p>
          <a:p>
            <a:r>
              <a:rPr lang="ru-RU" dirty="0" smtClean="0"/>
              <a:t>Одна глобальная переменная, которая хранит всю информацию об экземплярах</a:t>
            </a:r>
          </a:p>
          <a:p>
            <a:r>
              <a:rPr lang="ru-RU" dirty="0" smtClean="0"/>
              <a:t>Довольно некрасиво выглядит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Вариант 2</a:t>
            </a:r>
            <a:r>
              <a:rPr lang="en-US" dirty="0" smtClean="0"/>
              <a:t>: Extensions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2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По-прежнему не </a:t>
            </a:r>
            <a:r>
              <a:rPr lang="en-US" dirty="0" smtClean="0"/>
              <a:t>type-safe</a:t>
            </a:r>
            <a:endParaRPr lang="ru-RU" dirty="0" smtClean="0"/>
          </a:p>
          <a:p>
            <a:r>
              <a:rPr lang="ru-RU" dirty="0" smtClean="0"/>
              <a:t>Нельзя динамически управлять экземплярами</a:t>
            </a:r>
          </a:p>
          <a:p>
            <a:r>
              <a:rPr lang="ru-RU" dirty="0" smtClean="0"/>
              <a:t>По-прежнему некрасиво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идеи ФП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5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function(x</a:t>
            </a:r>
            <a:r>
              <a:rPr lang="en-US" sz="2800" dirty="0"/>
              <a:t>) {return </a:t>
            </a:r>
            <a:r>
              <a:rPr lang="en-US" sz="2800" dirty="0" smtClean="0"/>
              <a:t>… }</a:t>
            </a:r>
          </a:p>
          <a:p>
            <a:pPr marL="0" indent="0">
              <a:buNone/>
            </a:pPr>
            <a:r>
              <a:rPr lang="en-US" sz="2800" dirty="0" smtClean="0"/>
              <a:t>f(x)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(function(x){ return function(y){ return x; } }) (a) (b) </a:t>
            </a:r>
          </a:p>
          <a:p>
            <a:pPr marL="0" indent="0">
              <a:buNone/>
            </a:pPr>
            <a:r>
              <a:rPr lang="en-US" sz="2800" dirty="0" smtClean="0"/>
              <a:t>=&gt; a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3600" dirty="0" smtClean="0"/>
              <a:t>(</a:t>
            </a:r>
            <a:r>
              <a:rPr lang="en-US" sz="3600" dirty="0" err="1" smtClean="0">
                <a:latin typeface="Symbol" panose="05050102010706020507" pitchFamily="18" charset="2"/>
              </a:rPr>
              <a:t>l</a:t>
            </a:r>
            <a:r>
              <a:rPr lang="en-US" sz="3600" dirty="0" err="1" smtClean="0"/>
              <a:t>x</a:t>
            </a:r>
            <a:r>
              <a:rPr lang="en-US" sz="3600" dirty="0" err="1" smtClean="0"/>
              <a:t>.</a:t>
            </a:r>
            <a:r>
              <a:rPr lang="en-US" sz="3600" dirty="0" err="1" smtClean="0">
                <a:latin typeface="Symbol" panose="05050102010706020507" pitchFamily="18" charset="2"/>
              </a:rPr>
              <a:t>l</a:t>
            </a:r>
            <a:r>
              <a:rPr lang="en-US" sz="3600" dirty="0" err="1" smtClean="0"/>
              <a:t>y.</a:t>
            </a:r>
            <a:r>
              <a:rPr lang="en-US" sz="3600" dirty="0" err="1" smtClean="0"/>
              <a:t>x</a:t>
            </a:r>
            <a:r>
              <a:rPr lang="en-US" sz="3600" dirty="0" smtClean="0"/>
              <a:t>) a </a:t>
            </a:r>
            <a:r>
              <a:rPr lang="en-US" sz="3600" dirty="0" smtClean="0"/>
              <a:t>b</a:t>
            </a:r>
          </a:p>
          <a:p>
            <a:pPr marL="0" indent="0">
              <a:buNone/>
            </a:pPr>
            <a:r>
              <a:rPr lang="en-US" sz="2800" dirty="0" smtClean="0"/>
              <a:t>=&gt;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9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Pure functions (w/o side effects)</a:t>
            </a:r>
          </a:p>
          <a:p>
            <a:r>
              <a:rPr lang="en-US" dirty="0" smtClean="0"/>
              <a:t>Immutable data</a:t>
            </a:r>
            <a:endParaRPr lang="ru-RU" dirty="0" smtClean="0"/>
          </a:p>
          <a:p>
            <a:r>
              <a:rPr lang="en-US" dirty="0"/>
              <a:t>Everything is an expression</a:t>
            </a:r>
            <a:endParaRPr lang="ru-RU" dirty="0"/>
          </a:p>
          <a:p>
            <a:r>
              <a:rPr lang="ru-RU" dirty="0" smtClean="0"/>
              <a:t>Лаконичный </a:t>
            </a:r>
            <a:r>
              <a:rPr lang="ru-RU" dirty="0" err="1" smtClean="0"/>
              <a:t>ситаксис</a:t>
            </a:r>
            <a:r>
              <a:rPr lang="ru-RU" dirty="0" smtClean="0"/>
              <a:t> создания функций</a:t>
            </a:r>
            <a:endParaRPr lang="ru-RU" dirty="0"/>
          </a:p>
          <a:p>
            <a:r>
              <a:rPr lang="ru-RU" dirty="0" smtClean="0"/>
              <a:t>Вместо </a:t>
            </a:r>
            <a:r>
              <a:rPr lang="ru-RU" dirty="0" smtClean="0"/>
              <a:t>циклов – рекурсия, комбинаторы и </a:t>
            </a:r>
            <a:r>
              <a:rPr lang="en-US" dirty="0" smtClean="0"/>
              <a:t>list </a:t>
            </a:r>
            <a:r>
              <a:rPr lang="en-US" dirty="0" smtClean="0"/>
              <a:t>comprehensions</a:t>
            </a:r>
            <a:r>
              <a:rPr lang="ru-RU" dirty="0" smtClean="0"/>
              <a:t> (</a:t>
            </a:r>
            <a:r>
              <a:rPr lang="en-US" dirty="0" smtClean="0"/>
              <a:t>LINQ in C#)</a:t>
            </a:r>
            <a:endParaRPr lang="ru-RU" dirty="0"/>
          </a:p>
          <a:p>
            <a:r>
              <a:rPr lang="ru-RU" dirty="0" smtClean="0"/>
              <a:t>Или выразительные системы типов, или </a:t>
            </a:r>
            <a:r>
              <a:rPr lang="ru-RU" dirty="0" smtClean="0"/>
              <a:t>динамическая типизация </a:t>
            </a:r>
            <a:r>
              <a:rPr lang="ru-RU" dirty="0" smtClean="0"/>
              <a:t>и </a:t>
            </a:r>
            <a:r>
              <a:rPr lang="ru-RU" dirty="0" smtClean="0"/>
              <a:t>макросы</a:t>
            </a:r>
          </a:p>
        </p:txBody>
      </p:sp>
    </p:spTree>
    <p:extLst>
      <p:ext uri="{BB962C8B-B14F-4D97-AF65-F5344CB8AC3E}">
        <p14:creationId xmlns:p14="http://schemas.microsoft.com/office/powerpoint/2010/main" val="3007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15254</TotalTime>
  <Words>1280</Words>
  <Application>Microsoft Office PowerPoint</Application>
  <PresentationFormat>Экран (4:3)</PresentationFormat>
  <Paragraphs>439</Paragraphs>
  <Slides>68</Slides>
  <Notes>2</Notes>
  <HiddenSlides>13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69" baseType="lpstr">
      <vt:lpstr>Тема Office</vt:lpstr>
      <vt:lpstr>Функциональное программирование в C# </vt:lpstr>
      <vt:lpstr>Презентация PowerPoint</vt:lpstr>
      <vt:lpstr>Зачем?</vt:lpstr>
      <vt:lpstr>Два мира объединяются!</vt:lpstr>
      <vt:lpstr>Презентация PowerPoint</vt:lpstr>
      <vt:lpstr>Презентация PowerPoint</vt:lpstr>
      <vt:lpstr>Основные идеи ФП</vt:lpstr>
      <vt:lpstr>Lambda expressions</vt:lpstr>
      <vt:lpstr>Презентация PowerPoint</vt:lpstr>
      <vt:lpstr>Функции – это значения</vt:lpstr>
      <vt:lpstr>Анонимные функции</vt:lpstr>
      <vt:lpstr>Презентация PowerPoint</vt:lpstr>
      <vt:lpstr>Пример: выбор метрики</vt:lpstr>
      <vt:lpstr>Презентация PowerPoint</vt:lpstr>
      <vt:lpstr>Решение</vt:lpstr>
      <vt:lpstr>Работа со списками</vt:lpstr>
      <vt:lpstr>Интерфейс IEnumerable</vt:lpstr>
      <vt:lpstr>Генераторы</vt:lpstr>
      <vt:lpstr>Функции высшего порядка</vt:lpstr>
      <vt:lpstr>Пример: filter</vt:lpstr>
      <vt:lpstr>Решение</vt:lpstr>
      <vt:lpstr>Замыкания</vt:lpstr>
      <vt:lpstr>Весёлые факты про замыкания</vt:lpstr>
      <vt:lpstr>Пример: замыкания</vt:lpstr>
      <vt:lpstr>Fold (Aggregate in C#)</vt:lpstr>
      <vt:lpstr>Презентация PowerPoint</vt:lpstr>
      <vt:lpstr>Пример: Flatten (SelectMany in C#)</vt:lpstr>
      <vt:lpstr>Решение: Flatten</vt:lpstr>
      <vt:lpstr>Пример: PartitionBy</vt:lpstr>
      <vt:lpstr>Как решить задачу, используя Fold?</vt:lpstr>
      <vt:lpstr>Пример: PartitionBy</vt:lpstr>
      <vt:lpstr>Презентация PowerPoint</vt:lpstr>
      <vt:lpstr>Почему бы не использовать for?</vt:lpstr>
      <vt:lpstr>MapReduce</vt:lpstr>
      <vt:lpstr>Immutability &amp; Pure Functions</vt:lpstr>
      <vt:lpstr>Immutability</vt:lpstr>
      <vt:lpstr>Threads</vt:lpstr>
      <vt:lpstr>Race conditions</vt:lpstr>
      <vt:lpstr>Презентация PowerPoint</vt:lpstr>
      <vt:lpstr>Мутабельность приводит к потоконебезопасности!</vt:lpstr>
      <vt:lpstr>The Functional Way</vt:lpstr>
      <vt:lpstr>Иммутабельные объекты</vt:lpstr>
      <vt:lpstr>Mutable Cat</vt:lpstr>
      <vt:lpstr>Immutable Cat</vt:lpstr>
      <vt:lpstr>Immutable Linked List</vt:lpstr>
      <vt:lpstr>Immutable tree</vt:lpstr>
      <vt:lpstr>Immutable data structures</vt:lpstr>
      <vt:lpstr>Immutable collections</vt:lpstr>
      <vt:lpstr>Pure functions</vt:lpstr>
      <vt:lpstr>Dirty, dirty function</vt:lpstr>
      <vt:lpstr>Pure function!</vt:lpstr>
      <vt:lpstr>Зачем?</vt:lpstr>
      <vt:lpstr>Pure functions?! O_o</vt:lpstr>
      <vt:lpstr>Pure functions!</vt:lpstr>
      <vt:lpstr>Презентация PowerPoint</vt:lpstr>
      <vt:lpstr>Pattern matching</vt:lpstr>
      <vt:lpstr>Type Classes</vt:lpstr>
      <vt:lpstr>Презентация PowerPoint</vt:lpstr>
      <vt:lpstr>Зачем?</vt:lpstr>
      <vt:lpstr>Как сделать это в C#?</vt:lpstr>
      <vt:lpstr>Lambda’s hashtable</vt:lpstr>
      <vt:lpstr>Пример: Printable</vt:lpstr>
      <vt:lpstr>Пример: Addable</vt:lpstr>
      <vt:lpstr>Решение: Addable</vt:lpstr>
      <vt:lpstr>Решение: Addable</vt:lpstr>
      <vt:lpstr>Минусы</vt:lpstr>
      <vt:lpstr>Вариант 2: Extensions methods</vt:lpstr>
      <vt:lpstr>Минусы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в C#</dc:title>
  <dc:creator>Lakret</dc:creator>
  <cp:lastModifiedBy>Егоров Павел Владимирович</cp:lastModifiedBy>
  <cp:revision>236</cp:revision>
  <dcterms:created xsi:type="dcterms:W3CDTF">2013-06-28T12:18:19Z</dcterms:created>
  <dcterms:modified xsi:type="dcterms:W3CDTF">2014-06-26T13:18:00Z</dcterms:modified>
</cp:coreProperties>
</file>