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4" r:id="rId1"/>
  </p:sldMasterIdLst>
  <p:sldIdLst>
    <p:sldId id="256" r:id="rId2"/>
    <p:sldId id="257" r:id="rId3"/>
    <p:sldId id="258" r:id="rId4"/>
    <p:sldId id="259" r:id="rId5"/>
    <p:sldId id="280" r:id="rId6"/>
    <p:sldId id="260" r:id="rId7"/>
    <p:sldId id="281" r:id="rId8"/>
    <p:sldId id="264" r:id="rId9"/>
    <p:sldId id="261" r:id="rId10"/>
    <p:sldId id="279" r:id="rId11"/>
    <p:sldId id="262" r:id="rId12"/>
    <p:sldId id="265" r:id="rId13"/>
    <p:sldId id="271" r:id="rId14"/>
    <p:sldId id="266" r:id="rId15"/>
    <p:sldId id="267" r:id="rId16"/>
    <p:sldId id="268" r:id="rId17"/>
    <p:sldId id="269" r:id="rId18"/>
    <p:sldId id="282" r:id="rId19"/>
    <p:sldId id="274" r:id="rId20"/>
    <p:sldId id="270" r:id="rId21"/>
    <p:sldId id="272" r:id="rId22"/>
    <p:sldId id="273" r:id="rId23"/>
    <p:sldId id="276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4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2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2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5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2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6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6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2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8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191FB-E1B3-D843-A691-7E4FF39C71A0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5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Многопоточность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Плотников Константин</a:t>
            </a:r>
          </a:p>
          <a:p>
            <a:r>
              <a:rPr lang="ru-RU" dirty="0" smtClean="0"/>
              <a:t>Голубев Александр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3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Процесс (2)</a:t>
            </a:r>
            <a:endParaRPr lang="en-US" dirty="0"/>
          </a:p>
        </p:txBody>
      </p:sp>
      <p:pic>
        <p:nvPicPr>
          <p:cNvPr id="1026" name="Picture 2" descr="C:\Users\plotnikov\Desktop\kampus-ekb-2014-03\05-multithreading\mnogopotochnost-v-Java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3521"/>
            <a:ext cx="45815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plotnikov\Desktop\Многопоточное программирование под .NET 4.5\Лекция1\450px-Multithreaded_proces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254" y="2006763"/>
            <a:ext cx="3081089" cy="290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7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 выполнения (</a:t>
            </a:r>
            <a:r>
              <a:rPr lang="en-US" dirty="0" smtClean="0"/>
              <a:t>Thread)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Самостоятельная последовательность инструкций</a:t>
            </a:r>
          </a:p>
          <a:p>
            <a:r>
              <a:rPr lang="ru-RU" dirty="0" smtClean="0"/>
              <a:t>Ресурсы процесса общие между всеми его потоками</a:t>
            </a:r>
          </a:p>
          <a:p>
            <a:r>
              <a:rPr lang="ru-RU" dirty="0" smtClean="0"/>
              <a:t>Объект, управляемый планировщиком ОС</a:t>
            </a:r>
            <a:endParaRPr lang="en-US" dirty="0" smtClean="0"/>
          </a:p>
          <a:p>
            <a:pPr lvl="1"/>
            <a:r>
              <a:rPr lang="ru-RU" dirty="0" smtClean="0"/>
              <a:t>Свой контекст (стек, регистры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Priority level</a:t>
            </a:r>
          </a:p>
          <a:p>
            <a:pPr lvl="1"/>
            <a:r>
              <a:rPr lang="en-US" dirty="0" smtClean="0"/>
              <a:t>Base Priority = F(Priority Class, Priority Level)</a:t>
            </a:r>
            <a:endParaRPr lang="ru-RU" dirty="0" smtClean="0"/>
          </a:p>
          <a:p>
            <a:r>
              <a:rPr lang="ru-RU" dirty="0" smtClean="0"/>
              <a:t>Разделяет процессорное время со всеми остальными потоками ОС</a:t>
            </a:r>
          </a:p>
          <a:p>
            <a:r>
              <a:rPr lang="en-US" dirty="0" smtClean="0"/>
              <a:t>Affinity</a:t>
            </a:r>
            <a:endParaRPr lang="ru-RU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7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558527"/>
          </a:xfrm>
        </p:spPr>
        <p:txBody>
          <a:bodyPr>
            <a:normAutofit/>
          </a:bodyPr>
          <a:lstStyle/>
          <a:p>
            <a:r>
              <a:rPr lang="ru-RU" dirty="0"/>
              <a:t>Вытесняющая многозадачность</a:t>
            </a:r>
            <a:endParaRPr lang="en-US" dirty="0"/>
          </a:p>
        </p:txBody>
      </p:sp>
      <p:pic>
        <p:nvPicPr>
          <p:cNvPr id="7" name="Picture 6" descr="preemptive multithreading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4" y="3126791"/>
            <a:ext cx="8864600" cy="2781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5252" y="2288909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 случ</a:t>
            </a:r>
            <a:r>
              <a:rPr lang="ru-RU" sz="3200" dirty="0"/>
              <a:t>а</a:t>
            </a:r>
            <a:r>
              <a:rPr lang="ru-RU" sz="3200" dirty="0" smtClean="0"/>
              <a:t>е одного ядра:</a:t>
            </a:r>
          </a:p>
        </p:txBody>
      </p:sp>
    </p:spTree>
    <p:extLst>
      <p:ext uri="{BB962C8B-B14F-4D97-AF65-F5344CB8AC3E}">
        <p14:creationId xmlns:p14="http://schemas.microsoft.com/office/powerpoint/2010/main" val="412353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lotnikov\Desktop\Многопоточное программирование под .NET 4.5\Лекция1\Pasted 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153" y="1257027"/>
            <a:ext cx="5613400" cy="22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2605556" y="4334125"/>
            <a:ext cx="37577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</a:t>
            </a:r>
            <a:r>
              <a:rPr lang="en-US" sz="2400" dirty="0" err="1" smtClean="0"/>
              <a:t>ar</a:t>
            </a:r>
            <a:r>
              <a:rPr lang="en-US" sz="2400" dirty="0" smtClean="0"/>
              <a:t> t1 = new Thread(Action);</a:t>
            </a:r>
          </a:p>
          <a:p>
            <a:r>
              <a:rPr lang="en-US" sz="2400" dirty="0" smtClean="0"/>
              <a:t>t1.Start();</a:t>
            </a:r>
          </a:p>
          <a:p>
            <a:r>
              <a:rPr lang="en-US" sz="2400" dirty="0" smtClean="0"/>
              <a:t>t1.Join();</a:t>
            </a:r>
          </a:p>
          <a:p>
            <a:r>
              <a:rPr lang="en-US" sz="2400" dirty="0" smtClean="0"/>
              <a:t>t1.Abort();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69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Синхронизация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87686" y="1859948"/>
            <a:ext cx="3233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Обедающие философы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87686" y="2618807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about: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Deadlock</a:t>
            </a:r>
          </a:p>
          <a:p>
            <a:pPr marL="457200" indent="-457200">
              <a:buAutoNum type="arabicParenR"/>
            </a:pPr>
            <a:r>
              <a:rPr lang="en-US" sz="2400" dirty="0" err="1" smtClean="0"/>
              <a:t>Livelock</a:t>
            </a:r>
            <a:endParaRPr lang="en-US" sz="2400" dirty="0" smtClean="0"/>
          </a:p>
        </p:txBody>
      </p:sp>
      <p:pic>
        <p:nvPicPr>
          <p:cNvPr id="7" name="Picture 6" descr="oficia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648" y="4216275"/>
            <a:ext cx="1981647" cy="2353653"/>
          </a:xfrm>
          <a:prstGeom prst="rect">
            <a:avLst/>
          </a:prstGeom>
        </p:spPr>
      </p:pic>
      <p:pic>
        <p:nvPicPr>
          <p:cNvPr id="9" name="Picture 8" descr="Dining_philosoph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4648105" cy="481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1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Мьютекс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r>
              <a:rPr lang="en-US" dirty="0" smtClean="0"/>
              <a:t> = new </a:t>
            </a:r>
            <a:r>
              <a:rPr lang="en-US" dirty="0" err="1" smtClean="0"/>
              <a:t>Mutex</a:t>
            </a:r>
            <a:r>
              <a:rPr lang="en-US" dirty="0" smtClean="0"/>
              <a:t>()</a:t>
            </a:r>
          </a:p>
          <a:p>
            <a:r>
              <a:rPr lang="en-US" dirty="0" err="1"/>
              <a:t>mut.WaitOne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r>
              <a:rPr lang="en-US" dirty="0" smtClean="0"/>
              <a:t>..you are in critical section</a:t>
            </a:r>
          </a:p>
          <a:p>
            <a:r>
              <a:rPr lang="en-US" dirty="0" err="1"/>
              <a:t>mut.ReleaseMutex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О</a:t>
            </a:r>
            <a:r>
              <a:rPr lang="ru-RU" dirty="0" err="1" smtClean="0"/>
              <a:t>свобождает</a:t>
            </a:r>
            <a:r>
              <a:rPr lang="ru-RU" dirty="0" smtClean="0"/>
              <a:t> только тот, кто захватил</a:t>
            </a:r>
          </a:p>
          <a:p>
            <a:r>
              <a:rPr lang="ru-RU" dirty="0" smtClean="0"/>
              <a:t>Он же может захватить много раз (освободить ровно столько же!)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6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Семафор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ru-RU" dirty="0" err="1" smtClean="0"/>
              <a:t>Мьютекс</a:t>
            </a:r>
            <a:r>
              <a:rPr lang="ru-RU" dirty="0" smtClean="0"/>
              <a:t> со счетчиком»</a:t>
            </a:r>
            <a:r>
              <a:rPr lang="en-US" dirty="0" smtClean="0"/>
              <a:t> </a:t>
            </a:r>
            <a:r>
              <a:rPr lang="ru-RU" dirty="0" smtClean="0"/>
              <a:t>без владельца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semaphore = new Semaphore(</a:t>
            </a:r>
            <a:r>
              <a:rPr lang="en-US" dirty="0" err="1" smtClean="0"/>
              <a:t>init</a:t>
            </a:r>
            <a:r>
              <a:rPr lang="en-US" dirty="0" smtClean="0"/>
              <a:t>, max);</a:t>
            </a:r>
          </a:p>
          <a:p>
            <a:r>
              <a:rPr lang="en-US" dirty="0" err="1" smtClean="0"/>
              <a:t>semaphore.WaitOne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semaphore.Release</a:t>
            </a:r>
            <a:r>
              <a:rPr lang="en-US" dirty="0" smtClean="0"/>
              <a:t>(count);</a:t>
            </a:r>
            <a:endParaRPr lang="en-US" dirty="0"/>
          </a:p>
        </p:txBody>
      </p:sp>
      <p:pic>
        <p:nvPicPr>
          <p:cNvPr id="4" name="Picture 3" descr="semaf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557" y="4420929"/>
            <a:ext cx="3423313" cy="20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Монитор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Живет в </a:t>
            </a:r>
            <a:r>
              <a:rPr lang="en-US" dirty="0" err="1" smtClean="0"/>
              <a:t>Userspace</a:t>
            </a:r>
            <a:r>
              <a:rPr lang="en-US" dirty="0" smtClean="0"/>
              <a:t>, </a:t>
            </a:r>
            <a:r>
              <a:rPr lang="ru-RU" dirty="0" smtClean="0"/>
              <a:t>а не объект ядра</a:t>
            </a:r>
          </a:p>
          <a:p>
            <a:r>
              <a:rPr lang="ru-RU" dirty="0" smtClean="0"/>
              <a:t>Синтаксический сахар </a:t>
            </a:r>
            <a:r>
              <a:rPr lang="en-US" b="1" dirty="0" smtClean="0"/>
              <a:t>lock</a:t>
            </a:r>
            <a:r>
              <a:rPr lang="ru-RU" dirty="0" smtClean="0"/>
              <a:t>(</a:t>
            </a:r>
            <a:r>
              <a:rPr lang="en-US" dirty="0" smtClean="0"/>
              <a:t>object) { … }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 smtClean="0"/>
              <a:t>object o = x;</a:t>
            </a:r>
          </a:p>
          <a:p>
            <a:pPr marL="0" indent="0">
              <a:buNone/>
            </a:pPr>
            <a:r>
              <a:rPr lang="en-US" dirty="0" err="1" smtClean="0"/>
              <a:t>Monitor.Enter</a:t>
            </a:r>
            <a:r>
              <a:rPr lang="en-US" dirty="0" smtClean="0"/>
              <a:t>(o);</a:t>
            </a:r>
          </a:p>
          <a:p>
            <a:pPr marL="0" indent="0">
              <a:buNone/>
            </a:pPr>
            <a:r>
              <a:rPr lang="en-US" dirty="0" smtClean="0"/>
              <a:t>try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…</a:t>
            </a:r>
            <a:r>
              <a:rPr lang="en-US" dirty="0" smtClean="0"/>
              <a:t>you are in critical section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finally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err="1" smtClean="0"/>
              <a:t>Monitor.Exit</a:t>
            </a:r>
            <a:r>
              <a:rPr lang="en-US" dirty="0" smtClean="0"/>
              <a:t>(o);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4453" y="3036466"/>
            <a:ext cx="35354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бессмысленно </a:t>
            </a:r>
            <a:r>
              <a:rPr lang="en-US" sz="2400" dirty="0" smtClean="0"/>
              <a:t>Value-type</a:t>
            </a:r>
          </a:p>
          <a:p>
            <a:endParaRPr lang="ru-RU" sz="2400" dirty="0" smtClean="0"/>
          </a:p>
          <a:p>
            <a:r>
              <a:rPr lang="ru-RU" sz="2400" dirty="0"/>
              <a:t>н</a:t>
            </a:r>
            <a:r>
              <a:rPr lang="ru-RU" sz="2400" dirty="0" smtClean="0"/>
              <a:t>е стоит </a:t>
            </a:r>
            <a:r>
              <a:rPr lang="en-US" sz="2400" dirty="0" smtClean="0"/>
              <a:t>“string”</a:t>
            </a:r>
          </a:p>
          <a:p>
            <a:endParaRPr lang="en-US" sz="2400" dirty="0" smtClean="0"/>
          </a:p>
          <a:p>
            <a:r>
              <a:rPr lang="ru-RU" sz="2400" dirty="0" smtClean="0"/>
              <a:t>лучше </a:t>
            </a:r>
            <a:r>
              <a:rPr lang="en-US" sz="2400" dirty="0" smtClean="0"/>
              <a:t>private object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647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EventWaitHandle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AutoResetEvent</a:t>
            </a:r>
            <a:endParaRPr lang="en-US" dirty="0" smtClean="0"/>
          </a:p>
          <a:p>
            <a:r>
              <a:rPr lang="en-US" dirty="0" err="1" smtClean="0"/>
              <a:t>ManualResetEvent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are = </a:t>
            </a:r>
            <a:r>
              <a:rPr lang="en-US" dirty="0"/>
              <a:t>new </a:t>
            </a:r>
            <a:r>
              <a:rPr lang="en-US" dirty="0" err="1" smtClean="0"/>
              <a:t>AutoResetEvent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err="1" smtClean="0"/>
              <a:t>are.WaitOne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..you </a:t>
            </a:r>
            <a:r>
              <a:rPr lang="en-US" dirty="0" smtClean="0"/>
              <a:t>got a signal and reset event</a:t>
            </a:r>
          </a:p>
          <a:p>
            <a:endParaRPr lang="en-US" dirty="0" smtClean="0"/>
          </a:p>
          <a:p>
            <a:r>
              <a:rPr lang="en-US" dirty="0" err="1" smtClean="0"/>
              <a:t>are.Set</a:t>
            </a:r>
            <a:r>
              <a:rPr lang="en-US" dirty="0" smtClean="0"/>
              <a:t>() – send a signal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lotnikov\Desktop\Многопоточное программирование под .NET 4.5\Лекция1\Pasted 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153" y="2375420"/>
            <a:ext cx="5613400" cy="22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4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потоки? раз!</a:t>
            </a:r>
            <a:endParaRPr lang="en-US" dirty="0"/>
          </a:p>
        </p:txBody>
      </p:sp>
      <p:pic>
        <p:nvPicPr>
          <p:cNvPr id="4" name="Picture 2" descr="C:\Users\plotnikov\Desktop\Многопоточное программирование под .NET 4.5\Лекция1\TP1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04" b="-5004"/>
          <a:stretch>
            <a:fillRect/>
          </a:stretch>
        </p:blipFill>
        <p:spPr bwMode="auto">
          <a:xfrm>
            <a:off x="457200" y="1116475"/>
            <a:ext cx="7600060" cy="418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не надо так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816" y="4026805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9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 тогда, может так?</a:t>
            </a:r>
            <a:endParaRPr lang="en-US" dirty="0"/>
          </a:p>
        </p:txBody>
      </p:sp>
      <p:pic>
        <p:nvPicPr>
          <p:cNvPr id="4" name="Picture 3" descr="C:\Users\plotnikov\Desktop\Многопоточное программирование под .NET 4.5\Лекция1\TP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" y="1587862"/>
            <a:ext cx="6370924" cy="317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не надо так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200" y="3293164"/>
            <a:ext cx="2042886" cy="35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9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Pool</a:t>
            </a:r>
            <a:endParaRPr lang="en-US" dirty="0"/>
          </a:p>
        </p:txBody>
      </p:sp>
      <p:pic>
        <p:nvPicPr>
          <p:cNvPr id="4" name="Picture 2" descr="C:\Users\plotnikov\Desktop\Многопоточное программирование под .NET 4.5\Лекция1\TP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8394113" cy="418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59243" y="5957785"/>
            <a:ext cx="5594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ThreadPool.QueueUserWorkItem</a:t>
            </a:r>
            <a:r>
              <a:rPr lang="ru-RU" sz="2400" dirty="0" smtClean="0"/>
              <a:t>(</a:t>
            </a:r>
            <a:r>
              <a:rPr lang="en-US" sz="2400" dirty="0" smtClean="0"/>
              <a:t>Callback</a:t>
            </a:r>
            <a:r>
              <a:rPr lang="ru-RU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234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 = </a:t>
            </a:r>
            <a:r>
              <a:rPr lang="en-US" dirty="0" err="1"/>
              <a:t>Task.Factory.StartNew</a:t>
            </a:r>
            <a:r>
              <a:rPr lang="en-US" dirty="0"/>
              <a:t>(() =&gt; </a:t>
            </a:r>
            <a:r>
              <a:rPr lang="en-US" dirty="0" err="1"/>
              <a:t>DoAction</a:t>
            </a:r>
            <a:r>
              <a:rPr lang="en-US" dirty="0"/>
              <a:t>())</a:t>
            </a:r>
            <a:r>
              <a:rPr lang="en-US" dirty="0" smtClean="0"/>
              <a:t>;</a:t>
            </a:r>
          </a:p>
          <a:p>
            <a:r>
              <a:rPr lang="en-US" dirty="0" smtClean="0"/>
              <a:t>t = new Task(Action); </a:t>
            </a:r>
            <a:r>
              <a:rPr lang="en-US" dirty="0" err="1" smtClean="0"/>
              <a:t>t.Start</a:t>
            </a:r>
            <a:r>
              <a:rPr lang="en-US" dirty="0" smtClean="0"/>
              <a:t>();</a:t>
            </a:r>
            <a:endParaRPr lang="ru-RU" dirty="0" smtClean="0"/>
          </a:p>
          <a:p>
            <a:r>
              <a:rPr lang="en-US" dirty="0" smtClean="0"/>
              <a:t>t = </a:t>
            </a:r>
            <a:r>
              <a:rPr lang="en-US" dirty="0" err="1" smtClean="0"/>
              <a:t>Task.Run</a:t>
            </a:r>
            <a:r>
              <a:rPr lang="en-US" dirty="0" smtClean="0"/>
              <a:t>(Action)</a:t>
            </a:r>
            <a:endParaRPr lang="ru-RU" dirty="0" smtClean="0"/>
          </a:p>
          <a:p>
            <a:r>
              <a:rPr lang="en-US" dirty="0" err="1" smtClean="0"/>
              <a:t>t.Wait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t.ContinueWith</a:t>
            </a:r>
            <a:r>
              <a:rPr lang="en-US" dirty="0" smtClean="0"/>
              <a:t>(Action&lt;Task&gt;)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76997"/>
            <a:ext cx="8229600" cy="1949166"/>
          </a:xfrm>
        </p:spPr>
        <p:txBody>
          <a:bodyPr>
            <a:norm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AsParallel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WithDegreeOfParallelism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AsSequential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pic>
        <p:nvPicPr>
          <p:cNvPr id="4" name="Picture 3" descr="PLIN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578589"/>
            <a:ext cx="7874000" cy="2159000"/>
          </a:xfrm>
          <a:prstGeom prst="rect">
            <a:avLst/>
          </a:prstGeom>
        </p:spPr>
      </p:pic>
      <p:pic>
        <p:nvPicPr>
          <p:cNvPr id="5" name="Picture 4" descr="pek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86" y="3980586"/>
            <a:ext cx="2877414" cy="2877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46182" y="3275924"/>
            <a:ext cx="1840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Беспорядок!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250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lotnikov\Desktop\Многопоточное программирование под .NET 4.5\Лекция1\Pasted 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153" y="2375420"/>
            <a:ext cx="5613400" cy="22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92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потоки? два!</a:t>
            </a:r>
            <a:endParaRPr lang="en-US" dirty="0"/>
          </a:p>
        </p:txBody>
      </p:sp>
      <p:pic>
        <p:nvPicPr>
          <p:cNvPr id="4" name="Content Placeholder 3" descr="UI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19" r="-71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077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потоки? четыре!</a:t>
            </a:r>
            <a:endParaRPr lang="en-US" dirty="0"/>
          </a:p>
        </p:txBody>
      </p:sp>
      <p:pic>
        <p:nvPicPr>
          <p:cNvPr id="6" name="Picture 5" descr="multico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92" y="1270122"/>
            <a:ext cx="7691370" cy="533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6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2781" y="646981"/>
            <a:ext cx="6422366" cy="8831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 всегда стоит увлекаться...</a:t>
            </a:r>
            <a:endParaRPr lang="en-US" dirty="0"/>
          </a:p>
        </p:txBody>
      </p:sp>
      <p:pic>
        <p:nvPicPr>
          <p:cNvPr id="1026" name="Picture 2" descr="C:\Users\plotnikov\Desktop\KonturCrashCourse2014\Head in Sa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1" y="1894174"/>
            <a:ext cx="6740825" cy="422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77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Мультипроцессорность</a:t>
            </a:r>
            <a:r>
              <a:rPr lang="en-US" dirty="0" smtClean="0"/>
              <a:t>. SMP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94116" y="5280737"/>
            <a:ext cx="273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Symmetric </a:t>
            </a:r>
            <a:r>
              <a:rPr lang="en-US" dirty="0" err="1" smtClean="0"/>
              <a:t>MultiProcessing</a:t>
            </a:r>
            <a:endParaRPr lang="en-US" dirty="0" smtClean="0"/>
          </a:p>
        </p:txBody>
      </p:sp>
      <p:pic>
        <p:nvPicPr>
          <p:cNvPr id="7" name="Picture 6" descr="s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" y="1737857"/>
            <a:ext cx="7479920" cy="317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Мультипроцессорность</a:t>
            </a:r>
            <a:r>
              <a:rPr lang="en-US" dirty="0"/>
              <a:t>. </a:t>
            </a:r>
            <a:r>
              <a:rPr lang="en-US" dirty="0" smtClean="0"/>
              <a:t>NUMA</a:t>
            </a:r>
            <a:endParaRPr lang="en-US" dirty="0"/>
          </a:p>
        </p:txBody>
      </p:sp>
      <p:pic>
        <p:nvPicPr>
          <p:cNvPr id="4" name="Picture 3" descr="NUM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17" y="1566650"/>
            <a:ext cx="6159361" cy="38076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2443" y="5709634"/>
            <a:ext cx="323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Non-uniform </a:t>
            </a:r>
            <a:r>
              <a:rPr lang="en-US" dirty="0"/>
              <a:t>memory access</a:t>
            </a:r>
          </a:p>
        </p:txBody>
      </p:sp>
    </p:spTree>
    <p:extLst>
      <p:ext uri="{BB962C8B-B14F-4D97-AF65-F5344CB8AC3E}">
        <p14:creationId xmlns:p14="http://schemas.microsoft.com/office/powerpoint/2010/main" val="19447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Закон Амдала</a:t>
            </a:r>
            <a:endParaRPr lang="en-US" dirty="0"/>
          </a:p>
        </p:txBody>
      </p:sp>
      <p:pic>
        <p:nvPicPr>
          <p:cNvPr id="5" name="Picture 4" descr="AmdahlsLa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66" y="1417638"/>
            <a:ext cx="6769615" cy="507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Экземпляр исполняемого файла</a:t>
            </a:r>
          </a:p>
          <a:p>
            <a:r>
              <a:rPr lang="ru-RU" dirty="0" smtClean="0"/>
              <a:t>Ресурсы:</a:t>
            </a:r>
          </a:p>
          <a:p>
            <a:pPr lvl="1"/>
            <a:r>
              <a:rPr lang="ru-RU" dirty="0" smtClean="0"/>
              <a:t>Виртуальная память (код, данные)</a:t>
            </a:r>
          </a:p>
          <a:p>
            <a:pPr lvl="1"/>
            <a:r>
              <a:rPr lang="en-US" dirty="0" smtClean="0"/>
              <a:t>Handles </a:t>
            </a:r>
            <a:r>
              <a:rPr lang="ru-RU" dirty="0" smtClean="0"/>
              <a:t>(сетевые сокеты, открытые файлы, каналы)</a:t>
            </a:r>
          </a:p>
          <a:p>
            <a:pPr lvl="1"/>
            <a:r>
              <a:rPr lang="en-US" dirty="0" smtClean="0"/>
              <a:t>Security tokens</a:t>
            </a:r>
            <a:endParaRPr lang="ru-RU" dirty="0" smtClean="0"/>
          </a:p>
          <a:p>
            <a:r>
              <a:rPr lang="ru-RU" dirty="0" smtClean="0"/>
              <a:t>Внутри 1+ поток выполнения</a:t>
            </a:r>
          </a:p>
          <a:p>
            <a:r>
              <a:rPr lang="en-US" dirty="0" smtClean="0"/>
              <a:t>Priority class</a:t>
            </a:r>
            <a:endParaRPr lang="ru-RU" dirty="0" smtClean="0"/>
          </a:p>
          <a:p>
            <a:r>
              <a:rPr lang="en-US" dirty="0" smtClean="0"/>
              <a:t>Affinity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331</Words>
  <Application>Microsoft Office PowerPoint</Application>
  <PresentationFormat>On-screen Show (4:3)</PresentationFormat>
  <Paragraphs>97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Многопоточность в .NET</vt:lpstr>
      <vt:lpstr>Зачем потоки? раз!</vt:lpstr>
      <vt:lpstr>Зачем потоки? два!</vt:lpstr>
      <vt:lpstr>Зачем потоки? четыре!</vt:lpstr>
      <vt:lpstr>Не всегда стоит увлекаться...</vt:lpstr>
      <vt:lpstr>Мультипроцессорность. SMP</vt:lpstr>
      <vt:lpstr>Мультипроцессорность. NUMA</vt:lpstr>
      <vt:lpstr>Закон Амдала</vt:lpstr>
      <vt:lpstr>Процесс</vt:lpstr>
      <vt:lpstr>Процесс (2)</vt:lpstr>
      <vt:lpstr>Поток выполнения (Thread)</vt:lpstr>
      <vt:lpstr>Вытесняющая многозадачность</vt:lpstr>
      <vt:lpstr>PowerPoint Presentation</vt:lpstr>
      <vt:lpstr>Синхронизация</vt:lpstr>
      <vt:lpstr>Мьютекс</vt:lpstr>
      <vt:lpstr>Семафор</vt:lpstr>
      <vt:lpstr>Монитор</vt:lpstr>
      <vt:lpstr>EventWaitHandle</vt:lpstr>
      <vt:lpstr>PowerPoint Presentation</vt:lpstr>
      <vt:lpstr>Ну тогда, может так?</vt:lpstr>
      <vt:lpstr>Thread Pool</vt:lpstr>
      <vt:lpstr>Tasks</vt:lpstr>
      <vt:lpstr>PLINQ</vt:lpstr>
      <vt:lpstr>PowerPoint Presentation</vt:lpstr>
    </vt:vector>
  </TitlesOfParts>
  <Company>spamtokost@mail.ru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Многопоточность и асинхронное программирование</dc:title>
  <dc:creator>Kost</dc:creator>
  <cp:lastModifiedBy>Голубев Александр Владимирович</cp:lastModifiedBy>
  <cp:revision>50</cp:revision>
  <dcterms:created xsi:type="dcterms:W3CDTF">2013-11-22T16:55:37Z</dcterms:created>
  <dcterms:modified xsi:type="dcterms:W3CDTF">2014-07-02T05:48:43Z</dcterms:modified>
</cp:coreProperties>
</file>