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4" r:id="rId3"/>
    <p:sldId id="272" r:id="rId4"/>
    <p:sldId id="259" r:id="rId5"/>
    <p:sldId id="357" r:id="rId6"/>
    <p:sldId id="316" r:id="rId7"/>
    <p:sldId id="315" r:id="rId8"/>
    <p:sldId id="260" r:id="rId9"/>
    <p:sldId id="262" r:id="rId10"/>
    <p:sldId id="263" r:id="rId11"/>
    <p:sldId id="355" r:id="rId12"/>
    <p:sldId id="286" r:id="rId13"/>
    <p:sldId id="287" r:id="rId14"/>
    <p:sldId id="367" r:id="rId15"/>
    <p:sldId id="366" r:id="rId16"/>
    <p:sldId id="365" r:id="rId17"/>
    <p:sldId id="364" r:id="rId18"/>
    <p:sldId id="288" r:id="rId19"/>
    <p:sldId id="289" r:id="rId20"/>
    <p:sldId id="266" r:id="rId21"/>
    <p:sldId id="291" r:id="rId22"/>
    <p:sldId id="292" r:id="rId23"/>
    <p:sldId id="301" r:id="rId24"/>
    <p:sldId id="269" r:id="rId25"/>
    <p:sldId id="302" r:id="rId26"/>
    <p:sldId id="294" r:id="rId27"/>
    <p:sldId id="295" r:id="rId28"/>
    <p:sldId id="297" r:id="rId29"/>
    <p:sldId id="296" r:id="rId30"/>
    <p:sldId id="299" r:id="rId31"/>
    <p:sldId id="298" r:id="rId32"/>
    <p:sldId id="356" r:id="rId33"/>
    <p:sldId id="345" r:id="rId34"/>
    <p:sldId id="330" r:id="rId35"/>
    <p:sldId id="331" r:id="rId36"/>
    <p:sldId id="332" r:id="rId37"/>
    <p:sldId id="333" r:id="rId38"/>
    <p:sldId id="338" r:id="rId39"/>
    <p:sldId id="339" r:id="rId40"/>
    <p:sldId id="341" r:id="rId41"/>
    <p:sldId id="342" r:id="rId42"/>
    <p:sldId id="343" r:id="rId43"/>
    <p:sldId id="363" r:id="rId44"/>
    <p:sldId id="361" r:id="rId45"/>
    <p:sldId id="362" r:id="rId46"/>
    <p:sldId id="344" r:id="rId47"/>
    <p:sldId id="346" r:id="rId48"/>
    <p:sldId id="348" r:id="rId49"/>
    <p:sldId id="349" r:id="rId50"/>
    <p:sldId id="347" r:id="rId51"/>
    <p:sldId id="359" r:id="rId52"/>
    <p:sldId id="360" r:id="rId53"/>
    <p:sldId id="351" r:id="rId54"/>
    <p:sldId id="358" r:id="rId55"/>
    <p:sldId id="311" r:id="rId56"/>
    <p:sldId id="312" r:id="rId57"/>
    <p:sldId id="313" r:id="rId58"/>
    <p:sldId id="310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3C1"/>
    <a:srgbClr val="A8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39" autoAdjust="0"/>
  </p:normalViewPr>
  <p:slideViewPr>
    <p:cSldViewPr>
      <p:cViewPr varScale="1">
        <p:scale>
          <a:sx n="128" d="100"/>
          <a:sy n="128" d="100"/>
        </p:scale>
        <p:origin x="-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E368-798F-4A61-8EEF-592E4439C39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29BA-44BA-4E57-9F04-98170C36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с </a:t>
            </a:r>
            <a:r>
              <a:rPr lang="en-US" baseline="0" dirty="0" smtClean="0"/>
              <a:t>yield return </a:t>
            </a:r>
            <a:r>
              <a:rPr lang="ru-RU" baseline="0" dirty="0" smtClean="0"/>
              <a:t>должен возвращать </a:t>
            </a:r>
            <a:r>
              <a:rPr lang="en-US" baseline="0" dirty="0" err="1" smtClean="0"/>
              <a:t>IEnumerable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IEnumerator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Выполнение этого метода начинается только после запроса первого элемента у этого перечисляемого. Метод выполнится до первого </a:t>
            </a:r>
            <a:r>
              <a:rPr lang="en-US" baseline="0" dirty="0" smtClean="0"/>
              <a:t>yield return</a:t>
            </a:r>
            <a:r>
              <a:rPr lang="ru-RU" baseline="0" dirty="0" smtClean="0"/>
              <a:t>-а, вернет в качестве первого элемента перечисляемого аргумент </a:t>
            </a:r>
            <a:r>
              <a:rPr lang="en-US" baseline="0" dirty="0" smtClean="0"/>
              <a:t>yield return-</a:t>
            </a:r>
            <a:r>
              <a:rPr lang="ru-RU" baseline="0" dirty="0" smtClean="0"/>
              <a:t>а и «заснет» до запроса следующего элемента у перечисляемого.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latin typeface="Candara" panose="020E0502030303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discussions/543522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7941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выбор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br>
              <a:rPr lang="en-US" dirty="0" smtClean="0"/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0" y="1828800"/>
            <a:ext cx="8409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Euclidean",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 =&gt;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(data.D1.X–data.D2.X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(data.D1.Y–data.D2.Y, 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 smtClean="0">
                <a:solidFill>
                  <a:srgbClr val="06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while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+=2;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(n);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8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6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 — </a:t>
            </a:r>
            <a:r>
              <a:rPr lang="ru-RU" dirty="0" smtClean="0"/>
              <a:t>оставляет только те значения, которые соответствуют предикату.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=&gt; x % 2 == 0,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9).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=&gt; 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 { 2, 4, 6, 8 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predicate,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predicate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function(x</a:t>
            </a:r>
            <a:r>
              <a:rPr lang="en-US" sz="2800" dirty="0"/>
              <a:t>) {return </a:t>
            </a:r>
            <a:r>
              <a:rPr lang="en-US" sz="2800" dirty="0" smtClean="0"/>
              <a:t>… }</a:t>
            </a:r>
          </a:p>
          <a:p>
            <a:pPr marL="0" indent="0">
              <a:buNone/>
            </a:pPr>
            <a:r>
              <a:rPr lang="en-US" sz="2800" dirty="0" smtClean="0"/>
              <a:t>f(x)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(function(x){ return function(y){ return x; } }) (a) (b) 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(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x.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y.x</a:t>
            </a:r>
            <a:r>
              <a:rPr lang="en-US" sz="3600" dirty="0" smtClean="0"/>
              <a:t>) a b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</a:t>
            </a:r>
            <a:r>
              <a:rPr lang="ru-RU" dirty="0" smtClean="0"/>
              <a:t>эмулировать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Задача: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(Aggregate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old(step, accumulator, collection)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x, y) =&gt; x + y,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new [] {1, 2, 3})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6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U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</a:t>
            </a:r>
            <a:r>
              <a:rPr lang="en-US" dirty="0" smtClean="0"/>
              <a:t>Flatten (</a:t>
            </a:r>
            <a:r>
              <a:rPr lang="en-US" dirty="0" err="1" smtClean="0"/>
              <a:t>SelectMany</a:t>
            </a:r>
            <a:r>
              <a:rPr lang="en-US" dirty="0" smtClean="0"/>
              <a:t>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Flatten(new[]{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new[]{1, 2},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new[]{3}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new [] {1, 2, 3}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/>
              <a:t>F</a:t>
            </a:r>
            <a:r>
              <a:rPr lang="en-US" dirty="0" smtClean="0"/>
              <a:t>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Pure functions (w/o side effects)</a:t>
            </a:r>
          </a:p>
          <a:p>
            <a:r>
              <a:rPr lang="en-US" dirty="0" smtClean="0"/>
              <a:t>Immutable data</a:t>
            </a:r>
            <a:endParaRPr lang="ru-RU" dirty="0" smtClean="0"/>
          </a:p>
          <a:p>
            <a:r>
              <a:rPr lang="en-US" dirty="0"/>
              <a:t>Everything is an expression</a:t>
            </a:r>
            <a:endParaRPr lang="ru-RU" dirty="0"/>
          </a:p>
          <a:p>
            <a:r>
              <a:rPr lang="ru-RU" dirty="0" smtClean="0"/>
              <a:t>Лаконичный </a:t>
            </a:r>
            <a:r>
              <a:rPr lang="ru-RU" dirty="0" err="1" smtClean="0"/>
              <a:t>ситаксис</a:t>
            </a:r>
            <a:r>
              <a:rPr lang="ru-RU" dirty="0" smtClean="0"/>
              <a:t> создания функций</a:t>
            </a:r>
            <a:endParaRPr lang="ru-RU" dirty="0"/>
          </a:p>
          <a:p>
            <a:r>
              <a:rPr lang="ru-RU" dirty="0" smtClean="0"/>
              <a:t>Вместо циклов – рекурсия, комбинаторы и </a:t>
            </a:r>
            <a:r>
              <a:rPr lang="en-US" dirty="0" smtClean="0"/>
              <a:t>list comprehensions</a:t>
            </a:r>
            <a:r>
              <a:rPr lang="ru-RU" dirty="0" smtClean="0"/>
              <a:t> (</a:t>
            </a:r>
            <a:r>
              <a:rPr lang="en-US" dirty="0" smtClean="0"/>
              <a:t>LINQ in C#)</a:t>
            </a:r>
            <a:endParaRPr lang="ru-RU" dirty="0"/>
          </a:p>
          <a:p>
            <a:r>
              <a:rPr lang="ru-RU" dirty="0" smtClean="0"/>
              <a:t>Или выразительные системы типов, или динамическая типизация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err="1"/>
              <a:t>PartitionBy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</a:t>
            </a:r>
            <a:r>
              <a:rPr lang="ru-RU" dirty="0"/>
              <a:t>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А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C#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ещё и перенаправить в БД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с помощью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Linq2SQL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Map Reduce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inc1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inc2 = () =&gt;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inc1, inc2 },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highlight>
                  <a:srgbClr val="FFFFFF"/>
                </a:highlight>
                <a:latin typeface="Consolas"/>
              </a:rPr>
              <a:t>action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action());</a:t>
            </a:r>
          </a:p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может быть напечатано?</a:t>
            </a:r>
          </a:p>
          <a:p>
            <a:pPr marL="0" indent="0">
              <a:buNone/>
            </a:pP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(3, 3)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(1, 1)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(2, 2) или </a:t>
            </a:r>
            <a:r>
              <a:rPr lang="en-US" dirty="0" smtClean="0">
                <a:sym typeface="Wingdings" panose="05000000000000000000" pitchFamily="2" charset="2"/>
              </a:rPr>
              <a:t>(3, 3)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Будет брошено исключение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Result.Item1,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 smtClean="0"/>
              <a:t>Нет 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Писать «</a:t>
            </a:r>
            <a:r>
              <a:rPr lang="ru-RU" b="1" dirty="0" smtClean="0"/>
              <a:t>очевидно</a:t>
            </a:r>
            <a:r>
              <a:rPr lang="ru-RU" dirty="0" smtClean="0"/>
              <a:t> </a:t>
            </a:r>
            <a:r>
              <a:rPr lang="ru-RU" dirty="0"/>
              <a:t>корректные» программы</a:t>
            </a:r>
          </a:p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</a:t>
            </a:r>
            <a:r>
              <a:rPr lang="ru-RU" dirty="0" smtClean="0"/>
              <a:t> параллельные программы в ФП-стиле писать проще</a:t>
            </a:r>
          </a:p>
          <a:p>
            <a:r>
              <a:rPr lang="ru-RU" dirty="0" smtClean="0"/>
              <a:t>Некоторые задачи в принципе проще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smtClean="0"/>
              <a:t>(</a:t>
            </a:r>
            <a:r>
              <a:rPr lang="ru-RU" dirty="0" smtClean="0"/>
              <a:t>хотя некоторые сложнее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</a:t>
            </a:r>
            <a:r>
              <a:rPr lang="en-US" dirty="0" smtClean="0"/>
              <a:t>FP</a:t>
            </a:r>
            <a:r>
              <a:rPr lang="ru-RU" dirty="0" smtClean="0"/>
              <a:t> захватывают мир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857500" y="1828800"/>
            <a:ext cx="3429000" cy="2971800"/>
            <a:chOff x="2895600" y="1828800"/>
            <a:chExt cx="3429000" cy="29718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895600" y="3124200"/>
              <a:ext cx="1143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Java 7</a:t>
              </a:r>
              <a:endParaRPr lang="ru-RU" sz="24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81600" y="3124200"/>
              <a:ext cx="1143000" cy="838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Lisp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38600" y="31242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Closure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81500" y="39624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Scala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238500" y="3962400"/>
              <a:ext cx="1143000" cy="838200"/>
            </a:xfrm>
            <a:prstGeom prst="rect">
              <a:avLst/>
            </a:prstGeom>
            <a:solidFill>
              <a:srgbClr val="39D3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Java 8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95600" y="1828800"/>
              <a:ext cx="1143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C# 1.0</a:t>
              </a:r>
              <a:endParaRPr lang="ru-RU" sz="24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181600" y="1828800"/>
              <a:ext cx="1143000" cy="838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F#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038600" y="1828800"/>
              <a:ext cx="1143000" cy="838200"/>
            </a:xfrm>
            <a:prstGeom prst="rect">
              <a:avLst/>
            </a:prstGeom>
            <a:solidFill>
              <a:srgbClr val="A8FC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C# </a:t>
              </a:r>
              <a:r>
                <a:rPr lang="ru-RU" sz="2400" dirty="0" smtClean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.0</a:t>
              </a:r>
              <a:r>
                <a:rPr lang="ru-RU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</a:rPr>
                <a:t>C# 3.0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4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				//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//lazy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10000,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://habrahabr.ru/post/222979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совсем </a:t>
            </a:r>
            <a:r>
              <a:rPr lang="ru-RU" i="1" dirty="0" err="1" smtClean="0"/>
              <a:t>матчинг</a:t>
            </a:r>
            <a:endParaRPr lang="ru-RU" i="1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roslyn.codeplex.com/discussions/543522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458325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C# 2.0</a:t>
            </a:r>
            <a:endParaRPr lang="ru-RU" sz="3200" kern="1200" dirty="0"/>
          </a:p>
        </p:txBody>
      </p:sp>
      <p:sp>
        <p:nvSpPr>
          <p:cNvPr id="5" name="Полилиния 4"/>
          <p:cNvSpPr/>
          <p:nvPr/>
        </p:nvSpPr>
        <p:spPr>
          <a:xfrm>
            <a:off x="458325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176" tIns="130176" rIns="130176" bIns="1301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0" kern="1200" dirty="0" smtClean="0"/>
              <a:t>Generics</a:t>
            </a:r>
            <a:endParaRPr lang="ru-RU" sz="2500" b="0" kern="1200" dirty="0"/>
          </a:p>
        </p:txBody>
      </p:sp>
      <p:sp>
        <p:nvSpPr>
          <p:cNvPr id="6" name="Полилиния 5"/>
          <p:cNvSpPr/>
          <p:nvPr/>
        </p:nvSpPr>
        <p:spPr>
          <a:xfrm>
            <a:off x="458325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7316" tIns="107316" rIns="107316" bIns="1073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0" kern="1200" dirty="0" smtClean="0"/>
              <a:t>Anonymous methods</a:t>
            </a:r>
            <a:endParaRPr lang="ru-RU" sz="1900" b="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2112764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3.0</a:t>
            </a:r>
            <a:endParaRPr lang="ru-RU" sz="32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2112764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Local type inference</a:t>
            </a:r>
            <a:br>
              <a:rPr lang="en-US" sz="2000" b="0" kern="1200" dirty="0" smtClean="0"/>
            </a:br>
            <a:r>
              <a:rPr lang="en-US" sz="2000" b="0" kern="1200" dirty="0" smtClean="0"/>
              <a:t>‘</a:t>
            </a:r>
            <a:r>
              <a:rPr lang="en-US" sz="2000" b="0" kern="1200" dirty="0" err="1" smtClean="0"/>
              <a:t>var</a:t>
            </a:r>
            <a:r>
              <a:rPr lang="en-US" sz="2000" b="0" kern="1200" dirty="0" smtClean="0"/>
              <a:t>’</a:t>
            </a:r>
            <a:endParaRPr lang="ru-RU" sz="2000" b="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2112764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3506" tIns="103506" rIns="103506" bIns="10350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0" kern="1200" dirty="0" smtClean="0"/>
              <a:t>Lambda expressions</a:t>
            </a:r>
            <a:endParaRPr lang="ru-RU" sz="1800" b="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2112764" y="107872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LINQ</a:t>
            </a:r>
            <a:endParaRPr lang="ru-RU" sz="2000" b="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805787" y="4950942"/>
            <a:ext cx="1339302" cy="420526"/>
          </a:xfrm>
          <a:custGeom>
            <a:avLst/>
            <a:gdLst>
              <a:gd name="connsiteX0" fmla="*/ 0 w 1339302"/>
              <a:gd name="connsiteY0" fmla="*/ 42053 h 420526"/>
              <a:gd name="connsiteX1" fmla="*/ 42053 w 1339302"/>
              <a:gd name="connsiteY1" fmla="*/ 0 h 420526"/>
              <a:gd name="connsiteX2" fmla="*/ 1297249 w 1339302"/>
              <a:gd name="connsiteY2" fmla="*/ 0 h 420526"/>
              <a:gd name="connsiteX3" fmla="*/ 1339302 w 1339302"/>
              <a:gd name="connsiteY3" fmla="*/ 42053 h 420526"/>
              <a:gd name="connsiteX4" fmla="*/ 1339302 w 1339302"/>
              <a:gd name="connsiteY4" fmla="*/ 378473 h 420526"/>
              <a:gd name="connsiteX5" fmla="*/ 1297249 w 1339302"/>
              <a:gd name="connsiteY5" fmla="*/ 420526 h 420526"/>
              <a:gd name="connsiteX6" fmla="*/ 42053 w 1339302"/>
              <a:gd name="connsiteY6" fmla="*/ 420526 h 420526"/>
              <a:gd name="connsiteX7" fmla="*/ 0 w 1339302"/>
              <a:gd name="connsiteY7" fmla="*/ 378473 h 420526"/>
              <a:gd name="connsiteX8" fmla="*/ 0 w 1339302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02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297249" y="0"/>
                </a:lnTo>
                <a:cubicBezTo>
                  <a:pt x="1320474" y="0"/>
                  <a:pt x="1339302" y="18828"/>
                  <a:pt x="1339302" y="42053"/>
                </a:cubicBezTo>
                <a:lnTo>
                  <a:pt x="1339302" y="378473"/>
                </a:lnTo>
                <a:cubicBezTo>
                  <a:pt x="1339302" y="401698"/>
                  <a:pt x="1320474" y="420526"/>
                  <a:pt x="1297249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4.0</a:t>
            </a:r>
            <a:endParaRPr lang="ru-RU" sz="3200" b="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3767203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Contra- and Covariance </a:t>
            </a:r>
            <a:endParaRPr lang="ru-RU" sz="2000" b="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421642" y="4951252"/>
            <a:ext cx="1416471" cy="420216"/>
          </a:xfrm>
          <a:custGeom>
            <a:avLst/>
            <a:gdLst>
              <a:gd name="connsiteX0" fmla="*/ 0 w 1416471"/>
              <a:gd name="connsiteY0" fmla="*/ 42022 h 420216"/>
              <a:gd name="connsiteX1" fmla="*/ 42022 w 1416471"/>
              <a:gd name="connsiteY1" fmla="*/ 0 h 420216"/>
              <a:gd name="connsiteX2" fmla="*/ 1374449 w 1416471"/>
              <a:gd name="connsiteY2" fmla="*/ 0 h 420216"/>
              <a:gd name="connsiteX3" fmla="*/ 1416471 w 1416471"/>
              <a:gd name="connsiteY3" fmla="*/ 42022 h 420216"/>
              <a:gd name="connsiteX4" fmla="*/ 1416471 w 1416471"/>
              <a:gd name="connsiteY4" fmla="*/ 378194 h 420216"/>
              <a:gd name="connsiteX5" fmla="*/ 1374449 w 1416471"/>
              <a:gd name="connsiteY5" fmla="*/ 420216 h 420216"/>
              <a:gd name="connsiteX6" fmla="*/ 42022 w 1416471"/>
              <a:gd name="connsiteY6" fmla="*/ 420216 h 420216"/>
              <a:gd name="connsiteX7" fmla="*/ 0 w 1416471"/>
              <a:gd name="connsiteY7" fmla="*/ 378194 h 420216"/>
              <a:gd name="connsiteX8" fmla="*/ 0 w 1416471"/>
              <a:gd name="connsiteY8" fmla="*/ 42022 h 4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216">
                <a:moveTo>
                  <a:pt x="0" y="42022"/>
                </a:moveTo>
                <a:cubicBezTo>
                  <a:pt x="0" y="18814"/>
                  <a:pt x="18814" y="0"/>
                  <a:pt x="42022" y="0"/>
                </a:cubicBezTo>
                <a:lnTo>
                  <a:pt x="1374449" y="0"/>
                </a:lnTo>
                <a:cubicBezTo>
                  <a:pt x="1397657" y="0"/>
                  <a:pt x="1416471" y="18814"/>
                  <a:pt x="1416471" y="42022"/>
                </a:cubicBezTo>
                <a:lnTo>
                  <a:pt x="1416471" y="378194"/>
                </a:lnTo>
                <a:cubicBezTo>
                  <a:pt x="1416471" y="401402"/>
                  <a:pt x="1397657" y="420216"/>
                  <a:pt x="1374449" y="420216"/>
                </a:cubicBezTo>
                <a:lnTo>
                  <a:pt x="42022" y="420216"/>
                </a:lnTo>
                <a:cubicBezTo>
                  <a:pt x="18814" y="420216"/>
                  <a:pt x="0" y="401402"/>
                  <a:pt x="0" y="378194"/>
                </a:cubicBezTo>
                <a:lnTo>
                  <a:pt x="0" y="4202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28" tIns="134228" rIns="134228" bIns="1342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5.0</a:t>
            </a:r>
            <a:endParaRPr lang="ru-RU" sz="3200" b="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5421642" y="366051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err="1" smtClean="0"/>
              <a:t>Async</a:t>
            </a:r>
            <a:r>
              <a:rPr lang="en-US" sz="2000" b="0" kern="1200" dirty="0" smtClean="0"/>
              <a:t> / await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076081" y="4939017"/>
            <a:ext cx="1609593" cy="432451"/>
          </a:xfrm>
          <a:custGeom>
            <a:avLst/>
            <a:gdLst>
              <a:gd name="connsiteX0" fmla="*/ 0 w 1609593"/>
              <a:gd name="connsiteY0" fmla="*/ 43245 h 432451"/>
              <a:gd name="connsiteX1" fmla="*/ 43245 w 1609593"/>
              <a:gd name="connsiteY1" fmla="*/ 0 h 432451"/>
              <a:gd name="connsiteX2" fmla="*/ 1566348 w 1609593"/>
              <a:gd name="connsiteY2" fmla="*/ 0 h 432451"/>
              <a:gd name="connsiteX3" fmla="*/ 1609593 w 1609593"/>
              <a:gd name="connsiteY3" fmla="*/ 43245 h 432451"/>
              <a:gd name="connsiteX4" fmla="*/ 1609593 w 1609593"/>
              <a:gd name="connsiteY4" fmla="*/ 389206 h 432451"/>
              <a:gd name="connsiteX5" fmla="*/ 1566348 w 1609593"/>
              <a:gd name="connsiteY5" fmla="*/ 432451 h 432451"/>
              <a:gd name="connsiteX6" fmla="*/ 43245 w 1609593"/>
              <a:gd name="connsiteY6" fmla="*/ 432451 h 432451"/>
              <a:gd name="connsiteX7" fmla="*/ 0 w 1609593"/>
              <a:gd name="connsiteY7" fmla="*/ 389206 h 432451"/>
              <a:gd name="connsiteX8" fmla="*/ 0 w 1609593"/>
              <a:gd name="connsiteY8" fmla="*/ 43245 h 43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593" h="432451">
                <a:moveTo>
                  <a:pt x="0" y="43245"/>
                </a:moveTo>
                <a:cubicBezTo>
                  <a:pt x="0" y="19361"/>
                  <a:pt x="19361" y="0"/>
                  <a:pt x="43245" y="0"/>
                </a:cubicBezTo>
                <a:lnTo>
                  <a:pt x="1566348" y="0"/>
                </a:lnTo>
                <a:cubicBezTo>
                  <a:pt x="1590232" y="0"/>
                  <a:pt x="1609593" y="19361"/>
                  <a:pt x="1609593" y="43245"/>
                </a:cubicBezTo>
                <a:lnTo>
                  <a:pt x="1609593" y="389206"/>
                </a:lnTo>
                <a:cubicBezTo>
                  <a:pt x="1609593" y="413090"/>
                  <a:pt x="1590232" y="432451"/>
                  <a:pt x="1566348" y="432451"/>
                </a:cubicBezTo>
                <a:lnTo>
                  <a:pt x="43245" y="432451"/>
                </a:lnTo>
                <a:cubicBezTo>
                  <a:pt x="19361" y="432451"/>
                  <a:pt x="0" y="413090"/>
                  <a:pt x="0" y="389206"/>
                </a:cubicBezTo>
                <a:lnTo>
                  <a:pt x="0" y="4324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19346" tIns="119346" rIns="119346" bIns="11934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kern="1200" dirty="0" smtClean="0"/>
              <a:t>Future</a:t>
            </a:r>
            <a:endParaRPr lang="ru-RU" sz="2000" b="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7172642" y="3648278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Immutable collections</a:t>
            </a:r>
            <a:endParaRPr lang="ru-RU" sz="2000" b="1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172642" y="2357539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Compiler as a service</a:t>
            </a:r>
            <a:endParaRPr lang="ru-RU" sz="2000" b="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172642" y="1066800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More ideas from FP</a:t>
            </a:r>
            <a:endParaRPr lang="ru-RU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artrek-hd.de/wp-content/uploads/2013/01/cover_bestofbothwor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10864" b="23388"/>
          <a:stretch/>
        </p:blipFill>
        <p:spPr bwMode="auto">
          <a:xfrm>
            <a:off x="1057275" y="-2"/>
            <a:ext cx="7029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84233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…их можно передавать как аргументы, возвращать как результат, сохранять в переменных и структурах данных поэтому у функций есть тип:</a:t>
            </a:r>
            <a:endParaRPr lang="en-US" sz="3600" dirty="0" smtClean="0"/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1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6666CC"/>
                </a:solidFill>
                <a:latin typeface="Consolas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T, U&gt;, U, List&lt;T&gt;, List&lt;U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pPr marL="0" indent="0" font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List&lt;U&gt; 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&lt;U, T, U&gt; f, U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List&lt;T&gt; list)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19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5299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15291</TotalTime>
  <Words>1232</Words>
  <Application>Microsoft Office PowerPoint</Application>
  <PresentationFormat>Экран (4:3)</PresentationFormat>
  <Paragraphs>432</Paragraphs>
  <Slides>66</Slides>
  <Notes>2</Notes>
  <HiddenSlides>13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Тема Office</vt:lpstr>
      <vt:lpstr>Функциональное программирование в C# </vt:lpstr>
      <vt:lpstr>Lambda expressions</vt:lpstr>
      <vt:lpstr>Презентация PowerPoint</vt:lpstr>
      <vt:lpstr>Зачем?</vt:lpstr>
      <vt:lpstr>Идеи FP захватывают мир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Задача: выбор метрики</vt:lpstr>
      <vt:lpstr>Презентация PowerPoint</vt:lpstr>
      <vt:lpstr>Решение</vt:lpstr>
      <vt:lpstr>Работа со списками</vt:lpstr>
      <vt:lpstr>Интерфейс IEnumerable</vt:lpstr>
      <vt:lpstr>Генераторы</vt:lpstr>
      <vt:lpstr>Функции высшего порядка</vt:lpstr>
      <vt:lpstr>Задача: Filter</vt:lpstr>
      <vt:lpstr>Решение</vt:lpstr>
      <vt:lpstr>Замыкания</vt:lpstr>
      <vt:lpstr>Весёлые факты про замыкания</vt:lpstr>
      <vt:lpstr>Задача: замыкания</vt:lpstr>
      <vt:lpstr>Fold (Aggregate in C#)</vt:lpstr>
      <vt:lpstr>Презентация PowerPoint</vt:lpstr>
      <vt:lpstr>Задача: Flatten (SelectMany in C#)</vt:lpstr>
      <vt:lpstr>Решение: Flatten</vt:lpstr>
      <vt:lpstr>Как решить задачу, используя Fold?</vt:lpstr>
      <vt:lpstr>Задача: PartitionBy</vt:lpstr>
      <vt:lpstr>Задача: PartitionBy</vt:lpstr>
      <vt:lpstr>Решение: PartitionBy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Pure functions</vt:lpstr>
      <vt:lpstr>Dirty, dirty function</vt:lpstr>
      <vt:lpstr>Pure function!</vt:lpstr>
      <vt:lpstr>Зачем?</vt:lpstr>
      <vt:lpstr>Pure functions?! O_o</vt:lpstr>
      <vt:lpstr>Pure functions!</vt:lpstr>
      <vt:lpstr>Презентация PowerPoint</vt:lpstr>
      <vt:lpstr>Pattern matching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Егоров Павел Владимирович</cp:lastModifiedBy>
  <cp:revision>240</cp:revision>
  <dcterms:created xsi:type="dcterms:W3CDTF">2013-06-28T12:18:19Z</dcterms:created>
  <dcterms:modified xsi:type="dcterms:W3CDTF">2014-06-29T09:08:14Z</dcterms:modified>
</cp:coreProperties>
</file>