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15" r:id="rId2"/>
    <p:sldId id="286" r:id="rId3"/>
    <p:sldId id="273" r:id="rId4"/>
    <p:sldId id="280" r:id="rId5"/>
    <p:sldId id="326" r:id="rId6"/>
    <p:sldId id="327" r:id="rId7"/>
    <p:sldId id="277" r:id="rId8"/>
    <p:sldId id="279" r:id="rId9"/>
    <p:sldId id="325" r:id="rId10"/>
    <p:sldId id="278" r:id="rId11"/>
    <p:sldId id="276" r:id="rId12"/>
    <p:sldId id="328" r:id="rId13"/>
    <p:sldId id="322" r:id="rId14"/>
    <p:sldId id="323" r:id="rId15"/>
    <p:sldId id="316" r:id="rId16"/>
    <p:sldId id="329" r:id="rId17"/>
    <p:sldId id="318" r:id="rId18"/>
    <p:sldId id="330" r:id="rId19"/>
    <p:sldId id="32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 autoAdjust="0"/>
    <p:restoredTop sz="71429" autoAdjust="0"/>
  </p:normalViewPr>
  <p:slideViewPr>
    <p:cSldViewPr>
      <p:cViewPr varScale="1">
        <p:scale>
          <a:sx n="86" d="100"/>
          <a:sy n="86" d="100"/>
        </p:scale>
        <p:origin x="-20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504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C51BA-9C8E-4938-991B-0B9DAB69953D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650F3-60C2-4AE7-913B-D3E2B3E85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761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B16C-8069-43A4-A09F-21010F2DDFB6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C0F9C-8EEB-4FCC-AFE2-CBC89CE9F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65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58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979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97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88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85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5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ru-RU" sz="4400" b="1" kern="12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12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25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56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71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72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93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04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8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7313E-B044-4ACF-96A1-82807229EA96}" type="datetimeFigureOut">
              <a:rPr lang="ru-RU" smtClean="0"/>
              <a:t>27.06.2014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41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lang="ru-RU" sz="4400" b="1" kern="1200" dirty="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502024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</a:rPr>
              <a:t>Data Manipulation</a:t>
            </a:r>
            <a:endParaRPr lang="ru-RU" sz="6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Подзаголовок 4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2400" dirty="0" err="1" smtClean="0"/>
              <a:t>Контур.Кампус</a:t>
            </a:r>
            <a:r>
              <a:rPr lang="ru-RU" sz="2400" dirty="0" smtClean="0"/>
              <a:t> 2013</a:t>
            </a:r>
          </a:p>
          <a:p>
            <a:pPr marL="0" indent="0" algn="r">
              <a:buNone/>
            </a:pPr>
            <a:r>
              <a:rPr lang="ru-RU" sz="2400" dirty="0" smtClean="0"/>
              <a:t>2013-02-09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2274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Ленивость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4500" dirty="0"/>
              <a:t>Ленивость везде, где это в принципе </a:t>
            </a:r>
            <a:r>
              <a:rPr lang="ru-RU" sz="4500" dirty="0" smtClean="0"/>
              <a:t>возможно!</a:t>
            </a:r>
          </a:p>
          <a:p>
            <a:pPr marL="0" indent="0">
              <a:buNone/>
            </a:pPr>
            <a:endParaRPr lang="ru-RU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Take&lt;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&gt;</a:t>
            </a:r>
            <a:r>
              <a:rPr lang="ru-RU" dirty="0" smtClean="0">
                <a:solidFill>
                  <a:prstClr val="black"/>
                </a:solidFill>
                <a:latin typeface="Consolas"/>
              </a:rPr>
              <a:t/>
            </a:r>
            <a:br>
              <a:rPr lang="ru-RU" dirty="0" smtClean="0">
                <a:solidFill>
                  <a:prstClr val="black"/>
                </a:solidFill>
                <a:latin typeface="Consolas"/>
              </a:rPr>
            </a:br>
            <a:r>
              <a:rPr lang="ru-RU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source,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count)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(count &gt; 0)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element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source)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yield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element;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(--count == 0)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728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Ленивость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collection.Count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()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/>
              </a:rPr>
              <a:t>collection.Min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/>
              </a:rPr>
              <a:t>collection.Max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/>
              </a:rPr>
              <a:t>collection.Average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800" dirty="0" smtClean="0"/>
              <a:t>возвращают число — </a:t>
            </a:r>
            <a:r>
              <a:rPr lang="ru-RU" sz="2800" dirty="0"/>
              <a:t>не </a:t>
            </a:r>
            <a:r>
              <a:rPr lang="ru-RU" sz="2800" dirty="0" smtClean="0"/>
              <a:t>могут быть ленивыми</a:t>
            </a:r>
            <a:endParaRPr lang="ru-RU" sz="2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/>
              </a:rPr>
              <a:t>c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ollection.ToList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collection.ToArray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()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collection.ToDictionary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()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3000" dirty="0"/>
              <a:t>Возвращают список, массив и словарь — не могут быть ленивыми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8280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Ленивость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people.OrderBy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(person =&gt;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person.Age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/>
              <a:t>Лениво</a:t>
            </a:r>
            <a:r>
              <a:rPr lang="ru-RU" dirty="0" smtClean="0"/>
              <a:t>!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.Where(p =&gt;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p.Age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18)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.Select(p =&gt;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p.Name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/>
              <a:t>Лениво!</a:t>
            </a:r>
          </a:p>
          <a:p>
            <a:pPr marL="0" indent="0">
              <a:buNone/>
            </a:pP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8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Linq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Методы расширения для </a:t>
            </a:r>
            <a:r>
              <a:rPr lang="en-US" dirty="0" err="1" smtClean="0"/>
              <a:t>IEnumerable</a:t>
            </a:r>
            <a:r>
              <a:rPr lang="ru-RU" dirty="0" smtClean="0"/>
              <a:t>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 </a:t>
            </a:r>
            <a:r>
              <a:rPr lang="ru-RU" dirty="0" smtClean="0"/>
              <a:t>использованием лямбд, </a:t>
            </a:r>
            <a:r>
              <a:rPr lang="en-US" dirty="0" smtClean="0"/>
              <a:t>yield return</a:t>
            </a:r>
            <a:r>
              <a:rPr lang="ru-RU" dirty="0" smtClean="0"/>
              <a:t>, анонимных типов.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Экстремально удобный язык для манипулирования с данными.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Циклы — слишком низкоуровневая штука!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88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Как осваивать?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using</a:t>
            </a:r>
            <a:r>
              <a:rPr lang="en-US" dirty="0" smtClean="0"/>
              <a:t>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 аналогии с </a:t>
            </a:r>
            <a:r>
              <a:rPr lang="en-US" dirty="0" smtClean="0"/>
              <a:t>SQL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1"/>
          <a:stretch/>
        </p:blipFill>
        <p:spPr bwMode="auto">
          <a:xfrm>
            <a:off x="467544" y="2132856"/>
            <a:ext cx="8074618" cy="311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11960" y="2564904"/>
            <a:ext cx="2634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Ctrl + Space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57521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Лямбда выражения</a:t>
            </a:r>
            <a:r>
              <a:rPr lang="ru-RU" dirty="0" smtClean="0"/>
              <a:t>: глубже!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add =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a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b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=&gt;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a + b;</a:t>
            </a:r>
            <a:endParaRPr lang="ru-RU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 // </a:t>
            </a:r>
            <a:r>
              <a:rPr lang="en-US" sz="2800" dirty="0" err="1" smtClean="0">
                <a:solidFill>
                  <a:prstClr val="black"/>
                </a:solidFill>
                <a:latin typeface="Consolas"/>
              </a:rPr>
              <a:t>Func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8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r>
              <a:rPr lang="ru-RU" dirty="0" smtClean="0"/>
              <a:t>Не компилируется!</a:t>
            </a:r>
            <a:endParaRPr lang="en-US" dirty="0"/>
          </a:p>
          <a:p>
            <a:pPr marL="0" indent="0">
              <a:buNone/>
            </a:pPr>
            <a:endParaRPr lang="ru-RU" sz="2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Expression&lt;</a:t>
            </a:r>
            <a:r>
              <a:rPr lang="en-US" sz="2800" dirty="0" err="1" smtClean="0">
                <a:solidFill>
                  <a:prstClr val="black"/>
                </a:solidFill>
                <a:latin typeface="Consolas"/>
              </a:rPr>
              <a:t>Func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8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&gt;&gt; 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add = </a:t>
            </a:r>
            <a:r>
              <a:rPr lang="ru-RU" sz="2800" dirty="0" smtClean="0">
                <a:solidFill>
                  <a:prstClr val="black"/>
                </a:solidFill>
                <a:latin typeface="Consolas"/>
              </a:rPr>
              <a:t/>
            </a:r>
            <a:br>
              <a:rPr lang="ru-RU" sz="2800" dirty="0" smtClean="0">
                <a:solidFill>
                  <a:prstClr val="black"/>
                </a:solidFill>
                <a:latin typeface="Consolas"/>
              </a:rPr>
            </a:br>
            <a:r>
              <a:rPr lang="ru-RU" sz="2800" dirty="0" smtClean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(a, b) =&gt; a + b;</a:t>
            </a:r>
            <a:endParaRPr lang="ru-RU" sz="2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28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6794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Linq</a:t>
            </a:r>
            <a:r>
              <a:rPr lang="ru-RU" dirty="0" smtClean="0"/>
              <a:t>: глубже!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Linq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SQL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Linq2</a:t>
            </a:r>
            <a:r>
              <a:rPr lang="ru-RU" dirty="0" err="1" smtClean="0">
                <a:latin typeface="Consolas" pitchFamily="49" charset="0"/>
                <a:cs typeface="Consolas" pitchFamily="49" charset="0"/>
              </a:rPr>
              <a:t>чтоугодно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IQueriable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Where(</a:t>
            </a:r>
            <a:br>
              <a:rPr lang="en-US" sz="2800" dirty="0" smtClean="0">
                <a:latin typeface="Consolas" pitchFamily="49" charset="0"/>
                <a:cs typeface="Consolas" pitchFamily="49" charset="0"/>
              </a:rPr>
            </a:b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this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IQueriable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800" dirty="0" smtClean="0">
                <a:latin typeface="Consolas" pitchFamily="49" charset="0"/>
                <a:cs typeface="Consolas" pitchFamily="49" charset="0"/>
              </a:rPr>
            </a:b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Expression&lt;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&lt;T,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&gt;&gt; f)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dbTable.Where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(p =&gt;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.Age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&gt; 18)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49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Linq</a:t>
            </a:r>
            <a:r>
              <a:rPr lang="ru-RU" dirty="0" smtClean="0"/>
              <a:t>: глубже!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Хитрый синтаксис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person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People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person.Age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25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person.Name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People</a:t>
            </a:r>
            <a:br>
              <a:rPr lang="en-US" sz="2800" dirty="0" smtClean="0">
                <a:latin typeface="Consolas" pitchFamily="49" charset="0"/>
                <a:cs typeface="Consolas" pitchFamily="49" charset="0"/>
              </a:rPr>
            </a:b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.Where(person =&gt;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person.Age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&lt; 25)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800" dirty="0">
                <a:latin typeface="Consolas" pitchFamily="49" charset="0"/>
                <a:cs typeface="Consolas" pitchFamily="49" charset="0"/>
              </a:rPr>
            </a:b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.Select(person =&gt;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person.Name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227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[n*n </a:t>
            </a:r>
            <a:r>
              <a:rPr lang="en-US" b="1" dirty="0"/>
              <a:t>for</a:t>
            </a:r>
            <a:r>
              <a:rPr lang="en-US" dirty="0"/>
              <a:t> n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dirty="0"/>
              <a:t>range(1,</a:t>
            </a:r>
            <a:r>
              <a:rPr lang="en-US" dirty="0"/>
              <a:t> </a:t>
            </a:r>
            <a:r>
              <a:rPr lang="en-US" dirty="0"/>
              <a:t>10000)</a:t>
            </a:r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n % </a:t>
            </a:r>
            <a:r>
              <a:rPr lang="en-US" dirty="0"/>
              <a:t>2</a:t>
            </a:r>
            <a:r>
              <a:rPr lang="en-US" dirty="0"/>
              <a:t> </a:t>
            </a:r>
            <a:r>
              <a:rPr lang="en-US" dirty="0"/>
              <a:t>==</a:t>
            </a:r>
            <a:r>
              <a:rPr lang="en-US" dirty="0"/>
              <a:t> </a:t>
            </a:r>
            <a:r>
              <a:rPr lang="en-US" dirty="0"/>
              <a:t>0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Enumerable.Range</a:t>
            </a:r>
            <a:r>
              <a:rPr lang="en-US" dirty="0" smtClean="0"/>
              <a:t>(1, 10000)</a:t>
            </a:r>
            <a:br>
              <a:rPr lang="en-US" dirty="0" smtClean="0"/>
            </a:br>
            <a:r>
              <a:rPr lang="en-US" dirty="0" smtClean="0"/>
              <a:t>	.Where(n =&gt; n%2 == 0)</a:t>
            </a:r>
            <a:br>
              <a:rPr lang="en-US" dirty="0" smtClean="0"/>
            </a:br>
            <a:r>
              <a:rPr lang="en-US" dirty="0" smtClean="0"/>
              <a:t>	.Select(n =&gt; n*n)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from </a:t>
            </a:r>
            <a:r>
              <a:rPr lang="en-US" dirty="0" smtClean="0"/>
              <a:t>n </a:t>
            </a:r>
            <a:r>
              <a:rPr lang="en-US" b="1" dirty="0" smtClean="0"/>
              <a:t>in </a:t>
            </a:r>
            <a:r>
              <a:rPr lang="en-US" dirty="0" err="1"/>
              <a:t>Enumerable.Range</a:t>
            </a:r>
            <a:r>
              <a:rPr lang="en-US" dirty="0"/>
              <a:t>(1, 10000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b="1" dirty="0" smtClean="0"/>
              <a:t>where </a:t>
            </a:r>
            <a:r>
              <a:rPr lang="en-US" dirty="0" smtClean="0"/>
              <a:t>n % 2 == 0</a:t>
            </a:r>
            <a:br>
              <a:rPr lang="en-US" dirty="0" smtClean="0"/>
            </a:br>
            <a:r>
              <a:rPr lang="en-US" b="1" dirty="0" smtClean="0"/>
              <a:t>select </a:t>
            </a:r>
            <a:r>
              <a:rPr lang="en-US" dirty="0" smtClean="0"/>
              <a:t>n*n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S=\{\,\underbrace{2\cdot x}_{\color{Violet}{\text{output expression}}}\mid \underbrace{x}_{\color{Violet}{\text{variable}}} \in \underbrace{\mathbb{N}}_{\color{Violet}{\text{input set}}},\ \underbrace{x^2&gt;3}_{\color{Violet}{\text{predicate}}}\,\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27299"/>
            <a:ext cx="5976664" cy="70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61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63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74032"/>
            <a:ext cx="8229600" cy="1143000"/>
          </a:xfrm>
        </p:spPr>
        <p:txBody>
          <a:bodyPr>
            <a:noAutofit/>
          </a:bodyPr>
          <a:lstStyle/>
          <a:p>
            <a:r>
              <a:rPr lang="ru-RU" sz="6600" b="1" dirty="0" smtClean="0">
                <a:solidFill>
                  <a:schemeClr val="accent6">
                    <a:lumMod val="50000"/>
                  </a:schemeClr>
                </a:solidFill>
              </a:rPr>
              <a:t>Лаконичность</a:t>
            </a:r>
            <a:endParaRPr lang="ru-RU" sz="4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50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1297791"/>
            <a:ext cx="80648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Cell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GetFlaggedCells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flaggedCells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Cell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Cell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cell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allCells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cell.IsFlagged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flaggedCells.Add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(cell);</a:t>
            </a: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flaggedCells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327936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Cell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GetFlaggedCells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allCells.Where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(cell =&gt;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cell.IsFlagged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()).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ToList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727536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readonly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Cell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allCells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Cell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endParaRPr lang="ru-RU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7357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Extension methods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6856" y="1340768"/>
            <a:ext cx="8229600" cy="36724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Plus(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a,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b)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a + b;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sum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10.Plus(20);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7518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Extension methods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6856" y="1340768"/>
            <a:ext cx="8229600" cy="36724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600" b="1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3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Plus(</a:t>
            </a:r>
            <a:r>
              <a:rPr lang="en-US" sz="3600" b="1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a,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b)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a + b;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sum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10.Plus(20);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2722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Лямбды и методы расширения — основа </a:t>
            </a:r>
            <a:r>
              <a:rPr lang="en-US" dirty="0" err="1" smtClean="0"/>
              <a:t>Linq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22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Интерфейс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IEnumerable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out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IEnumerator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&lt;T&gt;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GetEnumerator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IEnumerator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out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T Current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MoveNext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Reset();</a:t>
            </a:r>
          </a:p>
          <a:p>
            <a:pPr marL="0" indent="0">
              <a:buNone/>
            </a:pPr>
            <a:r>
              <a:rPr lang="ru-RU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5260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Класс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Enumerable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360" y="1600200"/>
            <a:ext cx="849712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/>
              </a:rPr>
              <a:t>Enumerable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.Max</a:t>
            </a:r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/>
              </a:rPr>
              <a:t>Enumerable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.Any</a:t>
            </a:r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/>
              </a:rPr>
              <a:t>Enumerable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.All</a:t>
            </a:r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/>
              </a:rPr>
              <a:t>Enumerable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.Where</a:t>
            </a:r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Enumerable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.Select</a:t>
            </a:r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...</a:t>
            </a:r>
          </a:p>
          <a:p>
            <a:pPr marL="0" indent="0">
              <a:buNone/>
            </a:pPr>
            <a:endParaRPr lang="en-US" sz="2000" dirty="0" smtClean="0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Enumerable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ru-RU" sz="2000" dirty="0" smtClean="0">
                <a:solidFill>
                  <a:prstClr val="black"/>
                </a:solidFill>
                <a:latin typeface="Consolas"/>
              </a:rPr>
              <a:t>* </a:t>
            </a:r>
            <a:r>
              <a:rPr lang="en-US" sz="2000" dirty="0"/>
              <a:t>Over 9000 </a:t>
            </a:r>
            <a:r>
              <a:rPr lang="ru-RU" sz="2000" dirty="0"/>
              <a:t>вспомогательных </a:t>
            </a:r>
            <a:r>
              <a:rPr lang="ru-RU" sz="2000" dirty="0" smtClean="0"/>
              <a:t>методов</a:t>
            </a:r>
            <a:r>
              <a:rPr lang="en-US" sz="2000" dirty="0" smtClean="0"/>
              <a:t> </a:t>
            </a:r>
            <a:r>
              <a:rPr lang="ru-RU" sz="2000" dirty="0" smtClean="0"/>
              <a:t>расширений!</a:t>
            </a:r>
            <a:endParaRPr lang="ru-RU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000" dirty="0" smtClean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4829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Enumerable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6856" y="1340768"/>
            <a:ext cx="8229600" cy="36724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All&lt;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&gt;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endParaRPr lang="en-US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	(</a:t>
            </a: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&gt; source, 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/>
            </a:r>
            <a:br>
              <a:rPr lang="en-US" sz="1800" dirty="0" smtClean="0">
                <a:solidFill>
                  <a:prstClr val="black"/>
                </a:solidFill>
                <a:latin typeface="Consolas"/>
              </a:rPr>
            </a:b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800" dirty="0" err="1" smtClean="0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&gt; predicate) </a:t>
            </a:r>
            <a:endParaRPr lang="en-US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element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source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)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(!predicate(element))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System.Linq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...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allPositive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array.All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(x =&gt; x &gt; 0);</a:t>
            </a:r>
          </a:p>
        </p:txBody>
      </p:sp>
      <p:pic>
        <p:nvPicPr>
          <p:cNvPr id="1026" name="Picture 2" descr="http://puu.sh/Cf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77072"/>
            <a:ext cx="10977941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39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10146</TotalTime>
  <Words>319</Words>
  <Application>Microsoft Office PowerPoint</Application>
  <PresentationFormat>Экран (4:3)</PresentationFormat>
  <Paragraphs>144</Paragraphs>
  <Slides>19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Data Manipulation</vt:lpstr>
      <vt:lpstr>Лаконичность</vt:lpstr>
      <vt:lpstr>Презентация PowerPoint</vt:lpstr>
      <vt:lpstr>Extension methods</vt:lpstr>
      <vt:lpstr>Extension methods</vt:lpstr>
      <vt:lpstr>Презентация PowerPoint</vt:lpstr>
      <vt:lpstr>Интерфейс IEnumerable</vt:lpstr>
      <vt:lpstr>Класс Enumerable</vt:lpstr>
      <vt:lpstr>Класс Enumerable</vt:lpstr>
      <vt:lpstr>Ленивость</vt:lpstr>
      <vt:lpstr>Ленивость</vt:lpstr>
      <vt:lpstr>Ленивость</vt:lpstr>
      <vt:lpstr>Linq</vt:lpstr>
      <vt:lpstr>Как осваивать?</vt:lpstr>
      <vt:lpstr>Лямбда выражения: глубже!</vt:lpstr>
      <vt:lpstr>Linq: глубже!</vt:lpstr>
      <vt:lpstr>Linq: глубже!</vt:lpstr>
      <vt:lpstr>List comprehension</vt:lpstr>
      <vt:lpstr>Задачи!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Имена</dc:title>
  <dc:creator>xoposhiy</dc:creator>
  <cp:lastModifiedBy>Егоров Павел Владимирович</cp:lastModifiedBy>
  <cp:revision>193</cp:revision>
  <dcterms:created xsi:type="dcterms:W3CDTF">2012-06-18T09:24:29Z</dcterms:created>
  <dcterms:modified xsi:type="dcterms:W3CDTF">2014-06-27T11:14:37Z</dcterms:modified>
</cp:coreProperties>
</file>